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16" r:id="rId2"/>
  </p:sldMasterIdLst>
  <p:notesMasterIdLst>
    <p:notesMasterId r:id="rId15"/>
  </p:notesMasterIdLst>
  <p:handoutMasterIdLst>
    <p:handoutMasterId r:id="rId16"/>
  </p:handoutMasterIdLst>
  <p:sldIdLst>
    <p:sldId id="356" r:id="rId3"/>
    <p:sldId id="357" r:id="rId4"/>
    <p:sldId id="317" r:id="rId5"/>
    <p:sldId id="320" r:id="rId6"/>
    <p:sldId id="355" r:id="rId7"/>
    <p:sldId id="358" r:id="rId8"/>
    <p:sldId id="360" r:id="rId9"/>
    <p:sldId id="359" r:id="rId10"/>
    <p:sldId id="344" r:id="rId11"/>
    <p:sldId id="353" r:id="rId12"/>
    <p:sldId id="361" r:id="rId13"/>
    <p:sldId id="30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1F"/>
    <a:srgbClr val="DF7344"/>
    <a:srgbClr val="0000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2" autoAdjust="0"/>
    <p:restoredTop sz="85208" autoAdjust="0"/>
  </p:normalViewPr>
  <p:slideViewPr>
    <p:cSldViewPr>
      <p:cViewPr>
        <p:scale>
          <a:sx n="95" d="100"/>
          <a:sy n="95" d="100"/>
        </p:scale>
        <p:origin x="-20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C77DA2-0ABC-4058-9FF7-9E263F0890C4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5B2642-299D-42B1-B603-2312E2551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2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E8B3D9-62CF-4406-A179-527A7F24915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7C966B-563A-45BA-92DE-DF8613A9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C966B-563A-45BA-92DE-DF8613A9A60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9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Главное: термин «победители» некорректен.</a:t>
            </a:r>
          </a:p>
          <a:p>
            <a:r>
              <a:rPr lang="ru-RU" dirty="0" smtClean="0"/>
              <a:t>Выбор не линеен </a:t>
            </a:r>
            <a:r>
              <a:rPr lang="mr-IN" dirty="0" smtClean="0"/>
              <a:t>–</a:t>
            </a:r>
            <a:r>
              <a:rPr lang="ru-RU" dirty="0" smtClean="0"/>
              <a:t> нет такого, что балы и победил. Процедура отбора была сложнее.</a:t>
            </a:r>
          </a:p>
          <a:p>
            <a:r>
              <a:rPr lang="ru-RU" dirty="0" smtClean="0"/>
              <a:t>Есть всегда ответ</a:t>
            </a:r>
            <a:r>
              <a:rPr lang="ru-RU" baseline="0" dirty="0" smtClean="0"/>
              <a:t> почему тот победил, а я нет.</a:t>
            </a:r>
          </a:p>
          <a:p>
            <a:r>
              <a:rPr lang="ru-RU" baseline="0" dirty="0" smtClean="0"/>
              <a:t>Всегда есть субъективизм. Это мнение эксперта, но это лучше, чем один судья все решает.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C966B-563A-45BA-92DE-DF8613A9A60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5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488832" cy="252028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89240"/>
            <a:ext cx="8568952" cy="7920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20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3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5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5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C8D9-4788-4563-AB7C-CB3F503C8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18457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87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87624" y="2780928"/>
            <a:ext cx="6730132" cy="432048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7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0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5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8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5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116632"/>
            <a:ext cx="67301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196752"/>
            <a:ext cx="856895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9992" y="6453336"/>
            <a:ext cx="648072" cy="313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F7344"/>
                </a:solidFill>
                <a:latin typeface="+mn-lt"/>
              </a:defRPr>
            </a:lvl1pPr>
          </a:lstStyle>
          <a:p>
            <a:pPr>
              <a:defRPr/>
            </a:pPr>
            <a:fld id="{53E784D0-9CA5-46A4-BCAA-03AA1FBD0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  <p:sldLayoutId id="214748371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F734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FFB7-A53B-B445-92E6-73C3A54CBF36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7C1D-DA06-2E41-99AB-83E52D0B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0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Back_Pre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b="20056"/>
          <a:stretch>
            <a:fillRect/>
          </a:stretch>
        </p:blipFill>
        <p:spPr>
          <a:xfrm>
            <a:off x="1875" y="908720"/>
            <a:ext cx="9142125" cy="5949280"/>
          </a:xfrm>
        </p:spPr>
      </p:pic>
    </p:spTree>
    <p:extLst>
      <p:ext uri="{BB962C8B-B14F-4D97-AF65-F5344CB8AC3E}">
        <p14:creationId xmlns:p14="http://schemas.microsoft.com/office/powerpoint/2010/main" val="21793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3816424"/>
          </a:xfrm>
        </p:spPr>
        <p:txBody>
          <a:bodyPr/>
          <a:lstStyle/>
          <a:p>
            <a:r>
              <a:rPr lang="ru-RU" sz="4000" dirty="0" smtClean="0"/>
              <a:t>100 журналов в 2018 году получат поддержку в один миллион рублей на свою программу развития</a:t>
            </a:r>
          </a:p>
          <a:p>
            <a:r>
              <a:rPr lang="ru-RU" sz="4000" dirty="0" smtClean="0"/>
              <a:t>70 журналов из 100 получать поддержку в 2019 году</a:t>
            </a:r>
            <a:endParaRPr lang="ru-RU" sz="4000" dirty="0"/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979712" y="6873"/>
            <a:ext cx="6948264" cy="792088"/>
          </a:xfrm>
        </p:spPr>
        <p:txBody>
          <a:bodyPr/>
          <a:lstStyle/>
          <a:p>
            <a:pPr algn="ctr"/>
            <a:r>
              <a:rPr lang="ru-RU" sz="2800" dirty="0" smtClean="0"/>
              <a:t>Продолжение </a:t>
            </a:r>
            <a:r>
              <a:rPr lang="ru-RU" sz="2800" dirty="0"/>
              <a:t>конкурсной поддержки программ развития научных журналов </a:t>
            </a:r>
          </a:p>
        </p:txBody>
      </p:sp>
      <p:pic>
        <p:nvPicPr>
          <p:cNvPr id="5" name="Содержимое 7" descr="Back_Pres2.jp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b="20056"/>
          <a:stretch>
            <a:fillRect/>
          </a:stretch>
        </p:blipFill>
        <p:spPr bwMode="auto">
          <a:xfrm>
            <a:off x="1875" y="908720"/>
            <a:ext cx="914212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4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730132" cy="720080"/>
          </a:xfrm>
        </p:spPr>
        <p:txBody>
          <a:bodyPr/>
          <a:lstStyle/>
          <a:p>
            <a:pPr algn="ctr"/>
            <a:r>
              <a:rPr lang="ru-RU" dirty="0"/>
              <a:t>Продолжение конкурсной поддержки программ развития научных журналов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Основные идеи:</a:t>
            </a:r>
          </a:p>
          <a:p>
            <a:pPr marL="0" indent="0">
              <a:buNone/>
            </a:pPr>
            <a:r>
              <a:rPr lang="ru-RU" dirty="0" smtClean="0"/>
              <a:t>«Победители» - некорректный термин.</a:t>
            </a:r>
          </a:p>
          <a:p>
            <a:pPr marL="0" indent="0">
              <a:buNone/>
            </a:pPr>
            <a:r>
              <a:rPr lang="ru-RU" dirty="0" smtClean="0"/>
              <a:t>Основная задача программы развития -  повышение качества научного журнала.</a:t>
            </a:r>
          </a:p>
          <a:p>
            <a:pPr marL="0" indent="0">
              <a:buNone/>
            </a:pPr>
            <a:r>
              <a:rPr lang="ru-RU" dirty="0" smtClean="0"/>
              <a:t>Участие в конкурсе </a:t>
            </a:r>
            <a:r>
              <a:rPr lang="mr-IN" dirty="0" smtClean="0"/>
              <a:t>–</a:t>
            </a:r>
            <a:r>
              <a:rPr lang="ru-RU" dirty="0" smtClean="0"/>
              <a:t> стимул для собственной формулировки задач журнала: как вы представляете его перспективы и что для этого необходимо сделать.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62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7992888" cy="4752528"/>
          </a:xfrm>
        </p:spPr>
        <p:txBody>
          <a:bodyPr/>
          <a:lstStyle/>
          <a:p>
            <a:pPr marL="0" indent="0">
              <a:defRPr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FF6600"/>
                </a:solidFill>
              </a:rPr>
              <a:t>Александр Кузнецов</a:t>
            </a:r>
            <a:r>
              <a:rPr lang="en-US" sz="2800" dirty="0">
                <a:solidFill>
                  <a:srgbClr val="FF6600"/>
                </a:solidFill>
              </a:rPr>
              <a:t/>
            </a:r>
            <a:br>
              <a:rPr lang="en-US" sz="2800" dirty="0">
                <a:solidFill>
                  <a:srgbClr val="FF6600"/>
                </a:solidFill>
              </a:rPr>
            </a:br>
            <a:r>
              <a:rPr lang="en-US" sz="2800" dirty="0">
                <a:solidFill>
                  <a:srgbClr val="FF6600"/>
                </a:solidFill>
              </a:rPr>
              <a:t/>
            </a:r>
            <a:br>
              <a:rPr lang="en-US" sz="2800" dirty="0">
                <a:solidFill>
                  <a:srgbClr val="FF6600"/>
                </a:solidFill>
              </a:rPr>
            </a:br>
            <a:r>
              <a:rPr lang="ru-RU" sz="2800" dirty="0">
                <a:solidFill>
                  <a:srgbClr val="FF6600"/>
                </a:solidFill>
              </a:rPr>
              <a:t>Исполнительный директор НЭИКОН</a:t>
            </a:r>
            <a:r>
              <a:rPr lang="en-US" sz="2800" dirty="0">
                <a:solidFill>
                  <a:srgbClr val="FF6600"/>
                </a:solidFill>
              </a:rPr>
              <a:t/>
            </a:r>
            <a:br>
              <a:rPr lang="en-US" sz="2800" dirty="0">
                <a:solidFill>
                  <a:srgbClr val="FF6600"/>
                </a:solidFill>
              </a:rPr>
            </a:br>
            <a:r>
              <a:rPr lang="en-US" sz="2800" dirty="0" err="1">
                <a:solidFill>
                  <a:srgbClr val="FF6600"/>
                </a:solidFill>
              </a:rPr>
              <a:t>kouz@neicon.ru</a:t>
            </a:r>
            <a:r>
              <a:rPr lang="ru-RU" sz="2800" dirty="0">
                <a:solidFill>
                  <a:srgbClr val="FF6600"/>
                </a:solidFill>
              </a:rPr>
              <a:t/>
            </a:r>
            <a:br>
              <a:rPr lang="ru-RU" sz="2800" dirty="0">
                <a:solidFill>
                  <a:srgbClr val="FF6600"/>
                </a:solidFill>
              </a:rPr>
            </a:br>
            <a:r>
              <a:rPr lang="en-US" sz="2800" dirty="0" err="1">
                <a:solidFill>
                  <a:srgbClr val="FF6600"/>
                </a:solidFill>
              </a:rPr>
              <a:t>www.neicon.ru</a:t>
            </a:r>
            <a:r>
              <a:rPr lang="en-US" sz="2800" dirty="0">
                <a:solidFill>
                  <a:srgbClr val="FF6600"/>
                </a:solidFill>
              </a:rPr>
              <a:t/>
            </a:r>
            <a:br>
              <a:rPr lang="en-US" sz="2800" dirty="0">
                <a:solidFill>
                  <a:srgbClr val="FF6600"/>
                </a:solidFill>
              </a:rPr>
            </a:br>
            <a:endParaRPr lang="ru-RU" sz="28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Back_Pres2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b="20056"/>
          <a:stretch>
            <a:fillRect/>
          </a:stretch>
        </p:blipFill>
        <p:spPr>
          <a:xfrm>
            <a:off x="1875" y="908720"/>
            <a:ext cx="9142125" cy="5949280"/>
          </a:xfrm>
        </p:spPr>
      </p:pic>
      <p:sp>
        <p:nvSpPr>
          <p:cNvPr id="3" name="Прямоугольник 2"/>
          <p:cNvSpPr/>
          <p:nvPr/>
        </p:nvSpPr>
        <p:spPr>
          <a:xfrm>
            <a:off x="-108520" y="2420888"/>
            <a:ext cx="9423974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ru-RU" sz="4300" b="1" dirty="0" smtClean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lang="ru-RU" sz="4300" b="1" dirty="0">
                <a:solidFill>
                  <a:srgbClr val="FF0000"/>
                </a:solidFill>
                <a:latin typeface="Arial"/>
                <a:cs typeface="Arial"/>
              </a:rPr>
              <a:t>Поддержка программ развития научных журналов с целью их вхождения в международные наукометрические базы данных</a:t>
            </a:r>
            <a:r>
              <a:rPr lang="ru-RU" sz="4300" b="1" dirty="0" smtClean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endParaRPr lang="ru-RU" sz="43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5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39752" y="0"/>
            <a:ext cx="6120680" cy="91281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Предыстория поддержки </a:t>
            </a:r>
            <a:br>
              <a:rPr lang="ru-RU" sz="3200" dirty="0" smtClean="0"/>
            </a:br>
            <a:r>
              <a:rPr lang="ru-RU" sz="3200" dirty="0" smtClean="0"/>
              <a:t>российских журналов</a:t>
            </a:r>
            <a:endParaRPr kumimoji="0"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601036"/>
              </p:ext>
            </p:extLst>
          </p:nvPr>
        </p:nvGraphicFramePr>
        <p:xfrm>
          <a:off x="457200" y="3327398"/>
          <a:ext cx="8229599" cy="302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44"/>
                <a:gridCol w="2938955"/>
                <a:gridCol w="2593308"/>
                <a:gridCol w="1521492"/>
              </a:tblGrid>
              <a:tr h="74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Год</a:t>
                      </a:r>
                      <a:endParaRPr lang="ru-RU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69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Количество 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русских статей</a:t>
                      </a:r>
                      <a:endParaRPr lang="ru-RU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69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Количество статей</a:t>
                      </a:r>
                      <a:br>
                        <a:rPr lang="ru-RU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ru-RU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по 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миру</a:t>
                      </a:r>
                      <a:endParaRPr lang="ru-RU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69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% 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от мира</a:t>
                      </a:r>
                      <a:endParaRPr lang="ru-RU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697E"/>
                    </a:solidFill>
                  </a:tcPr>
                </a:tc>
              </a:tr>
              <a:tr h="455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2008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584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124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733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2,45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</a:tr>
              <a:tr h="455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2009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172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951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2,40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2010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187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205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639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2,25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</a:tr>
              <a:tr h="455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488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270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402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2,24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2012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755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334</a:t>
                      </a:r>
                      <a:r>
                        <a:rPr lang="en-US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361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A697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2,08</a:t>
                      </a:r>
                      <a:endParaRPr lang="ru-RU" sz="2000" dirty="0">
                        <a:solidFill>
                          <a:srgbClr val="3A697E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5861" marR="65861" marT="0" marB="0" anchor="ctr"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F"/>
                    </a:solidFill>
                  </a:tcPr>
                </a:tc>
              </a:tr>
            </a:tbl>
          </a:graphicData>
        </a:graphic>
      </p:graphicFrame>
      <p:sp>
        <p:nvSpPr>
          <p:cNvPr id="13351" name="TextBox 4"/>
          <p:cNvSpPr txBox="1">
            <a:spLocks noChangeArrowheads="1"/>
          </p:cNvSpPr>
          <p:nvPr/>
        </p:nvSpPr>
        <p:spPr bwMode="auto">
          <a:xfrm>
            <a:off x="250826" y="1216025"/>
            <a:ext cx="85693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2000" b="1" dirty="0">
                <a:latin typeface="+mn-lt"/>
              </a:rPr>
              <a:t>В Указе Президента Российской Федерации от 7 мая 2012 г. N 599 "О мерах по реализации государственной политики в области образования и науки" была заявлена необходимость увеличения к 2015 году доли публикаций российских исследователей в общем количестве публикаций в мировых научных журналах, индексируемых в базе данных "Сеть науки" (WEB of Science), до 2,44 процента.</a:t>
            </a:r>
          </a:p>
        </p:txBody>
      </p:sp>
      <p:pic>
        <p:nvPicPr>
          <p:cNvPr id="6" name="Содержимое 7" descr="Back_Pres2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b="20056"/>
          <a:stretch>
            <a:fillRect/>
          </a:stretch>
        </p:blipFill>
        <p:spPr bwMode="auto">
          <a:xfrm>
            <a:off x="1875" y="908720"/>
            <a:ext cx="914212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4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4" t="7173"/>
          <a:stretch/>
        </p:blipFill>
        <p:spPr>
          <a:xfrm>
            <a:off x="7946859" y="0"/>
            <a:ext cx="1197141" cy="104775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2552065"/>
          </a:xfrm>
        </p:spPr>
        <p:txBody>
          <a:bodyPr>
            <a:noAutofit/>
          </a:bodyPr>
          <a:lstStyle/>
          <a:p>
            <a:pPr algn="ctr">
              <a:lnSpc>
                <a:spcPts val="2600"/>
              </a:lnSpc>
            </a:pPr>
            <a:r>
              <a:rPr lang="ru-RU" sz="2400" dirty="0">
                <a:solidFill>
                  <a:srgbClr val="000000"/>
                </a:solidFill>
              </a:rPr>
              <a:t>12 сентября 2016 г. заместителем Председателя Правительства РФ А. </a:t>
            </a:r>
            <a:r>
              <a:rPr lang="ru-RU" sz="2400" dirty="0" err="1">
                <a:solidFill>
                  <a:srgbClr val="000000"/>
                </a:solidFill>
              </a:rPr>
              <a:t>Дворковичем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утвержден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«Комплекс </a:t>
            </a:r>
            <a:r>
              <a:rPr lang="ru-RU" sz="2400" dirty="0">
                <a:solidFill>
                  <a:srgbClr val="000000"/>
                </a:solidFill>
              </a:rPr>
              <a:t>мер, направленных на стимулирование публикационной активности российских </a:t>
            </a:r>
            <a:r>
              <a:rPr lang="ru-RU" sz="2400" dirty="0" smtClean="0">
                <a:solidFill>
                  <a:srgbClr val="000000"/>
                </a:solidFill>
              </a:rPr>
              <a:t>исследователей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в </a:t>
            </a:r>
            <a:r>
              <a:rPr lang="ru-RU" sz="2400" dirty="0">
                <a:solidFill>
                  <a:srgbClr val="000000"/>
                </a:solidFill>
              </a:rPr>
              <a:t>мировых научных журналах, </a:t>
            </a:r>
            <a:r>
              <a:rPr lang="ru-RU" sz="2400" dirty="0" smtClean="0">
                <a:solidFill>
                  <a:srgbClr val="000000"/>
                </a:solidFill>
              </a:rPr>
              <a:t>индексируемых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в </a:t>
            </a:r>
            <a:r>
              <a:rPr lang="ru-RU" sz="2400" dirty="0">
                <a:solidFill>
                  <a:srgbClr val="000000"/>
                </a:solidFill>
              </a:rPr>
              <a:t>международных наукометрических базах данных</a:t>
            </a:r>
            <a:r>
              <a:rPr lang="ru-RU" sz="2400" dirty="0" smtClean="0">
                <a:solidFill>
                  <a:srgbClr val="000000"/>
                </a:solidFill>
              </a:rPr>
              <a:t>»,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№ </a:t>
            </a:r>
            <a:r>
              <a:rPr lang="ru-RU" sz="2400" dirty="0">
                <a:solidFill>
                  <a:srgbClr val="000000"/>
                </a:solidFill>
              </a:rPr>
              <a:t>6726-</a:t>
            </a:r>
            <a:r>
              <a:rPr lang="ru-RU" sz="2400" dirty="0" smtClean="0">
                <a:solidFill>
                  <a:srgbClr val="000000"/>
                </a:solidFill>
              </a:rPr>
              <a:t>П8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301680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1. </a:t>
            </a:r>
            <a:r>
              <a:rPr lang="ru-RU" dirty="0"/>
              <a:t>«Продолжение конкурсной поддержки в рамках федеральной целевой программы «Исследования и разработки по приоритетным направлениям развития научно-технологического комплекса России на 2014-2020 годы» программ развития научных журналов с целью их вхождения в международные наукометрические базы данных</a:t>
            </a:r>
            <a:r>
              <a:rPr lang="ru-RU" dirty="0" smtClean="0"/>
              <a:t>»</a:t>
            </a:r>
            <a:endParaRPr lang="en-US" dirty="0"/>
          </a:p>
          <a:p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3. </a:t>
            </a:r>
            <a:r>
              <a:rPr lang="ru-RU" dirty="0" smtClean="0"/>
              <a:t>Предоставление научным и образовательным организациям в рамках централизованной (национальной) подписки доступа к информационным ресурсам мировых информационно-аналитических баз данных, электронных книг и научных журналов.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58D8E-85CA-E942-A093-86C26EC905A4}" type="slidenum">
              <a:rPr lang="ru-RU" smtClean="0"/>
              <a:t>4</a:t>
            </a:fld>
            <a:endParaRPr lang="ru-RU" dirty="0"/>
          </a:p>
        </p:txBody>
      </p:sp>
      <p:pic>
        <p:nvPicPr>
          <p:cNvPr id="7" name="Содержимое 7" descr="Back_Pres2.jp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b="20056"/>
          <a:stretch>
            <a:fillRect/>
          </a:stretch>
        </p:blipFill>
        <p:spPr bwMode="auto">
          <a:xfrm>
            <a:off x="1875" y="908720"/>
            <a:ext cx="914212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730132" cy="432048"/>
          </a:xfrm>
        </p:spPr>
        <p:txBody>
          <a:bodyPr/>
          <a:lstStyle/>
          <a:p>
            <a:pPr algn="ctr"/>
            <a:r>
              <a:rPr lang="ru-RU" sz="4000" dirty="0" smtClean="0"/>
              <a:t>Российские журналы</a:t>
            </a:r>
            <a:endParaRPr lang="ru-RU" sz="4000" dirty="0"/>
          </a:p>
        </p:txBody>
      </p:sp>
      <p:pic>
        <p:nvPicPr>
          <p:cNvPr id="5" name="Содержимое 4" descr="Снимок экрана 2018-04-23 в 9.25.2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98" b="4523"/>
          <a:stretch/>
        </p:blipFill>
        <p:spPr>
          <a:xfrm>
            <a:off x="0" y="534737"/>
            <a:ext cx="9144000" cy="6323263"/>
          </a:xfrm>
        </p:spPr>
      </p:pic>
      <p:sp>
        <p:nvSpPr>
          <p:cNvPr id="6" name="TextBox 5"/>
          <p:cNvSpPr txBox="1"/>
          <p:nvPr/>
        </p:nvSpPr>
        <p:spPr>
          <a:xfrm>
            <a:off x="1331640" y="494116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FC001F"/>
                </a:solidFill>
              </a:rPr>
              <a:t>Развитиежурналов.рф</a:t>
            </a:r>
            <a:endParaRPr lang="ru-RU" sz="4800" b="1" dirty="0">
              <a:solidFill>
                <a:srgbClr val="FC0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Развитиежурналов.рф</a:t>
            </a:r>
            <a:endParaRPr lang="ru-RU" dirty="0"/>
          </a:p>
        </p:txBody>
      </p:sp>
      <p:pic>
        <p:nvPicPr>
          <p:cNvPr id="6" name="Содержимое 5" descr="Снимок экрана 2018-04-23 в 9.42.56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" r="-67" b="-140"/>
          <a:stretch/>
        </p:blipFill>
        <p:spPr>
          <a:xfrm>
            <a:off x="0" y="908720"/>
            <a:ext cx="9143999" cy="6048671"/>
          </a:xfrm>
        </p:spPr>
      </p:pic>
    </p:spTree>
    <p:extLst>
      <p:ext uri="{BB962C8B-B14F-4D97-AF65-F5344CB8AC3E}">
        <p14:creationId xmlns:p14="http://schemas.microsoft.com/office/powerpoint/2010/main" val="424940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Развитиежурналов.рф</a:t>
            </a:r>
            <a:endParaRPr lang="ru-RU" dirty="0"/>
          </a:p>
        </p:txBody>
      </p:sp>
      <p:pic>
        <p:nvPicPr>
          <p:cNvPr id="5" name="Содержимое 4" descr="Снимок экрана 2018-04-23 в 9.43.3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" b="-364"/>
          <a:stretch/>
        </p:blipFill>
        <p:spPr>
          <a:xfrm>
            <a:off x="30899" y="915006"/>
            <a:ext cx="9113101" cy="5942994"/>
          </a:xfrm>
        </p:spPr>
      </p:pic>
    </p:spTree>
    <p:extLst>
      <p:ext uri="{BB962C8B-B14F-4D97-AF65-F5344CB8AC3E}">
        <p14:creationId xmlns:p14="http://schemas.microsoft.com/office/powerpoint/2010/main" val="1133911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Развитиежурналов.рф</a:t>
            </a:r>
            <a:endParaRPr lang="ru-RU" dirty="0"/>
          </a:p>
        </p:txBody>
      </p:sp>
      <p:pic>
        <p:nvPicPr>
          <p:cNvPr id="4" name="Содержимое 3" descr="Screen Shot 2018-04-22 at 22.55.4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98" r="64" b="-56"/>
          <a:stretch/>
        </p:blipFill>
        <p:spPr>
          <a:xfrm>
            <a:off x="0" y="882316"/>
            <a:ext cx="9144000" cy="5975684"/>
          </a:xfrm>
        </p:spPr>
      </p:pic>
    </p:spTree>
    <p:extLst>
      <p:ext uri="{BB962C8B-B14F-4D97-AF65-F5344CB8AC3E}">
        <p14:creationId xmlns:p14="http://schemas.microsoft.com/office/powerpoint/2010/main" val="1133911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 descr="Screen Shot 2018-04-22 at 22.55.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2" r="1962" b="-4309"/>
          <a:stretch/>
        </p:blipFill>
        <p:spPr>
          <a:xfrm>
            <a:off x="-4113" y="836712"/>
            <a:ext cx="9144000" cy="6480720"/>
          </a:xfrm>
        </p:spPr>
      </p:pic>
      <p:sp>
        <p:nvSpPr>
          <p:cNvPr id="44" name="Название 1"/>
          <p:cNvSpPr txBox="1">
            <a:spLocks/>
          </p:cNvSpPr>
          <p:nvPr/>
        </p:nvSpPr>
        <p:spPr bwMode="auto">
          <a:xfrm>
            <a:off x="1979712" y="6873"/>
            <a:ext cx="69482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F734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2800" smtClean="0"/>
              <a:t>Продолжение конкурсной поддержки программ развития научных журналов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1527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ктус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FFFFFF"/>
      </a:lt2>
      <a:accent1>
        <a:srgbClr val="0F6FC6"/>
      </a:accent1>
      <a:accent2>
        <a:srgbClr val="009DD9"/>
      </a:accent2>
      <a:accent3>
        <a:srgbClr val="59A9F2"/>
      </a:accent3>
      <a:accent4>
        <a:srgbClr val="004E6C"/>
      </a:accent4>
      <a:accent5>
        <a:srgbClr val="02485C"/>
      </a:accent5>
      <a:accent6>
        <a:srgbClr val="0B5394"/>
      </a:accent6>
      <a:hlink>
        <a:srgbClr val="FF5050"/>
      </a:hlink>
      <a:folHlink>
        <a:srgbClr val="3ECCB4"/>
      </a:folHlink>
    </a:clrScheme>
    <a:fontScheme name="Кактус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актус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ктус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Designs\Кактус.pot</Template>
  <TotalTime>3139</TotalTime>
  <Words>364</Words>
  <Application>Microsoft Office PowerPoint</Application>
  <PresentationFormat>Экран (4:3)</PresentationFormat>
  <Paragraphs>53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Кактус</vt:lpstr>
      <vt:lpstr>Специальное оформление</vt:lpstr>
      <vt:lpstr>Презентация PowerPoint</vt:lpstr>
      <vt:lpstr>Презентация PowerPoint</vt:lpstr>
      <vt:lpstr>Предыстория поддержки  российских журналов</vt:lpstr>
      <vt:lpstr>12 сентября 2016 г. заместителем Председателя Правительства РФ А. Дворковичем утвержден «Комплекс мер, направленных на стимулирование публикационной активности российских исследователей в мировых научных журналах, индексируемых в международных наукометрических базах данных», № 6726-П8</vt:lpstr>
      <vt:lpstr>Российские журналы</vt:lpstr>
      <vt:lpstr>Развитиежурналов.рф</vt:lpstr>
      <vt:lpstr>Развитиежурналов.рф</vt:lpstr>
      <vt:lpstr>Развитиежурналов.рф</vt:lpstr>
      <vt:lpstr>Презентация PowerPoint</vt:lpstr>
      <vt:lpstr>Продолжение конкурсной поддержки программ развития научных журналов </vt:lpstr>
      <vt:lpstr>Продолжение конкурсной поддержки программ развития научных журналов </vt:lpstr>
      <vt:lpstr>Спасибо за внимание!  Александр Кузнецов  Исполнительный директор НЭИКОН kouz@neicon.ru www.neicon.ru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публикации статей в зарубежных журналах</dc:title>
  <dc:creator>1</dc:creator>
  <cp:lastModifiedBy>seva</cp:lastModifiedBy>
  <cp:revision>164</cp:revision>
  <dcterms:created xsi:type="dcterms:W3CDTF">2013-02-10T12:26:42Z</dcterms:created>
  <dcterms:modified xsi:type="dcterms:W3CDTF">2018-04-23T19:59:53Z</dcterms:modified>
</cp:coreProperties>
</file>