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34"/>
  </p:notesMasterIdLst>
  <p:sldIdLst>
    <p:sldId id="259" r:id="rId6"/>
    <p:sldId id="261" r:id="rId7"/>
    <p:sldId id="258" r:id="rId8"/>
    <p:sldId id="260" r:id="rId9"/>
    <p:sldId id="298" r:id="rId10"/>
    <p:sldId id="256" r:id="rId11"/>
    <p:sldId id="268" r:id="rId12"/>
    <p:sldId id="269" r:id="rId13"/>
    <p:sldId id="271" r:id="rId14"/>
    <p:sldId id="273" r:id="rId15"/>
    <p:sldId id="275" r:id="rId16"/>
    <p:sldId id="285" r:id="rId17"/>
    <p:sldId id="276" r:id="rId18"/>
    <p:sldId id="277" r:id="rId19"/>
    <p:sldId id="278" r:id="rId20"/>
    <p:sldId id="297" r:id="rId21"/>
    <p:sldId id="286" r:id="rId22"/>
    <p:sldId id="281" r:id="rId23"/>
    <p:sldId id="287" r:id="rId24"/>
    <p:sldId id="292" r:id="rId25"/>
    <p:sldId id="289" r:id="rId26"/>
    <p:sldId id="282" r:id="rId27"/>
    <p:sldId id="291" r:id="rId28"/>
    <p:sldId id="290" r:id="rId29"/>
    <p:sldId id="295" r:id="rId30"/>
    <p:sldId id="294" r:id="rId31"/>
    <p:sldId id="296" r:id="rId32"/>
    <p:sldId id="274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978"/>
    <a:srgbClr val="0F8582"/>
    <a:srgbClr val="316283"/>
    <a:srgbClr val="C96765"/>
    <a:srgbClr val="1D1D1B"/>
    <a:srgbClr val="AC2641"/>
    <a:srgbClr val="163D4B"/>
    <a:srgbClr val="0B3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75830" autoAdjust="0"/>
  </p:normalViewPr>
  <p:slideViewPr>
    <p:cSldViewPr snapToGrid="0">
      <p:cViewPr>
        <p:scale>
          <a:sx n="90" d="100"/>
          <a:sy n="90" d="100"/>
        </p:scale>
        <p:origin x="-11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F3162-3729-4795-990A-2AE0501A4FC5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85724-0730-4E93-9E31-F29102BAD875}">
      <dgm:prSet phldrT="[Text]" custT="1"/>
      <dgm:spPr/>
      <dgm:t>
        <a:bodyPr/>
        <a:lstStyle/>
        <a:p>
          <a:r>
            <a:rPr lang="en-US" sz="2000" b="1" dirty="0"/>
            <a:t>FUNDER</a:t>
          </a:r>
        </a:p>
      </dgm:t>
    </dgm:pt>
    <dgm:pt modelId="{EEB0E957-9BCA-4571-8F0E-37D5B96B13F7}" type="parTrans" cxnId="{731CA9B9-AA01-48AD-907C-93E40B573DA6}">
      <dgm:prSet/>
      <dgm:spPr/>
      <dgm:t>
        <a:bodyPr/>
        <a:lstStyle/>
        <a:p>
          <a:endParaRPr lang="en-US"/>
        </a:p>
      </dgm:t>
    </dgm:pt>
    <dgm:pt modelId="{2C12BF55-126E-48A8-9A61-2B3F534690F7}" type="sibTrans" cxnId="{731CA9B9-AA01-48AD-907C-93E40B573DA6}">
      <dgm:prSet/>
      <dgm:spPr/>
      <dgm:t>
        <a:bodyPr/>
        <a:lstStyle/>
        <a:p>
          <a:endParaRPr lang="en-US" dirty="0"/>
        </a:p>
      </dgm:t>
    </dgm:pt>
    <dgm:pt modelId="{05211394-B980-42BA-B5AC-377B28B6F348}">
      <dgm:prSet phldrT="[Text]"/>
      <dgm:spPr/>
      <dgm:t>
        <a:bodyPr/>
        <a:lstStyle/>
        <a:p>
          <a:r>
            <a:rPr lang="en-US" b="1" dirty="0"/>
            <a:t>RESEARCHER</a:t>
          </a:r>
        </a:p>
      </dgm:t>
    </dgm:pt>
    <dgm:pt modelId="{86C63E40-73CC-4743-8D69-BAB6D7F80CB5}" type="parTrans" cxnId="{F058C74E-3041-4FE3-87BC-7AA61ED385CB}">
      <dgm:prSet/>
      <dgm:spPr/>
      <dgm:t>
        <a:bodyPr/>
        <a:lstStyle/>
        <a:p>
          <a:endParaRPr lang="en-US"/>
        </a:p>
      </dgm:t>
    </dgm:pt>
    <dgm:pt modelId="{90E0ABE9-8DA1-4107-A24E-DA7C8CFADB50}" type="sibTrans" cxnId="{F058C74E-3041-4FE3-87BC-7AA61ED385CB}">
      <dgm:prSet/>
      <dgm:spPr/>
      <dgm:t>
        <a:bodyPr/>
        <a:lstStyle/>
        <a:p>
          <a:endParaRPr lang="en-US" dirty="0"/>
        </a:p>
      </dgm:t>
    </dgm:pt>
    <dgm:pt modelId="{16FCE4D1-D2F8-43CA-8D2F-2F40A3E0D47E}">
      <dgm:prSet phldrT="[Text]"/>
      <dgm:spPr/>
      <dgm:t>
        <a:bodyPr/>
        <a:lstStyle/>
        <a:p>
          <a:r>
            <a:rPr lang="en-US" b="1" dirty="0"/>
            <a:t>JOURNAL</a:t>
          </a:r>
        </a:p>
      </dgm:t>
    </dgm:pt>
    <dgm:pt modelId="{2685C762-6F3C-4ED2-AD3B-235A42FAC80C}" type="parTrans" cxnId="{421990CF-4FBE-4FA5-B047-C457C4C333D0}">
      <dgm:prSet/>
      <dgm:spPr/>
      <dgm:t>
        <a:bodyPr/>
        <a:lstStyle/>
        <a:p>
          <a:endParaRPr lang="en-US"/>
        </a:p>
      </dgm:t>
    </dgm:pt>
    <dgm:pt modelId="{EC8163DD-A5C0-4E50-BA94-8C4E21F4800E}" type="sibTrans" cxnId="{421990CF-4FBE-4FA5-B047-C457C4C333D0}">
      <dgm:prSet/>
      <dgm:spPr/>
      <dgm:t>
        <a:bodyPr/>
        <a:lstStyle/>
        <a:p>
          <a:endParaRPr lang="en-US" dirty="0"/>
        </a:p>
      </dgm:t>
    </dgm:pt>
    <dgm:pt modelId="{FE1239D3-041E-4274-A46F-C478A029AFDC}" type="pres">
      <dgm:prSet presAssocID="{455F3162-3729-4795-990A-2AE0501A4F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715F5-473B-4BCB-8965-9A6E1E4F9B6D}" type="pres">
      <dgm:prSet presAssocID="{1A385724-0730-4E93-9E31-F29102BAD875}" presName="node" presStyleLbl="node1" presStyleIdx="0" presStyleCnt="3" custRadScaleRad="100062" custRadScaleInc="-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0750C-5638-436C-A2BC-6BF8BA26FF73}" type="pres">
      <dgm:prSet presAssocID="{2C12BF55-126E-48A8-9A61-2B3F534690F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8B764E7-5A42-4980-99D9-1EA70DE95010}" type="pres">
      <dgm:prSet presAssocID="{2C12BF55-126E-48A8-9A61-2B3F534690F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8DD9C08-4CAC-472F-8A02-4B52260FFA21}" type="pres">
      <dgm:prSet presAssocID="{05211394-B980-42BA-B5AC-377B28B6F3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68C03-3393-45BF-80FE-335C34AA5FD7}" type="pres">
      <dgm:prSet presAssocID="{90E0ABE9-8DA1-4107-A24E-DA7C8CFADB5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BC5EA93-0987-4945-9DF8-829A2639696B}" type="pres">
      <dgm:prSet presAssocID="{90E0ABE9-8DA1-4107-A24E-DA7C8CFADB5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07D4796-714A-4B5D-B17D-B6B2FF1D1DB2}" type="pres">
      <dgm:prSet presAssocID="{16FCE4D1-D2F8-43CA-8D2F-2F40A3E0D4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A6D6E-0605-468B-9756-30E282D0375A}" type="pres">
      <dgm:prSet presAssocID="{EC8163DD-A5C0-4E50-BA94-8C4E21F4800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9F0E2A6-2890-4680-8EBF-A09561A0FE82}" type="pres">
      <dgm:prSet presAssocID="{EC8163DD-A5C0-4E50-BA94-8C4E21F4800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0C5D8ED-AD2A-4F96-B395-D243B4FE0414}" type="presOf" srcId="{16FCE4D1-D2F8-43CA-8D2F-2F40A3E0D47E}" destId="{307D4796-714A-4B5D-B17D-B6B2FF1D1DB2}" srcOrd="0" destOrd="0" presId="urn:microsoft.com/office/officeart/2005/8/layout/cycle2"/>
    <dgm:cxn modelId="{644B393A-512D-44CB-A4E3-01300B65A727}" type="presOf" srcId="{2C12BF55-126E-48A8-9A61-2B3F534690F7}" destId="{E8F0750C-5638-436C-A2BC-6BF8BA26FF73}" srcOrd="0" destOrd="0" presId="urn:microsoft.com/office/officeart/2005/8/layout/cycle2"/>
    <dgm:cxn modelId="{F058C74E-3041-4FE3-87BC-7AA61ED385CB}" srcId="{455F3162-3729-4795-990A-2AE0501A4FC5}" destId="{05211394-B980-42BA-B5AC-377B28B6F348}" srcOrd="1" destOrd="0" parTransId="{86C63E40-73CC-4743-8D69-BAB6D7F80CB5}" sibTransId="{90E0ABE9-8DA1-4107-A24E-DA7C8CFADB50}"/>
    <dgm:cxn modelId="{421990CF-4FBE-4FA5-B047-C457C4C333D0}" srcId="{455F3162-3729-4795-990A-2AE0501A4FC5}" destId="{16FCE4D1-D2F8-43CA-8D2F-2F40A3E0D47E}" srcOrd="2" destOrd="0" parTransId="{2685C762-6F3C-4ED2-AD3B-235A42FAC80C}" sibTransId="{EC8163DD-A5C0-4E50-BA94-8C4E21F4800E}"/>
    <dgm:cxn modelId="{C89B4E1C-F338-4811-B3B2-0CEA8F52E8AF}" type="presOf" srcId="{455F3162-3729-4795-990A-2AE0501A4FC5}" destId="{FE1239D3-041E-4274-A46F-C478A029AFDC}" srcOrd="0" destOrd="0" presId="urn:microsoft.com/office/officeart/2005/8/layout/cycle2"/>
    <dgm:cxn modelId="{E5EFFE13-2511-464D-8397-6362A8886497}" type="presOf" srcId="{90E0ABE9-8DA1-4107-A24E-DA7C8CFADB50}" destId="{8BC5EA93-0987-4945-9DF8-829A2639696B}" srcOrd="1" destOrd="0" presId="urn:microsoft.com/office/officeart/2005/8/layout/cycle2"/>
    <dgm:cxn modelId="{19E11F3F-C694-46E8-B754-18E4C5C259C0}" type="presOf" srcId="{EC8163DD-A5C0-4E50-BA94-8C4E21F4800E}" destId="{9E5A6D6E-0605-468B-9756-30E282D0375A}" srcOrd="0" destOrd="0" presId="urn:microsoft.com/office/officeart/2005/8/layout/cycle2"/>
    <dgm:cxn modelId="{47D05864-F763-40E1-9028-8129975372F9}" type="presOf" srcId="{2C12BF55-126E-48A8-9A61-2B3F534690F7}" destId="{C8B764E7-5A42-4980-99D9-1EA70DE95010}" srcOrd="1" destOrd="0" presId="urn:microsoft.com/office/officeart/2005/8/layout/cycle2"/>
    <dgm:cxn modelId="{A1A239DB-7F85-4F67-8CDF-17A19641C921}" type="presOf" srcId="{1A385724-0730-4E93-9E31-F29102BAD875}" destId="{4DA715F5-473B-4BCB-8965-9A6E1E4F9B6D}" srcOrd="0" destOrd="0" presId="urn:microsoft.com/office/officeart/2005/8/layout/cycle2"/>
    <dgm:cxn modelId="{32BFBCD1-54F5-4E34-ACBD-5D954EB37AC9}" type="presOf" srcId="{05211394-B980-42BA-B5AC-377B28B6F348}" destId="{28DD9C08-4CAC-472F-8A02-4B52260FFA21}" srcOrd="0" destOrd="0" presId="urn:microsoft.com/office/officeart/2005/8/layout/cycle2"/>
    <dgm:cxn modelId="{05AA6FFF-0F5B-40BE-BD5D-7B8BE510E8F3}" type="presOf" srcId="{90E0ABE9-8DA1-4107-A24E-DA7C8CFADB50}" destId="{77D68C03-3393-45BF-80FE-335C34AA5FD7}" srcOrd="0" destOrd="0" presId="urn:microsoft.com/office/officeart/2005/8/layout/cycle2"/>
    <dgm:cxn modelId="{731CA9B9-AA01-48AD-907C-93E40B573DA6}" srcId="{455F3162-3729-4795-990A-2AE0501A4FC5}" destId="{1A385724-0730-4E93-9E31-F29102BAD875}" srcOrd="0" destOrd="0" parTransId="{EEB0E957-9BCA-4571-8F0E-37D5B96B13F7}" sibTransId="{2C12BF55-126E-48A8-9A61-2B3F534690F7}"/>
    <dgm:cxn modelId="{18B9922C-0676-40B1-B422-7ABD50C650EB}" type="presOf" srcId="{EC8163DD-A5C0-4E50-BA94-8C4E21F4800E}" destId="{D9F0E2A6-2890-4680-8EBF-A09561A0FE82}" srcOrd="1" destOrd="0" presId="urn:microsoft.com/office/officeart/2005/8/layout/cycle2"/>
    <dgm:cxn modelId="{40E99E76-246E-4DB0-8B13-6F3E2F3B6E79}" type="presParOf" srcId="{FE1239D3-041E-4274-A46F-C478A029AFDC}" destId="{4DA715F5-473B-4BCB-8965-9A6E1E4F9B6D}" srcOrd="0" destOrd="0" presId="urn:microsoft.com/office/officeart/2005/8/layout/cycle2"/>
    <dgm:cxn modelId="{D8711242-160A-41AE-AE4D-DC8FF97C7898}" type="presParOf" srcId="{FE1239D3-041E-4274-A46F-C478A029AFDC}" destId="{E8F0750C-5638-436C-A2BC-6BF8BA26FF73}" srcOrd="1" destOrd="0" presId="urn:microsoft.com/office/officeart/2005/8/layout/cycle2"/>
    <dgm:cxn modelId="{1A7CB86D-E1D9-40B7-A1C6-44F552899603}" type="presParOf" srcId="{E8F0750C-5638-436C-A2BC-6BF8BA26FF73}" destId="{C8B764E7-5A42-4980-99D9-1EA70DE95010}" srcOrd="0" destOrd="0" presId="urn:microsoft.com/office/officeart/2005/8/layout/cycle2"/>
    <dgm:cxn modelId="{1893338F-68FB-4332-AE39-C02C96CE43C5}" type="presParOf" srcId="{FE1239D3-041E-4274-A46F-C478A029AFDC}" destId="{28DD9C08-4CAC-472F-8A02-4B52260FFA21}" srcOrd="2" destOrd="0" presId="urn:microsoft.com/office/officeart/2005/8/layout/cycle2"/>
    <dgm:cxn modelId="{189AB538-6BBD-4A9F-9067-26A26EEF76E7}" type="presParOf" srcId="{FE1239D3-041E-4274-A46F-C478A029AFDC}" destId="{77D68C03-3393-45BF-80FE-335C34AA5FD7}" srcOrd="3" destOrd="0" presId="urn:microsoft.com/office/officeart/2005/8/layout/cycle2"/>
    <dgm:cxn modelId="{4D461D86-C00F-4EDC-86F9-EC54AB7C8B81}" type="presParOf" srcId="{77D68C03-3393-45BF-80FE-335C34AA5FD7}" destId="{8BC5EA93-0987-4945-9DF8-829A2639696B}" srcOrd="0" destOrd="0" presId="urn:microsoft.com/office/officeart/2005/8/layout/cycle2"/>
    <dgm:cxn modelId="{E709B2A0-F7F2-461C-911D-BA4343E77409}" type="presParOf" srcId="{FE1239D3-041E-4274-A46F-C478A029AFDC}" destId="{307D4796-714A-4B5D-B17D-B6B2FF1D1DB2}" srcOrd="4" destOrd="0" presId="urn:microsoft.com/office/officeart/2005/8/layout/cycle2"/>
    <dgm:cxn modelId="{DC5DF47A-5684-4A1F-A54A-AF7F4679E17B}" type="presParOf" srcId="{FE1239D3-041E-4274-A46F-C478A029AFDC}" destId="{9E5A6D6E-0605-468B-9756-30E282D0375A}" srcOrd="5" destOrd="0" presId="urn:microsoft.com/office/officeart/2005/8/layout/cycle2"/>
    <dgm:cxn modelId="{FEBBC714-016D-49B7-9146-2541D5D228C8}" type="presParOf" srcId="{9E5A6D6E-0605-468B-9756-30E282D0375A}" destId="{D9F0E2A6-2890-4680-8EBF-A09561A0FE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064A7-8FC9-4899-8031-B95F3C3C6BC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91B09-7165-40D9-A687-5FB6004F091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Validate  </a:t>
          </a:r>
        </a:p>
        <a:p>
          <a:r>
            <a:rPr lang="en-US" b="1" dirty="0"/>
            <a:t>(peer review)</a:t>
          </a:r>
        </a:p>
      </dgm:t>
    </dgm:pt>
    <dgm:pt modelId="{39461D17-59FC-416E-ADFD-DFE4B31284B8}" type="parTrans" cxnId="{63F766A6-48AB-4F33-83AA-D8CF16834B4C}">
      <dgm:prSet/>
      <dgm:spPr/>
      <dgm:t>
        <a:bodyPr/>
        <a:lstStyle/>
        <a:p>
          <a:endParaRPr lang="en-US"/>
        </a:p>
      </dgm:t>
    </dgm:pt>
    <dgm:pt modelId="{CECE5B12-FCB4-46CD-BA87-E7F6493B2D2E}" type="sibTrans" cxnId="{63F766A6-48AB-4F33-83AA-D8CF16834B4C}">
      <dgm:prSet/>
      <dgm:spPr/>
      <dgm:t>
        <a:bodyPr/>
        <a:lstStyle/>
        <a:p>
          <a:endParaRPr lang="en-US" dirty="0"/>
        </a:p>
      </dgm:t>
    </dgm:pt>
    <dgm:pt modelId="{BDD21570-6A21-4FB2-8125-7856138EA10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Communicate</a:t>
          </a:r>
        </a:p>
      </dgm:t>
    </dgm:pt>
    <dgm:pt modelId="{50A26F69-2817-4FCA-B9A4-0AB91C80C2D4}" type="parTrans" cxnId="{C07C2DC8-465F-4FE9-9EB6-798D6DA0907E}">
      <dgm:prSet/>
      <dgm:spPr/>
      <dgm:t>
        <a:bodyPr/>
        <a:lstStyle/>
        <a:p>
          <a:endParaRPr lang="en-US"/>
        </a:p>
      </dgm:t>
    </dgm:pt>
    <dgm:pt modelId="{15CFD5A3-38AD-4E5D-A443-686C57C61E62}" type="sibTrans" cxnId="{C07C2DC8-465F-4FE9-9EB6-798D6DA0907E}">
      <dgm:prSet/>
      <dgm:spPr/>
      <dgm:t>
        <a:bodyPr/>
        <a:lstStyle/>
        <a:p>
          <a:endParaRPr lang="en-US" dirty="0"/>
        </a:p>
      </dgm:t>
    </dgm:pt>
    <dgm:pt modelId="{C0128C90-99E1-4CD6-B403-D1EA654489EC}" type="pres">
      <dgm:prSet presAssocID="{478064A7-8FC9-4899-8031-B95F3C3C6B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64784-0C08-4F32-ACEC-78247BFC1B18}" type="pres">
      <dgm:prSet presAssocID="{AC491B09-7165-40D9-A687-5FB6004F091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B22D4-1DB9-4DC0-9AF4-A6F8AA2502EA}" type="pres">
      <dgm:prSet presAssocID="{CECE5B12-FCB4-46CD-BA87-E7F6493B2D2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A06CE78-B9F0-40D9-AA22-794A93958337}" type="pres">
      <dgm:prSet presAssocID="{CECE5B12-FCB4-46CD-BA87-E7F6493B2D2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1370E3D-3DD5-4679-B602-BED3610D9E78}" type="pres">
      <dgm:prSet presAssocID="{BDD21570-6A21-4FB2-8125-7856138EA1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868D-E94F-45FC-9C25-5644362C3C21}" type="pres">
      <dgm:prSet presAssocID="{15CFD5A3-38AD-4E5D-A443-686C57C61E6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B782EDD-219C-49FA-9115-BE87CE4F3A08}" type="pres">
      <dgm:prSet presAssocID="{15CFD5A3-38AD-4E5D-A443-686C57C61E62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7188B69-DF9B-481B-A577-62B61063D72C}" type="presOf" srcId="{AC491B09-7165-40D9-A687-5FB6004F091C}" destId="{44064784-0C08-4F32-ACEC-78247BFC1B18}" srcOrd="0" destOrd="0" presId="urn:microsoft.com/office/officeart/2005/8/layout/cycle2"/>
    <dgm:cxn modelId="{FE8E00E0-DA12-4DB9-853C-7FEB42DA81D3}" type="presOf" srcId="{15CFD5A3-38AD-4E5D-A443-686C57C61E62}" destId="{5015868D-E94F-45FC-9C25-5644362C3C21}" srcOrd="0" destOrd="0" presId="urn:microsoft.com/office/officeart/2005/8/layout/cycle2"/>
    <dgm:cxn modelId="{85631E47-8495-44D3-AD3A-EC92AE7464F3}" type="presOf" srcId="{478064A7-8FC9-4899-8031-B95F3C3C6BC0}" destId="{C0128C90-99E1-4CD6-B403-D1EA654489EC}" srcOrd="0" destOrd="0" presId="urn:microsoft.com/office/officeart/2005/8/layout/cycle2"/>
    <dgm:cxn modelId="{63F766A6-48AB-4F33-83AA-D8CF16834B4C}" srcId="{478064A7-8FC9-4899-8031-B95F3C3C6BC0}" destId="{AC491B09-7165-40D9-A687-5FB6004F091C}" srcOrd="0" destOrd="0" parTransId="{39461D17-59FC-416E-ADFD-DFE4B31284B8}" sibTransId="{CECE5B12-FCB4-46CD-BA87-E7F6493B2D2E}"/>
    <dgm:cxn modelId="{53CF3C3D-B20B-43E1-BD78-F506A48E767C}" type="presOf" srcId="{BDD21570-6A21-4FB2-8125-7856138EA108}" destId="{B1370E3D-3DD5-4679-B602-BED3610D9E78}" srcOrd="0" destOrd="0" presId="urn:microsoft.com/office/officeart/2005/8/layout/cycle2"/>
    <dgm:cxn modelId="{C07C2DC8-465F-4FE9-9EB6-798D6DA0907E}" srcId="{478064A7-8FC9-4899-8031-B95F3C3C6BC0}" destId="{BDD21570-6A21-4FB2-8125-7856138EA108}" srcOrd="1" destOrd="0" parTransId="{50A26F69-2817-4FCA-B9A4-0AB91C80C2D4}" sibTransId="{15CFD5A3-38AD-4E5D-A443-686C57C61E62}"/>
    <dgm:cxn modelId="{B534E62D-384D-4C47-AD14-5CD6BA27D2E6}" type="presOf" srcId="{15CFD5A3-38AD-4E5D-A443-686C57C61E62}" destId="{5B782EDD-219C-49FA-9115-BE87CE4F3A08}" srcOrd="1" destOrd="0" presId="urn:microsoft.com/office/officeart/2005/8/layout/cycle2"/>
    <dgm:cxn modelId="{C7B257AC-DD9A-4486-9D9E-BDA7C9A2B553}" type="presOf" srcId="{CECE5B12-FCB4-46CD-BA87-E7F6493B2D2E}" destId="{FA06CE78-B9F0-40D9-AA22-794A93958337}" srcOrd="1" destOrd="0" presId="urn:microsoft.com/office/officeart/2005/8/layout/cycle2"/>
    <dgm:cxn modelId="{96CE1E51-BE5A-4BEC-84E6-360B840A4D50}" type="presOf" srcId="{CECE5B12-FCB4-46CD-BA87-E7F6493B2D2E}" destId="{CAEB22D4-1DB9-4DC0-9AF4-A6F8AA2502EA}" srcOrd="0" destOrd="0" presId="urn:microsoft.com/office/officeart/2005/8/layout/cycle2"/>
    <dgm:cxn modelId="{41290D8A-BCCD-48F3-856D-0B9D5D461597}" type="presParOf" srcId="{C0128C90-99E1-4CD6-B403-D1EA654489EC}" destId="{44064784-0C08-4F32-ACEC-78247BFC1B18}" srcOrd="0" destOrd="0" presId="urn:microsoft.com/office/officeart/2005/8/layout/cycle2"/>
    <dgm:cxn modelId="{4146B4DB-AB06-446E-A56F-E72FD6DC3674}" type="presParOf" srcId="{C0128C90-99E1-4CD6-B403-D1EA654489EC}" destId="{CAEB22D4-1DB9-4DC0-9AF4-A6F8AA2502EA}" srcOrd="1" destOrd="0" presId="urn:microsoft.com/office/officeart/2005/8/layout/cycle2"/>
    <dgm:cxn modelId="{4A07AF55-BAF3-4EA3-BE76-880DC0A81D55}" type="presParOf" srcId="{CAEB22D4-1DB9-4DC0-9AF4-A6F8AA2502EA}" destId="{FA06CE78-B9F0-40D9-AA22-794A93958337}" srcOrd="0" destOrd="0" presId="urn:microsoft.com/office/officeart/2005/8/layout/cycle2"/>
    <dgm:cxn modelId="{593C2C55-AA5B-4CB9-B910-F6C9DE2A7645}" type="presParOf" srcId="{C0128C90-99E1-4CD6-B403-D1EA654489EC}" destId="{B1370E3D-3DD5-4679-B602-BED3610D9E78}" srcOrd="2" destOrd="0" presId="urn:microsoft.com/office/officeart/2005/8/layout/cycle2"/>
    <dgm:cxn modelId="{1048ECD2-CF68-4E91-B360-24252C9BA23D}" type="presParOf" srcId="{C0128C90-99E1-4CD6-B403-D1EA654489EC}" destId="{5015868D-E94F-45FC-9C25-5644362C3C21}" srcOrd="3" destOrd="0" presId="urn:microsoft.com/office/officeart/2005/8/layout/cycle2"/>
    <dgm:cxn modelId="{E434061C-9C28-4394-9E20-91B32C81C974}" type="presParOf" srcId="{5015868D-E94F-45FC-9C25-5644362C3C21}" destId="{5B782EDD-219C-49FA-9115-BE87CE4F3A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0B1A2-4CB7-4FCE-9A47-D5703FCF6CC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84ECB0-C61F-4F3F-938D-2D17B9E535B7}">
      <dgm:prSet phldrT="[Text]"/>
      <dgm:spPr/>
      <dgm:t>
        <a:bodyPr/>
        <a:lstStyle/>
        <a:p>
          <a:r>
            <a:rPr lang="en-US" dirty="0"/>
            <a:t>Register</a:t>
          </a:r>
        </a:p>
      </dgm:t>
    </dgm:pt>
    <dgm:pt modelId="{DDE1AD36-733D-461F-8DD7-B66231460D44}" type="parTrans" cxnId="{8D94F27F-166F-4550-99E0-1EBA8D607BBC}">
      <dgm:prSet/>
      <dgm:spPr/>
      <dgm:t>
        <a:bodyPr/>
        <a:lstStyle/>
        <a:p>
          <a:endParaRPr lang="en-US"/>
        </a:p>
      </dgm:t>
    </dgm:pt>
    <dgm:pt modelId="{AA1715D3-3E8C-4D4A-8D6D-6290495B30FF}" type="sibTrans" cxnId="{8D94F27F-166F-4550-99E0-1EBA8D607BBC}">
      <dgm:prSet/>
      <dgm:spPr/>
      <dgm:t>
        <a:bodyPr/>
        <a:lstStyle/>
        <a:p>
          <a:endParaRPr lang="en-US"/>
        </a:p>
      </dgm:t>
    </dgm:pt>
    <dgm:pt modelId="{F669CE88-323E-42F3-BB1C-2786520D0247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1FAEFB3D-6DC2-4FF5-B35B-759EDFC0B32F}" type="parTrans" cxnId="{C5791F39-8A0F-459B-B2FD-DAEC8CA55096}">
      <dgm:prSet/>
      <dgm:spPr/>
      <dgm:t>
        <a:bodyPr/>
        <a:lstStyle/>
        <a:p>
          <a:endParaRPr lang="en-US"/>
        </a:p>
      </dgm:t>
    </dgm:pt>
    <dgm:pt modelId="{D8520F41-97E5-42FD-800A-C49DAEDCB091}" type="sibTrans" cxnId="{C5791F39-8A0F-459B-B2FD-DAEC8CA55096}">
      <dgm:prSet/>
      <dgm:spPr/>
      <dgm:t>
        <a:bodyPr/>
        <a:lstStyle/>
        <a:p>
          <a:endParaRPr lang="en-US"/>
        </a:p>
      </dgm:t>
    </dgm:pt>
    <dgm:pt modelId="{E2D095DA-D6A1-425B-87E6-B299FA52D3C3}">
      <dgm:prSet phldrT="[Text]"/>
      <dgm:spPr/>
      <dgm:t>
        <a:bodyPr/>
        <a:lstStyle/>
        <a:p>
          <a:r>
            <a:rPr lang="en-US" dirty="0"/>
            <a:t>Publish</a:t>
          </a:r>
        </a:p>
      </dgm:t>
    </dgm:pt>
    <dgm:pt modelId="{5FFA7231-C038-4D76-9D38-20868A1609FD}" type="parTrans" cxnId="{4789053A-C94F-46E7-BD52-957F826D8B8A}">
      <dgm:prSet/>
      <dgm:spPr/>
      <dgm:t>
        <a:bodyPr/>
        <a:lstStyle/>
        <a:p>
          <a:endParaRPr lang="en-US"/>
        </a:p>
      </dgm:t>
    </dgm:pt>
    <dgm:pt modelId="{AD275F59-B498-4A01-9167-F2432C81AAFD}" type="sibTrans" cxnId="{4789053A-C94F-46E7-BD52-957F826D8B8A}">
      <dgm:prSet/>
      <dgm:spPr/>
      <dgm:t>
        <a:bodyPr/>
        <a:lstStyle/>
        <a:p>
          <a:endParaRPr lang="en-US"/>
        </a:p>
      </dgm:t>
    </dgm:pt>
    <dgm:pt modelId="{A55E2599-4080-4EFF-9DB2-950D2F0690B7}">
      <dgm:prSet/>
      <dgm:spPr/>
      <dgm:t>
        <a:bodyPr/>
        <a:lstStyle/>
        <a:p>
          <a:r>
            <a:rPr lang="en-US" dirty="0"/>
            <a:t>Disseminate</a:t>
          </a:r>
        </a:p>
      </dgm:t>
    </dgm:pt>
    <dgm:pt modelId="{43F26CEC-9FD5-4F67-8D7D-62D19008E441}" type="parTrans" cxnId="{73D1050F-9946-481C-AF94-2029EDFC6ABA}">
      <dgm:prSet/>
      <dgm:spPr/>
      <dgm:t>
        <a:bodyPr/>
        <a:lstStyle/>
        <a:p>
          <a:endParaRPr lang="en-US"/>
        </a:p>
      </dgm:t>
    </dgm:pt>
    <dgm:pt modelId="{E8787B1B-3F7E-44B8-B7BC-7D74B547707C}" type="sibTrans" cxnId="{73D1050F-9946-481C-AF94-2029EDFC6ABA}">
      <dgm:prSet/>
      <dgm:spPr/>
      <dgm:t>
        <a:bodyPr/>
        <a:lstStyle/>
        <a:p>
          <a:endParaRPr lang="en-US"/>
        </a:p>
      </dgm:t>
    </dgm:pt>
    <dgm:pt modelId="{DE58F7B0-4ED2-441C-9E00-D08CEB9C213D}">
      <dgm:prSet/>
      <dgm:spPr/>
      <dgm:t>
        <a:bodyPr/>
        <a:lstStyle/>
        <a:p>
          <a:r>
            <a:rPr lang="en-US" dirty="0"/>
            <a:t>Measure</a:t>
          </a:r>
        </a:p>
      </dgm:t>
    </dgm:pt>
    <dgm:pt modelId="{3C7692A5-5E8F-4BA0-9FD0-C00D0AA9B43D}" type="parTrans" cxnId="{9A9AB556-8DF1-4342-8ECE-AE06450CE270}">
      <dgm:prSet/>
      <dgm:spPr/>
      <dgm:t>
        <a:bodyPr/>
        <a:lstStyle/>
        <a:p>
          <a:endParaRPr lang="en-US"/>
        </a:p>
      </dgm:t>
    </dgm:pt>
    <dgm:pt modelId="{49AC95B6-B312-4681-B98C-E15F9344CBA5}" type="sibTrans" cxnId="{9A9AB556-8DF1-4342-8ECE-AE06450CE270}">
      <dgm:prSet/>
      <dgm:spPr/>
      <dgm:t>
        <a:bodyPr/>
        <a:lstStyle/>
        <a:p>
          <a:endParaRPr lang="en-US"/>
        </a:p>
      </dgm:t>
    </dgm:pt>
    <dgm:pt modelId="{3B5D06E7-F5C2-4071-8266-A13D20A9FB71}" type="pres">
      <dgm:prSet presAssocID="{7F70B1A2-4CB7-4FCE-9A47-D5703FCF6CC4}" presName="Name0" presStyleCnt="0">
        <dgm:presLayoutVars>
          <dgm:dir/>
          <dgm:animLvl val="lvl"/>
          <dgm:resizeHandles val="exact"/>
        </dgm:presLayoutVars>
      </dgm:prSet>
      <dgm:spPr/>
    </dgm:pt>
    <dgm:pt modelId="{35F5A1BE-D9A3-4083-9498-8EABC1E0FD9A}" type="pres">
      <dgm:prSet presAssocID="{4684ECB0-C61F-4F3F-938D-2D17B9E535B7}" presName="parTxOnly" presStyleLbl="node1" presStyleIdx="0" presStyleCnt="5" custLinFactX="-7661" custLinFactNeighborX="-100000" custLinFactNeighborY="-3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973C-B6D1-42B8-8E2F-E235EEFEC39C}" type="pres">
      <dgm:prSet presAssocID="{AA1715D3-3E8C-4D4A-8D6D-6290495B30FF}" presName="parTxOnlySpace" presStyleCnt="0"/>
      <dgm:spPr/>
    </dgm:pt>
    <dgm:pt modelId="{BA3354F0-868A-44A3-BE55-C51E011040E2}" type="pres">
      <dgm:prSet presAssocID="{F669CE88-323E-42F3-BB1C-2786520D024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8846-63D8-43DB-B9D7-C42657DACFAC}" type="pres">
      <dgm:prSet presAssocID="{D8520F41-97E5-42FD-800A-C49DAEDCB091}" presName="parTxOnlySpace" presStyleCnt="0"/>
      <dgm:spPr/>
    </dgm:pt>
    <dgm:pt modelId="{73D21A53-82ED-4CA1-A97E-CBA7CB33FF4B}" type="pres">
      <dgm:prSet presAssocID="{E2D095DA-D6A1-425B-87E6-B299FA52D3C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3C305-1077-4156-97B9-71BAB48D024C}" type="pres">
      <dgm:prSet presAssocID="{AD275F59-B498-4A01-9167-F2432C81AAFD}" presName="parTxOnlySpace" presStyleCnt="0"/>
      <dgm:spPr/>
    </dgm:pt>
    <dgm:pt modelId="{6415FA5B-3244-4A29-9675-CF63D6774CD5}" type="pres">
      <dgm:prSet presAssocID="{A55E2599-4080-4EFF-9DB2-950D2F0690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E5DB2-63E6-4456-A8C5-02700F5CEBF9}" type="pres">
      <dgm:prSet presAssocID="{E8787B1B-3F7E-44B8-B7BC-7D74B547707C}" presName="parTxOnlySpace" presStyleCnt="0"/>
      <dgm:spPr/>
    </dgm:pt>
    <dgm:pt modelId="{F67CAFDD-D4FE-4C38-9549-F67906609D9A}" type="pres">
      <dgm:prSet presAssocID="{DE58F7B0-4ED2-441C-9E00-D08CEB9C213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CF37D-36AE-417A-9FF5-D5DF15D20107}" type="presOf" srcId="{4684ECB0-C61F-4F3F-938D-2D17B9E535B7}" destId="{35F5A1BE-D9A3-4083-9498-8EABC1E0FD9A}" srcOrd="0" destOrd="0" presId="urn:microsoft.com/office/officeart/2005/8/layout/chevron1"/>
    <dgm:cxn modelId="{043DDE42-7D09-4E14-A2ED-748F8777BBF6}" type="presOf" srcId="{F669CE88-323E-42F3-BB1C-2786520D0247}" destId="{BA3354F0-868A-44A3-BE55-C51E011040E2}" srcOrd="0" destOrd="0" presId="urn:microsoft.com/office/officeart/2005/8/layout/chevron1"/>
    <dgm:cxn modelId="{73D1050F-9946-481C-AF94-2029EDFC6ABA}" srcId="{7F70B1A2-4CB7-4FCE-9A47-D5703FCF6CC4}" destId="{A55E2599-4080-4EFF-9DB2-950D2F0690B7}" srcOrd="3" destOrd="0" parTransId="{43F26CEC-9FD5-4F67-8D7D-62D19008E441}" sibTransId="{E8787B1B-3F7E-44B8-B7BC-7D74B547707C}"/>
    <dgm:cxn modelId="{CBFD553B-BD18-42A4-869A-86ADFB8E6648}" type="presOf" srcId="{DE58F7B0-4ED2-441C-9E00-D08CEB9C213D}" destId="{F67CAFDD-D4FE-4C38-9549-F67906609D9A}" srcOrd="0" destOrd="0" presId="urn:microsoft.com/office/officeart/2005/8/layout/chevron1"/>
    <dgm:cxn modelId="{8D94F27F-166F-4550-99E0-1EBA8D607BBC}" srcId="{7F70B1A2-4CB7-4FCE-9A47-D5703FCF6CC4}" destId="{4684ECB0-C61F-4F3F-938D-2D17B9E535B7}" srcOrd="0" destOrd="0" parTransId="{DDE1AD36-733D-461F-8DD7-B66231460D44}" sibTransId="{AA1715D3-3E8C-4D4A-8D6D-6290495B30FF}"/>
    <dgm:cxn modelId="{9A9AB556-8DF1-4342-8ECE-AE06450CE270}" srcId="{7F70B1A2-4CB7-4FCE-9A47-D5703FCF6CC4}" destId="{DE58F7B0-4ED2-441C-9E00-D08CEB9C213D}" srcOrd="4" destOrd="0" parTransId="{3C7692A5-5E8F-4BA0-9FD0-C00D0AA9B43D}" sibTransId="{49AC95B6-B312-4681-B98C-E15F9344CBA5}"/>
    <dgm:cxn modelId="{C5791F39-8A0F-459B-B2FD-DAEC8CA55096}" srcId="{7F70B1A2-4CB7-4FCE-9A47-D5703FCF6CC4}" destId="{F669CE88-323E-42F3-BB1C-2786520D0247}" srcOrd="1" destOrd="0" parTransId="{1FAEFB3D-6DC2-4FF5-B35B-759EDFC0B32F}" sibTransId="{D8520F41-97E5-42FD-800A-C49DAEDCB091}"/>
    <dgm:cxn modelId="{65932897-30AB-42C4-9DB1-60D4C2105FFB}" type="presOf" srcId="{A55E2599-4080-4EFF-9DB2-950D2F0690B7}" destId="{6415FA5B-3244-4A29-9675-CF63D6774CD5}" srcOrd="0" destOrd="0" presId="urn:microsoft.com/office/officeart/2005/8/layout/chevron1"/>
    <dgm:cxn modelId="{4789053A-C94F-46E7-BD52-957F826D8B8A}" srcId="{7F70B1A2-4CB7-4FCE-9A47-D5703FCF6CC4}" destId="{E2D095DA-D6A1-425B-87E6-B299FA52D3C3}" srcOrd="2" destOrd="0" parTransId="{5FFA7231-C038-4D76-9D38-20868A1609FD}" sibTransId="{AD275F59-B498-4A01-9167-F2432C81AAFD}"/>
    <dgm:cxn modelId="{3E5DBEBF-A0D5-4C5A-83D9-2B6256D3FCDD}" type="presOf" srcId="{7F70B1A2-4CB7-4FCE-9A47-D5703FCF6CC4}" destId="{3B5D06E7-F5C2-4071-8266-A13D20A9FB71}" srcOrd="0" destOrd="0" presId="urn:microsoft.com/office/officeart/2005/8/layout/chevron1"/>
    <dgm:cxn modelId="{1303A8A8-4576-4804-B208-959B81527CF5}" type="presOf" srcId="{E2D095DA-D6A1-425B-87E6-B299FA52D3C3}" destId="{73D21A53-82ED-4CA1-A97E-CBA7CB33FF4B}" srcOrd="0" destOrd="0" presId="urn:microsoft.com/office/officeart/2005/8/layout/chevron1"/>
    <dgm:cxn modelId="{35A6168A-9AAE-47FA-862B-C82FC65252D2}" type="presParOf" srcId="{3B5D06E7-F5C2-4071-8266-A13D20A9FB71}" destId="{35F5A1BE-D9A3-4083-9498-8EABC1E0FD9A}" srcOrd="0" destOrd="0" presId="urn:microsoft.com/office/officeart/2005/8/layout/chevron1"/>
    <dgm:cxn modelId="{4DEE80F7-B9DA-4A17-A045-65C98EBCBF26}" type="presParOf" srcId="{3B5D06E7-F5C2-4071-8266-A13D20A9FB71}" destId="{0179973C-B6D1-42B8-8E2F-E235EEFEC39C}" srcOrd="1" destOrd="0" presId="urn:microsoft.com/office/officeart/2005/8/layout/chevron1"/>
    <dgm:cxn modelId="{64A03551-165A-4E8D-B8A6-F851BA0DB61A}" type="presParOf" srcId="{3B5D06E7-F5C2-4071-8266-A13D20A9FB71}" destId="{BA3354F0-868A-44A3-BE55-C51E011040E2}" srcOrd="2" destOrd="0" presId="urn:microsoft.com/office/officeart/2005/8/layout/chevron1"/>
    <dgm:cxn modelId="{3797C7B7-E0CE-4B53-8977-7C186320E70F}" type="presParOf" srcId="{3B5D06E7-F5C2-4071-8266-A13D20A9FB71}" destId="{DF6C8846-63D8-43DB-B9D7-C42657DACFAC}" srcOrd="3" destOrd="0" presId="urn:microsoft.com/office/officeart/2005/8/layout/chevron1"/>
    <dgm:cxn modelId="{BA87ADAB-529A-4AC7-A2D0-BC23898FDCB3}" type="presParOf" srcId="{3B5D06E7-F5C2-4071-8266-A13D20A9FB71}" destId="{73D21A53-82ED-4CA1-A97E-CBA7CB33FF4B}" srcOrd="4" destOrd="0" presId="urn:microsoft.com/office/officeart/2005/8/layout/chevron1"/>
    <dgm:cxn modelId="{2DD0B804-F7AF-40AA-A337-FAB35A315D9A}" type="presParOf" srcId="{3B5D06E7-F5C2-4071-8266-A13D20A9FB71}" destId="{1093C305-1077-4156-97B9-71BAB48D024C}" srcOrd="5" destOrd="0" presId="urn:microsoft.com/office/officeart/2005/8/layout/chevron1"/>
    <dgm:cxn modelId="{107E6AA3-C5E7-4797-B44D-A96F381572F9}" type="presParOf" srcId="{3B5D06E7-F5C2-4071-8266-A13D20A9FB71}" destId="{6415FA5B-3244-4A29-9675-CF63D6774CD5}" srcOrd="6" destOrd="0" presId="urn:microsoft.com/office/officeart/2005/8/layout/chevron1"/>
    <dgm:cxn modelId="{2013A5E6-1FE6-4D27-9380-3AD3AC1C5A88}" type="presParOf" srcId="{3B5D06E7-F5C2-4071-8266-A13D20A9FB71}" destId="{648E5DB2-63E6-4456-A8C5-02700F5CEBF9}" srcOrd="7" destOrd="0" presId="urn:microsoft.com/office/officeart/2005/8/layout/chevron1"/>
    <dgm:cxn modelId="{924F7D17-01CD-485E-A9D7-BF992F3F64EB}" type="presParOf" srcId="{3B5D06E7-F5C2-4071-8266-A13D20A9FB71}" destId="{F67CAFDD-D4FE-4C38-9549-F67906609D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715F5-473B-4BCB-8965-9A6E1E4F9B6D}">
      <dsp:nvSpPr>
        <dsp:cNvPr id="0" name=""/>
        <dsp:cNvSpPr/>
      </dsp:nvSpPr>
      <dsp:spPr>
        <a:xfrm>
          <a:off x="2775008" y="0"/>
          <a:ext cx="2149580" cy="2149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FUNDER</a:t>
          </a:r>
        </a:p>
      </dsp:txBody>
      <dsp:txXfrm>
        <a:off x="3089807" y="314799"/>
        <a:ext cx="1519982" cy="1519982"/>
      </dsp:txXfrm>
    </dsp:sp>
    <dsp:sp modelId="{E8F0750C-5638-436C-A2BC-6BF8BA26FF73}">
      <dsp:nvSpPr>
        <dsp:cNvPr id="0" name=""/>
        <dsp:cNvSpPr/>
      </dsp:nvSpPr>
      <dsp:spPr>
        <a:xfrm rot="3595812">
          <a:off x="4364476" y="2097457"/>
          <a:ext cx="574879" cy="725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407501" y="2167927"/>
        <a:ext cx="402415" cy="435289"/>
      </dsp:txXfrm>
    </dsp:sp>
    <dsp:sp modelId="{28DD9C08-4CAC-472F-8A02-4B52260FFA21}">
      <dsp:nvSpPr>
        <dsp:cNvPr id="0" name=""/>
        <dsp:cNvSpPr/>
      </dsp:nvSpPr>
      <dsp:spPr>
        <a:xfrm>
          <a:off x="4395548" y="2798978"/>
          <a:ext cx="2149580" cy="2149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RESEARCHER</a:t>
          </a:r>
        </a:p>
      </dsp:txBody>
      <dsp:txXfrm>
        <a:off x="4710347" y="3113777"/>
        <a:ext cx="1519982" cy="1519982"/>
      </dsp:txXfrm>
    </dsp:sp>
    <dsp:sp modelId="{77D68C03-3393-45BF-80FE-335C34AA5FD7}">
      <dsp:nvSpPr>
        <dsp:cNvPr id="0" name=""/>
        <dsp:cNvSpPr/>
      </dsp:nvSpPr>
      <dsp:spPr>
        <a:xfrm rot="10800000">
          <a:off x="3584634" y="3511026"/>
          <a:ext cx="573046" cy="725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756548" y="3656123"/>
        <a:ext cx="401132" cy="435289"/>
      </dsp:txXfrm>
    </dsp:sp>
    <dsp:sp modelId="{307D4796-714A-4B5D-B17D-B6B2FF1D1DB2}">
      <dsp:nvSpPr>
        <dsp:cNvPr id="0" name=""/>
        <dsp:cNvSpPr/>
      </dsp:nvSpPr>
      <dsp:spPr>
        <a:xfrm>
          <a:off x="1164748" y="2798978"/>
          <a:ext cx="2149580" cy="2149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JOURNAL</a:t>
          </a:r>
        </a:p>
      </dsp:txBody>
      <dsp:txXfrm>
        <a:off x="1479547" y="3113777"/>
        <a:ext cx="1519982" cy="1519982"/>
      </dsp:txXfrm>
    </dsp:sp>
    <dsp:sp modelId="{9E5A6D6E-0605-468B-9756-30E282D0375A}">
      <dsp:nvSpPr>
        <dsp:cNvPr id="0" name=""/>
        <dsp:cNvSpPr/>
      </dsp:nvSpPr>
      <dsp:spPr>
        <a:xfrm rot="17994716">
          <a:off x="2750515" y="2125573"/>
          <a:ext cx="572156" cy="725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793541" y="2345061"/>
        <a:ext cx="400509" cy="43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64784-0C08-4F32-ACEC-78247BFC1B18}">
      <dsp:nvSpPr>
        <dsp:cNvPr id="0" name=""/>
        <dsp:cNvSpPr/>
      </dsp:nvSpPr>
      <dsp:spPr>
        <a:xfrm>
          <a:off x="958" y="1469925"/>
          <a:ext cx="2029023" cy="202902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Validate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(peer review)</a:t>
          </a:r>
        </a:p>
      </dsp:txBody>
      <dsp:txXfrm>
        <a:off x="298102" y="1767069"/>
        <a:ext cx="1434735" cy="1434735"/>
      </dsp:txXfrm>
    </dsp:sp>
    <dsp:sp modelId="{CAEB22D4-1DB9-4DC0-9AF4-A6F8AA2502EA}">
      <dsp:nvSpPr>
        <dsp:cNvPr id="0" name=""/>
        <dsp:cNvSpPr/>
      </dsp:nvSpPr>
      <dsp:spPr>
        <a:xfrm>
          <a:off x="1871826" y="1183169"/>
          <a:ext cx="1264756" cy="684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871826" y="1320128"/>
        <a:ext cx="1059318" cy="410877"/>
      </dsp:txXfrm>
    </dsp:sp>
    <dsp:sp modelId="{B1370E3D-3DD5-4679-B602-BED3610D9E78}">
      <dsp:nvSpPr>
        <dsp:cNvPr id="0" name=""/>
        <dsp:cNvSpPr/>
      </dsp:nvSpPr>
      <dsp:spPr>
        <a:xfrm>
          <a:off x="3050018" y="1469925"/>
          <a:ext cx="2029023" cy="202902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Communicate</a:t>
          </a:r>
        </a:p>
      </dsp:txBody>
      <dsp:txXfrm>
        <a:off x="3347162" y="1767069"/>
        <a:ext cx="1434735" cy="1434735"/>
      </dsp:txXfrm>
    </dsp:sp>
    <dsp:sp modelId="{5015868D-E94F-45FC-9C25-5644362C3C21}">
      <dsp:nvSpPr>
        <dsp:cNvPr id="0" name=""/>
        <dsp:cNvSpPr/>
      </dsp:nvSpPr>
      <dsp:spPr>
        <a:xfrm rot="10800000">
          <a:off x="1943416" y="3100910"/>
          <a:ext cx="1264756" cy="684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148854" y="3237869"/>
        <a:ext cx="1059318" cy="410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57C6-0E72-4135-A878-31447C410C54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4B7D7-2D8D-425D-A268-77742CB87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2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Are journals meeting</a:t>
            </a:r>
            <a:r>
              <a:rPr lang="sv-SE" baseline="0" dirty="0"/>
              <a:t> societal needs?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1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Image: CC0,</a:t>
            </a:r>
            <a:r>
              <a:rPr lang="sv-SE" baseline="0" dirty="0"/>
              <a:t> no image attribution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2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9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Measure</a:t>
            </a:r>
            <a:r>
              <a:rPr lang="sv-SE" baseline="0" dirty="0"/>
              <a:t> impact</a:t>
            </a:r>
          </a:p>
          <a:p>
            <a:r>
              <a:rPr lang="sv-SE" baseline="0" dirty="0"/>
              <a:t>Transparency – funding and the research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49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Funding structure may mean</a:t>
            </a:r>
            <a:r>
              <a:rPr lang="sv-SE" baseline="0" dirty="0"/>
              <a:t> that not all fields are OA ready</a:t>
            </a:r>
          </a:p>
          <a:p>
            <a:r>
              <a:rPr lang="sv-SE" baseline="0" dirty="0"/>
              <a:t>Relatively low entry requirement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5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57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Open peer</a:t>
            </a:r>
            <a:r>
              <a:rPr lang="sv-SE" baseline="0" dirty="0"/>
              <a:t> review – umbrella term</a:t>
            </a:r>
          </a:p>
          <a:p>
            <a:r>
              <a:rPr lang="sv-SE" baseline="0" dirty="0"/>
              <a:t>Reviewer identiy known</a:t>
            </a:r>
          </a:p>
          <a:p>
            <a:r>
              <a:rPr lang="sv-SE" baseline="0" dirty="0"/>
              <a:t>Reviewer reports open</a:t>
            </a:r>
          </a:p>
          <a:p>
            <a:r>
              <a:rPr lang="sv-SE" baseline="0" dirty="0"/>
              <a:t>Open review process</a:t>
            </a:r>
          </a:p>
          <a:p>
            <a:endParaRPr lang="sv-SE" baseline="0" dirty="0"/>
          </a:p>
          <a:p>
            <a:pPr marL="171450" indent="-171450">
              <a:buFontTx/>
              <a:buChar char="-"/>
            </a:pPr>
            <a:r>
              <a:rPr lang="sv-SE" baseline="0" dirty="0"/>
              <a:t>Controversial subject areas</a:t>
            </a:r>
          </a:p>
          <a:p>
            <a:pPr marL="171450" indent="-171450">
              <a:buFontTx/>
              <a:buChar char="-"/>
            </a:pPr>
            <a:r>
              <a:rPr lang="sv-SE" baseline="0" dirty="0"/>
              <a:t>Willingness to review</a:t>
            </a:r>
          </a:p>
          <a:p>
            <a:pPr marL="171450" indent="-171450">
              <a:buFontTx/>
              <a:buChar char="-"/>
            </a:pPr>
            <a:r>
              <a:rPr lang="sv-SE" baseline="0" dirty="0"/>
              <a:t>Are the reports for the authors or for the record?</a:t>
            </a:r>
            <a:endParaRPr lang="en-GB" dirty="0"/>
          </a:p>
          <a:p>
            <a:endParaRPr lang="sv-SE" dirty="0"/>
          </a:p>
          <a:p>
            <a:r>
              <a:rPr lang="sv-SE" dirty="0"/>
              <a:t>Challenges associated</a:t>
            </a:r>
            <a:r>
              <a:rPr lang="sv-SE" baseline="0" dirty="0"/>
              <a:t> with adapting to a new system</a:t>
            </a:r>
            <a:endParaRPr lang="sv-SE" dirty="0"/>
          </a:p>
          <a:p>
            <a:endParaRPr lang="sv-SE" dirty="0"/>
          </a:p>
          <a:p>
            <a:r>
              <a:rPr lang="sv-SE" dirty="0"/>
              <a:t>Image: CCO, no attribution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Reviewer fatigue</a:t>
            </a:r>
          </a:p>
          <a:p>
            <a:r>
              <a:rPr lang="sv-SE" dirty="0"/>
              <a:t>Peer review transparency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5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Scientific</a:t>
            </a:r>
            <a:r>
              <a:rPr lang="sv-SE" baseline="0" dirty="0"/>
              <a:t> question relevant to my journal?</a:t>
            </a:r>
          </a:p>
          <a:p>
            <a:r>
              <a:rPr lang="sv-SE" baseline="0" dirty="0"/>
              <a:t>Is the study design valid</a:t>
            </a:r>
          </a:p>
          <a:p>
            <a:r>
              <a:rPr lang="sv-SE" baseline="0" dirty="0"/>
              <a:t>Addresses: publication bias, unpublished results, transparency to research progress</a:t>
            </a:r>
          </a:p>
          <a:p>
            <a:r>
              <a:rPr lang="sv-SE" baseline="0" dirty="0"/>
              <a:t>Caveats: researchers must have the fleixbilty to deviate from original study design, if necessary</a:t>
            </a:r>
          </a:p>
          <a:p>
            <a:endParaRPr lang="sv-SE" dirty="0"/>
          </a:p>
          <a:p>
            <a:r>
              <a:rPr lang="sv-SE" dirty="0"/>
              <a:t>Linkage:</a:t>
            </a:r>
            <a:r>
              <a:rPr lang="sv-SE" baseline="0" dirty="0"/>
              <a:t> ICTRP, International Clinical Trials Registry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Linkage:</a:t>
            </a:r>
            <a:r>
              <a:rPr lang="sv-SE" baseline="0" dirty="0"/>
              <a:t> ICTRP, International Clinical Trials Registry Platform</a:t>
            </a:r>
          </a:p>
          <a:p>
            <a:r>
              <a:rPr lang="sv-SE" baseline="0" dirty="0"/>
              <a:t>AllTrials estimate that 50% of trials are not reported.</a:t>
            </a:r>
          </a:p>
          <a:p>
            <a:r>
              <a:rPr lang="sv-SE" baseline="0" dirty="0"/>
              <a:t>- Investigators´ motivation </a:t>
            </a:r>
          </a:p>
          <a:p>
            <a:pPr marL="171450" indent="-171450">
              <a:buFontTx/>
              <a:buChar char="-"/>
            </a:pPr>
            <a:r>
              <a:rPr lang="sv-SE" baseline="0" dirty="0"/>
              <a:t>Commercial interests</a:t>
            </a:r>
          </a:p>
          <a:p>
            <a:pPr marL="171450" indent="-171450">
              <a:buFontTx/>
              <a:buChar char="-"/>
            </a:pPr>
            <a:r>
              <a:rPr lang="sv-SE" baseline="0" dirty="0"/>
              <a:t>Journals</a:t>
            </a:r>
          </a:p>
          <a:p>
            <a:pPr marL="171450" indent="-171450">
              <a:buFontTx/>
              <a:buChar char="-"/>
            </a:pPr>
            <a:r>
              <a:rPr lang="sv-SE" baseline="0" dirty="0"/>
              <a:t>Funding?</a:t>
            </a:r>
          </a:p>
          <a:p>
            <a:pPr marL="171450" indent="-171450">
              <a:buFontTx/>
              <a:buChar char="-"/>
            </a:pPr>
            <a:endParaRPr lang="sv-SE" baseline="0" dirty="0"/>
          </a:p>
          <a:p>
            <a:pPr marL="0" indent="0">
              <a:buFontTx/>
              <a:buNone/>
            </a:pPr>
            <a:r>
              <a:rPr lang="sv-SE" baseline="0" dirty="0"/>
              <a:t>Journals that welcome negative studies, confirmatory studies</a:t>
            </a:r>
          </a:p>
          <a:p>
            <a:pPr marL="0" indent="0">
              <a:buFontTx/>
              <a:buNone/>
            </a:pPr>
            <a:r>
              <a:rPr lang="sv-SE" baseline="0" dirty="0"/>
              <a:t>Journal of Drug Assessment</a:t>
            </a:r>
          </a:p>
          <a:p>
            <a:pPr marL="0" indent="0">
              <a:buFontTx/>
              <a:buNone/>
            </a:pPr>
            <a:r>
              <a:rPr lang="sv-SE" baseline="0" dirty="0"/>
              <a:t>Current Medical Research and Opinion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1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Disclaimer</a:t>
            </a:r>
            <a:r>
              <a:rPr lang="sv-SE" baseline="0" dirty="0"/>
              <a:t> to my points of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42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little data is fully “FAIR” today. Not only due to researchers not attaching appropriate</a:t>
            </a:r>
            <a:r>
              <a:rPr lang="en-US" baseline="0" dirty="0"/>
              <a:t> meta-data and taking other steps to make it FAIR, but also due to systemic changes that need to be made across the scholarly landscape.</a:t>
            </a:r>
          </a:p>
          <a:p>
            <a:endParaRPr lang="en-US" baseline="0" dirty="0"/>
          </a:p>
          <a:p>
            <a:r>
              <a:rPr lang="en-US" baseline="0" dirty="0"/>
              <a:t>This slide provides a reminder of what FAIR stands for and where one can go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A68F-A5DD-4341-A324-F6791432552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94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Data sharing guidelines at T&amp;F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38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Operating within the realms of the scientific record</a:t>
            </a:r>
          </a:p>
          <a:p>
            <a:r>
              <a:rPr lang="sv-SE" dirty="0"/>
              <a:t>Remove traditional barrier of limiting reference</a:t>
            </a:r>
            <a:r>
              <a:rPr lang="sv-SE" baseline="0" dirty="0"/>
              <a:t> numbers</a:t>
            </a:r>
          </a:p>
          <a:p>
            <a:r>
              <a:rPr lang="sv-SE" baseline="0" dirty="0"/>
              <a:t>Holistic way of measuring impact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65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Preprints: ”scooped” – change culture to have preprints as a way to demonstrate</a:t>
            </a:r>
            <a:r>
              <a:rPr lang="sv-SE" baseline="0" dirty="0"/>
              <a:t> precedence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04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20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2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60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Simple</a:t>
            </a:r>
            <a:r>
              <a:rPr lang="sv-SE" baseline="0" dirty="0"/>
              <a:t> view of the research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1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is changing, public´s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demand for transparency is increasing. Technology is also enabling funders to be more data-driven in their funding decision process. 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4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transparency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6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Journals validate research</a:t>
            </a:r>
            <a:r>
              <a:rPr lang="sv-SE" baseline="0" dirty="0"/>
              <a:t> and faciliate dissemination of research knowledge</a:t>
            </a:r>
            <a:endParaRPr lang="sv-SE" dirty="0"/>
          </a:p>
          <a:p>
            <a:endParaRPr lang="sv-SE" dirty="0"/>
          </a:p>
          <a:p>
            <a:r>
              <a:rPr lang="sv-SE" dirty="0"/>
              <a:t>Philosophical Transactions recently celebrated its 350th anniversary. 1665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5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Journals need to consider their impact factor</a:t>
            </a:r>
          </a:p>
          <a:p>
            <a:r>
              <a:rPr lang="sv-SE" dirty="0"/>
              <a:t>Journals</a:t>
            </a:r>
            <a:r>
              <a:rPr lang="sv-SE" baseline="0" dirty="0"/>
              <a:t> need to publish within a certain page budget</a:t>
            </a:r>
          </a:p>
          <a:p>
            <a:r>
              <a:rPr lang="sv-SE" baseline="0" dirty="0"/>
              <a:t>Rejection rate is a ”badge of honor”</a:t>
            </a:r>
          </a:p>
          <a:p>
            <a:endParaRPr lang="sv-SE" dirty="0"/>
          </a:p>
          <a:p>
            <a:r>
              <a:rPr lang="en-GB" dirty="0"/>
              <a:t>Arbitrary limit on number of references</a:t>
            </a:r>
          </a:p>
          <a:p>
            <a:r>
              <a:rPr lang="en-GB" dirty="0"/>
              <a:t>Publish what would be cited</a:t>
            </a:r>
          </a:p>
          <a:p>
            <a:r>
              <a:rPr lang="en-GB" dirty="0"/>
              <a:t>Reject more papers</a:t>
            </a:r>
          </a:p>
          <a:p>
            <a:r>
              <a:rPr lang="en-GB" dirty="0"/>
              <a:t>Reviewer fatigue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0" dirty="0"/>
              <a:t>Publish or perish</a:t>
            </a:r>
          </a:p>
          <a:p>
            <a:pPr marL="0" indent="0">
              <a:buNone/>
            </a:pPr>
            <a:r>
              <a:rPr lang="sv-SE" sz="1200" dirty="0"/>
              <a:t>Selective publishing</a:t>
            </a:r>
          </a:p>
          <a:p>
            <a:pPr marL="0" indent="0">
              <a:buNone/>
            </a:pPr>
            <a:r>
              <a:rPr lang="sv-SE" sz="1200" dirty="0"/>
              <a:t>Authorship issues</a:t>
            </a:r>
          </a:p>
          <a:p>
            <a:pPr marL="0" indent="0">
              <a:buNone/>
            </a:pPr>
            <a:r>
              <a:rPr lang="sv-SE" sz="1200" dirty="0"/>
              <a:t>Follow the trend... what does the editor like?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Too many review requests</a:t>
            </a:r>
          </a:p>
          <a:p>
            <a:pPr marL="0" indent="0">
              <a:buNone/>
            </a:pPr>
            <a:r>
              <a:rPr lang="sv-SE" sz="1200" dirty="0"/>
              <a:t>Be a “</a:t>
            </a:r>
            <a:r>
              <a:rPr lang="sv-SE" sz="1200" b="1" dirty="0"/>
              <a:t>tough</a:t>
            </a:r>
            <a:r>
              <a:rPr lang="sv-SE" sz="1200" dirty="0"/>
              <a:t>” reviewer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Invest in research that meets mission </a:t>
            </a:r>
          </a:p>
          <a:p>
            <a:r>
              <a:rPr lang="sv-SE" dirty="0"/>
              <a:t>Fund</a:t>
            </a:r>
            <a:r>
              <a:rPr lang="sv-SE" baseline="0" dirty="0"/>
              <a:t> only the best researcher/s</a:t>
            </a:r>
          </a:p>
          <a:p>
            <a:r>
              <a:rPr lang="sv-SE" baseline="0" dirty="0"/>
              <a:t>Measure the results of our funding</a:t>
            </a:r>
          </a:p>
          <a:p>
            <a:endParaRPr lang="sv-SE" dirty="0"/>
          </a:p>
          <a:p>
            <a:r>
              <a:rPr lang="sv-SE" dirty="0"/>
              <a:t>Using journal IF as a way to measure research output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4B7D7-2D8D-425D-A268-77742CB87F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1773238"/>
            <a:ext cx="9855200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43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7" y="2852738"/>
            <a:ext cx="81630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3" cstate="print"/>
          <a:srcRect t="15486" r="83788"/>
          <a:stretch>
            <a:fillRect/>
          </a:stretch>
        </p:blipFill>
        <p:spPr bwMode="auto">
          <a:xfrm>
            <a:off x="10920549" y="1"/>
            <a:ext cx="1271452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794DB5-183D-42C3-88A6-C5ECD1C1BB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95736" y="6572273"/>
            <a:ext cx="3860800" cy="180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987724-5C7E-47D6-9F60-FEEEDAAF3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0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17ED8-A096-4DFD-899D-3919860047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3051" y="188914"/>
            <a:ext cx="2590800" cy="6192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651" y="188914"/>
            <a:ext cx="7569200" cy="6192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B1BA34-A98E-4277-A604-000AF6477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188913"/>
            <a:ext cx="8913283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90651" y="1412876"/>
            <a:ext cx="50800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851" y="1412876"/>
            <a:ext cx="50800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524626"/>
            <a:ext cx="3860800" cy="1809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72334" y="6500814"/>
            <a:ext cx="673100" cy="312737"/>
          </a:xfrm>
        </p:spPr>
        <p:txBody>
          <a:bodyPr/>
          <a:lstStyle>
            <a:lvl1pPr>
              <a:defRPr/>
            </a:lvl1pPr>
          </a:lstStyle>
          <a:p>
            <a:fld id="{51630395-CA73-4D9F-8D84-316A4FDC3A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6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188913"/>
            <a:ext cx="8913283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90651" y="1412876"/>
            <a:ext cx="10363200" cy="4968875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524626"/>
            <a:ext cx="3860800" cy="1809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72334" y="6500814"/>
            <a:ext cx="673100" cy="312737"/>
          </a:xfrm>
        </p:spPr>
        <p:txBody>
          <a:bodyPr/>
          <a:lstStyle>
            <a:lvl1pPr>
              <a:defRPr/>
            </a:lvl1pPr>
          </a:lstStyle>
          <a:p>
            <a:fld id="{9C82F01F-E55A-4CBD-904D-045C94889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8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800000"/>
            <a:ext cx="10272000" cy="43920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000" y="792000"/>
            <a:ext cx="1027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3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1773238"/>
            <a:ext cx="9855200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43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2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94DB5-183D-42C3-88A6-C5ECD1C1BB4B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95736" y="6572277"/>
            <a:ext cx="3860800" cy="180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2852738"/>
            <a:ext cx="7810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77" y="0"/>
            <a:ext cx="1419683" cy="15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A4217-1DB1-4E92-AF7F-D6C6BA93EF4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8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A7C30-1FD5-4BAE-B4CF-F2A2319B977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1" y="1412880"/>
            <a:ext cx="508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851" y="1412880"/>
            <a:ext cx="508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96524-4EE6-440D-AA07-170405413960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A4217-1DB1-4E92-AF7F-D6C6BA93EF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6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106537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1535113"/>
            <a:ext cx="50678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174875"/>
            <a:ext cx="50678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94EA2-308B-4889-BA0B-73C6F04C4CB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9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AC92F-9D91-4E5F-8361-58B90067C764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5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2C573-878B-447D-BE25-8488B52F1F6B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92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6EA93-B73D-4969-92D4-0A6C8B2F43D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70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0CDB-083D-4840-8FA6-05549B7B4EDD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5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87724-5C7E-47D6-9F60-FEEEDAAF39B2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79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17ED8-A096-4DFD-899D-39198600477A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16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3051" y="188918"/>
            <a:ext cx="2590800" cy="6192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651" y="188918"/>
            <a:ext cx="7569200" cy="6192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1BA34-A98E-4277-A604-000AF6477640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5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5" y="188913"/>
            <a:ext cx="8913283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90651" y="1412880"/>
            <a:ext cx="50800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851" y="1412880"/>
            <a:ext cx="50800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524630"/>
            <a:ext cx="3860800" cy="1809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72335" y="6500818"/>
            <a:ext cx="673100" cy="31273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30395-CA73-4D9F-8D84-316A4FDC3A12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193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5" y="188913"/>
            <a:ext cx="8913283" cy="1008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90651" y="1412880"/>
            <a:ext cx="10363200" cy="4968875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524630"/>
            <a:ext cx="3860800" cy="1809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72335" y="6500818"/>
            <a:ext cx="673100" cy="31273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2F01F-E55A-4CBD-904D-045C9488971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3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A7C30-1FD5-4BAE-B4CF-F2A2319B9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31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800000"/>
            <a:ext cx="10272000" cy="43920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000" y="792000"/>
            <a:ext cx="1027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1" y="1412876"/>
            <a:ext cx="508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851" y="1412876"/>
            <a:ext cx="508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996524-4EE6-440D-AA07-1704054139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94EA2-308B-4889-BA0B-73C6F04C4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9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AC92F-9D91-4E5F-8361-58B90067C7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12C573-878B-447D-BE25-8488B52F1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6EA93-B73D-4969-92D4-0A6C8B2F4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50CDB-083D-4840-8FA6-05549B7B4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3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412876"/>
            <a:ext cx="10363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24626"/>
            <a:ext cx="386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967" y="2852738"/>
            <a:ext cx="777119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18" cstate="print"/>
          <a:srcRect t="15486" r="83788"/>
          <a:stretch>
            <a:fillRect/>
          </a:stretch>
        </p:blipFill>
        <p:spPr bwMode="auto">
          <a:xfrm>
            <a:off x="10959737" y="0"/>
            <a:ext cx="1232263" cy="122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7584" y="188913"/>
            <a:ext cx="891328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4" y="6500814"/>
            <a:ext cx="6731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+mn-lt"/>
              </a:defRPr>
            </a:lvl1pPr>
          </a:lstStyle>
          <a:p>
            <a:fld id="{2F16EA93-B73D-4969-92D4-0A6C8B2F4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5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412880"/>
            <a:ext cx="10363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24630"/>
            <a:ext cx="386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sp>
        <p:nvSpPr>
          <p:cNvPr id="4116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7585" y="188913"/>
            <a:ext cx="891328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5" y="6500818"/>
            <a:ext cx="6731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6EA93-B73D-4969-92D4-0A6C8B2F43D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tone Sans ITC 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tone Sans ITC T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117" y="0"/>
            <a:ext cx="1335243" cy="141288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75" y="2852738"/>
            <a:ext cx="7810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7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Stone Sans ITC T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group/fairgroup/fairprincipl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Judy MIELKE, P</a:t>
            </a:r>
            <a:r>
              <a:rPr lang="sv-SE" sz="3200" cap="none" dirty="0"/>
              <a:t>hD.</a:t>
            </a:r>
            <a:br>
              <a:rPr lang="sv-SE" sz="3200" cap="none" dirty="0"/>
            </a:br>
            <a:r>
              <a:rPr lang="sv-SE" sz="3200" cap="none" dirty="0"/>
              <a:t>Publisher @ Taylor &amp; Francis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0667"/>
            <a:ext cx="10871362" cy="2210410"/>
          </a:xfrm>
        </p:spPr>
        <p:txBody>
          <a:bodyPr/>
          <a:lstStyle/>
          <a:p>
            <a:r>
              <a:rPr lang="sv-SE" sz="4800" b="1" dirty="0"/>
              <a:t>Staying relevant in times of change:</a:t>
            </a:r>
            <a:r>
              <a:rPr lang="sv-SE" sz="4800" b="1" i="1" dirty="0"/>
              <a:t> </a:t>
            </a:r>
          </a:p>
          <a:p>
            <a:r>
              <a:rPr lang="sv-SE" sz="4800" b="1" dirty="0"/>
              <a:t>A suggestion for academic journals</a:t>
            </a:r>
            <a:endParaRPr lang="en-GB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A7C30-1FD5-4BAE-B4CF-F2A2319B977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Are we here to...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390651" y="1412876"/>
            <a:ext cx="6803780" cy="49688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Be destructive reviewers...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Reject papers...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Publish only a subset of funded studies...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Follow impact factors...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70" y="2150813"/>
            <a:ext cx="3072314" cy="307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2C573-878B-447D-BE25-8488B52F1F6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2" y="479635"/>
            <a:ext cx="9266321" cy="61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6699" y="6474997"/>
            <a:ext cx="424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Nick Youngson CC BY-SA 3.0 Alpha Stock Images</a:t>
            </a:r>
          </a:p>
        </p:txBody>
      </p:sp>
    </p:spTree>
    <p:extLst>
      <p:ext uri="{BB962C8B-B14F-4D97-AF65-F5344CB8AC3E}">
        <p14:creationId xmlns:p14="http://schemas.microsoft.com/office/powerpoint/2010/main" val="55414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8968" y="2085474"/>
            <a:ext cx="1387201" cy="5037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Common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916" y="1293813"/>
            <a:ext cx="2700000" cy="2700000"/>
          </a:xfrm>
          <a:prstGeom prst="ellipse">
            <a:avLst/>
          </a:prstGeom>
          <a:solidFill>
            <a:srgbClr val="316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Measure</a:t>
            </a:r>
          </a:p>
          <a:p>
            <a:pPr algn="ctr"/>
            <a:r>
              <a:rPr lang="sv-SE" sz="2000" b="1" dirty="0"/>
              <a:t>Impact</a:t>
            </a:r>
            <a:endParaRPr lang="en-GB" sz="2000" b="1" dirty="0"/>
          </a:p>
        </p:txBody>
      </p:sp>
      <p:sp>
        <p:nvSpPr>
          <p:cNvPr id="7" name="Oval 6"/>
          <p:cNvSpPr/>
          <p:nvPr/>
        </p:nvSpPr>
        <p:spPr>
          <a:xfrm>
            <a:off x="3494820" y="4089580"/>
            <a:ext cx="2700000" cy="2700000"/>
          </a:xfrm>
          <a:prstGeom prst="ellipse">
            <a:avLst/>
          </a:prstGeom>
          <a:solidFill>
            <a:srgbClr val="2949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Reviewer Fatigue</a:t>
            </a:r>
            <a:endParaRPr lang="en-GB" sz="2000" b="1" dirty="0"/>
          </a:p>
        </p:txBody>
      </p:sp>
      <p:sp>
        <p:nvSpPr>
          <p:cNvPr id="8" name="Oval 7"/>
          <p:cNvSpPr/>
          <p:nvPr/>
        </p:nvSpPr>
        <p:spPr>
          <a:xfrm>
            <a:off x="548916" y="4090651"/>
            <a:ext cx="2700000" cy="27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Peer Review Efficiency</a:t>
            </a:r>
            <a:endParaRPr lang="en-GB" sz="2000" b="1" dirty="0"/>
          </a:p>
        </p:txBody>
      </p:sp>
      <p:sp>
        <p:nvSpPr>
          <p:cNvPr id="9" name="Oval 8"/>
          <p:cNvSpPr/>
          <p:nvPr/>
        </p:nvSpPr>
        <p:spPr>
          <a:xfrm>
            <a:off x="9176616" y="1196975"/>
            <a:ext cx="2700000" cy="2700000"/>
          </a:xfrm>
          <a:prstGeom prst="ellipse">
            <a:avLst/>
          </a:prstGeom>
          <a:solidFill>
            <a:srgbClr val="0F85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Peer Review Transparency</a:t>
            </a:r>
            <a:endParaRPr lang="en-GB" sz="2000" b="1" dirty="0"/>
          </a:p>
        </p:txBody>
      </p:sp>
      <p:sp>
        <p:nvSpPr>
          <p:cNvPr id="10" name="Oval 9"/>
          <p:cNvSpPr/>
          <p:nvPr/>
        </p:nvSpPr>
        <p:spPr>
          <a:xfrm>
            <a:off x="9176616" y="4053344"/>
            <a:ext cx="2700000" cy="270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Information Overload</a:t>
            </a:r>
            <a:endParaRPr lang="en-GB" sz="2000" b="1" dirty="0"/>
          </a:p>
        </p:txBody>
      </p:sp>
      <p:sp>
        <p:nvSpPr>
          <p:cNvPr id="11" name="Oval 10"/>
          <p:cNvSpPr/>
          <p:nvPr/>
        </p:nvSpPr>
        <p:spPr>
          <a:xfrm>
            <a:off x="6317585" y="1196975"/>
            <a:ext cx="2700000" cy="270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2949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Unpublished Research</a:t>
            </a:r>
            <a:endParaRPr lang="en-GB" sz="2000" b="1" dirty="0"/>
          </a:p>
        </p:txBody>
      </p:sp>
      <p:sp>
        <p:nvSpPr>
          <p:cNvPr id="12" name="Oval 11"/>
          <p:cNvSpPr/>
          <p:nvPr/>
        </p:nvSpPr>
        <p:spPr>
          <a:xfrm>
            <a:off x="6377280" y="4053344"/>
            <a:ext cx="2700000" cy="270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Disseminate Research</a:t>
            </a:r>
            <a:endParaRPr lang="en-GB" sz="2000" b="1" dirty="0"/>
          </a:p>
        </p:txBody>
      </p:sp>
      <p:sp>
        <p:nvSpPr>
          <p:cNvPr id="13" name="Oval 12"/>
          <p:cNvSpPr/>
          <p:nvPr/>
        </p:nvSpPr>
        <p:spPr>
          <a:xfrm>
            <a:off x="3494820" y="1196975"/>
            <a:ext cx="2700000" cy="270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>
                <a:solidFill>
                  <a:srgbClr val="294978"/>
                </a:solidFill>
              </a:rPr>
              <a:t>Funding Transparency</a:t>
            </a:r>
            <a:endParaRPr lang="en-GB" sz="2000" b="1" dirty="0">
              <a:solidFill>
                <a:srgbClr val="294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Disseminate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0" y="1412876"/>
            <a:ext cx="5940591" cy="496887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Access to publicly funded research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Foundation for further research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Text &amp; data mining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Better discoverability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42541"/>
          <a:stretch/>
        </p:blipFill>
        <p:spPr bwMode="auto">
          <a:xfrm>
            <a:off x="8477474" y="1593571"/>
            <a:ext cx="3331410" cy="46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8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Potential pitfalls of 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0" y="1412876"/>
            <a:ext cx="5752765" cy="496887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Funding situation in different fields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COI: revenue &amp; acceptance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Perceived quality?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42541"/>
          <a:stretch/>
        </p:blipFill>
        <p:spPr bwMode="auto">
          <a:xfrm rot="2196801">
            <a:off x="8188716" y="1593571"/>
            <a:ext cx="3331410" cy="46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6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Potential solutions to OA challenges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Editor compensation unlinked from acceptances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Article processing charges for all submissions?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Transparency in peer review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5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Open peer review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Reviewer / author identity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Review process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Reviewer reports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Manuscript revisions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0" y="2178844"/>
            <a:ext cx="5080000" cy="3436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6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Reviewer fatigue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4497656"/>
            <a:ext cx="5181967" cy="627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69" y="2551457"/>
            <a:ext cx="2734775" cy="143527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144818" y="2129426"/>
            <a:ext cx="3240000" cy="324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Soundness versus impact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122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Overcoming publication bias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6EA93-B73D-4969-92D4-0A6C8B2F43D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18" y="4266771"/>
            <a:ext cx="6506666" cy="108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0" y="2708858"/>
            <a:ext cx="1802228" cy="1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09" y="1196975"/>
            <a:ext cx="16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84" y="3727439"/>
            <a:ext cx="16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cdn.cos.io/media/images/badges_stacked.origin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95" y="1673551"/>
            <a:ext cx="2652593" cy="21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0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Overcoming publication bias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6EA93-B73D-4969-92D4-0A6C8B2F43D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ClinicalTrials.g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09" y="2482647"/>
            <a:ext cx="3526466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ho.int/entity/ictrp/ICTRP_logo_2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89" y="1892280"/>
            <a:ext cx="1895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lTri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42" y="2195770"/>
            <a:ext cx="158115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17" y="5519739"/>
            <a:ext cx="5734050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Publication Cover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61" y="4268203"/>
            <a:ext cx="19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blication Cove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28" y="4293551"/>
            <a:ext cx="1944000" cy="248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7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1" y="1412876"/>
            <a:ext cx="10496550" cy="49688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Academic at heart:	PhD in immunology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Publishing context:	7 years in editorial focusing on content at 				</a:t>
            </a:r>
            <a:r>
              <a:rPr lang="sv-SE" b="1" dirty="0"/>
              <a:t>Wiley-VCH</a:t>
            </a:r>
          </a:p>
          <a:p>
            <a:endParaRPr lang="sv-SE" b="1" dirty="0"/>
          </a:p>
          <a:p>
            <a:pPr marL="0" indent="0">
              <a:buNone/>
            </a:pPr>
            <a:r>
              <a:rPr lang="sv-SE" dirty="0"/>
              <a:t>Open scholarship:	3 years in editorial focusing on journal 					development at </a:t>
            </a:r>
            <a:r>
              <a:rPr lang="sv-SE" b="1" dirty="0"/>
              <a:t>Frontiers Media SA</a:t>
            </a:r>
            <a:r>
              <a:rPr lang="sv-SE" dirty="0"/>
              <a:t>				</a:t>
            </a:r>
          </a:p>
          <a:p>
            <a:pPr marL="0" indent="0">
              <a:buNone/>
            </a:pPr>
            <a:r>
              <a:rPr lang="sv-SE" dirty="0"/>
              <a:t>Current role:		Publisher at </a:t>
            </a:r>
            <a:r>
              <a:rPr lang="sv-SE" b="1" dirty="0"/>
              <a:t>Taylor &amp; Francis, </a:t>
            </a:r>
            <a:r>
              <a:rPr lang="sv-SE" dirty="0"/>
              <a:t>Stockholm</a:t>
            </a:r>
            <a:endParaRPr lang="sv-SE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91571"/>
            <a:ext cx="10363200" cy="540578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800" dirty="0"/>
              <a:t>indable</a:t>
            </a:r>
          </a:p>
          <a:p>
            <a:pPr marL="3543300" lvl="8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dirty="0"/>
              <a:t>ccessible</a:t>
            </a:r>
          </a:p>
          <a:p>
            <a:pPr marL="3543300" lvl="8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dirty="0"/>
              <a:t>nteroperable</a:t>
            </a:r>
          </a:p>
          <a:p>
            <a:pPr marL="3543300" lvl="8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2800" dirty="0"/>
              <a:t>eproducible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https://www.force11.org/group/fairgroup/fairprinciples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2C573-878B-447D-BE25-8488B52F1F6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BIG_9785_Author Services Decision tree_Infographic_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t="15486" r="83788"/>
          <a:stretch>
            <a:fillRect/>
          </a:stretch>
        </p:blipFill>
        <p:spPr bwMode="auto">
          <a:xfrm>
            <a:off x="10959737" y="0"/>
            <a:ext cx="1232263" cy="122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1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Citation practices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856" y="2625140"/>
            <a:ext cx="3957890" cy="19789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Articl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79" y="1916028"/>
            <a:ext cx="3646320" cy="41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4329" y="5903178"/>
            <a:ext cx="15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UK Data Service</a:t>
            </a:r>
          </a:p>
        </p:txBody>
      </p:sp>
    </p:spTree>
    <p:extLst>
      <p:ext uri="{BB962C8B-B14F-4D97-AF65-F5344CB8AC3E}">
        <p14:creationId xmlns:p14="http://schemas.microsoft.com/office/powerpoint/2010/main" val="63712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Preprints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2" name="Picture 2" descr="File:BioRxiv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09" y="2849440"/>
            <a:ext cx="45529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349" y="2849440"/>
            <a:ext cx="436698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Research Dissemination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61" y="2376927"/>
            <a:ext cx="2767372" cy="22225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 descr="Kudo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36" y="4599472"/>
            <a:ext cx="4097378" cy="10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Altmetric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76" y="4275614"/>
            <a:ext cx="3288486" cy="11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539" y="2376927"/>
            <a:ext cx="3635823" cy="17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Measuring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55" y="2879426"/>
            <a:ext cx="3630431" cy="1611557"/>
          </a:xfrm>
          <a:prstGeom prst="rect">
            <a:avLst/>
          </a:prstGeom>
        </p:spPr>
      </p:pic>
      <p:pic>
        <p:nvPicPr>
          <p:cNvPr id="7172" name="Picture 4" descr="File:Clarivate Analytic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94" y="4939133"/>
            <a:ext cx="4196708" cy="14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968" y="2930377"/>
            <a:ext cx="3962842" cy="15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0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overload: 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29" y="1745719"/>
            <a:ext cx="5687247" cy="48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Technology and human innovation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09319"/>
              </p:ext>
            </p:extLst>
          </p:nvPr>
        </p:nvGraphicFramePr>
        <p:xfrm>
          <a:off x="1390650" y="1412875"/>
          <a:ext cx="103632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https://cdn.cos.io/media/images/badges_stacked.origin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88" y="1857016"/>
            <a:ext cx="1739411" cy="14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BioRxiv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4" y="4509673"/>
            <a:ext cx="2063463" cy="7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ho.int/entity/ictrp/ICTRP_logo_200x2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94" y="4313527"/>
            <a:ext cx="1450974" cy="14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udo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31" y="4380316"/>
            <a:ext cx="2682491" cy="6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06" y="4148403"/>
            <a:ext cx="1630228" cy="139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3772" y="2487346"/>
            <a:ext cx="2148562" cy="818500"/>
          </a:xfrm>
          <a:prstGeom prst="rect">
            <a:avLst/>
          </a:prstGeom>
        </p:spPr>
      </p:pic>
      <p:pic>
        <p:nvPicPr>
          <p:cNvPr id="14" name="Picture 4" descr="Publication Cover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38" y="1676235"/>
            <a:ext cx="1246764" cy="159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1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0046" cy="72800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046" y="59160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Judy.Mielke@informa.com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6" y="1385888"/>
            <a:ext cx="3903785" cy="34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view of the research 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94DB5-183D-42C3-88A6-C5ECD1C1BB4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7629600"/>
              </p:ext>
            </p:extLst>
          </p:nvPr>
        </p:nvGraphicFramePr>
        <p:xfrm>
          <a:off x="2249918" y="1551232"/>
          <a:ext cx="7709878" cy="494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75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From ivory tower...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279" r="25119" b="-1"/>
          <a:stretch/>
        </p:blipFill>
        <p:spPr>
          <a:xfrm>
            <a:off x="1882153" y="1406767"/>
            <a:ext cx="3111878" cy="4845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2153" y="6346925"/>
            <a:ext cx="2180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Ed Webster - CC BY 2.0</a:t>
            </a:r>
          </a:p>
        </p:txBody>
      </p:sp>
    </p:spTree>
    <p:extLst>
      <p:ext uri="{BB962C8B-B14F-4D97-AF65-F5344CB8AC3E}">
        <p14:creationId xmlns:p14="http://schemas.microsoft.com/office/powerpoint/2010/main" val="96846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... to social media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279" r="25119" b="-1"/>
          <a:stretch/>
        </p:blipFill>
        <p:spPr>
          <a:xfrm>
            <a:off x="1882153" y="1406767"/>
            <a:ext cx="3111878" cy="4845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2153" y="6346925"/>
            <a:ext cx="2180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Ed Webster - CC BY 2.0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73" y="2095499"/>
            <a:ext cx="5080000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91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Basic purpose of a journal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9241311"/>
              </p:ext>
            </p:extLst>
          </p:nvPr>
        </p:nvGraphicFramePr>
        <p:xfrm>
          <a:off x="6673850" y="1412875"/>
          <a:ext cx="50800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96524-4EE6-440D-AA07-1704054139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https://upload.wikimedia.org/wikipedia/commons/4/42/Philosophical_Transactions_Volume_1_frontispi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8" y="1551155"/>
            <a:ext cx="3426912" cy="469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4708" y="6274486"/>
            <a:ext cx="30304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Royal Society / CC-BY 4.0 International</a:t>
            </a:r>
            <a:endParaRPr lang="en-GB" sz="1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3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reality among </a:t>
            </a:r>
            <a:r>
              <a:rPr lang="sv-SE" b="1" dirty="0"/>
              <a:t>journals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90651" y="1855289"/>
            <a:ext cx="3240000" cy="3240000"/>
          </a:xfrm>
          <a:prstGeom prst="ellipse">
            <a:avLst/>
          </a:prstGeom>
          <a:solidFill>
            <a:srgbClr val="2949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Indexation / Ranking</a:t>
            </a:r>
            <a:endParaRPr lang="en-GB" sz="3200" b="1" dirty="0"/>
          </a:p>
        </p:txBody>
      </p:sp>
      <p:sp>
        <p:nvSpPr>
          <p:cNvPr id="8" name="Oval 7"/>
          <p:cNvSpPr/>
          <p:nvPr/>
        </p:nvSpPr>
        <p:spPr>
          <a:xfrm>
            <a:off x="4952251" y="1855289"/>
            <a:ext cx="3240000" cy="3240000"/>
          </a:xfrm>
          <a:prstGeom prst="ellipse">
            <a:avLst/>
          </a:prstGeom>
          <a:solidFill>
            <a:srgbClr val="2949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Page Budget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8568884" y="1897567"/>
            <a:ext cx="3240000" cy="3240000"/>
          </a:xfrm>
          <a:prstGeom prst="ellipse">
            <a:avLst/>
          </a:prstGeom>
          <a:solidFill>
            <a:srgbClr val="2949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Rejection Rate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9138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reality among </a:t>
            </a:r>
            <a:r>
              <a:rPr lang="sv-SE" b="1" dirty="0"/>
              <a:t>researchers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90651" y="1855289"/>
            <a:ext cx="3240000" cy="3240000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Funding</a:t>
            </a:r>
            <a:endParaRPr lang="en-GB" sz="3200" b="1" dirty="0"/>
          </a:p>
        </p:txBody>
      </p:sp>
      <p:sp>
        <p:nvSpPr>
          <p:cNvPr id="8" name="Oval 7"/>
          <p:cNvSpPr/>
          <p:nvPr/>
        </p:nvSpPr>
        <p:spPr>
          <a:xfrm>
            <a:off x="4952251" y="1855289"/>
            <a:ext cx="3240000" cy="3240000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Measure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8568884" y="1897567"/>
            <a:ext cx="3240000" cy="3240000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Peer Review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6128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common reality of </a:t>
            </a:r>
            <a:r>
              <a:rPr lang="sv-SE" b="1" dirty="0"/>
              <a:t>funders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A4217-1DB1-4E92-AF7F-D6C6BA93EF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24225" y="1855289"/>
            <a:ext cx="3240000" cy="324000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Funding</a:t>
            </a:r>
            <a:endParaRPr lang="en-GB" sz="2800" b="1" dirty="0"/>
          </a:p>
        </p:txBody>
      </p:sp>
      <p:sp>
        <p:nvSpPr>
          <p:cNvPr id="9" name="Oval 8"/>
          <p:cNvSpPr/>
          <p:nvPr/>
        </p:nvSpPr>
        <p:spPr>
          <a:xfrm>
            <a:off x="6194653" y="1855289"/>
            <a:ext cx="3240000" cy="324000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Measure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5722417"/>
      </p:ext>
    </p:extLst>
  </p:cSld>
  <p:clrMapOvr>
    <a:masterClrMapping/>
  </p:clrMapOvr>
</p:sld>
</file>

<file path=ppt/theme/theme1.xml><?xml version="1.0" encoding="utf-8"?>
<a:theme xmlns:a="http://schemas.openxmlformats.org/drawingml/2006/main" name="1_NEW T&amp;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NEW T&amp;F template">
      <a:majorFont>
        <a:latin typeface="Stone Sans ITC TT"/>
        <a:ea typeface=""/>
        <a:cs typeface=""/>
      </a:majorFont>
      <a:minorFont>
        <a:latin typeface="Stone Sans ITC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T&amp;F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W T&amp;F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EW T&amp;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NEW T&amp;F template">
      <a:majorFont>
        <a:latin typeface="Stone Sans ITC TT"/>
        <a:ea typeface=""/>
        <a:cs typeface=""/>
      </a:majorFont>
      <a:minorFont>
        <a:latin typeface="Stone Sans ITC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T&amp;F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W T&amp;F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 T&amp;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84DB243F31A45A26F925D6922B1B8" ma:contentTypeVersion="4" ma:contentTypeDescription="Create a new document." ma:contentTypeScope="" ma:versionID="ef4c3714263ce8af65608b64e70ad1e5">
  <xsd:schema xmlns:xsd="http://www.w3.org/2001/XMLSchema" xmlns:xs="http://www.w3.org/2001/XMLSchema" xmlns:p="http://schemas.microsoft.com/office/2006/metadata/properties" xmlns:ns2="0e8383ad-a59b-4672-9cc7-433d3fefd3ee" xmlns:ns3="4bb372d3-63f6-4132-b4a9-53f6c6ee75cf" targetNamespace="http://schemas.microsoft.com/office/2006/metadata/properties" ma:root="true" ma:fieldsID="65bf60bcc6bbeeeedfe4289a37fca0be" ns2:_="" ns3:_="">
    <xsd:import namespace="0e8383ad-a59b-4672-9cc7-433d3fefd3ee"/>
    <xsd:import namespace="4bb372d3-63f6-4132-b4a9-53f6c6ee75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383ad-a59b-4672-9cc7-433d3fef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372d3-63f6-4132-b4a9-53f6c6ee75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C304D1-619E-4D5F-9065-73CA1BC13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383ad-a59b-4672-9cc7-433d3fefd3ee"/>
    <ds:schemaRef ds:uri="4bb372d3-63f6-4132-b4a9-53f6c6ee7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A22D04-87E7-43A6-A405-701FA7786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5ACBA-56E7-4386-9C22-853F1967C7B7}">
  <ds:schemaRefs>
    <ds:schemaRef ds:uri="http://www.w3.org/XML/1998/namespace"/>
    <ds:schemaRef ds:uri="http://purl.org/dc/elements/1.1/"/>
    <ds:schemaRef ds:uri="0e8383ad-a59b-4672-9cc7-433d3fefd3e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4bb372d3-63f6-4132-b4a9-53f6c6ee75c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762</Words>
  <Application>Microsoft Office PowerPoint</Application>
  <PresentationFormat>Произвольный</PresentationFormat>
  <Paragraphs>276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1_NEW T&amp;F template</vt:lpstr>
      <vt:lpstr>2_NEW T&amp;F template</vt:lpstr>
      <vt:lpstr>Judy MIELKE, PhD. Publisher @ Taylor &amp; Francis</vt:lpstr>
      <vt:lpstr>About me</vt:lpstr>
      <vt:lpstr>A view of the research ecosystem</vt:lpstr>
      <vt:lpstr>From ivory tower...</vt:lpstr>
      <vt:lpstr>... to social media</vt:lpstr>
      <vt:lpstr>Basic purpose of a journal</vt:lpstr>
      <vt:lpstr>A reality among journals</vt:lpstr>
      <vt:lpstr>A reality among researchers</vt:lpstr>
      <vt:lpstr>A common reality of funders</vt:lpstr>
      <vt:lpstr>Are we here to...</vt:lpstr>
      <vt:lpstr>Презентация PowerPoint</vt:lpstr>
      <vt:lpstr>Common challenges</vt:lpstr>
      <vt:lpstr>Disseminate Research</vt:lpstr>
      <vt:lpstr>Potential pitfalls of OA</vt:lpstr>
      <vt:lpstr>Potential solutions to OA challenges</vt:lpstr>
      <vt:lpstr>Open peer review</vt:lpstr>
      <vt:lpstr>Reviewer fatigue</vt:lpstr>
      <vt:lpstr>Overcoming publication bias</vt:lpstr>
      <vt:lpstr>Overcoming publication bias</vt:lpstr>
      <vt:lpstr>Open Data</vt:lpstr>
      <vt:lpstr>Презентация PowerPoint</vt:lpstr>
      <vt:lpstr>Citation practices</vt:lpstr>
      <vt:lpstr>Preprints</vt:lpstr>
      <vt:lpstr>Research Dissemination</vt:lpstr>
      <vt:lpstr>Measuring Impact</vt:lpstr>
      <vt:lpstr>Information overload: AI</vt:lpstr>
      <vt:lpstr>Technology and human innovation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Rebecca</dc:creator>
  <cp:lastModifiedBy>seva</cp:lastModifiedBy>
  <cp:revision>350</cp:revision>
  <cp:lastPrinted>2018-04-20T15:10:34Z</cp:lastPrinted>
  <dcterms:created xsi:type="dcterms:W3CDTF">2017-10-11T09:09:08Z</dcterms:created>
  <dcterms:modified xsi:type="dcterms:W3CDTF">2018-04-23T20:10:50Z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0x0101004F684DB243F31A45A26F925D6922B1B8</vt:lpwstr>
  </property>
</Properties>
</file>