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86" r:id="rId2"/>
    <p:sldId id="321" r:id="rId3"/>
    <p:sldId id="285" r:id="rId4"/>
    <p:sldId id="326" r:id="rId5"/>
    <p:sldId id="297" r:id="rId6"/>
    <p:sldId id="322" r:id="rId7"/>
    <p:sldId id="319" r:id="rId8"/>
    <p:sldId id="320" r:id="rId9"/>
    <p:sldId id="298" r:id="rId10"/>
    <p:sldId id="323" r:id="rId11"/>
    <p:sldId id="300" r:id="rId12"/>
    <p:sldId id="301" r:id="rId13"/>
    <p:sldId id="302" r:id="rId14"/>
    <p:sldId id="324" r:id="rId15"/>
    <p:sldId id="303" r:id="rId16"/>
    <p:sldId id="325" r:id="rId17"/>
    <p:sldId id="328" r:id="rId18"/>
  </p:sldIdLst>
  <p:sldSz cx="9144000" cy="6858000" type="screen4x3"/>
  <p:notesSz cx="6796088" cy="9925050"/>
  <p:defaultTextStyle>
    <a:defPPr>
      <a:defRPr lang="en-GB"/>
    </a:defPPr>
    <a:lvl1pPr algn="l"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3075" name="AutoShape 2"/>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 name="AutoShape 3"/>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7" name="AutoShape 4"/>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8" name="AutoShape 5"/>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9" name="AutoShape 6"/>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0" name="AutoShape 7"/>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1" name="AutoShape 8"/>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2" name="AutoShape 9"/>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3" name="AutoShape 10"/>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4" name="AutoShape 11"/>
          <p:cNvSpPr>
            <a:spLocks noChangeArrowheads="1"/>
          </p:cNvSpPr>
          <p:nvPr/>
        </p:nvSpPr>
        <p:spPr bwMode="auto">
          <a:xfrm>
            <a:off x="0" y="0"/>
            <a:ext cx="6797675"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80" name="Rectangle 12"/>
          <p:cNvSpPr>
            <a:spLocks noGrp="1" noRot="1" noChangeAspect="1" noChangeArrowheads="1" noTextEdit="1"/>
          </p:cNvSpPr>
          <p:nvPr>
            <p:ph type="sldImg"/>
          </p:nvPr>
        </p:nvSpPr>
        <p:spPr bwMode="auto">
          <a:xfrm>
            <a:off x="917575" y="744538"/>
            <a:ext cx="4964113"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81" name="Text Box 13"/>
          <p:cNvSpPr txBox="1">
            <a:spLocks noGrp="1" noChangeArrowheads="1"/>
          </p:cNvSpPr>
          <p:nvPr>
            <p:ph type="body" idx="1"/>
          </p:nvPr>
        </p:nvSpPr>
        <p:spPr bwMode="auto">
          <a:xfrm>
            <a:off x="906463" y="4714875"/>
            <a:ext cx="4984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00" tIns="46800" rIns="91800" bIns="46800" numCol="1" anchor="t" anchorCtr="0" compatLnSpc="1">
            <a:prstTxWarp prst="textNoShape">
              <a:avLst/>
            </a:prstTxWarp>
          </a:bodyPr>
          <a:lstStyle/>
          <a:p>
            <a:pPr lvl="0"/>
            <a:endParaRPr lang="en-AU" noProof="0"/>
          </a:p>
        </p:txBody>
      </p:sp>
      <p:sp>
        <p:nvSpPr>
          <p:cNvPr id="7182" name="Text Box 14"/>
          <p:cNvSpPr txBox="1">
            <a:spLocks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0" tIns="46800" rIns="918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9pPr>
          </a:lstStyle>
          <a:p>
            <a:pPr algn="r" eaLnBrk="1" hangingPunct="1">
              <a:lnSpc>
                <a:spcPct val="94000"/>
              </a:lnSpc>
              <a:buClr>
                <a:srgbClr val="000000"/>
              </a:buClr>
              <a:buSzPct val="100000"/>
              <a:buFont typeface="Arial" charset="0"/>
              <a:buNone/>
              <a:defRPr/>
            </a:pPr>
            <a:r>
              <a:rPr lang="en-GB" sz="1200">
                <a:solidFill>
                  <a:srgbClr val="000000"/>
                </a:solidFill>
                <a:cs typeface="+mn-cs"/>
              </a:rPr>
              <a:t>1</a:t>
            </a:r>
          </a:p>
        </p:txBody>
      </p:sp>
    </p:spTree>
    <p:extLst>
      <p:ext uri="{BB962C8B-B14F-4D97-AF65-F5344CB8AC3E}">
        <p14:creationId xmlns:p14="http://schemas.microsoft.com/office/powerpoint/2010/main" val="42157545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Integrity, Transparency,</a:t>
            </a:r>
            <a:r>
              <a:rPr lang="en-US" b="1" baseline="0" dirty="0"/>
              <a:t> Professionalism is my spin on these</a:t>
            </a:r>
            <a:endParaRPr lang="en-US" b="1" dirty="0"/>
          </a:p>
        </p:txBody>
      </p:sp>
    </p:spTree>
    <p:extLst>
      <p:ext uri="{BB962C8B-B14F-4D97-AF65-F5344CB8AC3E}">
        <p14:creationId xmlns:p14="http://schemas.microsoft.com/office/powerpoint/2010/main" val="165444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Tree>
    <p:extLst>
      <p:ext uri="{BB962C8B-B14F-4D97-AF65-F5344CB8AC3E}">
        <p14:creationId xmlns:p14="http://schemas.microsoft.com/office/powerpoint/2010/main" val="312446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708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71513" y="1906588"/>
            <a:ext cx="3819525" cy="4303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3438" y="1906588"/>
            <a:ext cx="3821112" cy="4303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1466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97341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02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917758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2483768" y="6453188"/>
            <a:ext cx="3536032" cy="27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0"/>
              </a:defRPr>
            </a:lvl9pPr>
          </a:lstStyle>
          <a:p>
            <a:pPr algn="ctr" eaLnBrk="1" hangingPunct="1">
              <a:lnSpc>
                <a:spcPct val="97000"/>
              </a:lnSpc>
              <a:buClr>
                <a:srgbClr val="000000"/>
              </a:buClr>
              <a:buSzPct val="100000"/>
              <a:buFont typeface="Arial" charset="0"/>
              <a:buNone/>
              <a:defRPr/>
            </a:pPr>
            <a:r>
              <a:rPr lang="en-GB" sz="1200" dirty="0">
                <a:solidFill>
                  <a:schemeClr val="tx1"/>
                </a:solidFill>
                <a:latin typeface="Arial" charset="0"/>
                <a:cs typeface="Gothic" charset="0"/>
              </a:rPr>
              <a:t>@C0PE Workshop</a:t>
            </a:r>
            <a:r>
              <a:rPr lang="en-GB" sz="1200" baseline="0" dirty="0">
                <a:solidFill>
                  <a:schemeClr val="tx1"/>
                </a:solidFill>
                <a:latin typeface="Arial" charset="0"/>
                <a:cs typeface="Gothic" charset="0"/>
              </a:rPr>
              <a:t>  </a:t>
            </a:r>
            <a:r>
              <a:rPr lang="en-GB" sz="1200" dirty="0">
                <a:solidFill>
                  <a:schemeClr val="tx1"/>
                </a:solidFill>
                <a:latin typeface="Arial" charset="0"/>
                <a:cs typeface="Gothic" charset="0"/>
              </a:rPr>
              <a:t>- </a:t>
            </a:r>
            <a:fld id="{4847FF36-0B20-5F48-B6E3-112813C597E4}" type="slidenum">
              <a:rPr lang="en-GB" sz="1200" smtClean="0">
                <a:solidFill>
                  <a:schemeClr val="tx1"/>
                </a:solidFill>
                <a:latin typeface="Arial" charset="0"/>
                <a:cs typeface="Gothic" charset="0"/>
              </a:rPr>
              <a:pPr algn="ctr" eaLnBrk="1" hangingPunct="1">
                <a:lnSpc>
                  <a:spcPct val="97000"/>
                </a:lnSpc>
                <a:buClr>
                  <a:srgbClr val="000000"/>
                </a:buClr>
                <a:buSzPct val="100000"/>
                <a:buFont typeface="Arial" charset="0"/>
                <a:buNone/>
                <a:defRPr/>
              </a:pPr>
              <a:t>‹#›</a:t>
            </a:fld>
            <a:endParaRPr lang="en-GB" sz="1200" dirty="0">
              <a:solidFill>
                <a:schemeClr val="tx1"/>
              </a:solidFill>
              <a:latin typeface="Arial" charset="0"/>
              <a:cs typeface="Gothic" charset="0"/>
            </a:endParaRPr>
          </a:p>
        </p:txBody>
      </p:sp>
      <p:sp>
        <p:nvSpPr>
          <p:cNvPr id="2" name="Rectangle 4"/>
          <p:cNvSpPr>
            <a:spLocks noGrp="1" noChangeArrowheads="1"/>
          </p:cNvSpPr>
          <p:nvPr>
            <p:ph type="title"/>
          </p:nvPr>
        </p:nvSpPr>
        <p:spPr bwMode="auto">
          <a:xfrm>
            <a:off x="671513" y="188913"/>
            <a:ext cx="7793037" cy="86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AU" dirty="0"/>
              <a:t>Click to edit Master title style</a:t>
            </a:r>
            <a:endParaRPr lang="en-GB" dirty="0"/>
          </a:p>
        </p:txBody>
      </p:sp>
      <p:sp>
        <p:nvSpPr>
          <p:cNvPr id="1029" name="Rectangle 5"/>
          <p:cNvSpPr>
            <a:spLocks noGrp="1" noChangeArrowheads="1"/>
          </p:cNvSpPr>
          <p:nvPr>
            <p:ph type="body" idx="1"/>
          </p:nvPr>
        </p:nvSpPr>
        <p:spPr bwMode="auto">
          <a:xfrm>
            <a:off x="671513" y="1484313"/>
            <a:ext cx="7793037" cy="430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7" name="Shape 24"/>
          <p:cNvSpPr>
            <a:spLocks noChangeArrowheads="1"/>
          </p:cNvSpPr>
          <p:nvPr userDrawn="1"/>
        </p:nvSpPr>
        <p:spPr bwMode="auto">
          <a:xfrm>
            <a:off x="6501670" y="6596135"/>
            <a:ext cx="2293478" cy="14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9" tIns="35719" rIns="35719" bIns="35719" anchor="ctr">
            <a:spAutoFit/>
          </a:bodyPr>
          <a:lstStyle/>
          <a:p>
            <a:pPr algn="r" defTabSz="457200" eaLnBrk="1">
              <a:lnSpc>
                <a:spcPct val="10000"/>
              </a:lnSpc>
            </a:pPr>
            <a:r>
              <a:rPr lang="en-US" sz="1900">
                <a:solidFill>
                  <a:srgbClr val="AD82A1"/>
                </a:solidFill>
                <a:latin typeface="Arial" charset="0"/>
                <a:cs typeface="Berthold Akzidenz Grotesk BE Me" charset="0"/>
                <a:sym typeface="Berthold Akzidenz Grotesk BE Me" charset="0"/>
              </a:rPr>
              <a:t>publicationethics.org</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59" r:id="rId6"/>
  </p:sldLayoutIdLst>
  <p:txStyles>
    <p:titleStyle>
      <a:lvl1pPr algn="ctr" defTabSz="449263" rtl="0" eaLnBrk="1" fontAlgn="base" hangingPunct="1">
        <a:spcBef>
          <a:spcPct val="0"/>
        </a:spcBef>
        <a:spcAft>
          <a:spcPct val="0"/>
        </a:spcAft>
        <a:buClr>
          <a:srgbClr val="000000"/>
        </a:buClr>
        <a:buSzPct val="100000"/>
        <a:buFont typeface="Arial" charset="0"/>
        <a:defRPr lang="en-AU" sz="3600" b="1" kern="1200" smtClean="0">
          <a:solidFill>
            <a:srgbClr val="A49962"/>
          </a:solidFill>
          <a:latin typeface="Arial" charset="0"/>
          <a:ea typeface="ＭＳ Ｐゴシック" charset="0"/>
          <a:cs typeface="Berthold Akzidenz Grotesk BE Me" charset="0"/>
        </a:defRPr>
      </a:lvl1pPr>
      <a:lvl2pPr algn="ctr" defTabSz="449263" rtl="0" eaLnBrk="1" fontAlgn="base" hangingPunct="1">
        <a:spcBef>
          <a:spcPct val="0"/>
        </a:spcBef>
        <a:spcAft>
          <a:spcPct val="0"/>
        </a:spcAft>
        <a:buClr>
          <a:srgbClr val="000000"/>
        </a:buClr>
        <a:buSzPct val="100000"/>
        <a:buFont typeface="Arial" charset="0"/>
        <a:defRPr sz="3600">
          <a:solidFill>
            <a:srgbClr val="000000"/>
          </a:solidFill>
          <a:latin typeface="Arial" charset="0"/>
          <a:ea typeface="ＭＳ Ｐゴシック" charset="0"/>
          <a:cs typeface="Gothic" charset="0"/>
        </a:defRPr>
      </a:lvl2pPr>
      <a:lvl3pPr algn="ctr" defTabSz="449263" rtl="0" eaLnBrk="1" fontAlgn="base" hangingPunct="1">
        <a:spcBef>
          <a:spcPct val="0"/>
        </a:spcBef>
        <a:spcAft>
          <a:spcPct val="0"/>
        </a:spcAft>
        <a:buClr>
          <a:srgbClr val="000000"/>
        </a:buClr>
        <a:buSzPct val="100000"/>
        <a:buFont typeface="Arial" charset="0"/>
        <a:defRPr sz="3600">
          <a:solidFill>
            <a:srgbClr val="000000"/>
          </a:solidFill>
          <a:latin typeface="Arial" charset="0"/>
          <a:ea typeface="ＭＳ Ｐゴシック" charset="0"/>
          <a:cs typeface="Gothic" charset="0"/>
        </a:defRPr>
      </a:lvl3pPr>
      <a:lvl4pPr algn="ctr" defTabSz="449263" rtl="0" eaLnBrk="1" fontAlgn="base" hangingPunct="1">
        <a:spcBef>
          <a:spcPct val="0"/>
        </a:spcBef>
        <a:spcAft>
          <a:spcPct val="0"/>
        </a:spcAft>
        <a:buClr>
          <a:srgbClr val="000000"/>
        </a:buClr>
        <a:buSzPct val="100000"/>
        <a:buFont typeface="Arial" charset="0"/>
        <a:defRPr sz="3600">
          <a:solidFill>
            <a:srgbClr val="000000"/>
          </a:solidFill>
          <a:latin typeface="Arial" charset="0"/>
          <a:ea typeface="ＭＳ Ｐゴシック" charset="0"/>
          <a:cs typeface="Gothic" charset="0"/>
        </a:defRPr>
      </a:lvl4pPr>
      <a:lvl5pPr algn="ctr" defTabSz="449263" rtl="0" eaLnBrk="1" fontAlgn="base" hangingPunct="1">
        <a:spcBef>
          <a:spcPct val="0"/>
        </a:spcBef>
        <a:spcAft>
          <a:spcPct val="0"/>
        </a:spcAft>
        <a:buClr>
          <a:srgbClr val="000000"/>
        </a:buClr>
        <a:buSzPct val="100000"/>
        <a:buFont typeface="Arial" charset="0"/>
        <a:defRPr sz="3600">
          <a:solidFill>
            <a:srgbClr val="000000"/>
          </a:solidFill>
          <a:latin typeface="Arial" charset="0"/>
          <a:ea typeface="ＭＳ Ｐゴシック" charset="0"/>
          <a:cs typeface="Gothic" charset="0"/>
        </a:defRPr>
      </a:lvl5pPr>
      <a:lvl6pPr marL="457200" algn="l" defTabSz="449263" rtl="0" eaLnBrk="1" fontAlgn="base" hangingPunct="1">
        <a:spcBef>
          <a:spcPct val="0"/>
        </a:spcBef>
        <a:spcAft>
          <a:spcPct val="0"/>
        </a:spcAft>
        <a:buClr>
          <a:srgbClr val="000000"/>
        </a:buClr>
        <a:buSzPct val="100000"/>
        <a:buFont typeface="Arial" charset="0"/>
        <a:defRPr sz="4400">
          <a:solidFill>
            <a:srgbClr val="000000"/>
          </a:solidFill>
          <a:latin typeface="Times New Roman" charset="0"/>
          <a:ea typeface="Gothic" charset="0"/>
          <a:cs typeface="Gothic" charset="0"/>
        </a:defRPr>
      </a:lvl6pPr>
      <a:lvl7pPr marL="914400" algn="l" defTabSz="449263" rtl="0" eaLnBrk="1" fontAlgn="base" hangingPunct="1">
        <a:spcBef>
          <a:spcPct val="0"/>
        </a:spcBef>
        <a:spcAft>
          <a:spcPct val="0"/>
        </a:spcAft>
        <a:buClr>
          <a:srgbClr val="000000"/>
        </a:buClr>
        <a:buSzPct val="100000"/>
        <a:buFont typeface="Arial" charset="0"/>
        <a:defRPr sz="4400">
          <a:solidFill>
            <a:srgbClr val="000000"/>
          </a:solidFill>
          <a:latin typeface="Times New Roman" charset="0"/>
          <a:ea typeface="Gothic" charset="0"/>
          <a:cs typeface="Gothic" charset="0"/>
        </a:defRPr>
      </a:lvl7pPr>
      <a:lvl8pPr marL="1371600" algn="l" defTabSz="449263" rtl="0" eaLnBrk="1" fontAlgn="base" hangingPunct="1">
        <a:spcBef>
          <a:spcPct val="0"/>
        </a:spcBef>
        <a:spcAft>
          <a:spcPct val="0"/>
        </a:spcAft>
        <a:buClr>
          <a:srgbClr val="000000"/>
        </a:buClr>
        <a:buSzPct val="100000"/>
        <a:buFont typeface="Arial" charset="0"/>
        <a:defRPr sz="4400">
          <a:solidFill>
            <a:srgbClr val="000000"/>
          </a:solidFill>
          <a:latin typeface="Times New Roman" charset="0"/>
          <a:ea typeface="Gothic" charset="0"/>
          <a:cs typeface="Gothic" charset="0"/>
        </a:defRPr>
      </a:lvl8pPr>
      <a:lvl9pPr marL="1828800" algn="l" defTabSz="449263" rtl="0" eaLnBrk="1" fontAlgn="base" hangingPunct="1">
        <a:spcBef>
          <a:spcPct val="0"/>
        </a:spcBef>
        <a:spcAft>
          <a:spcPct val="0"/>
        </a:spcAft>
        <a:buClr>
          <a:srgbClr val="000000"/>
        </a:buClr>
        <a:buSzPct val="100000"/>
        <a:buFont typeface="Arial" charset="0"/>
        <a:defRPr sz="4400">
          <a:solidFill>
            <a:srgbClr val="000000"/>
          </a:solidFill>
          <a:latin typeface="Times New Roman" charset="0"/>
          <a:ea typeface="Gothic" charset="0"/>
          <a:cs typeface="Gothic" charset="0"/>
        </a:defRPr>
      </a:lvl9pPr>
    </p:titleStyle>
    <p:bodyStyle>
      <a:lvl1pPr marL="325438" indent="-325438" algn="l" defTabSz="449263" rtl="0" eaLnBrk="1" fontAlgn="base" hangingPunct="1">
        <a:lnSpc>
          <a:spcPct val="97000"/>
        </a:lnSpc>
        <a:spcBef>
          <a:spcPts val="788"/>
        </a:spcBef>
        <a:spcAft>
          <a:spcPct val="0"/>
        </a:spcAft>
        <a:buClr>
          <a:srgbClr val="000000"/>
        </a:buClr>
        <a:buSzPct val="100000"/>
        <a:buFont typeface="Arial" charset="0"/>
        <a:buChar char="•"/>
        <a:defRPr sz="2400">
          <a:solidFill>
            <a:srgbClr val="000000"/>
          </a:solidFill>
          <a:latin typeface="Century"/>
          <a:ea typeface="+mn-ea"/>
          <a:cs typeface="Century"/>
        </a:defRPr>
      </a:lvl1pPr>
      <a:lvl2pPr marL="725488" indent="-268288" algn="l" defTabSz="449263" rtl="0" eaLnBrk="1" fontAlgn="base" hangingPunct="1">
        <a:lnSpc>
          <a:spcPct val="97000"/>
        </a:lnSpc>
        <a:spcBef>
          <a:spcPts val="688"/>
        </a:spcBef>
        <a:spcAft>
          <a:spcPct val="0"/>
        </a:spcAft>
        <a:buClr>
          <a:srgbClr val="000000"/>
        </a:buClr>
        <a:buSzPct val="100000"/>
        <a:buFont typeface="Arial" charset="0"/>
        <a:buChar char="–"/>
        <a:defRPr sz="2400" i="1">
          <a:solidFill>
            <a:srgbClr val="000000"/>
          </a:solidFill>
          <a:latin typeface="Century"/>
          <a:ea typeface="Gothic" charset="0"/>
          <a:cs typeface="Century"/>
        </a:defRPr>
      </a:lvl2pPr>
      <a:lvl3pPr marL="1143000" indent="-228600" algn="l" defTabSz="449263" rtl="0" eaLnBrk="1" fontAlgn="base" hangingPunct="1">
        <a:spcBef>
          <a:spcPts val="588"/>
        </a:spcBef>
        <a:spcAft>
          <a:spcPct val="0"/>
        </a:spcAft>
        <a:buClr>
          <a:srgbClr val="000000"/>
        </a:buClr>
        <a:buSzPct val="100000"/>
        <a:buFont typeface="Arial" charset="0"/>
        <a:buChar char="•"/>
        <a:defRPr sz="2400">
          <a:solidFill>
            <a:srgbClr val="000000"/>
          </a:solidFill>
          <a:latin typeface="+mj-lt"/>
          <a:ea typeface="Gothic" charset="0"/>
          <a:cs typeface="+mn-cs"/>
        </a:defRPr>
      </a:lvl3pPr>
      <a:lvl4pPr marL="1600200" indent="-228600" algn="l" defTabSz="449263" rtl="0" eaLnBrk="1" fontAlgn="base" hangingPunct="1">
        <a:spcBef>
          <a:spcPts val="488"/>
        </a:spcBef>
        <a:spcAft>
          <a:spcPct val="0"/>
        </a:spcAft>
        <a:buClr>
          <a:srgbClr val="000000"/>
        </a:buClr>
        <a:buSzPct val="100000"/>
        <a:buFont typeface="Arial" charset="0"/>
        <a:buChar char="–"/>
        <a:defRPr sz="2000">
          <a:solidFill>
            <a:srgbClr val="000000"/>
          </a:solidFill>
          <a:latin typeface="+mj-lt"/>
          <a:ea typeface="Gothic" charset="0"/>
          <a:cs typeface="+mn-cs"/>
        </a:defRPr>
      </a:lvl4pPr>
      <a:lvl5pPr marL="2057400" indent="-228600" algn="l" defTabSz="449263" rtl="0" eaLnBrk="1" fontAlgn="base" hangingPunct="1">
        <a:spcBef>
          <a:spcPts val="488"/>
        </a:spcBef>
        <a:spcAft>
          <a:spcPct val="0"/>
        </a:spcAft>
        <a:buClr>
          <a:srgbClr val="000000"/>
        </a:buClr>
        <a:buSzPct val="100000"/>
        <a:buFont typeface="Arial" charset="0"/>
        <a:buChar char="»"/>
        <a:defRPr sz="2000">
          <a:solidFill>
            <a:srgbClr val="000000"/>
          </a:solidFill>
          <a:latin typeface="+mj-lt"/>
          <a:ea typeface="Gothic" charset="0"/>
          <a:cs typeface="+mn-cs"/>
        </a:defRPr>
      </a:lvl5pPr>
      <a:lvl6pPr marL="2514600" indent="-228600" algn="l" defTabSz="449263" rtl="0" eaLnBrk="1" fontAlgn="base" hangingPunct="1">
        <a:spcBef>
          <a:spcPts val="488"/>
        </a:spcBef>
        <a:spcAft>
          <a:spcPct val="0"/>
        </a:spcAft>
        <a:buClr>
          <a:srgbClr val="000000"/>
        </a:buClr>
        <a:buSzPct val="100000"/>
        <a:buFont typeface="Arial" charset="0"/>
        <a:buChar char="»"/>
        <a:defRPr sz="2000">
          <a:solidFill>
            <a:srgbClr val="000000"/>
          </a:solidFill>
          <a:latin typeface="+mj-lt"/>
          <a:ea typeface="Gothic" charset="0"/>
          <a:cs typeface="+mn-cs"/>
        </a:defRPr>
      </a:lvl6pPr>
      <a:lvl7pPr marL="2971800" indent="-228600" algn="l" defTabSz="449263" rtl="0" eaLnBrk="1" fontAlgn="base" hangingPunct="1">
        <a:spcBef>
          <a:spcPts val="488"/>
        </a:spcBef>
        <a:spcAft>
          <a:spcPct val="0"/>
        </a:spcAft>
        <a:buClr>
          <a:srgbClr val="000000"/>
        </a:buClr>
        <a:buSzPct val="100000"/>
        <a:buFont typeface="Arial" charset="0"/>
        <a:buChar char="»"/>
        <a:defRPr sz="2000">
          <a:solidFill>
            <a:srgbClr val="000000"/>
          </a:solidFill>
          <a:latin typeface="+mj-lt"/>
          <a:ea typeface="Gothic" charset="0"/>
          <a:cs typeface="+mn-cs"/>
        </a:defRPr>
      </a:lvl7pPr>
      <a:lvl8pPr marL="3429000" indent="-228600" algn="l" defTabSz="449263" rtl="0" eaLnBrk="1" fontAlgn="base" hangingPunct="1">
        <a:spcBef>
          <a:spcPts val="488"/>
        </a:spcBef>
        <a:spcAft>
          <a:spcPct val="0"/>
        </a:spcAft>
        <a:buClr>
          <a:srgbClr val="000000"/>
        </a:buClr>
        <a:buSzPct val="100000"/>
        <a:buFont typeface="Arial" charset="0"/>
        <a:buChar char="»"/>
        <a:defRPr sz="2000">
          <a:solidFill>
            <a:srgbClr val="000000"/>
          </a:solidFill>
          <a:latin typeface="+mj-lt"/>
          <a:ea typeface="Gothic" charset="0"/>
          <a:cs typeface="+mn-cs"/>
        </a:defRPr>
      </a:lvl8pPr>
      <a:lvl9pPr marL="3886200" indent="-228600" algn="l" defTabSz="449263" rtl="0" eaLnBrk="1" fontAlgn="base" hangingPunct="1">
        <a:spcBef>
          <a:spcPts val="488"/>
        </a:spcBef>
        <a:spcAft>
          <a:spcPct val="0"/>
        </a:spcAft>
        <a:buClr>
          <a:srgbClr val="000000"/>
        </a:buClr>
        <a:buSzPct val="100000"/>
        <a:buFont typeface="Arial" charset="0"/>
        <a:buChar char="»"/>
        <a:defRPr sz="2000">
          <a:solidFill>
            <a:srgbClr val="000000"/>
          </a:solidFill>
          <a:latin typeface="+mj-lt"/>
          <a:ea typeface="Gothic"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ethics.org/core-practices"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ublicationethics.org/core-practi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20"/>
          <p:cNvSpPr>
            <a:spLocks noChangeArrowheads="1"/>
          </p:cNvSpPr>
          <p:nvPr/>
        </p:nvSpPr>
        <p:spPr bwMode="auto">
          <a:xfrm>
            <a:off x="323528" y="1599990"/>
            <a:ext cx="8496944" cy="17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719" tIns="35719" rIns="35719" bIns="35719" anchor="ctr">
            <a:spAutoFit/>
          </a:bodyPr>
          <a:lstStyle/>
          <a:p>
            <a:pPr algn="ctr"/>
            <a:r>
              <a:rPr lang="en-US" sz="2800" dirty="0" smtClean="0">
                <a:solidFill>
                  <a:schemeClr val="tx1"/>
                </a:solidFill>
              </a:rPr>
              <a:t>The Activities of COPE: Code, International Standards and Best Practices on the Ethics of Scientific Publications</a:t>
            </a:r>
            <a:endParaRPr lang="en-US" sz="2800" dirty="0" smtClean="0">
              <a:solidFill>
                <a:schemeClr val="tx1"/>
              </a:solidFill>
              <a:latin typeface="Arial" charset="0"/>
              <a:ea typeface="Berthold Akzidenz Grotesk BE Me" charset="0"/>
              <a:cs typeface="Arial" charset="0"/>
              <a:sym typeface="Berthold Akzidenz Grotesk BE Me" charset="0"/>
            </a:endParaRPr>
          </a:p>
          <a:p>
            <a:endParaRPr lang="en-US" sz="2000" dirty="0" smtClean="0">
              <a:solidFill>
                <a:schemeClr val="tx1"/>
              </a:solidFill>
              <a:latin typeface="Arial" charset="0"/>
              <a:ea typeface="Berthold Akzidenz Grotesk BE Me" charset="0"/>
              <a:cs typeface="Arial" charset="0"/>
              <a:sym typeface="Berthold Akzidenz Grotesk BE Me" charset="0"/>
            </a:endParaRPr>
          </a:p>
          <a:p>
            <a:r>
              <a:rPr lang="en-US" sz="1600" dirty="0" smtClean="0">
                <a:solidFill>
                  <a:schemeClr val="tx1"/>
                </a:solidFill>
                <a:latin typeface="Arial" charset="0"/>
                <a:ea typeface="Berthold Akzidenz Grotesk BE Me" charset="0"/>
                <a:cs typeface="Arial" charset="0"/>
                <a:sym typeface="Berthold Akzidenz Grotesk BE Me" charset="0"/>
              </a:rPr>
              <a:t>The 7th International Scientific and Practical Conference “World-class scientific publication”</a:t>
            </a:r>
          </a:p>
          <a:p>
            <a:pPr defTabSz="409575" eaLnBrk="1"/>
            <a:r>
              <a:rPr lang="en-US" sz="1600" dirty="0" smtClean="0">
                <a:solidFill>
                  <a:schemeClr val="tx1"/>
                </a:solidFill>
                <a:latin typeface="Arial" charset="0"/>
                <a:ea typeface="Berthold Akzidenz Grotesk BE Me" charset="0"/>
                <a:cs typeface="Arial" charset="0"/>
                <a:sym typeface="Berthold Akzidenz Grotesk BE Me" charset="0"/>
              </a:rPr>
              <a:t>24 April 2018, Moscow, Russia</a:t>
            </a:r>
            <a:endParaRPr lang="en-US" sz="1600" dirty="0">
              <a:solidFill>
                <a:srgbClr val="A49962"/>
              </a:solidFill>
              <a:latin typeface="Arial" charset="0"/>
              <a:ea typeface="Berthold Akzidenz Grotesk BE Me" charset="0"/>
              <a:cs typeface="Arial" charset="0"/>
              <a:sym typeface="Berthold Akzidenz Grotesk BE Me" charset="0"/>
            </a:endParaRPr>
          </a:p>
        </p:txBody>
      </p:sp>
      <p:sp>
        <p:nvSpPr>
          <p:cNvPr id="15362" name="Shape 21"/>
          <p:cNvSpPr>
            <a:spLocks noChangeArrowheads="1"/>
          </p:cNvSpPr>
          <p:nvPr/>
        </p:nvSpPr>
        <p:spPr bwMode="auto">
          <a:xfrm>
            <a:off x="470297" y="2855914"/>
            <a:ext cx="6513909"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defTabSz="409575" eaLnBrk="1"/>
            <a:endParaRPr lang="en-US" sz="2400">
              <a:solidFill>
                <a:srgbClr val="000000"/>
              </a:solidFill>
              <a:latin typeface="Arial" charset="0"/>
              <a:cs typeface="Arial" charset="0"/>
              <a:sym typeface="Helvetica Light" charset="0"/>
            </a:endParaRPr>
          </a:p>
        </p:txBody>
      </p:sp>
      <p:cxnSp>
        <p:nvCxnSpPr>
          <p:cNvPr id="8" name="Straight Connector 7"/>
          <p:cNvCxnSpPr/>
          <p:nvPr/>
        </p:nvCxnSpPr>
        <p:spPr>
          <a:xfrm>
            <a:off x="539552" y="2564904"/>
            <a:ext cx="8100000" cy="0"/>
          </a:xfrm>
          <a:prstGeom prst="line">
            <a:avLst/>
          </a:prstGeom>
          <a:noFill/>
          <a:ln w="12700" cap="flat">
            <a:solidFill>
              <a:schemeClr val="accent3">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07951"/>
            <a:ext cx="4388644"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4005064"/>
            <a:ext cx="8208912" cy="1692771"/>
          </a:xfrm>
          <a:prstGeom prst="rect">
            <a:avLst/>
          </a:prstGeom>
        </p:spPr>
        <p:txBody>
          <a:bodyPr wrap="square">
            <a:spAutoFit/>
          </a:bodyPr>
          <a:lstStyle/>
          <a:p>
            <a:pPr defTabSz="409575" eaLnBrk="1"/>
            <a:r>
              <a:rPr lang="en-GB" b="1" dirty="0" err="1" smtClean="0">
                <a:solidFill>
                  <a:srgbClr val="000000"/>
                </a:solidFill>
                <a:latin typeface="Arial" charset="0"/>
                <a:cs typeface="Arial" charset="0"/>
                <a:sym typeface="Helvetica Light" charset="0"/>
              </a:rPr>
              <a:t>Behrooz</a:t>
            </a:r>
            <a:r>
              <a:rPr lang="en-GB" b="1" dirty="0" smtClean="0">
                <a:solidFill>
                  <a:srgbClr val="000000"/>
                </a:solidFill>
                <a:latin typeface="Arial" charset="0"/>
                <a:cs typeface="Arial" charset="0"/>
                <a:sym typeface="Helvetica Light" charset="0"/>
              </a:rPr>
              <a:t> </a:t>
            </a:r>
            <a:r>
              <a:rPr lang="en-GB" b="1" dirty="0" err="1" smtClean="0">
                <a:solidFill>
                  <a:srgbClr val="000000"/>
                </a:solidFill>
                <a:latin typeface="Arial" charset="0"/>
                <a:cs typeface="Arial" charset="0"/>
                <a:sym typeface="Helvetica Light" charset="0"/>
              </a:rPr>
              <a:t>Astaneh</a:t>
            </a:r>
            <a:r>
              <a:rPr lang="en-GB" b="1" dirty="0" smtClean="0">
                <a:solidFill>
                  <a:srgbClr val="000000"/>
                </a:solidFill>
                <a:latin typeface="Arial" charset="0"/>
                <a:cs typeface="Arial" charset="0"/>
                <a:sym typeface="Helvetica Light" charset="0"/>
              </a:rPr>
              <a:t> M.D</a:t>
            </a:r>
          </a:p>
          <a:p>
            <a:pPr defTabSz="409575" eaLnBrk="1"/>
            <a:r>
              <a:rPr lang="en-GB" sz="1600" b="1" dirty="0" smtClean="0">
                <a:solidFill>
                  <a:srgbClr val="000000"/>
                </a:solidFill>
                <a:latin typeface="Arial" charset="0"/>
                <a:cs typeface="Arial" charset="0"/>
                <a:sym typeface="Helvetica Light" charset="0"/>
              </a:rPr>
              <a:t>COPE Council Member</a:t>
            </a:r>
          </a:p>
          <a:p>
            <a:pPr defTabSz="409575" eaLnBrk="1"/>
            <a:r>
              <a:rPr lang="en-GB" sz="1600" b="1" dirty="0" smtClean="0">
                <a:solidFill>
                  <a:srgbClr val="000000"/>
                </a:solidFill>
                <a:latin typeface="Arial" charset="0"/>
                <a:cs typeface="Arial" charset="0"/>
                <a:sym typeface="Helvetica Light" charset="0"/>
              </a:rPr>
              <a:t>Head, Medical Journalism Department, Shiraz University of Medical Sciences</a:t>
            </a:r>
          </a:p>
          <a:p>
            <a:pPr defTabSz="409575" eaLnBrk="1"/>
            <a:r>
              <a:rPr lang="en-GB" sz="1600" b="1" dirty="0" smtClean="0">
                <a:solidFill>
                  <a:srgbClr val="000000"/>
                </a:solidFill>
                <a:latin typeface="Arial" charset="0"/>
                <a:cs typeface="Arial" charset="0"/>
                <a:sym typeface="Helvetica Light" charset="0"/>
              </a:rPr>
              <a:t>Editor-in-Chief, Iranian Journal of Medical Sciences</a:t>
            </a:r>
          </a:p>
          <a:p>
            <a:pPr defTabSz="409575" eaLnBrk="1"/>
            <a:r>
              <a:rPr lang="en-GB" sz="1600" b="1" dirty="0" smtClean="0">
                <a:solidFill>
                  <a:srgbClr val="000000"/>
                </a:solidFill>
                <a:latin typeface="Arial" charset="0"/>
                <a:cs typeface="Arial" charset="0"/>
                <a:sym typeface="Helvetica Light" charset="0"/>
              </a:rPr>
              <a:t>Vice President, EMAME</a:t>
            </a:r>
          </a:p>
          <a:p>
            <a:pPr defTabSz="409575" eaLnBrk="1"/>
            <a:r>
              <a:rPr lang="en-GB" sz="1600" b="1" dirty="0" smtClean="0">
                <a:solidFill>
                  <a:srgbClr val="000000"/>
                </a:solidFill>
                <a:latin typeface="Arial" charset="0"/>
                <a:cs typeface="Arial" charset="0"/>
                <a:sym typeface="Helvetica Light" charset="0"/>
              </a:rPr>
              <a:t>Vice President, Iranian Society of Medical Editors</a:t>
            </a:r>
            <a:endParaRPr lang="en-US" sz="1600" dirty="0">
              <a:solidFill>
                <a:srgbClr val="000000"/>
              </a:solidFill>
              <a:latin typeface="Arial" charset="0"/>
              <a:cs typeface="Arial" charset="0"/>
              <a:sym typeface="Helvetica Light" charset="0"/>
            </a:endParaRPr>
          </a:p>
        </p:txBody>
      </p:sp>
    </p:spTree>
    <p:extLst>
      <p:ext uri="{BB962C8B-B14F-4D97-AF65-F5344CB8AC3E}">
        <p14:creationId xmlns:p14="http://schemas.microsoft.com/office/powerpoint/2010/main" val="214241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6176" y="2492896"/>
            <a:ext cx="1929772" cy="177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1600" y="1772816"/>
            <a:ext cx="4680520" cy="3046988"/>
          </a:xfrm>
          <a:prstGeom prst="rect">
            <a:avLst/>
          </a:prstGeom>
          <a:noFill/>
        </p:spPr>
        <p:txBody>
          <a:bodyPr wrap="square" rtlCol="0">
            <a:spAutoFit/>
          </a:bodyPr>
          <a:lstStyle/>
          <a:p>
            <a:r>
              <a:rPr lang="en-US" b="1" dirty="0" smtClean="0">
                <a:solidFill>
                  <a:srgbClr val="A49962"/>
                </a:solidFill>
                <a:latin typeface="Arial" charset="0"/>
                <a:cs typeface="Berthold Akzidenz Grotesk BE Me" charset="0"/>
              </a:rPr>
              <a:t>2</a:t>
            </a:r>
            <a:r>
              <a:rPr lang="en-US" b="1" dirty="0">
                <a:solidFill>
                  <a:srgbClr val="A49962"/>
                </a:solidFill>
                <a:latin typeface="Arial" charset="0"/>
                <a:cs typeface="Berthold Akzidenz Grotesk BE Me" charset="0"/>
              </a:rPr>
              <a:t>. Authorship and Contribution</a:t>
            </a:r>
          </a:p>
          <a:p>
            <a:pPr marL="342900" indent="-342900">
              <a:buFont typeface="Arial"/>
              <a:buChar char="•"/>
            </a:pPr>
            <a:r>
              <a:rPr lang="en-US" dirty="0" smtClean="0">
                <a:solidFill>
                  <a:schemeClr val="tx1"/>
                </a:solidFill>
              </a:rPr>
              <a:t>Clear policies (that allow for transparency around who contributed to the work and in what capacity) should be in place for requirements for authorship and </a:t>
            </a:r>
            <a:r>
              <a:rPr lang="en-US" dirty="0" err="1" smtClean="0">
                <a:solidFill>
                  <a:schemeClr val="tx1"/>
                </a:solidFill>
              </a:rPr>
              <a:t>contributorship</a:t>
            </a:r>
            <a:endParaRPr lang="en-US" dirty="0">
              <a:solidFill>
                <a:schemeClr val="tx2"/>
              </a:solidFill>
            </a:endParaRPr>
          </a:p>
          <a:p>
            <a:pPr marL="342900" indent="-342900">
              <a:buFont typeface="Arial"/>
              <a:buChar char="•"/>
            </a:pPr>
            <a:r>
              <a:rPr lang="en-US" dirty="0">
                <a:solidFill>
                  <a:schemeClr val="tx2"/>
                </a:solidFill>
              </a:rPr>
              <a:t>Process for managing disputes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sp>
        <p:nvSpPr>
          <p:cNvPr id="18" name="TextBox 17"/>
          <p:cNvSpPr txBox="1"/>
          <p:nvPr/>
        </p:nvSpPr>
        <p:spPr>
          <a:xfrm>
            <a:off x="971600" y="1340768"/>
            <a:ext cx="4680520" cy="5047536"/>
          </a:xfrm>
          <a:prstGeom prst="rect">
            <a:avLst/>
          </a:prstGeom>
          <a:noFill/>
        </p:spPr>
        <p:txBody>
          <a:bodyPr wrap="square" rtlCol="0">
            <a:spAutoFit/>
          </a:bodyPr>
          <a:lstStyle/>
          <a:p>
            <a:r>
              <a:rPr lang="en-US" b="1" dirty="0">
                <a:solidFill>
                  <a:srgbClr val="A49962"/>
                </a:solidFill>
                <a:latin typeface="Arial" charset="0"/>
                <a:cs typeface="Berthold Akzidenz Grotesk BE Me" charset="0"/>
              </a:rPr>
              <a:t>3. Complaints and Appeals</a:t>
            </a:r>
          </a:p>
          <a:p>
            <a:pPr marL="342900" indent="-342900">
              <a:buFont typeface="Arial"/>
              <a:buChar char="•"/>
            </a:pPr>
            <a:r>
              <a:rPr lang="en-US" dirty="0" smtClean="0">
                <a:solidFill>
                  <a:schemeClr val="tx1"/>
                </a:solidFill>
              </a:rPr>
              <a:t>Should have a clearly described process for handling complaints against the journal, its staff, editorial board or publisher</a:t>
            </a:r>
          </a:p>
          <a:p>
            <a:pPr marL="342900" indent="-342900">
              <a:buFont typeface="Arial"/>
              <a:buChar char="•"/>
            </a:pPr>
            <a:r>
              <a:rPr lang="en-US" dirty="0" smtClean="0">
                <a:solidFill>
                  <a:schemeClr val="tx2"/>
                </a:solidFill>
              </a:rPr>
              <a:t>Appeals process</a:t>
            </a:r>
          </a:p>
          <a:p>
            <a:endParaRPr lang="en-US" sz="1000" dirty="0">
              <a:solidFill>
                <a:schemeClr val="tx2"/>
              </a:solidFill>
            </a:endParaRPr>
          </a:p>
          <a:p>
            <a:r>
              <a:rPr lang="en-US" b="1" dirty="0">
                <a:solidFill>
                  <a:srgbClr val="A49962"/>
                </a:solidFill>
                <a:latin typeface="Arial" charset="0"/>
                <a:cs typeface="Berthold Akzidenz Grotesk BE Me" charset="0"/>
              </a:rPr>
              <a:t>4. Conflicts of Interest</a:t>
            </a:r>
          </a:p>
          <a:p>
            <a:pPr marL="342900" indent="-342900">
              <a:buFont typeface="Arial"/>
              <a:buChar char="•"/>
            </a:pPr>
            <a:r>
              <a:rPr lang="en-US" dirty="0" smtClean="0">
                <a:solidFill>
                  <a:schemeClr val="tx1"/>
                </a:solidFill>
              </a:rPr>
              <a:t>Clear definitions of conflicts of interest and processes for handling it of authors, reviewers, editors, journals and publishers, whether identified before or after publication</a:t>
            </a:r>
            <a:endParaRPr lang="en-US" dirty="0">
              <a:solidFill>
                <a:schemeClr val="tx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1935163"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429000"/>
            <a:ext cx="1936750"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844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sp>
        <p:nvSpPr>
          <p:cNvPr id="18" name="TextBox 17"/>
          <p:cNvSpPr txBox="1"/>
          <p:nvPr/>
        </p:nvSpPr>
        <p:spPr>
          <a:xfrm>
            <a:off x="971600" y="1015310"/>
            <a:ext cx="4680520" cy="5047536"/>
          </a:xfrm>
          <a:prstGeom prst="rect">
            <a:avLst/>
          </a:prstGeom>
          <a:noFill/>
        </p:spPr>
        <p:txBody>
          <a:bodyPr wrap="square" rtlCol="0">
            <a:spAutoFit/>
          </a:bodyPr>
          <a:lstStyle/>
          <a:p>
            <a:r>
              <a:rPr lang="en-US" b="1" dirty="0">
                <a:solidFill>
                  <a:srgbClr val="A49962"/>
                </a:solidFill>
                <a:latin typeface="Arial" charset="0"/>
                <a:cs typeface="Berthold Akzidenz Grotesk BE Me" charset="0"/>
              </a:rPr>
              <a:t>5. Data and reproducibility</a:t>
            </a:r>
          </a:p>
          <a:p>
            <a:pPr marL="342900" indent="-342900">
              <a:buFont typeface="Arial"/>
              <a:buChar char="•"/>
            </a:pPr>
            <a:r>
              <a:rPr lang="en-US" dirty="0" smtClean="0">
                <a:solidFill>
                  <a:schemeClr val="tx1"/>
                </a:solidFill>
              </a:rPr>
              <a:t>Policies on data availability and encourage the use of reporting guidelines and registration of clinical trials and other study designs according to standard practice in their discipline</a:t>
            </a:r>
            <a:endParaRPr lang="en-US" dirty="0">
              <a:solidFill>
                <a:schemeClr val="tx2"/>
              </a:solidFill>
            </a:endParaRPr>
          </a:p>
          <a:p>
            <a:pPr marL="342900" indent="-342900">
              <a:buFont typeface="Arial"/>
              <a:buChar char="•"/>
            </a:pPr>
            <a:r>
              <a:rPr lang="en-US" dirty="0">
                <a:solidFill>
                  <a:schemeClr val="tx2"/>
                </a:solidFill>
              </a:rPr>
              <a:t>Enhance </a:t>
            </a:r>
            <a:r>
              <a:rPr lang="en-US" dirty="0" smtClean="0">
                <a:solidFill>
                  <a:schemeClr val="tx2"/>
                </a:solidFill>
              </a:rPr>
              <a:t>reproducibility</a:t>
            </a:r>
            <a:endParaRPr lang="en-US" dirty="0">
              <a:solidFill>
                <a:schemeClr val="tx2"/>
              </a:solidFill>
            </a:endParaRPr>
          </a:p>
          <a:p>
            <a:endParaRPr lang="en-US" sz="1000" dirty="0">
              <a:solidFill>
                <a:schemeClr val="tx2"/>
              </a:solidFill>
            </a:endParaRPr>
          </a:p>
          <a:p>
            <a:r>
              <a:rPr lang="en-US" b="1" dirty="0">
                <a:solidFill>
                  <a:srgbClr val="A49962"/>
                </a:solidFill>
                <a:latin typeface="Arial" charset="0"/>
                <a:cs typeface="Berthold Akzidenz Grotesk BE Me" charset="0"/>
              </a:rPr>
              <a:t>6. Ethical oversight</a:t>
            </a:r>
          </a:p>
          <a:p>
            <a:pPr marL="342900" indent="-342900">
              <a:buFont typeface="Arial"/>
              <a:buChar char="•"/>
            </a:pPr>
            <a:r>
              <a:rPr lang="en-US" dirty="0">
                <a:solidFill>
                  <a:schemeClr val="tx2"/>
                </a:solidFill>
              </a:rPr>
              <a:t>Consent to publish, ethical use of animals, ethical studies involving human subjects, handling confidential data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052736"/>
            <a:ext cx="1935163"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961414"/>
            <a:ext cx="1935163"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8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sp>
        <p:nvSpPr>
          <p:cNvPr id="18" name="TextBox 17"/>
          <p:cNvSpPr txBox="1"/>
          <p:nvPr/>
        </p:nvSpPr>
        <p:spPr>
          <a:xfrm>
            <a:off x="971600" y="1196752"/>
            <a:ext cx="4680520" cy="5262979"/>
          </a:xfrm>
          <a:prstGeom prst="rect">
            <a:avLst/>
          </a:prstGeom>
          <a:noFill/>
        </p:spPr>
        <p:txBody>
          <a:bodyPr wrap="square" rtlCol="0">
            <a:spAutoFit/>
          </a:bodyPr>
          <a:lstStyle/>
          <a:p>
            <a:r>
              <a:rPr lang="en-US" b="1" dirty="0">
                <a:solidFill>
                  <a:srgbClr val="A49962"/>
                </a:solidFill>
                <a:latin typeface="Arial" charset="0"/>
                <a:cs typeface="Berthold Akzidenz Grotesk BE Me" charset="0"/>
              </a:rPr>
              <a:t>7. Intellectual property</a:t>
            </a:r>
          </a:p>
          <a:p>
            <a:pPr marL="342900" indent="-342900">
              <a:buFont typeface="Arial"/>
              <a:buChar char="•"/>
            </a:pPr>
            <a:r>
              <a:rPr lang="en-US" dirty="0" smtClean="0">
                <a:solidFill>
                  <a:schemeClr val="tx1"/>
                </a:solidFill>
              </a:rPr>
              <a:t>Policies on intellectual property, including copyright and publishing licenses, should be clearly described. </a:t>
            </a:r>
          </a:p>
          <a:p>
            <a:pPr marL="342900" indent="-342900">
              <a:buFont typeface="Arial"/>
              <a:buChar char="•"/>
            </a:pPr>
            <a:r>
              <a:rPr lang="en-US" dirty="0" smtClean="0">
                <a:solidFill>
                  <a:schemeClr val="tx1"/>
                </a:solidFill>
              </a:rPr>
              <a:t>Any costs associated with publishing should be obvious to authors and readers. </a:t>
            </a:r>
          </a:p>
          <a:p>
            <a:pPr marL="342900" indent="-342900">
              <a:buFont typeface="Arial"/>
              <a:buChar char="•"/>
            </a:pPr>
            <a:r>
              <a:rPr lang="en-US" dirty="0" smtClean="0">
                <a:solidFill>
                  <a:schemeClr val="tx1"/>
                </a:solidFill>
              </a:rPr>
              <a:t>Policies should be clear on what counts as prepublication that will preclude consideration. </a:t>
            </a:r>
          </a:p>
          <a:p>
            <a:pPr marL="342900" indent="-342900">
              <a:buFont typeface="Arial"/>
              <a:buChar char="•"/>
            </a:pPr>
            <a:r>
              <a:rPr lang="en-US" dirty="0" smtClean="0">
                <a:solidFill>
                  <a:schemeClr val="tx1"/>
                </a:solidFill>
              </a:rPr>
              <a:t>What constitutes plagiarism and redundant/overlapping publication </a:t>
            </a:r>
            <a:endParaRPr lang="en-US" dirty="0">
              <a:solidFill>
                <a:schemeClr val="tx2"/>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205" y="2803128"/>
            <a:ext cx="1935163"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5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sp>
        <p:nvSpPr>
          <p:cNvPr id="18" name="TextBox 17"/>
          <p:cNvSpPr txBox="1"/>
          <p:nvPr/>
        </p:nvSpPr>
        <p:spPr>
          <a:xfrm>
            <a:off x="971600" y="1196752"/>
            <a:ext cx="4680520" cy="4154984"/>
          </a:xfrm>
          <a:prstGeom prst="rect">
            <a:avLst/>
          </a:prstGeom>
          <a:noFill/>
        </p:spPr>
        <p:txBody>
          <a:bodyPr wrap="square" rtlCol="0">
            <a:spAutoFit/>
          </a:bodyPr>
          <a:lstStyle/>
          <a:p>
            <a:r>
              <a:rPr lang="en-US" b="1" dirty="0" smtClean="0">
                <a:solidFill>
                  <a:srgbClr val="A49962"/>
                </a:solidFill>
                <a:latin typeface="Arial" charset="0"/>
                <a:cs typeface="Berthold Akzidenz Grotesk BE Me" charset="0"/>
              </a:rPr>
              <a:t>8</a:t>
            </a:r>
            <a:r>
              <a:rPr lang="en-US" b="1" dirty="0">
                <a:solidFill>
                  <a:srgbClr val="A49962"/>
                </a:solidFill>
                <a:latin typeface="Arial" charset="0"/>
                <a:cs typeface="Berthold Akzidenz Grotesk BE Me" charset="0"/>
              </a:rPr>
              <a:t>. Journal management</a:t>
            </a:r>
          </a:p>
          <a:p>
            <a:pPr marL="342900" indent="-342900">
              <a:buFont typeface="Arial"/>
              <a:buChar char="•"/>
            </a:pPr>
            <a:r>
              <a:rPr lang="en-US" dirty="0" smtClean="0">
                <a:solidFill>
                  <a:schemeClr val="tx1"/>
                </a:solidFill>
              </a:rPr>
              <a:t>A well-described and implemented infrastructure is essential, including the business model, policies, processes and software for efficient running of an editorially independent journal, as well as the efficient management and training of editorial boards and editorial and publishing staff</a:t>
            </a:r>
            <a:endParaRPr lang="en-US" dirty="0">
              <a:solidFill>
                <a:schemeClr val="tx2"/>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768" y="2564904"/>
            <a:ext cx="1936750"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5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sp>
        <p:nvSpPr>
          <p:cNvPr id="18" name="TextBox 17"/>
          <p:cNvSpPr txBox="1"/>
          <p:nvPr/>
        </p:nvSpPr>
        <p:spPr>
          <a:xfrm>
            <a:off x="971600" y="1196752"/>
            <a:ext cx="4824536" cy="4524315"/>
          </a:xfrm>
          <a:prstGeom prst="rect">
            <a:avLst/>
          </a:prstGeom>
          <a:noFill/>
        </p:spPr>
        <p:txBody>
          <a:bodyPr wrap="square" rtlCol="0">
            <a:spAutoFit/>
          </a:bodyPr>
          <a:lstStyle/>
          <a:p>
            <a:r>
              <a:rPr lang="en-US" b="1" dirty="0">
                <a:solidFill>
                  <a:srgbClr val="A49962"/>
                </a:solidFill>
                <a:latin typeface="Arial" charset="0"/>
                <a:cs typeface="Berthold Akzidenz Grotesk BE Me" charset="0"/>
              </a:rPr>
              <a:t>9. Peer review processes</a:t>
            </a:r>
          </a:p>
          <a:p>
            <a:pPr marL="342900" indent="-342900">
              <a:buFont typeface="Arial"/>
              <a:buChar char="•"/>
            </a:pPr>
            <a:r>
              <a:rPr lang="en-US" dirty="0" smtClean="0">
                <a:solidFill>
                  <a:schemeClr val="tx1"/>
                </a:solidFill>
              </a:rPr>
              <a:t>Must be transparently described and well managed. </a:t>
            </a:r>
          </a:p>
          <a:p>
            <a:pPr marL="342900" indent="-342900">
              <a:buFont typeface="Arial"/>
              <a:buChar char="•"/>
            </a:pPr>
            <a:r>
              <a:rPr lang="en-US" dirty="0" smtClean="0">
                <a:solidFill>
                  <a:schemeClr val="tx1"/>
                </a:solidFill>
              </a:rPr>
              <a:t>Journals should provide training for editors and reviewers and have policies on diverse aspects of peer review, especially with respect to adoption of appropriate models of review and processes for handling conflicts of interest, appeals and disputes that may arise in peer review</a:t>
            </a:r>
            <a:endParaRPr lang="en-US" dirty="0">
              <a:solidFill>
                <a:schemeClr val="tx1"/>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492896"/>
            <a:ext cx="1935163"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85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Practices</a:t>
            </a:r>
          </a:p>
        </p:txBody>
      </p:sp>
      <p:sp>
        <p:nvSpPr>
          <p:cNvPr id="18" name="TextBox 17"/>
          <p:cNvSpPr txBox="1"/>
          <p:nvPr/>
        </p:nvSpPr>
        <p:spPr>
          <a:xfrm>
            <a:off x="971600" y="2049142"/>
            <a:ext cx="4824536" cy="3046988"/>
          </a:xfrm>
          <a:prstGeom prst="rect">
            <a:avLst/>
          </a:prstGeom>
          <a:noFill/>
        </p:spPr>
        <p:txBody>
          <a:bodyPr wrap="square" rtlCol="0">
            <a:spAutoFit/>
          </a:bodyPr>
          <a:lstStyle/>
          <a:p>
            <a:r>
              <a:rPr lang="en-US" b="1" dirty="0" smtClean="0">
                <a:solidFill>
                  <a:srgbClr val="A49962"/>
                </a:solidFill>
                <a:latin typeface="Arial" charset="0"/>
                <a:cs typeface="Berthold Akzidenz Grotesk BE Me" charset="0"/>
              </a:rPr>
              <a:t>10</a:t>
            </a:r>
            <a:r>
              <a:rPr lang="en-US" b="1" dirty="0">
                <a:solidFill>
                  <a:srgbClr val="A49962"/>
                </a:solidFill>
                <a:latin typeface="Arial" charset="0"/>
                <a:cs typeface="Berthold Akzidenz Grotesk BE Me" charset="0"/>
              </a:rPr>
              <a:t>. Post-publication </a:t>
            </a:r>
            <a:br>
              <a:rPr lang="en-US" b="1" dirty="0">
                <a:solidFill>
                  <a:srgbClr val="A49962"/>
                </a:solidFill>
                <a:latin typeface="Arial" charset="0"/>
                <a:cs typeface="Berthold Akzidenz Grotesk BE Me" charset="0"/>
              </a:rPr>
            </a:br>
            <a:r>
              <a:rPr lang="en-US" b="1" dirty="0">
                <a:solidFill>
                  <a:srgbClr val="A49962"/>
                </a:solidFill>
                <a:latin typeface="Arial" charset="0"/>
                <a:cs typeface="Berthold Akzidenz Grotesk BE Me" charset="0"/>
              </a:rPr>
              <a:t>discussions, corrections</a:t>
            </a:r>
          </a:p>
          <a:p>
            <a:pPr marL="342900" indent="-342900">
              <a:buFont typeface="Arial"/>
              <a:buChar char="•"/>
            </a:pPr>
            <a:r>
              <a:rPr lang="en-US" dirty="0" smtClean="0">
                <a:solidFill>
                  <a:schemeClr val="tx1"/>
                </a:solidFill>
              </a:rPr>
              <a:t>Journals must allow debate post publication either on their site, through letters to the editor, etc.</a:t>
            </a:r>
          </a:p>
          <a:p>
            <a:pPr marL="342900" indent="-342900">
              <a:buFont typeface="Arial"/>
              <a:buChar char="•"/>
            </a:pPr>
            <a:r>
              <a:rPr lang="en-US" dirty="0" smtClean="0">
                <a:solidFill>
                  <a:schemeClr val="tx1"/>
                </a:solidFill>
              </a:rPr>
              <a:t>Must have mechanisms for correcting, revising or retracting articles after publication</a:t>
            </a:r>
            <a:endParaRPr lang="en-US" dirty="0">
              <a:solidFill>
                <a:schemeClr val="tx2"/>
              </a:solidFill>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444676"/>
            <a:ext cx="1936750"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85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a:stretch>
            <a:fillRect/>
          </a:stretch>
        </p:blipFill>
        <p:spPr>
          <a:xfrm>
            <a:off x="-252536" y="0"/>
            <a:ext cx="9396536" cy="685799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COPE</a:t>
            </a:r>
            <a:endParaRPr lang="en-US" dirty="0"/>
          </a:p>
        </p:txBody>
      </p:sp>
      <p:sp>
        <p:nvSpPr>
          <p:cNvPr id="3" name="Content Placeholder 2"/>
          <p:cNvSpPr>
            <a:spLocks noGrp="1"/>
          </p:cNvSpPr>
          <p:nvPr>
            <p:ph idx="1"/>
          </p:nvPr>
        </p:nvSpPr>
        <p:spPr/>
        <p:txBody>
          <a:bodyPr/>
          <a:lstStyle/>
          <a:p>
            <a:r>
              <a:rPr lang="en-US" sz="3200" dirty="0" smtClean="0"/>
              <a:t>1997 by three editors of UK based journals</a:t>
            </a:r>
          </a:p>
          <a:p>
            <a:r>
              <a:rPr lang="en-US" sz="3200" dirty="0" smtClean="0"/>
              <a:t>Rapid progress during the last 20 years</a:t>
            </a:r>
          </a:p>
          <a:p>
            <a:r>
              <a:rPr lang="en-US" sz="3200" dirty="0" smtClean="0"/>
              <a:t>Increased discipline from biomedicine to all scholarly disciplines</a:t>
            </a:r>
          </a:p>
          <a:p>
            <a:r>
              <a:rPr lang="en-US" sz="3200" dirty="0" smtClean="0"/>
              <a:t>Now: more then 12000 members from more than 100 countries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88913"/>
            <a:ext cx="7793037" cy="1079847"/>
          </a:xfrm>
        </p:spPr>
        <p:txBody>
          <a:bodyPr/>
          <a:lstStyle/>
          <a:p>
            <a:r>
              <a:rPr lang="en-US" dirty="0"/>
              <a:t>COPE</a:t>
            </a:r>
            <a:r>
              <a:rPr lang="en-US" dirty="0" smtClean="0"/>
              <a:t>: Goal and Membership</a:t>
            </a:r>
            <a:endParaRPr lang="en-US" dirty="0"/>
          </a:p>
        </p:txBody>
      </p:sp>
      <p:sp>
        <p:nvSpPr>
          <p:cNvPr id="3" name="Content Placeholder 2"/>
          <p:cNvSpPr>
            <a:spLocks noGrp="1"/>
          </p:cNvSpPr>
          <p:nvPr>
            <p:ph idx="1"/>
          </p:nvPr>
        </p:nvSpPr>
        <p:spPr>
          <a:xfrm>
            <a:off x="671513" y="1484313"/>
            <a:ext cx="7793037" cy="4392960"/>
          </a:xfrm>
        </p:spPr>
        <p:txBody>
          <a:bodyPr/>
          <a:lstStyle/>
          <a:p>
            <a:r>
              <a:rPr lang="en-US" dirty="0"/>
              <a:t>Goal is </a:t>
            </a:r>
            <a:r>
              <a:rPr lang="en-US" dirty="0" smtClean="0"/>
              <a:t>to </a:t>
            </a:r>
            <a:r>
              <a:rPr lang="en-US" dirty="0"/>
              <a:t>promote integrity in research and its publication</a:t>
            </a:r>
          </a:p>
          <a:p>
            <a:r>
              <a:rPr lang="en-US" dirty="0"/>
              <a:t>Current membership are journal editors and publishers. Associate members.</a:t>
            </a:r>
          </a:p>
          <a:p>
            <a:r>
              <a:rPr lang="en-US" dirty="0"/>
              <a:t>New membership category specifically for editors and editorial services</a:t>
            </a:r>
          </a:p>
          <a:p>
            <a:r>
              <a:rPr lang="en-US" dirty="0"/>
              <a:t>Pilot project with five universities exploring whether COPE can be of assistance to institutions</a:t>
            </a:r>
          </a:p>
          <a:p>
            <a:r>
              <a:rPr lang="en-US" dirty="0"/>
              <a:t>Volunteer run organisation with small number paid staff</a:t>
            </a:r>
          </a:p>
        </p:txBody>
      </p:sp>
    </p:spTree>
    <p:extLst>
      <p:ext uri="{BB962C8B-B14F-4D97-AF65-F5344CB8AC3E}">
        <p14:creationId xmlns:p14="http://schemas.microsoft.com/office/powerpoint/2010/main" val="321555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932452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COPE’s Mission and Principles</a:t>
            </a:r>
          </a:p>
        </p:txBody>
      </p:sp>
      <p:sp>
        <p:nvSpPr>
          <p:cNvPr id="3" name="Content Placeholder 2"/>
          <p:cNvSpPr>
            <a:spLocks noGrp="1"/>
          </p:cNvSpPr>
          <p:nvPr>
            <p:ph idx="1"/>
          </p:nvPr>
        </p:nvSpPr>
        <p:spPr>
          <a:xfrm>
            <a:off x="671513" y="2060376"/>
            <a:ext cx="7793037" cy="936576"/>
          </a:xfrm>
        </p:spPr>
        <p:txBody>
          <a:bodyPr/>
          <a:lstStyle/>
          <a:p>
            <a:pPr marL="0" indent="0">
              <a:buNone/>
            </a:pPr>
            <a:r>
              <a:rPr lang="en-US" dirty="0"/>
              <a:t>“</a:t>
            </a:r>
            <a:r>
              <a:rPr lang="en-US" dirty="0">
                <a:latin typeface="Arial Hebrew"/>
                <a:cs typeface="Arial Hebrew"/>
              </a:rPr>
              <a:t>Educate and advance knowledge in methods of safe-guarding the integrity of the scholarly record</a:t>
            </a:r>
            <a:r>
              <a:rPr lang="en-US" dirty="0"/>
              <a:t>”</a:t>
            </a:r>
          </a:p>
          <a:p>
            <a:pPr marL="0" indent="0">
              <a:buNone/>
            </a:pPr>
            <a:endParaRPr lang="en-US" dirty="0"/>
          </a:p>
        </p:txBody>
      </p:sp>
      <p:pic>
        <p:nvPicPr>
          <p:cNvPr id="4" name="Picture 3" descr="COPE_ta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34" y="3861048"/>
            <a:ext cx="7060058" cy="2376264"/>
          </a:xfrm>
          <a:prstGeom prst="rect">
            <a:avLst/>
          </a:prstGeom>
        </p:spPr>
      </p:pic>
      <p:sp>
        <p:nvSpPr>
          <p:cNvPr id="5" name="TextBox 4"/>
          <p:cNvSpPr txBox="1"/>
          <p:nvPr/>
        </p:nvSpPr>
        <p:spPr>
          <a:xfrm>
            <a:off x="3203848" y="3284984"/>
            <a:ext cx="2279290" cy="461665"/>
          </a:xfrm>
          <a:prstGeom prst="rect">
            <a:avLst/>
          </a:prstGeom>
          <a:noFill/>
        </p:spPr>
        <p:txBody>
          <a:bodyPr wrap="none" rtlCol="0">
            <a:spAutoFit/>
          </a:bodyPr>
          <a:lstStyle/>
          <a:p>
            <a:r>
              <a:rPr lang="en-US" dirty="0">
                <a:solidFill>
                  <a:schemeClr val="tx2"/>
                </a:solidFill>
              </a:rPr>
              <a:t>COPE Principles</a:t>
            </a:r>
          </a:p>
        </p:txBody>
      </p:sp>
      <p:sp>
        <p:nvSpPr>
          <p:cNvPr id="6" name="TextBox 5"/>
          <p:cNvSpPr txBox="1"/>
          <p:nvPr/>
        </p:nvSpPr>
        <p:spPr>
          <a:xfrm>
            <a:off x="3156806" y="1383159"/>
            <a:ext cx="2044149" cy="461665"/>
          </a:xfrm>
          <a:prstGeom prst="rect">
            <a:avLst/>
          </a:prstGeom>
          <a:noFill/>
        </p:spPr>
        <p:txBody>
          <a:bodyPr wrap="none" rtlCol="0">
            <a:spAutoFit/>
          </a:bodyPr>
          <a:lstStyle/>
          <a:p>
            <a:r>
              <a:rPr lang="en-US" dirty="0">
                <a:solidFill>
                  <a:schemeClr val="tx2"/>
                </a:solidFill>
              </a:rPr>
              <a:t>COPE Mission</a:t>
            </a:r>
          </a:p>
        </p:txBody>
      </p:sp>
    </p:spTree>
    <p:extLst>
      <p:ext uri="{BB962C8B-B14F-4D97-AF65-F5344CB8AC3E}">
        <p14:creationId xmlns:p14="http://schemas.microsoft.com/office/powerpoint/2010/main" val="343875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400" b="1" dirty="0" err="1" smtClean="0"/>
              <a:t>Centred</a:t>
            </a:r>
            <a:r>
              <a:rPr lang="en-US" sz="4400" b="1" dirty="0" smtClean="0"/>
              <a:t> Around Core Practices</a:t>
            </a:r>
            <a:endParaRPr lang="en-US" sz="4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srcRect/>
          <a:stretch>
            <a:fillRect/>
          </a:stretch>
        </p:blipFill>
        <p:spPr bwMode="auto">
          <a:xfrm>
            <a:off x="381000" y="584200"/>
            <a:ext cx="8521304" cy="568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hape 21"/>
          <p:cNvSpPr>
            <a:spLocks noChangeArrowheads="1"/>
          </p:cNvSpPr>
          <p:nvPr/>
        </p:nvSpPr>
        <p:spPr bwMode="auto">
          <a:xfrm>
            <a:off x="470297" y="1390651"/>
            <a:ext cx="6990159" cy="441468"/>
          </a:xfrm>
          <a:prstGeom prst="rect">
            <a:avLst/>
          </a:prstGeom>
          <a:noFill/>
          <a:ln w="12700">
            <a:noFill/>
            <a:miter lim="400000"/>
            <a:headEnd/>
            <a:tailEnd/>
          </a:ln>
        </p:spPr>
        <p:txBody>
          <a:bodyPr lIns="35719" tIns="35719" rIns="35719" bIns="35719">
            <a:spAutoFit/>
          </a:bodyPr>
          <a:lstStyle/>
          <a:p>
            <a:pPr lvl="1" defTabSz="409575" eaLnBrk="1"/>
            <a:endParaRPr lang="en-US">
              <a:solidFill>
                <a:srgbClr val="000000"/>
              </a:solidFill>
              <a:latin typeface="Arial" pitchFamily="34" charset="0"/>
              <a:cs typeface="Arial" pitchFamily="34" charset="0"/>
              <a:sym typeface="Helvetica Light"/>
            </a:endParaRPr>
          </a:p>
        </p:txBody>
      </p:sp>
      <p:sp>
        <p:nvSpPr>
          <p:cNvPr id="5125" name="Rectangle 1"/>
          <p:cNvSpPr>
            <a:spLocks noChangeArrowheads="1"/>
          </p:cNvSpPr>
          <p:nvPr/>
        </p:nvSpPr>
        <p:spPr bwMode="auto">
          <a:xfrm>
            <a:off x="470297" y="1282700"/>
            <a:ext cx="8324850" cy="1938992"/>
          </a:xfrm>
          <a:prstGeom prst="rect">
            <a:avLst/>
          </a:prstGeom>
          <a:noFill/>
          <a:ln w="9525">
            <a:noFill/>
            <a:miter lim="800000"/>
            <a:headEnd/>
            <a:tailEnd/>
          </a:ln>
        </p:spPr>
        <p:txBody>
          <a:bodyPr>
            <a:spAutoFit/>
          </a:bodyPr>
          <a:lstStyle/>
          <a:p>
            <a:r>
              <a:rPr lang="en-US" altLang="en-US" sz="2000" dirty="0">
                <a:latin typeface="Arial" pitchFamily="34" charset="0"/>
                <a:cs typeface="Arial" pitchFamily="34" charset="0"/>
              </a:rPr>
              <a:t>COPE assists editors of scholarly journals and publishers - as well as other parties, such as institutions - in their work to preserve and promote the integrity of the scholarly record through policies and practices. COPE describes these in 10 “Core Practices”. COPE's Core Practices should be considered alongside specific national and international codes of conduct for research.</a:t>
            </a:r>
          </a:p>
        </p:txBody>
      </p:sp>
      <p:sp>
        <p:nvSpPr>
          <p:cNvPr id="5126" name="Shape 20"/>
          <p:cNvSpPr>
            <a:spLocks noChangeArrowheads="1"/>
          </p:cNvSpPr>
          <p:nvPr/>
        </p:nvSpPr>
        <p:spPr bwMode="auto">
          <a:xfrm>
            <a:off x="470297" y="498811"/>
            <a:ext cx="5949578" cy="718466"/>
          </a:xfrm>
          <a:prstGeom prst="rect">
            <a:avLst/>
          </a:prstGeom>
          <a:noFill/>
          <a:ln w="12700">
            <a:noFill/>
            <a:miter lim="400000"/>
            <a:headEnd/>
            <a:tailEnd/>
          </a:ln>
        </p:spPr>
        <p:txBody>
          <a:bodyPr wrap="none" lIns="35719" tIns="35719" rIns="35719" bIns="35719" anchor="ctr">
            <a:spAutoFit/>
          </a:bodyPr>
          <a:lstStyle/>
          <a:p>
            <a:pPr defTabSz="409575" eaLnBrk="1"/>
            <a:r>
              <a:rPr lang="en-GB" altLang="en-US" sz="4200" b="1">
                <a:solidFill>
                  <a:srgbClr val="A49962"/>
                </a:solidFill>
                <a:latin typeface="Arial" pitchFamily="34" charset="0"/>
                <a:ea typeface="Berthold Akzidenz Grotesk BE Me" pitchFamily="2" charset="0"/>
                <a:cs typeface="Arial" pitchFamily="34" charset="0"/>
                <a:sym typeface="Berthold Akzidenz Grotesk BE Me" pitchFamily="2" charset="0"/>
              </a:rPr>
              <a:t>COPE’s Core Practices</a:t>
            </a:r>
            <a:endParaRPr lang="en-US" altLang="en-US" sz="4200" b="1">
              <a:solidFill>
                <a:srgbClr val="A49962"/>
              </a:solidFill>
              <a:latin typeface="Arial" pitchFamily="34" charset="0"/>
              <a:ea typeface="Berthold Akzidenz Grotesk BE Me" pitchFamily="2" charset="0"/>
              <a:cs typeface="Arial" pitchFamily="34" charset="0"/>
              <a:sym typeface="Berthold Akzidenz Grotesk BE Me" pitchFamily="2" charset="0"/>
            </a:endParaRPr>
          </a:p>
        </p:txBody>
      </p:sp>
      <p:pic>
        <p:nvPicPr>
          <p:cNvPr id="5127" name="Picture 2"/>
          <p:cNvPicPr>
            <a:picLocks noChangeAspect="1" noChangeArrowheads="1"/>
          </p:cNvPicPr>
          <p:nvPr/>
        </p:nvPicPr>
        <p:blipFill>
          <a:blip r:embed="rId2"/>
          <a:srcRect t="9724" r="2287" b="40836"/>
          <a:stretch>
            <a:fillRect/>
          </a:stretch>
        </p:blipFill>
        <p:spPr bwMode="auto">
          <a:xfrm>
            <a:off x="1191" y="1602698"/>
            <a:ext cx="9142809" cy="3905250"/>
          </a:xfrm>
          <a:prstGeom prst="rect">
            <a:avLst/>
          </a:prstGeom>
          <a:noFill/>
          <a:ln w="9525">
            <a:noFill/>
            <a:miter lim="800000"/>
            <a:headEnd/>
            <a:tailEnd/>
          </a:ln>
        </p:spPr>
      </p:pic>
      <p:sp>
        <p:nvSpPr>
          <p:cNvPr id="5128" name="Rectangle 12"/>
          <p:cNvSpPr>
            <a:spLocks noChangeArrowheads="1"/>
          </p:cNvSpPr>
          <p:nvPr/>
        </p:nvSpPr>
        <p:spPr bwMode="auto">
          <a:xfrm>
            <a:off x="115440" y="5933084"/>
            <a:ext cx="6021200" cy="461665"/>
          </a:xfrm>
          <a:prstGeom prst="rect">
            <a:avLst/>
          </a:prstGeom>
          <a:noFill/>
          <a:ln w="9525">
            <a:noFill/>
            <a:miter lim="800000"/>
            <a:headEnd/>
            <a:tailEnd/>
          </a:ln>
        </p:spPr>
        <p:txBody>
          <a:bodyPr wrap="none">
            <a:spAutoFit/>
          </a:bodyPr>
          <a:lstStyle/>
          <a:p>
            <a:r>
              <a:rPr lang="en-US" altLang="en-US" dirty="0">
                <a:latin typeface="Arial" pitchFamily="34" charset="0"/>
                <a:cs typeface="Arial" pitchFamily="34" charset="0"/>
                <a:hlinkClick r:id="rId3"/>
              </a:rPr>
              <a:t>https://publicationethics.org/core-practices</a:t>
            </a:r>
            <a:r>
              <a:rPr lang="en-US" altLang="en-US" dirty="0">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Centred around Core Practices</a:t>
            </a:r>
          </a:p>
        </p:txBody>
      </p:sp>
      <p:sp>
        <p:nvSpPr>
          <p:cNvPr id="5" name="TextBox 4"/>
          <p:cNvSpPr txBox="1"/>
          <p:nvPr/>
        </p:nvSpPr>
        <p:spPr>
          <a:xfrm>
            <a:off x="1115616" y="908720"/>
            <a:ext cx="7290627" cy="461665"/>
          </a:xfrm>
          <a:prstGeom prst="rect">
            <a:avLst/>
          </a:prstGeom>
          <a:noFill/>
        </p:spPr>
        <p:txBody>
          <a:bodyPr wrap="none" rtlCol="0">
            <a:spAutoFit/>
          </a:bodyPr>
          <a:lstStyle/>
          <a:p>
            <a:r>
              <a:rPr lang="en-US" dirty="0">
                <a:solidFill>
                  <a:schemeClr val="tx1"/>
                </a:solidFill>
              </a:rPr>
              <a:t>10 Core practices: </a:t>
            </a:r>
            <a:r>
              <a:rPr lang="en-US" sz="2000" dirty="0">
                <a:latin typeface="Arial" charset="0"/>
                <a:cs typeface="Arial" charset="0"/>
                <a:hlinkClick r:id="rId2"/>
              </a:rPr>
              <a:t>https://publicationethics.org/core-practices</a:t>
            </a:r>
            <a:r>
              <a:rPr lang="en-US" dirty="0">
                <a:solidFill>
                  <a:schemeClr val="tx1"/>
                </a:solidFill>
              </a:rPr>
              <a:t> </a:t>
            </a:r>
          </a:p>
        </p:txBody>
      </p:sp>
      <p:sp>
        <p:nvSpPr>
          <p:cNvPr id="18" name="TextBox 17"/>
          <p:cNvSpPr txBox="1"/>
          <p:nvPr/>
        </p:nvSpPr>
        <p:spPr>
          <a:xfrm>
            <a:off x="971600" y="1772816"/>
            <a:ext cx="4680520" cy="3785652"/>
          </a:xfrm>
          <a:prstGeom prst="rect">
            <a:avLst/>
          </a:prstGeom>
          <a:noFill/>
        </p:spPr>
        <p:txBody>
          <a:bodyPr wrap="square" rtlCol="0">
            <a:spAutoFit/>
          </a:bodyPr>
          <a:lstStyle/>
          <a:p>
            <a:r>
              <a:rPr lang="en-US" b="1" dirty="0">
                <a:solidFill>
                  <a:srgbClr val="A49962"/>
                </a:solidFill>
                <a:latin typeface="Arial" charset="0"/>
                <a:cs typeface="Berthold Akzidenz Grotesk BE Me" charset="0"/>
              </a:rPr>
              <a:t>1. Allegations of Misconduct</a:t>
            </a:r>
          </a:p>
          <a:p>
            <a:pPr marL="342900" indent="-342900">
              <a:buFont typeface="Arial"/>
              <a:buChar char="•"/>
            </a:pPr>
            <a:r>
              <a:rPr lang="en-US" dirty="0" smtClean="0">
                <a:solidFill>
                  <a:schemeClr val="tx1"/>
                </a:solidFill>
              </a:rPr>
              <a:t>Journals should have a clearly described process for handling allegations.</a:t>
            </a:r>
          </a:p>
          <a:p>
            <a:pPr marL="342900" indent="-342900">
              <a:buFont typeface="Arial"/>
              <a:buChar char="•"/>
            </a:pPr>
            <a:r>
              <a:rPr lang="en-US" dirty="0" smtClean="0">
                <a:solidFill>
                  <a:schemeClr val="tx1"/>
                </a:solidFill>
              </a:rPr>
              <a:t>Journals must take seriously allegations of misconduct pre-publication and post-publication.</a:t>
            </a:r>
          </a:p>
          <a:p>
            <a:pPr marL="342900" indent="-342900">
              <a:buFont typeface="Arial"/>
              <a:buChar char="•"/>
            </a:pPr>
            <a:r>
              <a:rPr lang="en-US" dirty="0" smtClean="0">
                <a:solidFill>
                  <a:schemeClr val="tx1"/>
                </a:solidFill>
              </a:rPr>
              <a:t>Policies should include how to handle allegations from whistleblowers.</a:t>
            </a:r>
            <a:endParaRPr lang="en-US" dirty="0">
              <a:solidFill>
                <a:schemeClr val="tx2"/>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492896"/>
            <a:ext cx="1935163"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18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L3 Software Developent Process">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22EFF"/>
      </a:hlink>
      <a:folHlink>
        <a:srgbClr val="9613B2"/>
      </a:folHlink>
    </a:clrScheme>
    <a:fontScheme name="Blank Presentation">
      <a:majorFont>
        <a:latin typeface="Arial"/>
        <a:ea typeface="ＭＳ Ｐゴシック"/>
        <a:cs typeface="Gothic"/>
      </a:majorFont>
      <a:minorFont>
        <a:latin typeface="Times"/>
        <a:ea typeface="ＭＳ Ｐゴシック"/>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L3 Software Developent Process.potx</Template>
  <TotalTime>15856</TotalTime>
  <Words>650</Words>
  <Application>Microsoft Office PowerPoint</Application>
  <PresentationFormat>Экран (4:3)</PresentationFormat>
  <Paragraphs>71</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L3 Software Developent Process</vt:lpstr>
      <vt:lpstr>Презентация PowerPoint</vt:lpstr>
      <vt:lpstr>History of COPE</vt:lpstr>
      <vt:lpstr>COPE: Goal and Membership</vt:lpstr>
      <vt:lpstr>Презентация PowerPoint</vt:lpstr>
      <vt:lpstr>COPE’s Mission and Principles</vt:lpstr>
      <vt:lpstr>Презентация PowerPoint</vt:lpstr>
      <vt:lpstr>Презентация PowerPoint</vt:lpstr>
      <vt:lpstr>Презентация PowerPoint</vt:lpstr>
      <vt:lpstr>Centred around Core Practices</vt:lpstr>
      <vt:lpstr>Core Practices</vt:lpstr>
      <vt:lpstr>Core Practices</vt:lpstr>
      <vt:lpstr>Core Practices</vt:lpstr>
      <vt:lpstr>Core Practices</vt:lpstr>
      <vt:lpstr>Core Practices</vt:lpstr>
      <vt:lpstr>Core Practices</vt:lpstr>
      <vt:lpstr>Core Practices</vt:lpstr>
      <vt:lpstr>Презентация PowerPoint</vt:lpstr>
    </vt:vector>
  </TitlesOfParts>
  <Company>School of Biomedical and Chemical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Digression: Scoring Matrices</dc:title>
  <dc:creator>pc</dc:creator>
  <cp:lastModifiedBy>seva</cp:lastModifiedBy>
  <cp:revision>368</cp:revision>
  <dcterms:modified xsi:type="dcterms:W3CDTF">2018-04-23T20:12:10Z</dcterms:modified>
</cp:coreProperties>
</file>