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28" r:id="rId2"/>
    <p:sldMasterId id="2147483771" r:id="rId3"/>
  </p:sldMasterIdLst>
  <p:notesMasterIdLst>
    <p:notesMasterId r:id="rId35"/>
  </p:notesMasterIdLst>
  <p:handoutMasterIdLst>
    <p:handoutMasterId r:id="rId36"/>
  </p:handoutMasterIdLst>
  <p:sldIdLst>
    <p:sldId id="531" r:id="rId4"/>
    <p:sldId id="593" r:id="rId5"/>
    <p:sldId id="566" r:id="rId6"/>
    <p:sldId id="559" r:id="rId7"/>
    <p:sldId id="570" r:id="rId8"/>
    <p:sldId id="562" r:id="rId9"/>
    <p:sldId id="565" r:id="rId10"/>
    <p:sldId id="599" r:id="rId11"/>
    <p:sldId id="600" r:id="rId12"/>
    <p:sldId id="594" r:id="rId13"/>
    <p:sldId id="595" r:id="rId14"/>
    <p:sldId id="596" r:id="rId15"/>
    <p:sldId id="597" r:id="rId16"/>
    <p:sldId id="598" r:id="rId17"/>
    <p:sldId id="591" r:id="rId18"/>
    <p:sldId id="590" r:id="rId19"/>
    <p:sldId id="571" r:id="rId20"/>
    <p:sldId id="572" r:id="rId21"/>
    <p:sldId id="579" r:id="rId22"/>
    <p:sldId id="580" r:id="rId23"/>
    <p:sldId id="585" r:id="rId24"/>
    <p:sldId id="588" r:id="rId25"/>
    <p:sldId id="589" r:id="rId26"/>
    <p:sldId id="601" r:id="rId27"/>
    <p:sldId id="560" r:id="rId28"/>
    <p:sldId id="561" r:id="rId29"/>
    <p:sldId id="545" r:id="rId30"/>
    <p:sldId id="603" r:id="rId31"/>
    <p:sldId id="602" r:id="rId32"/>
    <p:sldId id="604" r:id="rId33"/>
    <p:sldId id="569" r:id="rId34"/>
  </p:sldIdLst>
  <p:sldSz cx="9906000" cy="6858000" type="A4"/>
  <p:notesSz cx="7010400" cy="9296400"/>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38">
          <p15:clr>
            <a:srgbClr val="A4A3A4"/>
          </p15:clr>
        </p15:guide>
        <p15:guide id="3" pos="4617" userDrawn="1">
          <p15:clr>
            <a:srgbClr val="A4A3A4"/>
          </p15:clr>
        </p15:guide>
        <p15:guide id="4" orient="horz" pos="346">
          <p15:clr>
            <a:srgbClr val="A4A3A4"/>
          </p15:clr>
        </p15:guide>
        <p15:guide id="6" orient="horz" pos="4020">
          <p15:clr>
            <a:srgbClr val="A4A3A4"/>
          </p15:clr>
        </p15:guide>
        <p15:guide id="7" orient="horz" pos="3339" userDrawn="1">
          <p15:clr>
            <a:srgbClr val="A4A3A4"/>
          </p15:clr>
        </p15:guide>
        <p15:guide id="8" orient="horz" pos="3767">
          <p15:clr>
            <a:srgbClr val="A4A3A4"/>
          </p15:clr>
        </p15:guide>
        <p15:guide id="9" pos="5716">
          <p15:clr>
            <a:srgbClr val="A4A3A4"/>
          </p15:clr>
        </p15:guide>
        <p15:guide id="10" pos="520">
          <p15:clr>
            <a:srgbClr val="A4A3A4"/>
          </p15:clr>
        </p15:guide>
        <p15:guide id="11" pos="3007" userDrawn="1">
          <p15:clr>
            <a:srgbClr val="A4A3A4"/>
          </p15:clr>
        </p15:guide>
        <p15:guide id="12" pos="3230">
          <p15:clr>
            <a:srgbClr val="A4A3A4"/>
          </p15:clr>
        </p15:guide>
        <p15:guide id="13" pos="592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ABA"/>
    <a:srgbClr val="183638"/>
    <a:srgbClr val="3C9CD7"/>
    <a:srgbClr val="EAEEF0"/>
    <a:srgbClr val="8FAEC1"/>
    <a:srgbClr val="628BA3"/>
    <a:srgbClr val="486A7E"/>
    <a:srgbClr val="1A2D59"/>
    <a:srgbClr val="183641"/>
    <a:srgbClr val="CEDB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3" autoAdjust="0"/>
    <p:restoredTop sz="95986" autoAdjust="0"/>
  </p:normalViewPr>
  <p:slideViewPr>
    <p:cSldViewPr snapToGrid="0">
      <p:cViewPr>
        <p:scale>
          <a:sx n="113" d="100"/>
          <a:sy n="113" d="100"/>
        </p:scale>
        <p:origin x="-1482" y="-60"/>
      </p:cViewPr>
      <p:guideLst>
        <p:guide orient="horz" pos="3838"/>
        <p:guide orient="horz" pos="346"/>
        <p:guide orient="horz" pos="4020"/>
        <p:guide orient="horz" pos="3339"/>
        <p:guide orient="horz" pos="3767"/>
        <p:guide pos="4617"/>
        <p:guide pos="5716"/>
        <p:guide pos="520"/>
        <p:guide pos="3007"/>
        <p:guide pos="3230"/>
        <p:guide pos="592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3258" y="-84"/>
      </p:cViewPr>
      <p:guideLst>
        <p:guide orient="horz" pos="2693"/>
        <p:guide orient="horz" pos="2928"/>
        <p:guide pos="2224"/>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29077136300468"/>
          <c:y val="6.6801154758704517E-2"/>
          <c:w val="0.68571998825768155"/>
          <c:h val="0.89339777229747896"/>
        </c:manualLayout>
      </c:layout>
      <c:barChart>
        <c:barDir val="bar"/>
        <c:grouping val="clustered"/>
        <c:varyColors val="0"/>
        <c:ser>
          <c:idx val="0"/>
          <c:order val="0"/>
          <c:tx>
            <c:strRef>
              <c:f>Sheet1!$A$2</c:f>
              <c:strCache>
                <c:ptCount val="1"/>
              </c:strCache>
            </c:strRef>
          </c:tx>
          <c:spPr>
            <a:solidFill>
              <a:srgbClr val="EE7D11"/>
            </a:solidFill>
            <a:ln w="25508">
              <a:noFill/>
            </a:ln>
          </c:spPr>
          <c:invertIfNegative val="0"/>
          <c:dLbls>
            <c:numFmt formatCode="#,##0" sourceLinked="0"/>
            <c:spPr>
              <a:noFill/>
              <a:ln>
                <a:noFill/>
              </a:ln>
              <a:effectLst/>
            </c:spPr>
            <c:txPr>
              <a:bodyPr/>
              <a:lstStyle/>
              <a:p>
                <a:pPr>
                  <a:defRPr sz="1100" b="0"/>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Sheet1!$B$1:$G$1</c:f>
              <c:strCache>
                <c:ptCount val="6"/>
                <c:pt idx="0">
                  <c:v>OUP</c:v>
                </c:pt>
                <c:pt idx="1">
                  <c:v>Wiley-Blackwell</c:v>
                </c:pt>
                <c:pt idx="2">
                  <c:v>CUP</c:v>
                </c:pt>
                <c:pt idx="3">
                  <c:v>Elsevier</c:v>
                </c:pt>
                <c:pt idx="4">
                  <c:v>Taylor &amp; Francis</c:v>
                </c:pt>
                <c:pt idx="5">
                  <c:v>Springer Nature</c:v>
                </c:pt>
              </c:strCache>
            </c:strRef>
          </c:cat>
          <c:val>
            <c:numRef>
              <c:f>Sheet1!$B$2:$G$2</c:f>
              <c:numCache>
                <c:formatCode>General</c:formatCode>
                <c:ptCount val="6"/>
                <c:pt idx="0">
                  <c:v>14013</c:v>
                </c:pt>
                <c:pt idx="1">
                  <c:v>20087</c:v>
                </c:pt>
                <c:pt idx="2">
                  <c:v>33644</c:v>
                </c:pt>
                <c:pt idx="3">
                  <c:v>36944</c:v>
                </c:pt>
                <c:pt idx="4">
                  <c:v>79857</c:v>
                </c:pt>
                <c:pt idx="5">
                  <c:v>151895</c:v>
                </c:pt>
              </c:numCache>
            </c:numRef>
          </c:val>
          <c:extLst xmlns:c16r2="http://schemas.microsoft.com/office/drawing/2015/06/chart">
            <c:ext xmlns:c16="http://schemas.microsoft.com/office/drawing/2014/chart" uri="{C3380CC4-5D6E-409C-BE32-E72D297353CC}">
              <c16:uniqueId val="{00000000-B261-4EBE-9C08-DC9A97E78D7F}"/>
            </c:ext>
          </c:extLst>
        </c:ser>
        <c:dLbls>
          <c:showLegendKey val="0"/>
          <c:showVal val="1"/>
          <c:showCatName val="0"/>
          <c:showSerName val="0"/>
          <c:showPercent val="0"/>
          <c:showBubbleSize val="0"/>
        </c:dLbls>
        <c:gapWidth val="100"/>
        <c:axId val="96380416"/>
        <c:axId val="42955264"/>
      </c:barChart>
      <c:catAx>
        <c:axId val="96380416"/>
        <c:scaling>
          <c:orientation val="minMax"/>
        </c:scaling>
        <c:delete val="0"/>
        <c:axPos val="l"/>
        <c:numFmt formatCode="General" sourceLinked="1"/>
        <c:majorTickMark val="none"/>
        <c:minorTickMark val="none"/>
        <c:tickLblPos val="nextTo"/>
        <c:spPr>
          <a:ln w="9565">
            <a:noFill/>
          </a:ln>
        </c:spPr>
        <c:txPr>
          <a:bodyPr rot="0" vert="horz"/>
          <a:lstStyle/>
          <a:p>
            <a:pPr>
              <a:defRPr lang="en-US" sz="1400" b="0" i="0" u="none" strike="noStrike" baseline="0">
                <a:solidFill>
                  <a:schemeClr val="tx1"/>
                </a:solidFill>
                <a:latin typeface="Arial"/>
                <a:ea typeface="Arial"/>
                <a:cs typeface="Arial"/>
              </a:defRPr>
            </a:pPr>
            <a:endParaRPr lang="ru-RU"/>
          </a:p>
        </c:txPr>
        <c:crossAx val="42955264"/>
        <c:crosses val="autoZero"/>
        <c:auto val="1"/>
        <c:lblAlgn val="ctr"/>
        <c:lblOffset val="100"/>
        <c:tickLblSkip val="1"/>
        <c:tickMarkSkip val="1"/>
        <c:noMultiLvlLbl val="0"/>
      </c:catAx>
      <c:valAx>
        <c:axId val="42955264"/>
        <c:scaling>
          <c:orientation val="minMax"/>
        </c:scaling>
        <c:delete val="1"/>
        <c:axPos val="b"/>
        <c:numFmt formatCode="General" sourceLinked="1"/>
        <c:majorTickMark val="out"/>
        <c:minorTickMark val="none"/>
        <c:tickLblPos val="none"/>
        <c:crossAx val="96380416"/>
        <c:crosses val="autoZero"/>
        <c:crossBetween val="between"/>
      </c:valAx>
      <c:spPr>
        <a:noFill/>
        <a:ln w="25508">
          <a:noFill/>
        </a:ln>
      </c:spPr>
    </c:plotArea>
    <c:plotVisOnly val="1"/>
    <c:dispBlanksAs val="gap"/>
    <c:showDLblsOverMax val="0"/>
  </c:chart>
  <c:spPr>
    <a:noFill/>
    <a:ln>
      <a:noFill/>
    </a:ln>
  </c:spPr>
  <c:txPr>
    <a:bodyPr/>
    <a:lstStyle/>
    <a:p>
      <a:pPr>
        <a:defRPr sz="1757" b="1" i="0" u="none" strike="noStrike" baseline="0">
          <a:solidFill>
            <a:schemeClr val="tx1"/>
          </a:solidFill>
          <a:latin typeface="Arial"/>
          <a:ea typeface="Arial"/>
          <a:cs typeface="Arial"/>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3294910325971"/>
          <c:y val="6.6155114790673708E-2"/>
          <c:w val="0.69967205654046949"/>
          <c:h val="0.89404387010020814"/>
        </c:manualLayout>
      </c:layout>
      <c:barChart>
        <c:barDir val="bar"/>
        <c:grouping val="clustered"/>
        <c:varyColors val="0"/>
        <c:ser>
          <c:idx val="0"/>
          <c:order val="0"/>
          <c:tx>
            <c:strRef>
              <c:f>Sheet1!$A$2</c:f>
              <c:strCache>
                <c:ptCount val="1"/>
              </c:strCache>
            </c:strRef>
          </c:tx>
          <c:spPr>
            <a:solidFill>
              <a:srgbClr val="EE7D11"/>
            </a:solidFill>
            <a:ln w="25508">
              <a:noFill/>
            </a:ln>
          </c:spPr>
          <c:invertIfNegative val="0"/>
          <c:dLbls>
            <c:numFmt formatCode="#,##0" sourceLinked="0"/>
            <c:spPr>
              <a:noFill/>
              <a:ln>
                <a:noFill/>
              </a:ln>
              <a:effectLst/>
            </c:spPr>
            <c:txPr>
              <a:bodyPr/>
              <a:lstStyle/>
              <a:p>
                <a:pPr>
                  <a:defRPr sz="1100" b="0"/>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Sheet1!$B$1:$G$1</c:f>
              <c:strCache>
                <c:ptCount val="6"/>
                <c:pt idx="0">
                  <c:v>Wiley-Blackwell</c:v>
                </c:pt>
                <c:pt idx="1">
                  <c:v>OUP</c:v>
                </c:pt>
                <c:pt idx="2">
                  <c:v>CUP</c:v>
                </c:pt>
                <c:pt idx="3">
                  <c:v>Elsevier</c:v>
                </c:pt>
                <c:pt idx="4">
                  <c:v>Taylor &amp; Francis</c:v>
                </c:pt>
                <c:pt idx="5">
                  <c:v>Springer Nature</c:v>
                </c:pt>
              </c:strCache>
            </c:strRef>
          </c:cat>
          <c:val>
            <c:numRef>
              <c:f>Sheet1!$B$2:$G$2</c:f>
              <c:numCache>
                <c:formatCode>General</c:formatCode>
                <c:ptCount val="6"/>
                <c:pt idx="0">
                  <c:v>1129</c:v>
                </c:pt>
                <c:pt idx="1">
                  <c:v>1160</c:v>
                </c:pt>
                <c:pt idx="2">
                  <c:v>1243</c:v>
                </c:pt>
                <c:pt idx="3">
                  <c:v>1304</c:v>
                </c:pt>
                <c:pt idx="4">
                  <c:v>6006</c:v>
                </c:pt>
                <c:pt idx="5">
                  <c:v>9542</c:v>
                </c:pt>
              </c:numCache>
            </c:numRef>
          </c:val>
          <c:extLst xmlns:c16r2="http://schemas.microsoft.com/office/drawing/2015/06/chart">
            <c:ext xmlns:c16="http://schemas.microsoft.com/office/drawing/2014/chart" uri="{C3380CC4-5D6E-409C-BE32-E72D297353CC}">
              <c16:uniqueId val="{00000000-B245-41C7-AAF9-77D4A42BDC63}"/>
            </c:ext>
          </c:extLst>
        </c:ser>
        <c:dLbls>
          <c:showLegendKey val="0"/>
          <c:showVal val="1"/>
          <c:showCatName val="0"/>
          <c:showSerName val="0"/>
          <c:showPercent val="0"/>
          <c:showBubbleSize val="0"/>
        </c:dLbls>
        <c:gapWidth val="100"/>
        <c:axId val="98514432"/>
        <c:axId val="42956992"/>
      </c:barChart>
      <c:catAx>
        <c:axId val="98514432"/>
        <c:scaling>
          <c:orientation val="minMax"/>
        </c:scaling>
        <c:delete val="0"/>
        <c:axPos val="l"/>
        <c:numFmt formatCode="General" sourceLinked="1"/>
        <c:majorTickMark val="none"/>
        <c:minorTickMark val="none"/>
        <c:tickLblPos val="nextTo"/>
        <c:spPr>
          <a:ln w="9565">
            <a:noFill/>
          </a:ln>
        </c:spPr>
        <c:txPr>
          <a:bodyPr rot="0" vert="horz"/>
          <a:lstStyle/>
          <a:p>
            <a:pPr>
              <a:defRPr lang="en-US" sz="1400" b="0" i="0" u="none" strike="noStrike" baseline="0">
                <a:solidFill>
                  <a:schemeClr val="tx1"/>
                </a:solidFill>
                <a:latin typeface="Arial"/>
                <a:ea typeface="Arial"/>
                <a:cs typeface="Arial"/>
              </a:defRPr>
            </a:pPr>
            <a:endParaRPr lang="ru-RU"/>
          </a:p>
        </c:txPr>
        <c:crossAx val="42956992"/>
        <c:crosses val="autoZero"/>
        <c:auto val="1"/>
        <c:lblAlgn val="ctr"/>
        <c:lblOffset val="100"/>
        <c:tickLblSkip val="1"/>
        <c:tickMarkSkip val="1"/>
        <c:noMultiLvlLbl val="0"/>
      </c:catAx>
      <c:valAx>
        <c:axId val="42956992"/>
        <c:scaling>
          <c:orientation val="minMax"/>
        </c:scaling>
        <c:delete val="1"/>
        <c:axPos val="b"/>
        <c:numFmt formatCode="General" sourceLinked="1"/>
        <c:majorTickMark val="out"/>
        <c:minorTickMark val="none"/>
        <c:tickLblPos val="none"/>
        <c:crossAx val="98514432"/>
        <c:crosses val="autoZero"/>
        <c:crossBetween val="between"/>
      </c:valAx>
      <c:spPr>
        <a:noFill/>
        <a:ln w="25508">
          <a:noFill/>
        </a:ln>
      </c:spPr>
    </c:plotArea>
    <c:plotVisOnly val="1"/>
    <c:dispBlanksAs val="gap"/>
    <c:showDLblsOverMax val="0"/>
  </c:chart>
  <c:spPr>
    <a:noFill/>
    <a:ln>
      <a:noFill/>
    </a:ln>
  </c:spPr>
  <c:txPr>
    <a:bodyPr/>
    <a:lstStyle/>
    <a:p>
      <a:pPr>
        <a:defRPr sz="1757" b="1" i="0" u="none" strike="noStrike" baseline="0">
          <a:solidFill>
            <a:schemeClr val="tx1"/>
          </a:solidFill>
          <a:latin typeface="Arial"/>
          <a:ea typeface="Arial"/>
          <a:cs typeface="Arial"/>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v>Annual Springer Output</c:v>
          </c:tx>
          <c:invertIfNegative val="0"/>
          <c:dLbls>
            <c:showLegendKey val="0"/>
            <c:showVal val="1"/>
            <c:showCatName val="0"/>
            <c:showSerName val="0"/>
            <c:showPercent val="0"/>
            <c:showBubbleSize val="0"/>
            <c:showLeaderLines val="0"/>
          </c:dLbls>
          <c:cat>
            <c:strRef>
              <c:f>'2011'!$G$4:$L$4</c:f>
              <c:strCache>
                <c:ptCount val="6"/>
                <c:pt idx="0">
                  <c:v>Computer Science</c:v>
                </c:pt>
                <c:pt idx="1">
                  <c:v>Engineering</c:v>
                </c:pt>
                <c:pt idx="2">
                  <c:v>Business&amp;Economy</c:v>
                </c:pt>
                <c:pt idx="3">
                  <c:v>Mathematics&amp;Statistics</c:v>
                </c:pt>
                <c:pt idx="4">
                  <c:v>Materials&amp;Chemistry</c:v>
                </c:pt>
                <c:pt idx="5">
                  <c:v>Physics&amp;Astronomy</c:v>
                </c:pt>
              </c:strCache>
            </c:strRef>
          </c:cat>
          <c:val>
            <c:numRef>
              <c:f>'2011'!$G$5:$L$5</c:f>
              <c:numCache>
                <c:formatCode>General</c:formatCode>
                <c:ptCount val="6"/>
                <c:pt idx="0">
                  <c:v>715</c:v>
                </c:pt>
                <c:pt idx="1">
                  <c:v>198</c:v>
                </c:pt>
                <c:pt idx="2">
                  <c:v>79</c:v>
                </c:pt>
                <c:pt idx="3">
                  <c:v>74</c:v>
                </c:pt>
                <c:pt idx="4">
                  <c:v>13</c:v>
                </c:pt>
                <c:pt idx="5">
                  <c:v>21</c:v>
                </c:pt>
              </c:numCache>
            </c:numRef>
          </c:val>
        </c:ser>
        <c:ser>
          <c:idx val="1"/>
          <c:order val="1"/>
          <c:tx>
            <c:v>Additional Potential*</c:v>
          </c:tx>
          <c:invertIfNegative val="0"/>
          <c:cat>
            <c:strRef>
              <c:f>'2011'!$G$4:$L$4</c:f>
              <c:strCache>
                <c:ptCount val="6"/>
                <c:pt idx="0">
                  <c:v>Computer Science</c:v>
                </c:pt>
                <c:pt idx="1">
                  <c:v>Engineering</c:v>
                </c:pt>
                <c:pt idx="2">
                  <c:v>Business&amp;Economy</c:v>
                </c:pt>
                <c:pt idx="3">
                  <c:v>Mathematics&amp;Statistics</c:v>
                </c:pt>
                <c:pt idx="4">
                  <c:v>Materials&amp;Chemistry</c:v>
                </c:pt>
                <c:pt idx="5">
                  <c:v>Physics&amp;Astronomy</c:v>
                </c:pt>
              </c:strCache>
            </c:strRef>
          </c:cat>
          <c:val>
            <c:numRef>
              <c:f>'2011'!$G$6:$L$6</c:f>
              <c:numCache>
                <c:formatCode>General</c:formatCode>
                <c:ptCount val="6"/>
              </c:numCache>
            </c:numRef>
          </c:val>
        </c:ser>
        <c:dLbls>
          <c:showLegendKey val="0"/>
          <c:showVal val="0"/>
          <c:showCatName val="0"/>
          <c:showSerName val="0"/>
          <c:showPercent val="0"/>
          <c:showBubbleSize val="0"/>
        </c:dLbls>
        <c:gapWidth val="150"/>
        <c:overlap val="100"/>
        <c:axId val="98513408"/>
        <c:axId val="95545600"/>
      </c:barChart>
      <c:catAx>
        <c:axId val="98513408"/>
        <c:scaling>
          <c:orientation val="minMax"/>
        </c:scaling>
        <c:delete val="0"/>
        <c:axPos val="b"/>
        <c:majorTickMark val="out"/>
        <c:minorTickMark val="none"/>
        <c:tickLblPos val="nextTo"/>
        <c:crossAx val="95545600"/>
        <c:crosses val="autoZero"/>
        <c:auto val="1"/>
        <c:lblAlgn val="ctr"/>
        <c:lblOffset val="100"/>
        <c:noMultiLvlLbl val="0"/>
      </c:catAx>
      <c:valAx>
        <c:axId val="95545600"/>
        <c:scaling>
          <c:orientation val="minMax"/>
        </c:scaling>
        <c:delete val="0"/>
        <c:axPos val="l"/>
        <c:majorGridlines/>
        <c:numFmt formatCode="General" sourceLinked="1"/>
        <c:majorTickMark val="out"/>
        <c:minorTickMark val="none"/>
        <c:tickLblPos val="nextTo"/>
        <c:crossAx val="98513408"/>
        <c:crosses val="autoZero"/>
        <c:crossBetween val="between"/>
      </c:valAx>
    </c:plotArea>
    <c:legend>
      <c:legendPos val="r"/>
      <c:legendEntry>
        <c:idx val="0"/>
        <c:delete val="1"/>
      </c:legendEntry>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Authors</a:t>
            </a:r>
            <a:endParaRPr lang="en-US" dirty="0"/>
          </a:p>
        </c:rich>
      </c:tx>
      <c:overlay val="0"/>
    </c:title>
    <c:autoTitleDeleted val="0"/>
    <c:plotArea>
      <c:layout/>
      <c:barChart>
        <c:barDir val="col"/>
        <c:grouping val="clustered"/>
        <c:varyColors val="0"/>
        <c:ser>
          <c:idx val="0"/>
          <c:order val="0"/>
          <c:tx>
            <c:strRef>
              <c:f>Sheet1!$B$1</c:f>
              <c:strCache>
                <c:ptCount val="1"/>
                <c:pt idx="0">
                  <c:v>Survey respondents</c:v>
                </c:pt>
              </c:strCache>
            </c:strRef>
          </c:tx>
          <c:invertIfNegative val="0"/>
          <c:cat>
            <c:strRef>
              <c:f>Sheet1!$A$2:$A$3</c:f>
              <c:strCache>
                <c:ptCount val="2"/>
                <c:pt idx="0">
                  <c:v>Positive</c:v>
                </c:pt>
                <c:pt idx="1">
                  <c:v>Neutral</c:v>
                </c:pt>
              </c:strCache>
            </c:strRef>
          </c:cat>
          <c:val>
            <c:numRef>
              <c:f>Sheet1!$B$2:$B$3</c:f>
              <c:numCache>
                <c:formatCode>General</c:formatCode>
                <c:ptCount val="2"/>
                <c:pt idx="0">
                  <c:v>4477</c:v>
                </c:pt>
                <c:pt idx="1">
                  <c:v>1461</c:v>
                </c:pt>
              </c:numCache>
            </c:numRef>
          </c:val>
        </c:ser>
        <c:dLbls>
          <c:showLegendKey val="0"/>
          <c:showVal val="1"/>
          <c:showCatName val="0"/>
          <c:showSerName val="0"/>
          <c:showPercent val="0"/>
          <c:showBubbleSize val="0"/>
        </c:dLbls>
        <c:gapWidth val="150"/>
        <c:overlap val="-25"/>
        <c:axId val="100241920"/>
        <c:axId val="94854464"/>
      </c:barChart>
      <c:catAx>
        <c:axId val="100241920"/>
        <c:scaling>
          <c:orientation val="minMax"/>
        </c:scaling>
        <c:delete val="0"/>
        <c:axPos val="b"/>
        <c:majorTickMark val="none"/>
        <c:minorTickMark val="none"/>
        <c:tickLblPos val="nextTo"/>
        <c:crossAx val="94854464"/>
        <c:crosses val="autoZero"/>
        <c:auto val="1"/>
        <c:lblAlgn val="ctr"/>
        <c:lblOffset val="100"/>
        <c:noMultiLvlLbl val="0"/>
      </c:catAx>
      <c:valAx>
        <c:axId val="94854464"/>
        <c:scaling>
          <c:orientation val="minMax"/>
        </c:scaling>
        <c:delete val="1"/>
        <c:axPos val="l"/>
        <c:numFmt formatCode="General" sourceLinked="1"/>
        <c:majorTickMark val="out"/>
        <c:minorTickMark val="none"/>
        <c:tickLblPos val="nextTo"/>
        <c:crossAx val="100241920"/>
        <c:crosses val="autoZero"/>
        <c:crossBetween val="between"/>
      </c:valAx>
      <c:spPr>
        <a:ln>
          <a:solidFill>
            <a:schemeClr val="bg1"/>
          </a:solidFill>
        </a:ln>
      </c:spPr>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title>
    <c:autoTitleDeleted val="0"/>
    <c:plotArea>
      <c:layout/>
      <c:barChart>
        <c:barDir val="col"/>
        <c:grouping val="clustered"/>
        <c:varyColors val="0"/>
        <c:ser>
          <c:idx val="0"/>
          <c:order val="0"/>
          <c:tx>
            <c:strRef>
              <c:f>Sheet1!$B$1</c:f>
              <c:strCache>
                <c:ptCount val="1"/>
                <c:pt idx="0">
                  <c:v>Authors</c:v>
                </c:pt>
              </c:strCache>
            </c:strRef>
          </c:tx>
          <c:invertIfNegative val="0"/>
          <c:cat>
            <c:strRef>
              <c:f>Sheet1!$A$2:$A$4</c:f>
              <c:strCache>
                <c:ptCount val="3"/>
                <c:pt idx="0">
                  <c:v>Important</c:v>
                </c:pt>
                <c:pt idx="1">
                  <c:v>Unimportant</c:v>
                </c:pt>
                <c:pt idx="2">
                  <c:v>Neutral</c:v>
                </c:pt>
              </c:strCache>
            </c:strRef>
          </c:cat>
          <c:val>
            <c:numRef>
              <c:f>Sheet1!$B$2:$B$4</c:f>
              <c:numCache>
                <c:formatCode>0%</c:formatCode>
                <c:ptCount val="3"/>
                <c:pt idx="0">
                  <c:v>0.76</c:v>
                </c:pt>
                <c:pt idx="1">
                  <c:v>0.1275</c:v>
                </c:pt>
                <c:pt idx="2">
                  <c:v>0.11</c:v>
                </c:pt>
              </c:numCache>
            </c:numRef>
          </c:val>
        </c:ser>
        <c:dLbls>
          <c:showLegendKey val="0"/>
          <c:showVal val="1"/>
          <c:showCatName val="0"/>
          <c:showSerName val="0"/>
          <c:showPercent val="0"/>
          <c:showBubbleSize val="0"/>
        </c:dLbls>
        <c:gapWidth val="150"/>
        <c:overlap val="-25"/>
        <c:axId val="100242432"/>
        <c:axId val="95503488"/>
      </c:barChart>
      <c:catAx>
        <c:axId val="100242432"/>
        <c:scaling>
          <c:orientation val="minMax"/>
        </c:scaling>
        <c:delete val="0"/>
        <c:axPos val="b"/>
        <c:majorTickMark val="none"/>
        <c:minorTickMark val="none"/>
        <c:tickLblPos val="nextTo"/>
        <c:crossAx val="95503488"/>
        <c:crosses val="autoZero"/>
        <c:auto val="1"/>
        <c:lblAlgn val="ctr"/>
        <c:lblOffset val="100"/>
        <c:noMultiLvlLbl val="0"/>
      </c:catAx>
      <c:valAx>
        <c:axId val="95503488"/>
        <c:scaling>
          <c:orientation val="minMax"/>
        </c:scaling>
        <c:delete val="1"/>
        <c:axPos val="l"/>
        <c:numFmt formatCode="0%" sourceLinked="1"/>
        <c:majorTickMark val="out"/>
        <c:minorTickMark val="none"/>
        <c:tickLblPos val="nextTo"/>
        <c:crossAx val="1002424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B1BF3-E2C3-4498-9AE6-3119E8475464}" type="doc">
      <dgm:prSet loTypeId="urn:microsoft.com/office/officeart/2005/8/layout/hProcess9" loCatId="process" qsTypeId="urn:microsoft.com/office/officeart/2005/8/quickstyle/simple1" qsCatId="simple" csTypeId="urn:microsoft.com/office/officeart/2005/8/colors/colorful1" csCatId="colorful" phldr="1"/>
      <dgm:spPr/>
    </dgm:pt>
    <dgm:pt modelId="{300AA623-D640-47E4-AC78-9D515FF8E1ED}">
      <dgm:prSet phldrT="[Text]"/>
      <dgm:spPr/>
      <dgm:t>
        <a:bodyPr/>
        <a:lstStyle/>
        <a:p>
          <a:r>
            <a:rPr lang="en-GB" dirty="0" smtClean="0"/>
            <a:t>Researchers submit their data files securely</a:t>
          </a:r>
          <a:endParaRPr lang="en-GB" dirty="0"/>
        </a:p>
      </dgm:t>
    </dgm:pt>
    <dgm:pt modelId="{B0795CFE-2E5F-48F7-9C61-A87A01177C8C}" type="parTrans" cxnId="{B348C3DB-2537-4DC9-87C4-51039C9B448B}">
      <dgm:prSet/>
      <dgm:spPr/>
      <dgm:t>
        <a:bodyPr/>
        <a:lstStyle/>
        <a:p>
          <a:endParaRPr lang="en-GB"/>
        </a:p>
      </dgm:t>
    </dgm:pt>
    <dgm:pt modelId="{B8152501-FAAB-4861-9C85-01E9451D494F}" type="sibTrans" cxnId="{B348C3DB-2537-4DC9-87C4-51039C9B448B}">
      <dgm:prSet/>
      <dgm:spPr/>
      <dgm:t>
        <a:bodyPr/>
        <a:lstStyle/>
        <a:p>
          <a:endParaRPr lang="en-GB"/>
        </a:p>
      </dgm:t>
    </dgm:pt>
    <dgm:pt modelId="{99535B57-6173-4159-A08E-2F79E04FD66F}">
      <dgm:prSet phldrT="[Text]"/>
      <dgm:spPr/>
      <dgm:t>
        <a:bodyPr/>
        <a:lstStyle/>
        <a:p>
          <a:r>
            <a:rPr lang="en-GB" dirty="0" smtClean="0"/>
            <a:t>The Research Data team curates the data and metadata</a:t>
          </a:r>
          <a:endParaRPr lang="en-GB" dirty="0"/>
        </a:p>
      </dgm:t>
    </dgm:pt>
    <dgm:pt modelId="{AE810989-528D-4B10-A09C-06AE6A135B71}" type="parTrans" cxnId="{874AA26F-570E-4E69-811A-A7244D70BD68}">
      <dgm:prSet/>
      <dgm:spPr/>
      <dgm:t>
        <a:bodyPr/>
        <a:lstStyle/>
        <a:p>
          <a:endParaRPr lang="en-GB"/>
        </a:p>
      </dgm:t>
    </dgm:pt>
    <dgm:pt modelId="{2B20110F-A249-46A5-86C8-CD715FC43607}" type="sibTrans" cxnId="{874AA26F-570E-4E69-811A-A7244D70BD68}">
      <dgm:prSet/>
      <dgm:spPr/>
      <dgm:t>
        <a:bodyPr/>
        <a:lstStyle/>
        <a:p>
          <a:endParaRPr lang="en-GB"/>
        </a:p>
      </dgm:t>
    </dgm:pt>
    <dgm:pt modelId="{874AC2A2-0A82-4C5D-A432-F6E851FC611B}">
      <dgm:prSet phldrT="[Text]"/>
      <dgm:spPr/>
      <dgm:t>
        <a:bodyPr/>
        <a:lstStyle/>
        <a:p>
          <a:r>
            <a:rPr lang="en-GB" dirty="0" smtClean="0"/>
            <a:t>The data are published </a:t>
          </a:r>
        </a:p>
      </dgm:t>
    </dgm:pt>
    <dgm:pt modelId="{0599D43A-4E86-46F5-ADF1-1C888043CDF4}" type="parTrans" cxnId="{65B280B1-85F7-44C8-AAA8-991E309B33F1}">
      <dgm:prSet/>
      <dgm:spPr/>
      <dgm:t>
        <a:bodyPr/>
        <a:lstStyle/>
        <a:p>
          <a:endParaRPr lang="en-GB"/>
        </a:p>
      </dgm:t>
    </dgm:pt>
    <dgm:pt modelId="{DF5FFF8F-C4D0-40FA-A1CA-0C7F26477BF4}" type="sibTrans" cxnId="{65B280B1-85F7-44C8-AAA8-991E309B33F1}">
      <dgm:prSet/>
      <dgm:spPr/>
      <dgm:t>
        <a:bodyPr/>
        <a:lstStyle/>
        <a:p>
          <a:endParaRPr lang="en-GB"/>
        </a:p>
      </dgm:t>
    </dgm:pt>
    <dgm:pt modelId="{BA29F3FA-F836-40A2-AF59-DCC3F097EB64}" type="pres">
      <dgm:prSet presAssocID="{00FB1BF3-E2C3-4498-9AE6-3119E8475464}" presName="CompostProcess" presStyleCnt="0">
        <dgm:presLayoutVars>
          <dgm:dir/>
          <dgm:resizeHandles val="exact"/>
        </dgm:presLayoutVars>
      </dgm:prSet>
      <dgm:spPr/>
    </dgm:pt>
    <dgm:pt modelId="{CC1C5FCA-58A6-425B-A3CC-74AD6A319753}" type="pres">
      <dgm:prSet presAssocID="{00FB1BF3-E2C3-4498-9AE6-3119E8475464}" presName="arrow" presStyleLbl="bgShp" presStyleIdx="0" presStyleCnt="1"/>
      <dgm:spPr/>
    </dgm:pt>
    <dgm:pt modelId="{7D304C7B-D20B-4936-9A5C-CA44E5A1728B}" type="pres">
      <dgm:prSet presAssocID="{00FB1BF3-E2C3-4498-9AE6-3119E8475464}" presName="linearProcess" presStyleCnt="0"/>
      <dgm:spPr/>
    </dgm:pt>
    <dgm:pt modelId="{31CD6E50-60E5-4BFE-A86E-B8FDE7E81A95}" type="pres">
      <dgm:prSet presAssocID="{300AA623-D640-47E4-AC78-9D515FF8E1ED}" presName="textNode" presStyleLbl="node1" presStyleIdx="0" presStyleCnt="3">
        <dgm:presLayoutVars>
          <dgm:bulletEnabled val="1"/>
        </dgm:presLayoutVars>
      </dgm:prSet>
      <dgm:spPr/>
      <dgm:t>
        <a:bodyPr/>
        <a:lstStyle/>
        <a:p>
          <a:endParaRPr lang="en-GB"/>
        </a:p>
      </dgm:t>
    </dgm:pt>
    <dgm:pt modelId="{D0B7AAEE-AB19-4902-B238-C98A66F6A9CF}" type="pres">
      <dgm:prSet presAssocID="{B8152501-FAAB-4861-9C85-01E9451D494F}" presName="sibTrans" presStyleCnt="0"/>
      <dgm:spPr/>
    </dgm:pt>
    <dgm:pt modelId="{E0091C18-A44E-4DE8-BB16-95853038ABE6}" type="pres">
      <dgm:prSet presAssocID="{99535B57-6173-4159-A08E-2F79E04FD66F}" presName="textNode" presStyleLbl="node1" presStyleIdx="1" presStyleCnt="3">
        <dgm:presLayoutVars>
          <dgm:bulletEnabled val="1"/>
        </dgm:presLayoutVars>
      </dgm:prSet>
      <dgm:spPr/>
      <dgm:t>
        <a:bodyPr/>
        <a:lstStyle/>
        <a:p>
          <a:endParaRPr lang="en-GB"/>
        </a:p>
      </dgm:t>
    </dgm:pt>
    <dgm:pt modelId="{F6411081-1A01-494B-AABF-0C2B1C1119BD}" type="pres">
      <dgm:prSet presAssocID="{2B20110F-A249-46A5-86C8-CD715FC43607}" presName="sibTrans" presStyleCnt="0"/>
      <dgm:spPr/>
    </dgm:pt>
    <dgm:pt modelId="{B21CCD0C-740A-4E89-8563-CCEF3D324718}" type="pres">
      <dgm:prSet presAssocID="{874AC2A2-0A82-4C5D-A432-F6E851FC611B}" presName="textNode" presStyleLbl="node1" presStyleIdx="2" presStyleCnt="3">
        <dgm:presLayoutVars>
          <dgm:bulletEnabled val="1"/>
        </dgm:presLayoutVars>
      </dgm:prSet>
      <dgm:spPr/>
      <dgm:t>
        <a:bodyPr/>
        <a:lstStyle/>
        <a:p>
          <a:endParaRPr lang="en-GB"/>
        </a:p>
      </dgm:t>
    </dgm:pt>
  </dgm:ptLst>
  <dgm:cxnLst>
    <dgm:cxn modelId="{65B280B1-85F7-44C8-AAA8-991E309B33F1}" srcId="{00FB1BF3-E2C3-4498-9AE6-3119E8475464}" destId="{874AC2A2-0A82-4C5D-A432-F6E851FC611B}" srcOrd="2" destOrd="0" parTransId="{0599D43A-4E86-46F5-ADF1-1C888043CDF4}" sibTransId="{DF5FFF8F-C4D0-40FA-A1CA-0C7F26477BF4}"/>
    <dgm:cxn modelId="{243BADBA-7E7C-45A6-A673-023D1F996BAD}" type="presOf" srcId="{00FB1BF3-E2C3-4498-9AE6-3119E8475464}" destId="{BA29F3FA-F836-40A2-AF59-DCC3F097EB64}" srcOrd="0" destOrd="0" presId="urn:microsoft.com/office/officeart/2005/8/layout/hProcess9"/>
    <dgm:cxn modelId="{7EA57F01-B290-4459-822E-5E9723DDDF1F}" type="presOf" srcId="{300AA623-D640-47E4-AC78-9D515FF8E1ED}" destId="{31CD6E50-60E5-4BFE-A86E-B8FDE7E81A95}" srcOrd="0" destOrd="0" presId="urn:microsoft.com/office/officeart/2005/8/layout/hProcess9"/>
    <dgm:cxn modelId="{B348C3DB-2537-4DC9-87C4-51039C9B448B}" srcId="{00FB1BF3-E2C3-4498-9AE6-3119E8475464}" destId="{300AA623-D640-47E4-AC78-9D515FF8E1ED}" srcOrd="0" destOrd="0" parTransId="{B0795CFE-2E5F-48F7-9C61-A87A01177C8C}" sibTransId="{B8152501-FAAB-4861-9C85-01E9451D494F}"/>
    <dgm:cxn modelId="{874AA26F-570E-4E69-811A-A7244D70BD68}" srcId="{00FB1BF3-E2C3-4498-9AE6-3119E8475464}" destId="{99535B57-6173-4159-A08E-2F79E04FD66F}" srcOrd="1" destOrd="0" parTransId="{AE810989-528D-4B10-A09C-06AE6A135B71}" sibTransId="{2B20110F-A249-46A5-86C8-CD715FC43607}"/>
    <dgm:cxn modelId="{396B64D9-2167-4A3D-A573-C69E349431F0}" type="presOf" srcId="{874AC2A2-0A82-4C5D-A432-F6E851FC611B}" destId="{B21CCD0C-740A-4E89-8563-CCEF3D324718}" srcOrd="0" destOrd="0" presId="urn:microsoft.com/office/officeart/2005/8/layout/hProcess9"/>
    <dgm:cxn modelId="{D3D4C718-1BEF-49D6-8925-F479DDCF7D04}" type="presOf" srcId="{99535B57-6173-4159-A08E-2F79E04FD66F}" destId="{E0091C18-A44E-4DE8-BB16-95853038ABE6}" srcOrd="0" destOrd="0" presId="urn:microsoft.com/office/officeart/2005/8/layout/hProcess9"/>
    <dgm:cxn modelId="{D3B68548-8F72-4E59-86F8-06EC66B62149}" type="presParOf" srcId="{BA29F3FA-F836-40A2-AF59-DCC3F097EB64}" destId="{CC1C5FCA-58A6-425B-A3CC-74AD6A319753}" srcOrd="0" destOrd="0" presId="urn:microsoft.com/office/officeart/2005/8/layout/hProcess9"/>
    <dgm:cxn modelId="{B1E869AB-D850-4E64-935F-39DD7F4C5E5E}" type="presParOf" srcId="{BA29F3FA-F836-40A2-AF59-DCC3F097EB64}" destId="{7D304C7B-D20B-4936-9A5C-CA44E5A1728B}" srcOrd="1" destOrd="0" presId="urn:microsoft.com/office/officeart/2005/8/layout/hProcess9"/>
    <dgm:cxn modelId="{90930F6D-EEA5-4B03-8B00-758CD76FAC1A}" type="presParOf" srcId="{7D304C7B-D20B-4936-9A5C-CA44E5A1728B}" destId="{31CD6E50-60E5-4BFE-A86E-B8FDE7E81A95}" srcOrd="0" destOrd="0" presId="urn:microsoft.com/office/officeart/2005/8/layout/hProcess9"/>
    <dgm:cxn modelId="{7FA33FD5-F0C4-46FD-AB7C-8C0CE44D4C52}" type="presParOf" srcId="{7D304C7B-D20B-4936-9A5C-CA44E5A1728B}" destId="{D0B7AAEE-AB19-4902-B238-C98A66F6A9CF}" srcOrd="1" destOrd="0" presId="urn:microsoft.com/office/officeart/2005/8/layout/hProcess9"/>
    <dgm:cxn modelId="{72181A62-6446-40EB-9C0F-4F0D73DE68EA}" type="presParOf" srcId="{7D304C7B-D20B-4936-9A5C-CA44E5A1728B}" destId="{E0091C18-A44E-4DE8-BB16-95853038ABE6}" srcOrd="2" destOrd="0" presId="urn:microsoft.com/office/officeart/2005/8/layout/hProcess9"/>
    <dgm:cxn modelId="{1459FF34-3D8F-4528-870E-BA9CD73EA081}" type="presParOf" srcId="{7D304C7B-D20B-4936-9A5C-CA44E5A1728B}" destId="{F6411081-1A01-494B-AABF-0C2B1C1119BD}" srcOrd="3" destOrd="0" presId="urn:microsoft.com/office/officeart/2005/8/layout/hProcess9"/>
    <dgm:cxn modelId="{637C1B61-71F6-45CF-B34E-1371CF5F77FA}" type="presParOf" srcId="{7D304C7B-D20B-4936-9A5C-CA44E5A1728B}" destId="{B21CCD0C-740A-4E89-8563-CCEF3D32471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A28068C5-ACDF-B541-B541-E22B2F430CB0}" type="datetime1">
              <a:rPr lang="en-GB" smtClean="0"/>
              <a:t>20/04/2018</a:t>
            </a:fld>
            <a:endParaRPr lang="en-GB"/>
          </a:p>
        </p:txBody>
      </p:sp>
      <p:sp>
        <p:nvSpPr>
          <p:cNvPr id="4" name="Footer Placeholder 3"/>
          <p:cNvSpPr>
            <a:spLocks noGrp="1"/>
          </p:cNvSpPr>
          <p:nvPr>
            <p:ph type="ftr" sz="quarter" idx="2"/>
          </p:nvPr>
        </p:nvSpPr>
        <p:spPr>
          <a:xfrm>
            <a:off x="1" y="8829967"/>
            <a:ext cx="3037840" cy="46482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B5456408-28DD-4FFF-92F7-977F2BC32B77}" type="slidenum">
              <a:rPr lang="en-GB" smtClean="0"/>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6DA3EBD-E24A-284E-A2C2-5A636BA805FA}" type="datetime1">
              <a:rPr lang="en-GB" smtClean="0"/>
              <a:t>20/04/2018</a:t>
            </a:fld>
            <a:endParaRPr lang="en-GB"/>
          </a:p>
        </p:txBody>
      </p:sp>
      <p:sp>
        <p:nvSpPr>
          <p:cNvPr id="4" name="Slide Image Placeholder 3"/>
          <p:cNvSpPr>
            <a:spLocks noGrp="1" noRot="1" noChangeAspect="1"/>
          </p:cNvSpPr>
          <p:nvPr>
            <p:ph type="sldImg" idx="2"/>
          </p:nvPr>
        </p:nvSpPr>
        <p:spPr>
          <a:xfrm>
            <a:off x="989013" y="698500"/>
            <a:ext cx="5032375" cy="34845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829967"/>
            <a:ext cx="3037840" cy="46482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hf hdr="0" ftr="0" dt="0"/>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731FDDB-74AF-466F-B92E-1346EC410FDE}" type="slidenum">
              <a:rPr lang="en-GB" smtClean="0">
                <a:solidFill>
                  <a:prstClr val="black"/>
                </a:solidFill>
              </a:rPr>
              <a:pPr/>
              <a:t>0</a:t>
            </a:fld>
            <a:endParaRPr lang="en-GB">
              <a:solidFill>
                <a:prstClr val="black"/>
              </a:solidFill>
            </a:endParaRPr>
          </a:p>
        </p:txBody>
      </p:sp>
    </p:spTree>
    <p:extLst>
      <p:ext uri="{BB962C8B-B14F-4D97-AF65-F5344CB8AC3E}">
        <p14:creationId xmlns:p14="http://schemas.microsoft.com/office/powerpoint/2010/main" val="352915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 SEO, helps people to discover</a:t>
            </a:r>
          </a:p>
          <a:p>
            <a:r>
              <a:rPr lang="en-US" dirty="0" smtClean="0"/>
              <a:t>HOW? see next slide</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9</a:t>
            </a:fld>
            <a:endParaRPr lang="en-GB"/>
          </a:p>
        </p:txBody>
      </p:sp>
    </p:spTree>
    <p:extLst>
      <p:ext uri="{BB962C8B-B14F-4D97-AF65-F5344CB8AC3E}">
        <p14:creationId xmlns:p14="http://schemas.microsoft.com/office/powerpoint/2010/main" val="42835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400A02B-2B24-A842-971E-9182CFA8F5DC}" type="slidenum">
              <a:rPr lang="en-GB" smtClean="0"/>
              <a:t>10</a:t>
            </a:fld>
            <a:endParaRPr lang="en-GB"/>
          </a:p>
        </p:txBody>
      </p:sp>
    </p:spTree>
    <p:extLst>
      <p:ext uri="{BB962C8B-B14F-4D97-AF65-F5344CB8AC3E}">
        <p14:creationId xmlns:p14="http://schemas.microsoft.com/office/powerpoint/2010/main" val="160305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1FDDB-74AF-466F-B92E-1346EC410FDE}" type="slidenum">
              <a:rPr lang="en-GB" smtClean="0"/>
              <a:t>12</a:t>
            </a:fld>
            <a:endParaRPr lang="en-GB"/>
          </a:p>
        </p:txBody>
      </p:sp>
    </p:spTree>
    <p:extLst>
      <p:ext uri="{BB962C8B-B14F-4D97-AF65-F5344CB8AC3E}">
        <p14:creationId xmlns:p14="http://schemas.microsoft.com/office/powerpoint/2010/main" val="309274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en-US" sz="1100" b="1" dirty="0" smtClean="0"/>
              <a:t>http://rexplore.kmi.open.ac.uk/STM_demo</a:t>
            </a:r>
          </a:p>
          <a:p>
            <a:endParaRPr lang="en-US" dirty="0"/>
          </a:p>
        </p:txBody>
      </p:sp>
      <p:sp>
        <p:nvSpPr>
          <p:cNvPr id="4" name="Slide Number Placeholder 3"/>
          <p:cNvSpPr>
            <a:spLocks noGrp="1"/>
          </p:cNvSpPr>
          <p:nvPr>
            <p:ph type="sldNum" sz="quarter" idx="10"/>
          </p:nvPr>
        </p:nvSpPr>
        <p:spPr/>
        <p:txBody>
          <a:bodyPr/>
          <a:lstStyle/>
          <a:p>
            <a:fld id="{5400A02B-2B24-A842-971E-9182CFA8F5DC}" type="slidenum">
              <a:rPr lang="en-GB" smtClean="0"/>
              <a:t>13</a:t>
            </a:fld>
            <a:endParaRPr lang="en-GB"/>
          </a:p>
        </p:txBody>
      </p:sp>
    </p:spTree>
    <p:extLst>
      <p:ext uri="{BB962C8B-B14F-4D97-AF65-F5344CB8AC3E}">
        <p14:creationId xmlns:p14="http://schemas.microsoft.com/office/powerpoint/2010/main" val="120114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989013" y="698500"/>
            <a:ext cx="5032375" cy="3484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40" y="4415790"/>
            <a:ext cx="5608392" cy="418327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1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970937" y="8829966"/>
            <a:ext cx="3037864" cy="46487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GB" sz="1200">
                <a:solidFill>
                  <a:schemeClr val="dk1"/>
                </a:solidFill>
                <a:latin typeface="Calibri"/>
                <a:ea typeface="Calibri"/>
                <a:cs typeface="Calibri"/>
                <a:sym typeface="Calibri"/>
              </a:rPr>
              <a:t>16</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989013" y="698500"/>
            <a:ext cx="5032375" cy="3484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40" y="4415790"/>
            <a:ext cx="5608392" cy="418327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1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970937" y="8829966"/>
            <a:ext cx="3037864" cy="464870"/>
          </a:xfrm>
          <a:prstGeom prst="rect">
            <a:avLst/>
          </a:prstGeom>
          <a:noFill/>
          <a:ln>
            <a:noFill/>
          </a:ln>
        </p:spPr>
        <p:txBody>
          <a:bodyPr lIns="91425" tIns="45700" rIns="91425" bIns="45700" anchor="b" anchorCtr="0">
            <a:noAutofit/>
          </a:bodyPr>
          <a:lstStyle/>
          <a:p>
            <a:pPr>
              <a:buClr>
                <a:srgbClr val="000000"/>
              </a:buClr>
              <a:buSzPct val="25000"/>
              <a:buFont typeface="Arial"/>
              <a:buNone/>
            </a:pPr>
            <a:fld id="{00000000-1234-1234-1234-123412341234}" type="slidenum">
              <a:rPr lang="en-GB">
                <a:solidFill>
                  <a:prstClr val="black"/>
                </a:solidFill>
                <a:ea typeface="Calibri"/>
                <a:cs typeface="Calibri"/>
                <a:sym typeface="Calibri"/>
              </a:rPr>
              <a:pPr>
                <a:buClr>
                  <a:srgbClr val="000000"/>
                </a:buClr>
                <a:buSzPct val="25000"/>
                <a:buFont typeface="Arial"/>
                <a:buNone/>
              </a:pPr>
              <a:t>17</a:t>
            </a:fld>
            <a:endParaRPr lang="en-GB">
              <a:solidFill>
                <a:prstClr val="black"/>
              </a:solidFill>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696913"/>
            <a:ext cx="5035550" cy="3486150"/>
          </a:xfrm>
        </p:spPr>
      </p:sp>
      <p:sp>
        <p:nvSpPr>
          <p:cNvPr id="3" name="Notes Placeholder 2"/>
          <p:cNvSpPr>
            <a:spLocks noGrp="1"/>
          </p:cNvSpPr>
          <p:nvPr>
            <p:ph type="body" idx="1"/>
          </p:nvPr>
        </p:nvSpPr>
        <p:spPr/>
        <p:txBody>
          <a:bodyPr/>
          <a:lstStyle/>
          <a:p>
            <a:pPr defTabSz="872674">
              <a:defRPr/>
            </a:pPr>
            <a:r>
              <a:rPr lang="en-US" b="0" dirty="0" err="1" smtClean="0"/>
              <a:t>Crossref</a:t>
            </a:r>
            <a:r>
              <a:rPr lang="en-US" b="0" dirty="0" smtClean="0"/>
              <a:t> board meeting was held in November 2016. The idea of a unique cross-publisher </a:t>
            </a:r>
            <a:r>
              <a:rPr lang="en-US" b="0" dirty="0" err="1" smtClean="0"/>
              <a:t>ConferenceSeriesID</a:t>
            </a:r>
            <a:r>
              <a:rPr lang="en-US" b="0" dirty="0" smtClean="0"/>
              <a:t> and a </a:t>
            </a:r>
            <a:r>
              <a:rPr lang="en-US" b="0" dirty="0" err="1" smtClean="0"/>
              <a:t>CrossMark</a:t>
            </a:r>
            <a:r>
              <a:rPr lang="en-US" b="0" dirty="0" smtClean="0"/>
              <a:t> for proceedings was well received. </a:t>
            </a:r>
            <a:r>
              <a:rPr lang="en-US" b="0" dirty="0" err="1" smtClean="0"/>
              <a:t>Crossref</a:t>
            </a:r>
            <a:r>
              <a:rPr lang="en-US" b="0" dirty="0" smtClean="0"/>
              <a:t> will build a technical working group.</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595983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
        <p:nvSpPr>
          <p:cNvPr id="13" name="Title 1"/>
          <p:cNvSpPr>
            <a:spLocks noGrp="1"/>
          </p:cNvSpPr>
          <p:nvPr>
            <p:ph type="title"/>
          </p:nvPr>
        </p:nvSpPr>
        <p:spPr>
          <a:xfrm>
            <a:off x="5167253" y="507606"/>
            <a:ext cx="4003613" cy="649049"/>
          </a:xfrm>
        </p:spPr>
        <p:txBody>
          <a:bodyPr/>
          <a:lstStyle>
            <a:lvl1pPr>
              <a:defRPr sz="2300" b="1">
                <a:solidFill>
                  <a:srgbClr val="486A7E"/>
                </a:solidFill>
              </a:defRPr>
            </a:lvl1pPr>
          </a:lstStyle>
          <a:p>
            <a:r>
              <a:rPr lang="de-DE" smtClean="0"/>
              <a:t>Titelmasterformat durch Klicken bearbeiten</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4"/>
                </a:solidFill>
                <a:latin typeface="+mj-lt"/>
              </a:defRPr>
            </a:lvl1pPr>
            <a:lvl2pPr>
              <a:defRPr sz="1600">
                <a:solidFill>
                  <a:schemeClr val="accent4"/>
                </a:solidFill>
                <a:latin typeface="+mj-lt"/>
              </a:defRPr>
            </a:lvl2pPr>
          </a:lstStyle>
          <a:p>
            <a:pPr lvl="0"/>
            <a:r>
              <a:rPr lang="de-DE" smtClean="0"/>
              <a:t>Textmasterformat bearbeiten</a:t>
            </a:r>
          </a:p>
          <a:p>
            <a:pPr lvl="1"/>
            <a:r>
              <a:rPr lang="de-DE" smtClean="0"/>
              <a:t>Zweite Ebene</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0CA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4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a:p>
        </p:txBody>
      </p:sp>
      <p:sp>
        <p:nvSpPr>
          <p:cNvPr id="12" name="Title 11"/>
          <p:cNvSpPr>
            <a:spLocks noGrp="1"/>
          </p:cNvSpPr>
          <p:nvPr>
            <p:ph type="title"/>
          </p:nvPr>
        </p:nvSpPr>
        <p:spPr>
          <a:xfrm>
            <a:off x="825500" y="538163"/>
            <a:ext cx="8239126" cy="370558"/>
          </a:xfrm>
        </p:spPr>
        <p:txBody>
          <a:bodyPr/>
          <a:lstStyle/>
          <a:p>
            <a:r>
              <a:rPr lang="de-DE" dirty="0" smtClean="0"/>
              <a:t>Titelmasterformat durch Klicken bearbeiten</a:t>
            </a:r>
            <a:endParaRPr lang="en-GB" dirty="0"/>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de-DE" smtClean="0"/>
              <a:t>Bild durch Klicken auf Symbol hinzufügen</a:t>
            </a:r>
            <a:endParaRPr lang="en-GB" dirty="0"/>
          </a:p>
        </p:txBody>
      </p:sp>
      <p:sp>
        <p:nvSpPr>
          <p:cNvPr id="4" name="Title 3"/>
          <p:cNvSpPr>
            <a:spLocks noGrp="1"/>
          </p:cNvSpPr>
          <p:nvPr>
            <p:ph type="title"/>
          </p:nvPr>
        </p:nvSpPr>
        <p:spPr>
          <a:xfrm>
            <a:off x="825500" y="538163"/>
            <a:ext cx="8239126" cy="370558"/>
          </a:xfrm>
        </p:spPr>
        <p:txBody>
          <a:bodyPr/>
          <a:lstStyle/>
          <a:p>
            <a:r>
              <a:rPr lang="de-DE" smtClean="0"/>
              <a:t>Titelmasterformat durch Klicken bearbeiten</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2" name="Title 11"/>
          <p:cNvSpPr>
            <a:spLocks noGrp="1"/>
          </p:cNvSpPr>
          <p:nvPr>
            <p:ph type="title"/>
          </p:nvPr>
        </p:nvSpPr>
        <p:spPr>
          <a:xfrm>
            <a:off x="825500" y="538163"/>
            <a:ext cx="8239126" cy="370558"/>
          </a:xfrm>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de-DE" smtClean="0"/>
              <a:t>Titelmasterformat durch Klicken bearbeiten</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Statement/quote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2" name="Rectangle 11"/>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Statement/quote slide</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
        <p:nvSpPr>
          <p:cNvPr id="7" name="Text Placeholder 10"/>
          <p:cNvSpPr>
            <a:spLocks noGrp="1"/>
          </p:cNvSpPr>
          <p:nvPr>
            <p:ph type="body" sz="quarter" idx="14"/>
          </p:nvPr>
        </p:nvSpPr>
        <p:spPr>
          <a:xfrm>
            <a:off x="825500" y="1436688"/>
            <a:ext cx="5385932" cy="1692771"/>
          </a:xfrm>
        </p:spPr>
        <p:txBody>
          <a:bodyPr wrap="square">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default text">
    <p:spTree>
      <p:nvGrpSpPr>
        <p:cNvPr id="1" name=""/>
        <p:cNvGrpSpPr/>
        <p:nvPr/>
      </p:nvGrpSpPr>
      <p:grpSpPr>
        <a:xfrm>
          <a:off x="0" y="0"/>
          <a:ext cx="0" cy="0"/>
          <a:chOff x="0" y="0"/>
          <a:chExt cx="0" cy="0"/>
        </a:xfrm>
      </p:grpSpPr>
      <p:sp>
        <p:nvSpPr>
          <p:cNvPr id="9" name="Rectangle 6"/>
          <p:cNvSpPr>
            <a:spLocks noGrp="1" noChangeArrowheads="1"/>
          </p:cNvSpPr>
          <p:nvPr>
            <p:ph idx="11" hasCustomPrompt="1"/>
          </p:nvPr>
        </p:nvSpPr>
        <p:spPr bwMode="auto">
          <a:xfrm>
            <a:off x="565500" y="1519238"/>
            <a:ext cx="8814000" cy="124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marR="0" indent="0" algn="l" defTabSz="914400" rtl="0" eaLnBrk="1" fontAlgn="base" latinLnBrk="0" hangingPunct="1">
              <a:lnSpc>
                <a:spcPts val="2200"/>
              </a:lnSpc>
              <a:spcBef>
                <a:spcPts val="900"/>
              </a:spcBef>
              <a:spcAft>
                <a:spcPct val="0"/>
              </a:spcAft>
              <a:buClr>
                <a:srgbClr val="005BB9"/>
              </a:buClr>
              <a:buSzPct val="100000"/>
              <a:buFont typeface="Arial" charset="0"/>
              <a:buNone/>
              <a:tabLst/>
              <a:defRPr sz="1800">
                <a:solidFill>
                  <a:schemeClr val="tx2"/>
                </a:solidFill>
              </a:defRPr>
            </a:lvl1pPr>
            <a:lvl2pPr>
              <a:defRPr sz="1800"/>
            </a:lvl2pPr>
            <a:lvl3pPr>
              <a:defRPr sz="1800"/>
            </a:lvl3pPr>
            <a:lvl4pPr>
              <a:defRPr sz="1800"/>
            </a:lvl4pPr>
            <a:lvl5pPr>
              <a:defRPr sz="1800"/>
            </a:lvl5pPr>
          </a:lstStyle>
          <a:p>
            <a:pPr lvl="0"/>
            <a:r>
              <a:rPr lang="en-US" dirty="0" smtClean="0"/>
              <a:t>Click to edit text</a:t>
            </a:r>
          </a:p>
          <a:p>
            <a:pPr lvl="0"/>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ext 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p:txBody>
      </p:sp>
      <p:sp>
        <p:nvSpPr>
          <p:cNvPr id="4" name="Titel 3"/>
          <p:cNvSpPr>
            <a:spLocks noGrp="1"/>
          </p:cNvSpPr>
          <p:nvPr>
            <p:ph type="title" hasCustomPrompt="1"/>
          </p:nvPr>
        </p:nvSpPr>
        <p:spPr/>
        <p:txBody>
          <a:bodyPr/>
          <a:lstStyle>
            <a:lvl1pPr>
              <a:defRPr/>
            </a:lvl1pPr>
          </a:lstStyle>
          <a:p>
            <a:r>
              <a:rPr lang="de-DE" dirty="0" smtClean="0"/>
              <a:t>Click </a:t>
            </a:r>
            <a:r>
              <a:rPr lang="de-DE" dirty="0" err="1" smtClean="0"/>
              <a:t>to</a:t>
            </a:r>
            <a:r>
              <a:rPr lang="de-DE" dirty="0" smtClean="0"/>
              <a:t> </a:t>
            </a:r>
            <a:r>
              <a:rPr lang="de-DE" dirty="0" err="1" smtClean="0"/>
              <a:t>edit</a:t>
            </a:r>
            <a:r>
              <a:rPr lang="de-DE" dirty="0" smtClean="0"/>
              <a:t> Headline</a:t>
            </a:r>
            <a:endParaRPr lang="de-DE" dirty="0"/>
          </a:p>
        </p:txBody>
      </p:sp>
    </p:spTree>
    <p:extLst>
      <p:ext uri="{BB962C8B-B14F-4D97-AF65-F5344CB8AC3E}">
        <p14:creationId xmlns:p14="http://schemas.microsoft.com/office/powerpoint/2010/main" val="3935435503"/>
      </p:ext>
    </p:extLst>
  </p:cSld>
  <p:clrMapOvr>
    <a:masterClrMapping/>
  </p:clrMapOvr>
  <p:transition spd="slow"/>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Content Placeholder 5"/>
          <p:cNvSpPr>
            <a:spLocks noGrp="1"/>
          </p:cNvSpPr>
          <p:nvPr>
            <p:ph sz="quarter" idx="10"/>
          </p:nvPr>
        </p:nvSpPr>
        <p:spPr>
          <a:xfrm>
            <a:off x="564092" y="1519239"/>
            <a:ext cx="8834570" cy="276999"/>
          </a:xfrm>
        </p:spPr>
        <p:txBody>
          <a:bodyPr/>
          <a:lstStyle/>
          <a:p>
            <a:pPr lvl="0"/>
            <a:r>
              <a:rPr lang="en-US" smtClean="0"/>
              <a:t>Click to edit Master text styles</a:t>
            </a:r>
          </a:p>
        </p:txBody>
      </p:sp>
    </p:spTree>
    <p:extLst>
      <p:ext uri="{BB962C8B-B14F-4D97-AF65-F5344CB8AC3E}">
        <p14:creationId xmlns:p14="http://schemas.microsoft.com/office/powerpoint/2010/main" val="263626292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6" name="Title 5"/>
          <p:cNvSpPr>
            <a:spLocks noGrp="1"/>
          </p:cNvSpPr>
          <p:nvPr>
            <p:ph type="title"/>
          </p:nvPr>
        </p:nvSpPr>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509" y="109201"/>
            <a:ext cx="8420100" cy="563663"/>
          </a:xfrm>
          <a:prstGeom prst="rect">
            <a:avLst/>
          </a:prstGeom>
        </p:spPr>
        <p:txBody>
          <a:bodyPr lIns="91430" tIns="45715" rIns="91430" bIns="45715"/>
          <a:lstStyle>
            <a:lvl1pPr>
              <a:defRPr sz="2800">
                <a:solidFill>
                  <a:srgbClr val="800000"/>
                </a:solidFill>
                <a:latin typeface="Calibri"/>
              </a:defRPr>
            </a:lvl1pPr>
          </a:lstStyle>
          <a:p>
            <a:r>
              <a:rPr lang="en-GB" dirty="0" smtClean="0"/>
              <a:t>Click to edit Master title style</a:t>
            </a:r>
            <a:endParaRPr lang="en-US" dirty="0"/>
          </a:p>
        </p:txBody>
      </p:sp>
      <p:sp>
        <p:nvSpPr>
          <p:cNvPr id="3" name="Content Placeholder 2"/>
          <p:cNvSpPr>
            <a:spLocks noGrp="1"/>
          </p:cNvSpPr>
          <p:nvPr>
            <p:ph idx="1"/>
          </p:nvPr>
        </p:nvSpPr>
        <p:spPr>
          <a:xfrm>
            <a:off x="374919" y="930640"/>
            <a:ext cx="8911960" cy="1908205"/>
          </a:xfrm>
          <a:prstGeom prst="rect">
            <a:avLst/>
          </a:prstGeom>
        </p:spPr>
        <p:txBody>
          <a:bodyPr lIns="91430" tIns="45715" rIns="91430" bIns="45715"/>
          <a:lstStyle>
            <a:lvl1pPr>
              <a:spcBef>
                <a:spcPts val="1176"/>
              </a:spcBef>
              <a:buClrTx/>
              <a:buFont typeface="Arial"/>
              <a:buChar char="•"/>
              <a:defRPr sz="2400">
                <a:solidFill>
                  <a:schemeClr val="tx1"/>
                </a:solidFill>
                <a:latin typeface="Calibri"/>
              </a:defRPr>
            </a:lvl1pPr>
            <a:lvl2pPr>
              <a:defRPr sz="2000">
                <a:latin typeface="Calibri"/>
              </a:defRPr>
            </a:lvl2pPr>
            <a:lvl3pPr>
              <a:spcBef>
                <a:spcPts val="0"/>
              </a:spcBef>
              <a:spcAft>
                <a:spcPts val="600"/>
              </a:spcAft>
              <a:buClrTx/>
              <a:defRPr sz="1800">
                <a:solidFill>
                  <a:srgbClr val="800000"/>
                </a:solidFill>
                <a:latin typeface="Calibri"/>
              </a:defRPr>
            </a:lvl3pPr>
            <a:lvl4pPr>
              <a:spcBef>
                <a:spcPts val="0"/>
              </a:spcBef>
              <a:defRPr sz="1800">
                <a:latin typeface="Calibri"/>
              </a:defRPr>
            </a:lvl4pPr>
            <a:lvl5pPr>
              <a:spcBef>
                <a:spcPts val="0"/>
              </a:spcBef>
              <a:defRPr sz="1800">
                <a:latin typeface="Calibri"/>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6" name="Rectangle 3"/>
          <p:cNvSpPr>
            <a:spLocks noGrp="1" noChangeArrowheads="1"/>
          </p:cNvSpPr>
          <p:nvPr>
            <p:ph type="ftr" sz="quarter" idx="10"/>
          </p:nvPr>
        </p:nvSpPr>
        <p:spPr>
          <a:xfrm>
            <a:off x="3384550" y="6461128"/>
            <a:ext cx="3136900" cy="320675"/>
          </a:xfrm>
          <a:prstGeom prst="rect">
            <a:avLst/>
          </a:prstGeom>
        </p:spPr>
        <p:txBody>
          <a:bodyPr/>
          <a:lstStyle>
            <a:lvl1pPr>
              <a:defRPr dirty="0"/>
            </a:lvl1pPr>
          </a:lstStyle>
          <a:p>
            <a:pPr>
              <a:defRPr/>
            </a:pPr>
            <a:endParaRPr lang="en-US">
              <a:solidFill>
                <a:srgbClr val="000000"/>
              </a:solidFill>
            </a:endParaRPr>
          </a:p>
        </p:txBody>
      </p:sp>
      <p:sp>
        <p:nvSpPr>
          <p:cNvPr id="7" name="Rectangle 4"/>
          <p:cNvSpPr>
            <a:spLocks noGrp="1" noChangeArrowheads="1"/>
          </p:cNvSpPr>
          <p:nvPr>
            <p:ph type="sldNum" sz="quarter" idx="11"/>
          </p:nvPr>
        </p:nvSpPr>
        <p:spPr>
          <a:xfrm>
            <a:off x="7097585" y="6461128"/>
            <a:ext cx="2313119" cy="320675"/>
          </a:xfrm>
          <a:prstGeom prst="rect">
            <a:avLst/>
          </a:prstGeom>
        </p:spPr>
        <p:txBody>
          <a:bodyPr/>
          <a:lstStyle>
            <a:lvl1pPr>
              <a:defRPr/>
            </a:lvl1pPr>
          </a:lstStyle>
          <a:p>
            <a:pPr>
              <a:defRPr/>
            </a:pPr>
            <a:fld id="{05AB18FE-009D-0A4E-B36B-563621AD5F55}" type="slidenum">
              <a:rPr lang="en-GB">
                <a:solidFill>
                  <a:srgbClr val="000000"/>
                </a:solidFill>
              </a:rPr>
              <a:pPr>
                <a:defRPr/>
              </a:pPr>
              <a:t>‹#›</a:t>
            </a:fld>
            <a:endParaRPr lang="en-GB" dirty="0">
              <a:solidFill>
                <a:srgbClr val="000000"/>
              </a:solidFill>
            </a:endParaRPr>
          </a:p>
        </p:txBody>
      </p:sp>
      <p:pic>
        <p:nvPicPr>
          <p:cNvPr id="9" name="Picture 8" descr="OU_logo.jpg"/>
          <p:cNvPicPr>
            <a:picLocks noChangeAspect="1"/>
          </p:cNvPicPr>
          <p:nvPr userDrawn="1"/>
        </p:nvPicPr>
        <p:blipFill>
          <a:blip r:embed="rId2"/>
          <a:stretch>
            <a:fillRect/>
          </a:stretch>
        </p:blipFill>
        <p:spPr>
          <a:xfrm>
            <a:off x="9317778" y="18196"/>
            <a:ext cx="588222" cy="650116"/>
          </a:xfrm>
          <a:prstGeom prst="rect">
            <a:avLst/>
          </a:prstGeom>
        </p:spPr>
      </p:pic>
    </p:spTree>
    <p:extLst>
      <p:ext uri="{BB962C8B-B14F-4D97-AF65-F5344CB8AC3E}">
        <p14:creationId xmlns:p14="http://schemas.microsoft.com/office/powerpoint/2010/main" val="5756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100" b="1" dirty="0" smtClean="0">
                <a:solidFill>
                  <a:srgbClr val="486A7E"/>
                </a:solidFill>
              </a:rPr>
              <a:t>Updating image</a:t>
            </a:r>
          </a:p>
          <a:p>
            <a:r>
              <a:rPr lang="en-US" sz="1100" dirty="0" smtClean="0">
                <a:solidFill>
                  <a:srgbClr val="486A7E"/>
                </a:solidFill>
              </a:rPr>
              <a:t>To update the background image:</a:t>
            </a:r>
          </a:p>
          <a:p>
            <a:pPr marL="177800" indent="-177800">
              <a:buFont typeface="Arial" panose="020B0604020202020204" pitchFamily="34" charset="0"/>
              <a:buChar char="•"/>
            </a:pPr>
            <a:r>
              <a:rPr lang="en-US" sz="1100" dirty="0" smtClean="0">
                <a:solidFill>
                  <a:srgbClr val="486A7E"/>
                </a:solidFill>
              </a:rPr>
              <a:t>Go to ‘View’</a:t>
            </a:r>
          </a:p>
          <a:p>
            <a:pPr marL="177800" indent="-177800">
              <a:buFont typeface="Arial" panose="020B0604020202020204" pitchFamily="34" charset="0"/>
              <a:buChar char="•"/>
            </a:pPr>
            <a:r>
              <a:rPr lang="en-US" sz="1100" dirty="0" smtClean="0">
                <a:solidFill>
                  <a:srgbClr val="486A7E"/>
                </a:solidFill>
              </a:rPr>
              <a:t>Select ‘Slide Master’</a:t>
            </a:r>
          </a:p>
          <a:p>
            <a:pPr marL="177800" indent="-177800">
              <a:buFont typeface="Arial" panose="020B0604020202020204" pitchFamily="34" charset="0"/>
              <a:buChar char="•"/>
            </a:pPr>
            <a:r>
              <a:rPr lang="en-US" sz="1100" dirty="0" smtClean="0">
                <a:solidFill>
                  <a:srgbClr val="486A7E"/>
                </a:solidFill>
              </a:rPr>
              <a:t>Select the page with the image</a:t>
            </a:r>
          </a:p>
          <a:p>
            <a:pPr marL="177800" indent="-177800">
              <a:buFont typeface="Arial" panose="020B0604020202020204" pitchFamily="34" charset="0"/>
              <a:buChar char="•"/>
            </a:pPr>
            <a:r>
              <a:rPr lang="en-US" sz="1100" dirty="0" smtClean="0">
                <a:solidFill>
                  <a:srgbClr val="486A7E"/>
                </a:solidFill>
              </a:rPr>
              <a:t>Right click on the image and select ‘Change picture’</a:t>
            </a:r>
          </a:p>
          <a:p>
            <a:pPr marL="177800" indent="-177800">
              <a:buFont typeface="Arial" panose="020B0604020202020204" pitchFamily="34" charset="0"/>
              <a:buChar char="•"/>
            </a:pPr>
            <a:r>
              <a:rPr lang="en-US" sz="1100" dirty="0" smtClean="0">
                <a:solidFill>
                  <a:srgbClr val="486A7E"/>
                </a:solidFill>
              </a:rPr>
              <a:t>Navigate to the location with the new image</a:t>
            </a:r>
          </a:p>
          <a:p>
            <a:pPr marL="177800" indent="-177800">
              <a:buFont typeface="Arial" panose="020B0604020202020204" pitchFamily="34" charset="0"/>
              <a:buChar char="•"/>
            </a:pPr>
            <a:r>
              <a:rPr lang="en-US" sz="1100" dirty="0" smtClean="0">
                <a:solidFill>
                  <a:srgbClr val="486A7E"/>
                </a:solidFill>
              </a:rPr>
              <a:t>Select ‘insert’</a:t>
            </a:r>
          </a:p>
          <a:p>
            <a:pPr marL="177800" indent="-177800">
              <a:buFont typeface="Arial" panose="020B0604020202020204" pitchFamily="34" charset="0"/>
              <a:buChar char="•"/>
            </a:pPr>
            <a:endParaRPr lang="en-US" sz="1100" dirty="0" smtClean="0">
              <a:solidFill>
                <a:srgbClr val="486A7E"/>
              </a:solidFill>
            </a:endParaRPr>
          </a:p>
          <a:p>
            <a:r>
              <a:rPr lang="en-US" sz="1100" dirty="0" smtClean="0">
                <a:solidFill>
                  <a:srgbClr val="486A7E"/>
                </a:solidFill>
              </a:rPr>
              <a:t>Please note the new image needs to be at least 19cm x 27.5cm to fit the area. If the image does not fit you will need to manually manipulate the image to fit</a:t>
            </a:r>
          </a:p>
        </p:txBody>
      </p:sp>
      <p:sp>
        <p:nvSpPr>
          <p:cNvPr id="13" name="Title 1"/>
          <p:cNvSpPr>
            <a:spLocks noGrp="1"/>
          </p:cNvSpPr>
          <p:nvPr>
            <p:ph type="title"/>
          </p:nvPr>
        </p:nvSpPr>
        <p:spPr>
          <a:xfrm>
            <a:off x="5167253" y="507606"/>
            <a:ext cx="4003613" cy="649049"/>
          </a:xfrm>
        </p:spPr>
        <p:txBody>
          <a:bodyPr/>
          <a:lstStyle>
            <a:lvl1pPr>
              <a:defRPr sz="2300" b="1">
                <a:solidFill>
                  <a:srgbClr val="486A7E"/>
                </a:solidFill>
              </a:defRPr>
            </a:lvl1pPr>
          </a:lstStyle>
          <a:p>
            <a:r>
              <a:rPr lang="de-DE" smtClean="0"/>
              <a:t>Titelmasterformat durch Klicken bearbeiten</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4"/>
                </a:solidFill>
                <a:latin typeface="+mj-lt"/>
              </a:defRPr>
            </a:lvl1pPr>
            <a:lvl2pPr>
              <a:defRPr sz="1600">
                <a:solidFill>
                  <a:schemeClr val="accent4"/>
                </a:solidFill>
                <a:latin typeface="+mj-lt"/>
              </a:defRPr>
            </a:lvl2pPr>
          </a:lstStyle>
          <a:p>
            <a:pPr lvl="0"/>
            <a:r>
              <a:rPr lang="de-DE" smtClean="0"/>
              <a:t>Textmasterformat bearbeiten</a:t>
            </a:r>
          </a:p>
          <a:p>
            <a:pPr lvl="1"/>
            <a:r>
              <a:rPr lang="de-DE" smtClean="0"/>
              <a:t>Zweite Ebene</a:t>
            </a:r>
          </a:p>
        </p:txBody>
      </p:sp>
    </p:spTree>
    <p:extLst>
      <p:ext uri="{BB962C8B-B14F-4D97-AF65-F5344CB8AC3E}">
        <p14:creationId xmlns:p14="http://schemas.microsoft.com/office/powerpoint/2010/main" val="44781496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6" name="Title 5"/>
          <p:cNvSpPr>
            <a:spLocks noGrp="1"/>
          </p:cNvSpPr>
          <p:nvPr>
            <p:ph type="title"/>
          </p:nvPr>
        </p:nvSpPr>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93580341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5" name="Title 4"/>
          <p:cNvSpPr>
            <a:spLocks noGrp="1"/>
          </p:cNvSpPr>
          <p:nvPr>
            <p:ph type="title"/>
          </p:nvPr>
        </p:nvSpPr>
        <p:spPr/>
        <p:txBody>
          <a:bodyPr/>
          <a:lstStyle/>
          <a:p>
            <a:r>
              <a:rPr lang="de-DE" smtClean="0"/>
              <a:t>Titelmasterformat durch Klicken bearbeiten</a:t>
            </a:r>
            <a:endParaRPr lang="en-GB"/>
          </a:p>
        </p:txBody>
      </p:sp>
    </p:spTree>
    <p:extLst>
      <p:ext uri="{BB962C8B-B14F-4D97-AF65-F5344CB8AC3E}">
        <p14:creationId xmlns:p14="http://schemas.microsoft.com/office/powerpoint/2010/main" val="83190809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de-DE" smtClean="0"/>
              <a:t>Titelmasterformat durch Klicken bearbeiten</a:t>
            </a:r>
            <a:endParaRPr lang="en-GB"/>
          </a:p>
        </p:txBody>
      </p:sp>
      <p:sp>
        <p:nvSpPr>
          <p:cNvPr id="8"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Tree>
    <p:extLst>
      <p:ext uri="{BB962C8B-B14F-4D97-AF65-F5344CB8AC3E}">
        <p14:creationId xmlns:p14="http://schemas.microsoft.com/office/powerpoint/2010/main" val="3880213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10" name="Title 9"/>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a:p>
        </p:txBody>
      </p:sp>
    </p:spTree>
    <p:extLst>
      <p:ext uri="{BB962C8B-B14F-4D97-AF65-F5344CB8AC3E}">
        <p14:creationId xmlns:p14="http://schemas.microsoft.com/office/powerpoint/2010/main" val="167722651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360166257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1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a:p>
        </p:txBody>
      </p:sp>
      <p:sp>
        <p:nvSpPr>
          <p:cNvPr id="1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Tree>
    <p:extLst>
      <p:ext uri="{BB962C8B-B14F-4D97-AF65-F5344CB8AC3E}">
        <p14:creationId xmlns:p14="http://schemas.microsoft.com/office/powerpoint/2010/main" val="40609831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5" name="Title 4"/>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79601642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EB0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15594467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5" name="Title 4"/>
          <p:cNvSpPr>
            <a:spLocks noGrp="1"/>
          </p:cNvSpPr>
          <p:nvPr>
            <p:ph type="title"/>
          </p:nvPr>
        </p:nvSpPr>
        <p:spPr/>
        <p:txBody>
          <a:bodyPr/>
          <a:lstStyle/>
          <a:p>
            <a:r>
              <a:rPr lang="de-DE" smtClean="0"/>
              <a:t>Titelmasterformat durch Klicken bearbeiten</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0CA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4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336897251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a:p>
        </p:txBody>
      </p:sp>
      <p:sp>
        <p:nvSpPr>
          <p:cNvPr id="12" name="Title 11"/>
          <p:cNvSpPr>
            <a:spLocks noGrp="1"/>
          </p:cNvSpPr>
          <p:nvPr>
            <p:ph type="title"/>
          </p:nvPr>
        </p:nvSpPr>
        <p:spPr>
          <a:xfrm>
            <a:off x="825500" y="538163"/>
            <a:ext cx="8239126" cy="370558"/>
          </a:xfrm>
        </p:spPr>
        <p:txBody>
          <a:bodyPr/>
          <a:lstStyle/>
          <a:p>
            <a:r>
              <a:rPr lang="de-DE" dirty="0" smtClean="0"/>
              <a:t>Titelmasterformat durch Klicken bearbeiten</a:t>
            </a:r>
            <a:endParaRPr lang="en-GB" dirty="0"/>
          </a:p>
        </p:txBody>
      </p:sp>
    </p:spTree>
    <p:extLst>
      <p:ext uri="{BB962C8B-B14F-4D97-AF65-F5344CB8AC3E}">
        <p14:creationId xmlns:p14="http://schemas.microsoft.com/office/powerpoint/2010/main" val="3069029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de-DE" smtClean="0"/>
              <a:t>Bild durch Klicken auf Symbol hinzufügen</a:t>
            </a:r>
            <a:endParaRPr lang="en-GB" dirty="0"/>
          </a:p>
        </p:txBody>
      </p:sp>
      <p:sp>
        <p:nvSpPr>
          <p:cNvPr id="4" name="Title 3"/>
          <p:cNvSpPr>
            <a:spLocks noGrp="1"/>
          </p:cNvSpPr>
          <p:nvPr>
            <p:ph type="title"/>
          </p:nvPr>
        </p:nvSpPr>
        <p:spPr>
          <a:xfrm>
            <a:off x="825500" y="538163"/>
            <a:ext cx="8239126" cy="370558"/>
          </a:xfrm>
        </p:spPr>
        <p:txBody>
          <a:bodyPr/>
          <a:lstStyle/>
          <a:p>
            <a:r>
              <a:rPr lang="de-DE" smtClean="0"/>
              <a:t>Titelmasterformat durch Klicken bearbeiten</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372888124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2" name="Title 11"/>
          <p:cNvSpPr>
            <a:spLocks noGrp="1"/>
          </p:cNvSpPr>
          <p:nvPr>
            <p:ph type="title"/>
          </p:nvPr>
        </p:nvSpPr>
        <p:spPr>
          <a:xfrm>
            <a:off x="825500" y="538163"/>
            <a:ext cx="8239126" cy="370558"/>
          </a:xfrm>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281657664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de-DE" smtClean="0"/>
              <a:t>Titelmasterformat durch Klicken bearbeiten</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6497811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de-DE" smtClean="0"/>
              <a:t>Titelmasterformat durch Klicken bearbeiten</a:t>
            </a:r>
            <a:endParaRPr lang="en-GB" dirty="0"/>
          </a:p>
        </p:txBody>
      </p:sp>
    </p:spTree>
    <p:extLst>
      <p:ext uri="{BB962C8B-B14F-4D97-AF65-F5344CB8AC3E}">
        <p14:creationId xmlns:p14="http://schemas.microsoft.com/office/powerpoint/2010/main" val="41812989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Statement/quote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12" name="Rectangle 11"/>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Tree>
    <p:extLst>
      <p:ext uri="{BB962C8B-B14F-4D97-AF65-F5344CB8AC3E}">
        <p14:creationId xmlns:p14="http://schemas.microsoft.com/office/powerpoint/2010/main" val="80233421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solidFill>
                <a:srgbClr val="FFFFFF"/>
              </a:solidFill>
            </a:endParaRPr>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Statement/quote slide</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
        <p:nvSpPr>
          <p:cNvPr id="7" name="Text Placeholder 10"/>
          <p:cNvSpPr>
            <a:spLocks noGrp="1"/>
          </p:cNvSpPr>
          <p:nvPr>
            <p:ph type="body" sz="quarter" idx="14"/>
          </p:nvPr>
        </p:nvSpPr>
        <p:spPr>
          <a:xfrm>
            <a:off x="825500" y="1436688"/>
            <a:ext cx="5385932" cy="1692771"/>
          </a:xfrm>
        </p:spPr>
        <p:txBody>
          <a:bodyPr wrap="square">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17836168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Cover Page_Option 1">
    <p:bg>
      <p:bgPr>
        <a:solidFill>
          <a:schemeClr val="bg2"/>
        </a:solidFill>
        <a:effectLst/>
      </p:bgPr>
    </p:bg>
    <p:spTree>
      <p:nvGrpSpPr>
        <p:cNvPr id="1" name=""/>
        <p:cNvGrpSpPr/>
        <p:nvPr/>
      </p:nvGrpSpPr>
      <p:grpSpPr>
        <a:xfrm>
          <a:off x="0" y="0"/>
          <a:ext cx="0" cy="0"/>
          <a:chOff x="0" y="0"/>
          <a:chExt cx="0" cy="0"/>
        </a:xfrm>
      </p:grpSpPr>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100" b="1" dirty="0" smtClean="0">
                <a:solidFill>
                  <a:srgbClr val="486A7E"/>
                </a:solidFill>
              </a:rPr>
              <a:t>Updating image</a:t>
            </a:r>
          </a:p>
          <a:p>
            <a:r>
              <a:rPr lang="en-US" sz="1100" dirty="0" smtClean="0">
                <a:solidFill>
                  <a:srgbClr val="486A7E"/>
                </a:solidFill>
              </a:rPr>
              <a:t>To update the background image:</a:t>
            </a:r>
          </a:p>
          <a:p>
            <a:pPr marL="177800" indent="-177800">
              <a:buFont typeface="Arial" panose="020B0604020202020204" pitchFamily="34" charset="0"/>
              <a:buChar char="•"/>
            </a:pPr>
            <a:r>
              <a:rPr lang="en-US" sz="1100" dirty="0" smtClean="0">
                <a:solidFill>
                  <a:srgbClr val="486A7E"/>
                </a:solidFill>
              </a:rPr>
              <a:t>Go to ‘View’</a:t>
            </a:r>
          </a:p>
          <a:p>
            <a:pPr marL="177800" indent="-177800">
              <a:buFont typeface="Arial" panose="020B0604020202020204" pitchFamily="34" charset="0"/>
              <a:buChar char="•"/>
            </a:pPr>
            <a:r>
              <a:rPr lang="en-US" sz="1100" dirty="0" smtClean="0">
                <a:solidFill>
                  <a:srgbClr val="486A7E"/>
                </a:solidFill>
              </a:rPr>
              <a:t>Select ‘Slide Master’</a:t>
            </a:r>
          </a:p>
          <a:p>
            <a:pPr marL="177800" indent="-177800">
              <a:buFont typeface="Arial" panose="020B0604020202020204" pitchFamily="34" charset="0"/>
              <a:buChar char="•"/>
            </a:pPr>
            <a:r>
              <a:rPr lang="en-US" sz="1100" dirty="0" smtClean="0">
                <a:solidFill>
                  <a:srgbClr val="486A7E"/>
                </a:solidFill>
              </a:rPr>
              <a:t>Select the page with the image</a:t>
            </a:r>
          </a:p>
          <a:p>
            <a:pPr marL="177800" indent="-177800">
              <a:buFont typeface="Arial" panose="020B0604020202020204" pitchFamily="34" charset="0"/>
              <a:buChar char="•"/>
            </a:pPr>
            <a:r>
              <a:rPr lang="en-US" sz="1100" dirty="0" smtClean="0">
                <a:solidFill>
                  <a:srgbClr val="486A7E"/>
                </a:solidFill>
              </a:rPr>
              <a:t>Right click on the image and select ‘Change picture’</a:t>
            </a:r>
          </a:p>
          <a:p>
            <a:pPr marL="177800" indent="-177800">
              <a:buFont typeface="Arial" panose="020B0604020202020204" pitchFamily="34" charset="0"/>
              <a:buChar char="•"/>
            </a:pPr>
            <a:r>
              <a:rPr lang="en-US" sz="1100" dirty="0" smtClean="0">
                <a:solidFill>
                  <a:srgbClr val="486A7E"/>
                </a:solidFill>
              </a:rPr>
              <a:t>Navigate to the location with the new image</a:t>
            </a:r>
          </a:p>
          <a:p>
            <a:pPr marL="177800" indent="-177800">
              <a:buFont typeface="Arial" panose="020B0604020202020204" pitchFamily="34" charset="0"/>
              <a:buChar char="•"/>
            </a:pPr>
            <a:r>
              <a:rPr lang="en-US" sz="1100" dirty="0" smtClean="0">
                <a:solidFill>
                  <a:srgbClr val="486A7E"/>
                </a:solidFill>
              </a:rPr>
              <a:t>Select ‘insert’</a:t>
            </a:r>
          </a:p>
          <a:p>
            <a:pPr marL="177800" indent="-177800">
              <a:buFont typeface="Arial" panose="020B0604020202020204" pitchFamily="34" charset="0"/>
              <a:buChar char="•"/>
            </a:pPr>
            <a:endParaRPr lang="en-US" sz="1100" dirty="0" smtClean="0">
              <a:solidFill>
                <a:srgbClr val="486A7E"/>
              </a:solidFill>
            </a:endParaRPr>
          </a:p>
          <a:p>
            <a:r>
              <a:rPr lang="en-US" sz="1100" dirty="0" smtClean="0">
                <a:solidFill>
                  <a:srgbClr val="486A7E"/>
                </a:solidFill>
              </a:rPr>
              <a:t>Please note the new image needs to be at least 19cm x 27.5cm to fit the area. If the image does not fit you will need to manually manipulate the image to fit</a:t>
            </a:r>
          </a:p>
        </p:txBody>
      </p:sp>
      <p:sp>
        <p:nvSpPr>
          <p:cNvPr id="14" name="Title 1"/>
          <p:cNvSpPr>
            <a:spLocks noGrp="1"/>
          </p:cNvSpPr>
          <p:nvPr>
            <p:ph type="title"/>
          </p:nvPr>
        </p:nvSpPr>
        <p:spPr>
          <a:xfrm>
            <a:off x="5167253" y="507606"/>
            <a:ext cx="4003613" cy="649049"/>
          </a:xfrm>
        </p:spPr>
        <p:txBody>
          <a:bodyPr/>
          <a:lstStyle>
            <a:lvl1pPr>
              <a:defRPr sz="2300" b="1">
                <a:solidFill>
                  <a:srgbClr val="486A7E"/>
                </a:solidFill>
              </a:defRPr>
            </a:lvl1pPr>
          </a:lstStyle>
          <a:p>
            <a:r>
              <a:rPr lang="de-DE" smtClean="0"/>
              <a:t>Titelmasterformat durch Klicken bearbeiten</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4"/>
                </a:solidFill>
                <a:latin typeface="+mj-lt"/>
              </a:defRPr>
            </a:lvl1pPr>
            <a:lvl2pPr>
              <a:defRPr sz="1600">
                <a:solidFill>
                  <a:schemeClr val="accent4"/>
                </a:solidFill>
                <a:latin typeface="+mj-lt"/>
              </a:defRPr>
            </a:lvl2pPr>
          </a:lstStyle>
          <a:p>
            <a:pPr lvl="0"/>
            <a:r>
              <a:rPr lang="de-DE" smtClean="0"/>
              <a:t>Textmasterformat bearbeiten</a:t>
            </a:r>
          </a:p>
          <a:p>
            <a:pPr lvl="1"/>
            <a:r>
              <a:rPr lang="de-DE" smtClean="0"/>
              <a:t>Zweite Ebene</a:t>
            </a: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2657" y="1498265"/>
            <a:ext cx="6801832" cy="455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userDrawn="1"/>
        </p:nvGrpSpPr>
        <p:grpSpPr>
          <a:xfrm>
            <a:off x="5024847" y="-3360"/>
            <a:ext cx="4389282" cy="2624640"/>
            <a:chOff x="4891355" y="-10176"/>
            <a:chExt cx="4490137" cy="3258955"/>
          </a:xfrm>
        </p:grpSpPr>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grpSp>
    </p:spTree>
    <p:extLst>
      <p:ext uri="{BB962C8B-B14F-4D97-AF65-F5344CB8AC3E}">
        <p14:creationId xmlns:p14="http://schemas.microsoft.com/office/powerpoint/2010/main" val="115034406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idx="11" hasCustomPrompt="1"/>
          </p:nvPr>
        </p:nvSpPr>
        <p:spPr bwMode="auto">
          <a:xfrm>
            <a:off x="565500" y="1512000"/>
            <a:ext cx="881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tIns="0"/>
          <a:lstStyle>
            <a:lvl1pPr marL="174625" indent="-174625">
              <a:buFont typeface="Arial" pitchFamily="34" charset="0"/>
              <a:buChar char="•"/>
              <a:defRPr sz="1800">
                <a:solidFill>
                  <a:schemeClr val="tx2"/>
                </a:solidFill>
              </a:defRPr>
            </a:lvl1pPr>
            <a:lvl2pPr marL="363538" indent="-174625">
              <a:buFont typeface="Arial" pitchFamily="34" charset="0"/>
              <a:buChar char="•"/>
              <a:defRPr sz="1800">
                <a:solidFill>
                  <a:schemeClr val="tx2"/>
                </a:solidFill>
              </a:defRPr>
            </a:lvl2pPr>
            <a:lvl3pPr marL="538163" indent="-174625">
              <a:buFont typeface="Arial" pitchFamily="34" charset="0"/>
              <a:buChar char="•"/>
              <a:defRPr sz="1800" baseline="0">
                <a:solidFill>
                  <a:schemeClr val="tx2"/>
                </a:solidFill>
              </a:defRPr>
            </a:lvl3pPr>
            <a:lvl4pPr marL="712788" indent="-174625">
              <a:buFont typeface="Arial" pitchFamily="34" charset="0"/>
              <a:buChar char="•"/>
              <a:defRPr sz="1800" baseline="0">
                <a:solidFill>
                  <a:schemeClr val="tx2"/>
                </a:solidFill>
              </a:defRPr>
            </a:lvl4pPr>
            <a:lvl5pPr marL="901700" indent="-174625">
              <a:buFont typeface="Arial" pitchFamily="34" charset="0"/>
              <a:buChar char="•"/>
              <a:defRPr sz="1800" baseline="0">
                <a:solidFill>
                  <a:schemeClr val="tx2"/>
                </a:solidFill>
              </a:defRPr>
            </a:lvl5pPr>
          </a:lstStyle>
          <a:p>
            <a:pPr lvl="0"/>
            <a:r>
              <a:rPr lang="de-DE" dirty="0" smtClean="0"/>
              <a:t>Click </a:t>
            </a:r>
            <a:r>
              <a:rPr lang="de-DE" dirty="0" err="1" smtClean="0"/>
              <a:t>to</a:t>
            </a:r>
            <a:r>
              <a:rPr lang="de-DE" dirty="0" smtClean="0"/>
              <a:t> </a:t>
            </a:r>
            <a:r>
              <a:rPr lang="de-DE" dirty="0" err="1" smtClean="0"/>
              <a:t>edit</a:t>
            </a:r>
            <a:r>
              <a:rPr lang="de-DE" dirty="0" smtClean="0"/>
              <a:t> </a:t>
            </a:r>
            <a:r>
              <a:rPr lang="de-DE" dirty="0" err="1" smtClean="0"/>
              <a:t>bulleted</a:t>
            </a:r>
            <a:r>
              <a:rPr lang="de-DE" dirty="0" smtClean="0"/>
              <a:t> </a:t>
            </a:r>
            <a:r>
              <a:rPr lang="de-DE" dirty="0" err="1" smtClean="0"/>
              <a:t>list</a:t>
            </a:r>
            <a:endParaRPr lang="de-DE" dirty="0" smtClean="0"/>
          </a:p>
          <a:p>
            <a:pPr lvl="1"/>
            <a:r>
              <a:rPr lang="de-DE" dirty="0" smtClean="0"/>
              <a:t>List </a:t>
            </a:r>
            <a:r>
              <a:rPr lang="de-DE" dirty="0" err="1" smtClean="0"/>
              <a:t>level</a:t>
            </a:r>
            <a:r>
              <a:rPr lang="de-DE" dirty="0" smtClean="0"/>
              <a:t> 2</a:t>
            </a:r>
          </a:p>
          <a:p>
            <a:pPr lvl="2"/>
            <a:r>
              <a:rPr lang="de-DE" dirty="0" smtClean="0"/>
              <a:t>List </a:t>
            </a:r>
            <a:r>
              <a:rPr lang="de-DE" dirty="0" err="1" smtClean="0"/>
              <a:t>level</a:t>
            </a:r>
            <a:r>
              <a:rPr lang="de-DE" dirty="0" smtClean="0"/>
              <a:t> 3</a:t>
            </a:r>
          </a:p>
          <a:p>
            <a:pPr lvl="3"/>
            <a:r>
              <a:rPr lang="de-DE" dirty="0" smtClean="0"/>
              <a:t>List </a:t>
            </a:r>
            <a:r>
              <a:rPr lang="de-DE" dirty="0" err="1" smtClean="0"/>
              <a:t>level</a:t>
            </a:r>
            <a:r>
              <a:rPr lang="de-DE" dirty="0" smtClean="0"/>
              <a:t> 4</a:t>
            </a:r>
          </a:p>
          <a:p>
            <a:pPr lvl="4"/>
            <a:r>
              <a:rPr lang="de-DE" dirty="0" smtClean="0"/>
              <a:t>List </a:t>
            </a:r>
            <a:r>
              <a:rPr lang="de-DE" dirty="0" err="1" smtClean="0"/>
              <a:t>level</a:t>
            </a:r>
            <a:r>
              <a:rPr lang="de-DE" dirty="0" smtClean="0"/>
              <a:t> 5</a:t>
            </a:r>
            <a:endParaRPr lang="de-DE" dirty="0"/>
          </a:p>
        </p:txBody>
      </p:sp>
    </p:spTree>
    <p:extLst>
      <p:ext uri="{BB962C8B-B14F-4D97-AF65-F5344CB8AC3E}">
        <p14:creationId xmlns:p14="http://schemas.microsoft.com/office/powerpoint/2010/main" val="420155363"/>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de-DE" smtClean="0"/>
              <a:t>Titelmasterformat durch Klicken bearbeiten</a:t>
            </a:r>
            <a:endParaRPr lang="en-GB"/>
          </a:p>
        </p:txBody>
      </p:sp>
      <p:sp>
        <p:nvSpPr>
          <p:cNvPr id="8"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825500" y="1436688"/>
            <a:ext cx="8239125" cy="1692771"/>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endParaRPr lang="hr-HR">
              <a:solidFill>
                <a:srgbClr val="58595B"/>
              </a:solidFill>
            </a:endParaRPr>
          </a:p>
        </p:txBody>
      </p:sp>
      <p:sp>
        <p:nvSpPr>
          <p:cNvPr id="5" name="Footer Placeholder 4"/>
          <p:cNvSpPr>
            <a:spLocks noGrp="1"/>
          </p:cNvSpPr>
          <p:nvPr>
            <p:ph type="ftr" sz="quarter" idx="11"/>
          </p:nvPr>
        </p:nvSpPr>
        <p:spPr>
          <a:xfrm>
            <a:off x="2889250" y="6356351"/>
            <a:ext cx="3632200" cy="365125"/>
          </a:xfrm>
          <a:prstGeom prst="rect">
            <a:avLst/>
          </a:prstGeom>
        </p:spPr>
        <p:txBody>
          <a:bodyPr/>
          <a:lstStyle/>
          <a:p>
            <a:endParaRPr lang="en-US">
              <a:solidFill>
                <a:srgbClr val="58595B"/>
              </a:solidFill>
            </a:endParaRPr>
          </a:p>
        </p:txBody>
      </p:sp>
      <p:sp>
        <p:nvSpPr>
          <p:cNvPr id="6" name="Slide Number Placeholder 5"/>
          <p:cNvSpPr>
            <a:spLocks noGrp="1"/>
          </p:cNvSpPr>
          <p:nvPr>
            <p:ph type="sldNum" sz="quarter" idx="12"/>
          </p:nvPr>
        </p:nvSpPr>
        <p:spPr>
          <a:xfrm>
            <a:off x="8585200" y="6356351"/>
            <a:ext cx="825500" cy="365125"/>
          </a:xfrm>
          <a:prstGeom prst="rect">
            <a:avLst/>
          </a:prstGeom>
        </p:spPr>
        <p:txBody>
          <a:bodyPr/>
          <a:lstStyle/>
          <a:p>
            <a:fld id="{3A9F3CF9-8E0C-464F-94AE-21B5EA715150}" type="slidenum">
              <a:rPr lang="hr-HR" smtClean="0">
                <a:solidFill>
                  <a:srgbClr val="58595B"/>
                </a:solidFill>
              </a:rPr>
              <a:pPr/>
              <a:t>‹#›</a:t>
            </a:fld>
            <a:endParaRPr lang="hr-HR">
              <a:solidFill>
                <a:srgbClr val="58595B"/>
              </a:solidFill>
            </a:endParaRPr>
          </a:p>
        </p:txBody>
      </p:sp>
    </p:spTree>
    <p:extLst>
      <p:ext uri="{BB962C8B-B14F-4D97-AF65-F5344CB8AC3E}">
        <p14:creationId xmlns:p14="http://schemas.microsoft.com/office/powerpoint/2010/main" val="1694864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93365" y="274637"/>
            <a:ext cx="8919300" cy="1143000"/>
          </a:xfrm>
          <a:prstGeom prst="rect">
            <a:avLst/>
          </a:prstGeom>
          <a:noFill/>
          <a:ln>
            <a:noFill/>
          </a:ln>
        </p:spPr>
        <p:txBody>
          <a:bodyPr lIns="67850" tIns="67850" rIns="67850" bIns="67850" anchor="ctr" anchorCtr="0"/>
          <a:lstStyle>
            <a:lvl1pPr marL="0" marR="0" lvl="0" indent="0" algn="ctr" rtl="0">
              <a:lnSpc>
                <a:spcPct val="100000"/>
              </a:lnSpc>
              <a:spcBef>
                <a:spcPts val="0"/>
              </a:spcBef>
              <a:spcAft>
                <a:spcPts val="0"/>
              </a:spcAft>
              <a:buClr>
                <a:srgbClr val="000000"/>
              </a:buClr>
              <a:buFont typeface="Calibri"/>
              <a:buNone/>
              <a:defRPr sz="4600" b="0" i="0" u="none" strike="noStrike" cap="none">
                <a:solidFill>
                  <a:srgbClr val="000000"/>
                </a:solidFill>
                <a:latin typeface="Calibri"/>
                <a:ea typeface="Calibri"/>
                <a:cs typeface="Calibri"/>
                <a:sym typeface="Calibri"/>
              </a:defRPr>
            </a:lvl1pPr>
            <a:lvl2pPr marL="38100" marR="38100" lvl="1" indent="1651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2pPr>
            <a:lvl3pPr marL="38100" marR="38100" lvl="2" indent="3429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3pPr>
            <a:lvl4pPr marL="38100" marR="38100" lvl="3" indent="5080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4pPr>
            <a:lvl5pPr marL="38100" marR="38100" lvl="4" indent="6731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5pPr>
            <a:lvl6pPr marL="38100" marR="38100" lvl="5" indent="8509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6pPr>
            <a:lvl7pPr marL="38100" marR="38100" lvl="6" indent="10160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7pPr>
            <a:lvl8pPr marL="38100" marR="38100" lvl="7" indent="11811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8pPr>
            <a:lvl9pPr marL="38100" marR="38100" lvl="8" indent="1358900" algn="ctr" rtl="0">
              <a:lnSpc>
                <a:spcPct val="100000"/>
              </a:lnSpc>
              <a:spcBef>
                <a:spcPts val="0"/>
              </a:spcBef>
              <a:spcAft>
                <a:spcPts val="0"/>
              </a:spcAft>
              <a:buClr>
                <a:srgbClr val="000000"/>
              </a:buClr>
              <a:buFont typeface="Arial"/>
              <a:buNone/>
              <a:defRPr sz="4600" b="0" i="0" u="none" strike="noStrike" cap="none">
                <a:solidFill>
                  <a:srgbClr val="000000"/>
                </a:solidFill>
                <a:latin typeface="Arial"/>
                <a:ea typeface="Arial"/>
                <a:cs typeface="Arial"/>
                <a:sym typeface="Arial"/>
              </a:defRPr>
            </a:lvl9pPr>
          </a:lstStyle>
          <a:p>
            <a:endParaRPr/>
          </a:p>
        </p:txBody>
      </p:sp>
      <p:sp>
        <p:nvSpPr>
          <p:cNvPr id="128" name="Shape 128"/>
          <p:cNvSpPr txBox="1">
            <a:spLocks noGrp="1"/>
          </p:cNvSpPr>
          <p:nvPr>
            <p:ph type="body" idx="1"/>
          </p:nvPr>
        </p:nvSpPr>
        <p:spPr>
          <a:xfrm>
            <a:off x="493365" y="1598414"/>
            <a:ext cx="8919300" cy="4525800"/>
          </a:xfrm>
          <a:prstGeom prst="rect">
            <a:avLst/>
          </a:prstGeom>
          <a:noFill/>
          <a:ln>
            <a:noFill/>
          </a:ln>
        </p:spPr>
        <p:txBody>
          <a:bodyPr lIns="67850" tIns="67850" rIns="67850" bIns="67850" anchor="t" anchorCtr="0"/>
          <a:lstStyle>
            <a:lvl1pPr marL="254000" marR="0" lvl="0" indent="-50800" algn="l" rtl="0">
              <a:lnSpc>
                <a:spcPct val="100000"/>
              </a:lnSpc>
              <a:spcBef>
                <a:spcPts val="700"/>
              </a:spcBef>
              <a:spcAft>
                <a:spcPts val="0"/>
              </a:spcAft>
              <a:buClr>
                <a:srgbClr val="000000"/>
              </a:buClr>
              <a:buSzPct val="100000"/>
              <a:buFont typeface="Arial"/>
              <a:buChar char="•"/>
              <a:defRPr sz="3300" b="0" i="0" u="none" strike="noStrike" cap="none">
                <a:solidFill>
                  <a:srgbClr val="000000"/>
                </a:solidFill>
                <a:latin typeface="Calibri"/>
                <a:ea typeface="Calibri"/>
                <a:cs typeface="Calibri"/>
                <a:sym typeface="Calibri"/>
              </a:defRPr>
            </a:lvl1pPr>
            <a:lvl2pPr marL="546100" marR="0" lvl="1" indent="-25400" algn="l" rtl="0">
              <a:lnSpc>
                <a:spcPct val="100000"/>
              </a:lnSpc>
              <a:spcBef>
                <a:spcPts val="7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850900" marR="0" lvl="2" indent="-12700" algn="l" rtl="0">
              <a:lnSpc>
                <a:spcPct val="100000"/>
              </a:lnSpc>
              <a:spcBef>
                <a:spcPts val="600"/>
              </a:spcBef>
              <a:spcAft>
                <a:spcPts val="0"/>
              </a:spcAft>
              <a:buClr>
                <a:srgbClr val="000000"/>
              </a:buClr>
              <a:buSzPct val="100000"/>
              <a:buFont typeface="Arial"/>
              <a:buChar char="•"/>
              <a:defRPr sz="2500" b="0" i="0" u="none" strike="noStrike" cap="none">
                <a:solidFill>
                  <a:srgbClr val="000000"/>
                </a:solidFill>
                <a:latin typeface="Calibri"/>
                <a:ea typeface="Calibri"/>
                <a:cs typeface="Calibri"/>
                <a:sym typeface="Calibri"/>
              </a:defRPr>
            </a:lvl3pPr>
            <a:lvl4pPr marL="1193800" marR="0" lvl="3" indent="-38100" algn="l" rtl="0">
              <a:lnSpc>
                <a:spcPct val="100000"/>
              </a:lnSpc>
              <a:spcBef>
                <a:spcPts val="400"/>
              </a:spcBef>
              <a:spcAft>
                <a:spcPts val="0"/>
              </a:spcAft>
              <a:buClr>
                <a:srgbClr val="000000"/>
              </a:buClr>
              <a:buSzPct val="100000"/>
              <a:buFont typeface="Arial"/>
              <a:buChar char="–"/>
              <a:defRPr sz="2100" b="0" i="0" u="none" strike="noStrike" cap="none">
                <a:solidFill>
                  <a:srgbClr val="000000"/>
                </a:solidFill>
                <a:latin typeface="Calibri"/>
                <a:ea typeface="Calibri"/>
                <a:cs typeface="Calibri"/>
                <a:sym typeface="Calibri"/>
              </a:defRPr>
            </a:lvl4pPr>
            <a:lvl5pPr marL="1524000" marR="0" lvl="4" indent="-38100" algn="l" rtl="0">
              <a:lnSpc>
                <a:spcPct val="100000"/>
              </a:lnSpc>
              <a:spcBef>
                <a:spcPts val="400"/>
              </a:spcBef>
              <a:spcAft>
                <a:spcPts val="0"/>
              </a:spcAft>
              <a:buClr>
                <a:srgbClr val="000000"/>
              </a:buClr>
              <a:buSzPct val="100000"/>
              <a:buFont typeface="Arial"/>
              <a:buChar char="»"/>
              <a:defRPr sz="2100" b="0" i="0" u="none" strike="noStrike" cap="none">
                <a:solidFill>
                  <a:srgbClr val="000000"/>
                </a:solidFill>
                <a:latin typeface="Calibri"/>
                <a:ea typeface="Calibri"/>
                <a:cs typeface="Calibri"/>
                <a:sym typeface="Calibri"/>
              </a:defRPr>
            </a:lvl5pPr>
            <a:lvl6pPr marL="1651000" marR="38100" lvl="5" indent="-63500" algn="l" rtl="0">
              <a:lnSpc>
                <a:spcPct val="100000"/>
              </a:lnSpc>
              <a:spcBef>
                <a:spcPts val="700"/>
              </a:spcBef>
              <a:spcAft>
                <a:spcPts val="0"/>
              </a:spcAft>
              <a:buClr>
                <a:srgbClr val="000000"/>
              </a:buClr>
              <a:buSzPct val="100000"/>
              <a:buFont typeface="Arial"/>
              <a:buChar char="•"/>
              <a:defRPr sz="3300" b="0" i="0" u="none" strike="noStrike" cap="none">
                <a:solidFill>
                  <a:srgbClr val="000000"/>
                </a:solidFill>
                <a:latin typeface="Arial"/>
                <a:ea typeface="Arial"/>
                <a:cs typeface="Arial"/>
                <a:sym typeface="Arial"/>
              </a:defRPr>
            </a:lvl6pPr>
            <a:lvl7pPr marL="1651000" marR="38100" lvl="6" indent="-63500" algn="l" rtl="0">
              <a:lnSpc>
                <a:spcPct val="100000"/>
              </a:lnSpc>
              <a:spcBef>
                <a:spcPts val="700"/>
              </a:spcBef>
              <a:spcAft>
                <a:spcPts val="0"/>
              </a:spcAft>
              <a:buClr>
                <a:srgbClr val="000000"/>
              </a:buClr>
              <a:buSzPct val="100000"/>
              <a:buFont typeface="Arial"/>
              <a:buChar char="•"/>
              <a:defRPr sz="3300" b="0" i="0" u="none" strike="noStrike" cap="none">
                <a:solidFill>
                  <a:srgbClr val="000000"/>
                </a:solidFill>
                <a:latin typeface="Arial"/>
                <a:ea typeface="Arial"/>
                <a:cs typeface="Arial"/>
                <a:sym typeface="Arial"/>
              </a:defRPr>
            </a:lvl7pPr>
            <a:lvl8pPr marL="1651000" marR="38100" lvl="7" indent="-63500" algn="l" rtl="0">
              <a:lnSpc>
                <a:spcPct val="100000"/>
              </a:lnSpc>
              <a:spcBef>
                <a:spcPts val="700"/>
              </a:spcBef>
              <a:spcAft>
                <a:spcPts val="0"/>
              </a:spcAft>
              <a:buClr>
                <a:srgbClr val="000000"/>
              </a:buClr>
              <a:buSzPct val="100000"/>
              <a:buFont typeface="Arial"/>
              <a:buChar char="•"/>
              <a:defRPr sz="3300" b="0" i="0" u="none" strike="noStrike" cap="none">
                <a:solidFill>
                  <a:srgbClr val="000000"/>
                </a:solidFill>
                <a:latin typeface="Arial"/>
                <a:ea typeface="Arial"/>
                <a:cs typeface="Arial"/>
                <a:sym typeface="Arial"/>
              </a:defRPr>
            </a:lvl8pPr>
            <a:lvl9pPr marL="1651000" marR="38100" lvl="8" indent="-63500" algn="l" rtl="0">
              <a:lnSpc>
                <a:spcPct val="100000"/>
              </a:lnSpc>
              <a:spcBef>
                <a:spcPts val="700"/>
              </a:spcBef>
              <a:spcAft>
                <a:spcPts val="0"/>
              </a:spcAft>
              <a:buClr>
                <a:srgbClr val="000000"/>
              </a:buClr>
              <a:buSzPct val="100000"/>
              <a:buFont typeface="Arial"/>
              <a:buChar char="•"/>
              <a:defRPr sz="3300" b="0" i="0" u="none" strike="noStrike" cap="none">
                <a:solidFill>
                  <a:srgbClr val="000000"/>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9186085" y="6494263"/>
            <a:ext cx="224700" cy="223200"/>
          </a:xfrm>
          <a:prstGeom prst="rect">
            <a:avLst/>
          </a:prstGeom>
          <a:noFill/>
          <a:ln>
            <a:noFill/>
          </a:ln>
        </p:spPr>
        <p:txBody>
          <a:bodyPr lIns="28275" tIns="28275" rIns="28275" bIns="28275" anchor="ctr" anchorCtr="0">
            <a:noAutofit/>
          </a:bodyPr>
          <a:lstStyle/>
          <a:p>
            <a:pPr algn="r">
              <a:buClr>
                <a:srgbClr val="9A9A9A"/>
              </a:buClr>
              <a:buSzPct val="25000"/>
              <a:buFont typeface="Calibri"/>
              <a:buNone/>
            </a:pPr>
            <a:fld id="{00000000-1234-1234-1234-123412341234}" type="slidenum">
              <a:rPr lang="en-GB" sz="1200">
                <a:solidFill>
                  <a:srgbClr val="9A9A9A"/>
                </a:solidFill>
                <a:ea typeface="Calibri"/>
                <a:cs typeface="Calibri"/>
                <a:sym typeface="Calibri"/>
              </a:rPr>
              <a:pPr algn="r">
                <a:buClr>
                  <a:srgbClr val="9A9A9A"/>
                </a:buClr>
                <a:buSzPct val="25000"/>
                <a:buFont typeface="Calibri"/>
                <a:buNone/>
              </a:pPr>
              <a:t>‹#›</a:t>
            </a:fld>
            <a:endParaRPr lang="en-GB" sz="1200">
              <a:solidFill>
                <a:srgbClr val="9A9A9A"/>
              </a:solidFill>
              <a:ea typeface="Calibri"/>
              <a:cs typeface="Calibri"/>
              <a:sym typeface="Calibri"/>
            </a:endParaRPr>
          </a:p>
        </p:txBody>
      </p:sp>
    </p:spTree>
    <p:extLst>
      <p:ext uri="{BB962C8B-B14F-4D97-AF65-F5344CB8AC3E}">
        <p14:creationId xmlns:p14="http://schemas.microsoft.com/office/powerpoint/2010/main" val="257984693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5124" name="Rectangle 4"/>
          <p:cNvSpPr>
            <a:spLocks noGrp="1" noChangeArrowheads="1"/>
          </p:cNvSpPr>
          <p:nvPr>
            <p:ph type="ctrTitle" hasCustomPrompt="1"/>
          </p:nvPr>
        </p:nvSpPr>
        <p:spPr>
          <a:xfrm>
            <a:off x="330200" y="2667000"/>
            <a:ext cx="6555846" cy="619126"/>
          </a:xfrm>
          <a:prstGeom prst="rect">
            <a:avLst/>
          </a:prstGeom>
        </p:spPr>
        <p:txBody>
          <a:bodyPr lIns="91430" tIns="45715" rIns="91430" bIns="45715" anchor="t"/>
          <a:lstStyle>
            <a:lvl1pPr>
              <a:defRPr sz="3200" b="1">
                <a:solidFill>
                  <a:srgbClr val="800000"/>
                </a:solidFill>
                <a:latin typeface="Century Gothic"/>
              </a:defRPr>
            </a:lvl1pPr>
          </a:lstStyle>
          <a:p>
            <a:r>
              <a:rPr lang="en-GB" dirty="0"/>
              <a:t>Title in Black </a:t>
            </a:r>
            <a:r>
              <a:rPr lang="en-GB" dirty="0" smtClean="0"/>
              <a:t>– </a:t>
            </a:r>
            <a:r>
              <a:rPr lang="en-GB" dirty="0"/>
              <a:t>Arial </a:t>
            </a:r>
            <a:r>
              <a:rPr lang="en-GB" dirty="0" smtClean="0"/>
              <a:t>36pt</a:t>
            </a:r>
            <a:endParaRPr lang="en-GB" dirty="0"/>
          </a:p>
        </p:txBody>
      </p:sp>
      <p:sp>
        <p:nvSpPr>
          <p:cNvPr id="5125" name="Rectangle 5"/>
          <p:cNvSpPr>
            <a:spLocks noGrp="1" noChangeArrowheads="1"/>
          </p:cNvSpPr>
          <p:nvPr>
            <p:ph type="subTitle" idx="1" hasCustomPrompt="1"/>
          </p:nvPr>
        </p:nvSpPr>
        <p:spPr>
          <a:xfrm>
            <a:off x="330200" y="3810000"/>
            <a:ext cx="7919641" cy="523210"/>
          </a:xfrm>
          <a:prstGeom prst="rect">
            <a:avLst/>
          </a:prstGeom>
        </p:spPr>
        <p:txBody>
          <a:bodyPr lIns="91430" tIns="45715" rIns="91430" bIns="45715"/>
          <a:lstStyle>
            <a:lvl1pPr marL="0" indent="0">
              <a:buFontTx/>
              <a:buNone/>
              <a:defRPr sz="2800">
                <a:solidFill>
                  <a:schemeClr val="bg2"/>
                </a:solidFill>
              </a:defRPr>
            </a:lvl1pPr>
          </a:lstStyle>
          <a:p>
            <a:r>
              <a:rPr lang="en-GB" dirty="0"/>
              <a:t>Subheading and date in grey - Arial </a:t>
            </a:r>
            <a:r>
              <a:rPr lang="en-GB" dirty="0" smtClean="0"/>
              <a:t>28pt</a:t>
            </a:r>
            <a:endParaRPr lang="en-GB" dirty="0"/>
          </a:p>
        </p:txBody>
      </p:sp>
      <p:sp>
        <p:nvSpPr>
          <p:cNvPr id="9" name="Rectangle 3"/>
          <p:cNvSpPr>
            <a:spLocks noGrp="1" noChangeArrowheads="1"/>
          </p:cNvSpPr>
          <p:nvPr>
            <p:ph type="ftr" sz="quarter" idx="10"/>
          </p:nvPr>
        </p:nvSpPr>
        <p:spPr>
          <a:xfrm>
            <a:off x="3384550" y="6461128"/>
            <a:ext cx="3136900" cy="320675"/>
          </a:xfrm>
          <a:prstGeom prst="rect">
            <a:avLst/>
          </a:prstGeom>
        </p:spPr>
        <p:txBody>
          <a:bodyPr/>
          <a:lstStyle>
            <a:lvl1pPr>
              <a:defRPr dirty="0"/>
            </a:lvl1pPr>
          </a:lstStyle>
          <a:p>
            <a:pPr>
              <a:defRPr/>
            </a:pPr>
            <a:endParaRPr lang="en-US">
              <a:solidFill>
                <a:srgbClr val="000000"/>
              </a:solidFill>
            </a:endParaRPr>
          </a:p>
        </p:txBody>
      </p:sp>
      <p:sp>
        <p:nvSpPr>
          <p:cNvPr id="10" name="Rectangle 4"/>
          <p:cNvSpPr>
            <a:spLocks noGrp="1" noChangeArrowheads="1"/>
          </p:cNvSpPr>
          <p:nvPr>
            <p:ph type="sldNum" sz="quarter" idx="11"/>
          </p:nvPr>
        </p:nvSpPr>
        <p:spPr>
          <a:xfrm>
            <a:off x="7097585" y="6461128"/>
            <a:ext cx="2313119" cy="320675"/>
          </a:xfrm>
          <a:prstGeom prst="rect">
            <a:avLst/>
          </a:prstGeom>
        </p:spPr>
        <p:txBody>
          <a:bodyPr/>
          <a:lstStyle>
            <a:lvl1pPr>
              <a:defRPr/>
            </a:lvl1pPr>
          </a:lstStyle>
          <a:p>
            <a:pPr>
              <a:defRPr/>
            </a:pPr>
            <a:fld id="{CFDD6DD7-4BB2-5243-B79A-E33A89C49914}" type="slidenum">
              <a:rPr lang="en-GB" smtClean="0">
                <a:solidFill>
                  <a:srgbClr val="000000"/>
                </a:solidFill>
              </a:rPr>
              <a:pPr>
                <a:defRPr/>
              </a:pPr>
              <a:t>‹#›</a:t>
            </a:fld>
            <a:endParaRPr lang="en-GB" dirty="0">
              <a:solidFill>
                <a:srgbClr val="000000"/>
              </a:solidFill>
            </a:endParaRPr>
          </a:p>
        </p:txBody>
      </p:sp>
      <p:pic>
        <p:nvPicPr>
          <p:cNvPr id="6" name="Picture 5" descr="OU_logo.jpg"/>
          <p:cNvPicPr>
            <a:picLocks noChangeAspect="1"/>
          </p:cNvPicPr>
          <p:nvPr userDrawn="1"/>
        </p:nvPicPr>
        <p:blipFill>
          <a:blip/>
          <a:stretch>
            <a:fillRect/>
          </a:stretch>
        </p:blipFill>
        <p:spPr>
          <a:xfrm>
            <a:off x="9317778" y="18196"/>
            <a:ext cx="588222" cy="650116"/>
          </a:xfrm>
          <a:prstGeom prst="rect">
            <a:avLst/>
          </a:prstGeom>
        </p:spPr>
      </p:pic>
      <p:pic>
        <p:nvPicPr>
          <p:cNvPr id="7" name="Picture 6" descr="kmi_logocmyk.jpg"/>
          <p:cNvPicPr>
            <a:picLocks noChangeAspect="1"/>
          </p:cNvPicPr>
          <p:nvPr userDrawn="1"/>
        </p:nvPicPr>
        <p:blipFill>
          <a:blip/>
          <a:stretch>
            <a:fillRect/>
          </a:stretch>
        </p:blipFill>
        <p:spPr>
          <a:xfrm>
            <a:off x="18103" y="16712"/>
            <a:ext cx="1285010" cy="651600"/>
          </a:xfrm>
          <a:prstGeom prst="rect">
            <a:avLst/>
          </a:prstGeom>
        </p:spPr>
      </p:pic>
    </p:spTree>
    <p:extLst>
      <p:ext uri="{BB962C8B-B14F-4D97-AF65-F5344CB8AC3E}">
        <p14:creationId xmlns:p14="http://schemas.microsoft.com/office/powerpoint/2010/main" val="2642279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100" b="1" dirty="0">
                <a:solidFill>
                  <a:srgbClr val="486A7E"/>
                </a:solidFill>
              </a:rPr>
              <a:t>Updating image</a:t>
            </a:r>
          </a:p>
          <a:p>
            <a:r>
              <a:rPr lang="en-US" sz="1100" dirty="0">
                <a:solidFill>
                  <a:srgbClr val="486A7E"/>
                </a:solidFill>
              </a:rPr>
              <a:t>To update the background image:</a:t>
            </a:r>
          </a:p>
          <a:p>
            <a:pPr marL="177800" indent="-177800">
              <a:buFont typeface="Arial" panose="020B0604020202020204" pitchFamily="34" charset="0"/>
              <a:buChar char="•"/>
            </a:pPr>
            <a:r>
              <a:rPr lang="en-US" sz="1100" dirty="0">
                <a:solidFill>
                  <a:srgbClr val="486A7E"/>
                </a:solidFill>
              </a:rPr>
              <a:t>Go to ‘View’</a:t>
            </a:r>
          </a:p>
          <a:p>
            <a:pPr marL="177800" indent="-177800">
              <a:buFont typeface="Arial" panose="020B0604020202020204" pitchFamily="34" charset="0"/>
              <a:buChar char="•"/>
            </a:pPr>
            <a:r>
              <a:rPr lang="en-US" sz="1100" dirty="0">
                <a:solidFill>
                  <a:srgbClr val="486A7E"/>
                </a:solidFill>
              </a:rPr>
              <a:t>Select ‘Slide Master’</a:t>
            </a:r>
          </a:p>
          <a:p>
            <a:pPr marL="177800" indent="-177800">
              <a:buFont typeface="Arial" panose="020B0604020202020204" pitchFamily="34" charset="0"/>
              <a:buChar char="•"/>
            </a:pPr>
            <a:r>
              <a:rPr lang="en-US" sz="1100" dirty="0">
                <a:solidFill>
                  <a:srgbClr val="486A7E"/>
                </a:solidFill>
              </a:rPr>
              <a:t>Select the page with the image</a:t>
            </a:r>
          </a:p>
          <a:p>
            <a:pPr marL="177800" indent="-177800">
              <a:buFont typeface="Arial" panose="020B0604020202020204" pitchFamily="34" charset="0"/>
              <a:buChar char="•"/>
            </a:pPr>
            <a:r>
              <a:rPr lang="en-US" sz="1100" dirty="0">
                <a:solidFill>
                  <a:srgbClr val="486A7E"/>
                </a:solidFill>
              </a:rPr>
              <a:t>Right click on the image and select ‘Change picture’</a:t>
            </a:r>
          </a:p>
          <a:p>
            <a:pPr marL="177800" indent="-177800">
              <a:buFont typeface="Arial" panose="020B0604020202020204" pitchFamily="34" charset="0"/>
              <a:buChar char="•"/>
            </a:pPr>
            <a:r>
              <a:rPr lang="en-US" sz="1100" dirty="0">
                <a:solidFill>
                  <a:srgbClr val="486A7E"/>
                </a:solidFill>
              </a:rPr>
              <a:t>Navigate to the location with the new image</a:t>
            </a:r>
          </a:p>
          <a:p>
            <a:pPr marL="177800" indent="-177800">
              <a:buFont typeface="Arial" panose="020B0604020202020204" pitchFamily="34" charset="0"/>
              <a:buChar char="•"/>
            </a:pPr>
            <a:r>
              <a:rPr lang="en-US" sz="1100" dirty="0">
                <a:solidFill>
                  <a:srgbClr val="486A7E"/>
                </a:solidFill>
              </a:rPr>
              <a:t>Select ‘insert’</a:t>
            </a:r>
          </a:p>
          <a:p>
            <a:pPr marL="177800" indent="-177800">
              <a:buFont typeface="Arial" panose="020B0604020202020204" pitchFamily="34" charset="0"/>
              <a:buChar char="•"/>
            </a:pPr>
            <a:endParaRPr lang="en-US" sz="1100" dirty="0">
              <a:solidFill>
                <a:srgbClr val="486A7E"/>
              </a:solidFill>
            </a:endParaRPr>
          </a:p>
          <a:p>
            <a:r>
              <a:rPr lang="en-US" sz="1100" dirty="0">
                <a:solidFill>
                  <a:srgbClr val="486A7E"/>
                </a:solidFill>
              </a:rPr>
              <a:t>Please note the new image needs to be at least 19cm x 27.5cm to fit the area. If the image does not fit you will need to manually manipulate the image to fit</a:t>
            </a:r>
          </a:p>
        </p:txBody>
      </p:sp>
      <p:sp>
        <p:nvSpPr>
          <p:cNvPr id="13" name="Title 1"/>
          <p:cNvSpPr>
            <a:spLocks noGrp="1"/>
          </p:cNvSpPr>
          <p:nvPr>
            <p:ph type="title"/>
          </p:nvPr>
        </p:nvSpPr>
        <p:spPr>
          <a:xfrm>
            <a:off x="5167253" y="507606"/>
            <a:ext cx="4003613" cy="649049"/>
          </a:xfrm>
        </p:spPr>
        <p:txBody>
          <a:bodyPr/>
          <a:lstStyle>
            <a:lvl1pPr>
              <a:defRPr sz="2300" b="1">
                <a:solidFill>
                  <a:srgbClr val="486A7E"/>
                </a:solidFill>
              </a:defRPr>
            </a:lvl1pPr>
          </a:lstStyle>
          <a:p>
            <a:r>
              <a:rPr lang="en-US"/>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4"/>
                </a:solidFill>
                <a:latin typeface="+mj-lt"/>
              </a:defRPr>
            </a:lvl1pPr>
            <a:lvl2pPr>
              <a:defRPr sz="1600">
                <a:solidFill>
                  <a:schemeClr val="accent4"/>
                </a:solidFill>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0679416"/>
      </p:ext>
    </p:extLst>
  </p:cSld>
  <p:clrMapOvr>
    <a:masterClrMapping/>
  </p:clrMapOvr>
  <p:extLst mod="1">
    <p:ext uri="{DCECCB84-F9BA-43D5-87BE-67443E8EF086}">
      <p15:sldGuideLst xmlns="" xmlns:p15="http://schemas.microsoft.com/office/powerpoint/2012/main">
        <p15:guide id="1" pos="10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gr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100" b="1" dirty="0">
                <a:solidFill>
                  <a:srgbClr val="486A7E"/>
                </a:solidFill>
              </a:rPr>
              <a:t>Updating image</a:t>
            </a:r>
          </a:p>
          <a:p>
            <a:r>
              <a:rPr lang="en-US" sz="1100" dirty="0">
                <a:solidFill>
                  <a:srgbClr val="486A7E"/>
                </a:solidFill>
              </a:rPr>
              <a:t>To update the background image:</a:t>
            </a:r>
          </a:p>
          <a:p>
            <a:pPr marL="177800" indent="-177800">
              <a:buFont typeface="Arial" panose="020B0604020202020204" pitchFamily="34" charset="0"/>
              <a:buChar char="•"/>
            </a:pPr>
            <a:r>
              <a:rPr lang="en-US" sz="1100" dirty="0">
                <a:solidFill>
                  <a:srgbClr val="486A7E"/>
                </a:solidFill>
              </a:rPr>
              <a:t>Go to ‘View’</a:t>
            </a:r>
          </a:p>
          <a:p>
            <a:pPr marL="177800" indent="-177800">
              <a:buFont typeface="Arial" panose="020B0604020202020204" pitchFamily="34" charset="0"/>
              <a:buChar char="•"/>
            </a:pPr>
            <a:r>
              <a:rPr lang="en-US" sz="1100" dirty="0">
                <a:solidFill>
                  <a:srgbClr val="486A7E"/>
                </a:solidFill>
              </a:rPr>
              <a:t>Select ‘Slide Master’</a:t>
            </a:r>
          </a:p>
          <a:p>
            <a:pPr marL="177800" indent="-177800">
              <a:buFont typeface="Arial" panose="020B0604020202020204" pitchFamily="34" charset="0"/>
              <a:buChar char="•"/>
            </a:pPr>
            <a:r>
              <a:rPr lang="en-US" sz="1100" dirty="0">
                <a:solidFill>
                  <a:srgbClr val="486A7E"/>
                </a:solidFill>
              </a:rPr>
              <a:t>Select the page with the image</a:t>
            </a:r>
          </a:p>
          <a:p>
            <a:pPr marL="177800" indent="-177800">
              <a:buFont typeface="Arial" panose="020B0604020202020204" pitchFamily="34" charset="0"/>
              <a:buChar char="•"/>
            </a:pPr>
            <a:r>
              <a:rPr lang="en-US" sz="1100" dirty="0">
                <a:solidFill>
                  <a:srgbClr val="486A7E"/>
                </a:solidFill>
              </a:rPr>
              <a:t>Right click on the image and select ‘Change picture’</a:t>
            </a:r>
          </a:p>
          <a:p>
            <a:pPr marL="177800" indent="-177800">
              <a:buFont typeface="Arial" panose="020B0604020202020204" pitchFamily="34" charset="0"/>
              <a:buChar char="•"/>
            </a:pPr>
            <a:r>
              <a:rPr lang="en-US" sz="1100" dirty="0">
                <a:solidFill>
                  <a:srgbClr val="486A7E"/>
                </a:solidFill>
              </a:rPr>
              <a:t>Navigate to the location with the new image</a:t>
            </a:r>
          </a:p>
          <a:p>
            <a:pPr marL="177800" indent="-177800">
              <a:buFont typeface="Arial" panose="020B0604020202020204" pitchFamily="34" charset="0"/>
              <a:buChar char="•"/>
            </a:pPr>
            <a:r>
              <a:rPr lang="en-US" sz="1100" dirty="0">
                <a:solidFill>
                  <a:srgbClr val="486A7E"/>
                </a:solidFill>
              </a:rPr>
              <a:t>Select ‘insert’</a:t>
            </a:r>
          </a:p>
          <a:p>
            <a:pPr marL="177800" indent="-177800">
              <a:buFont typeface="Arial" panose="020B0604020202020204" pitchFamily="34" charset="0"/>
              <a:buChar char="•"/>
            </a:pPr>
            <a:endParaRPr lang="en-US" sz="1100" dirty="0">
              <a:solidFill>
                <a:srgbClr val="486A7E"/>
              </a:solidFill>
            </a:endParaRPr>
          </a:p>
          <a:p>
            <a:r>
              <a:rPr lang="en-US" sz="1100" dirty="0">
                <a:solidFill>
                  <a:srgbClr val="486A7E"/>
                </a:solidFill>
              </a:rPr>
              <a:t>Please note the new image needs to be at least 19cm x 27.5cm to fit the area. If the image does not fit you will need to manually manipulate the image to fit</a:t>
            </a:r>
          </a:p>
        </p:txBody>
      </p:sp>
      <p:sp>
        <p:nvSpPr>
          <p:cNvPr id="14" name="Title 1"/>
          <p:cNvSpPr>
            <a:spLocks noGrp="1"/>
          </p:cNvSpPr>
          <p:nvPr>
            <p:ph type="title"/>
          </p:nvPr>
        </p:nvSpPr>
        <p:spPr>
          <a:xfrm>
            <a:off x="5167253" y="507606"/>
            <a:ext cx="4003613" cy="649049"/>
          </a:xfrm>
        </p:spPr>
        <p:txBody>
          <a:bodyPr/>
          <a:lstStyle>
            <a:lvl1pPr>
              <a:defRPr sz="2300" b="1">
                <a:solidFill>
                  <a:srgbClr val="486A7E"/>
                </a:solidFill>
              </a:defRPr>
            </a:lvl1pPr>
          </a:lstStyle>
          <a:p>
            <a:r>
              <a:rPr lang="en-US"/>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4"/>
                </a:solidFill>
                <a:latin typeface="+mj-lt"/>
              </a:defRPr>
            </a:lvl1pPr>
            <a:lvl2pPr>
              <a:defRPr sz="1600">
                <a:solidFill>
                  <a:schemeClr val="accent4"/>
                </a:solidFill>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8060368"/>
      </p:ext>
    </p:extLst>
  </p:cSld>
  <p:clrMapOvr>
    <a:masterClrMapping/>
  </p:clrMapOvr>
  <p:extLst mod="1">
    <p:ext uri="{DCECCB84-F9BA-43D5-87BE-67443E8EF086}">
      <p15:sldGuideLst xmlns="" xmlns:p15="http://schemas.microsoft.com/office/powerpoint/2012/main">
        <p15:guide id="1" pos="10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itle 5"/>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052506825"/>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a:t>#.#</a:t>
            </a:r>
            <a:endParaRPr lang="en-US"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5" name="Title 4"/>
          <p:cNvSpPr>
            <a:spLocks noGrp="1"/>
          </p:cNvSpPr>
          <p:nvPr>
            <p:ph type="title"/>
          </p:nvPr>
        </p:nvSpPr>
        <p:spPr/>
        <p:txBody>
          <a:bodyPr/>
          <a:lstStyle/>
          <a:p>
            <a:r>
              <a:rPr lang="en-US"/>
              <a:t>Click to edit Master title style</a:t>
            </a:r>
            <a:endParaRPr lang="en-GB"/>
          </a:p>
        </p:txBody>
      </p:sp>
      <p:sp>
        <p:nvSpPr>
          <p:cNvPr id="7" name="Rectangle 6"/>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[Title for presentation / Date to go here]</a:t>
            </a:r>
          </a:p>
        </p:txBody>
      </p:sp>
    </p:spTree>
    <p:extLst>
      <p:ext uri="{BB962C8B-B14F-4D97-AF65-F5344CB8AC3E}">
        <p14:creationId xmlns:p14="http://schemas.microsoft.com/office/powerpoint/2010/main" val="1256921247"/>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a:t>#.#</a:t>
            </a:r>
          </a:p>
        </p:txBody>
      </p:sp>
      <p:sp>
        <p:nvSpPr>
          <p:cNvPr id="17" name="Title 16"/>
          <p:cNvSpPr>
            <a:spLocks noGrp="1"/>
          </p:cNvSpPr>
          <p:nvPr>
            <p:ph type="title"/>
          </p:nvPr>
        </p:nvSpPr>
        <p:spPr/>
        <p:txBody>
          <a:bodyPr/>
          <a:lstStyle/>
          <a:p>
            <a:r>
              <a:rPr lang="en-US"/>
              <a:t>Click to edit Master title style</a:t>
            </a:r>
            <a:endParaRPr lang="en-GB"/>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[Title for presentation / Date to go here]</a:t>
            </a:r>
          </a:p>
        </p:txBody>
      </p:sp>
      <p:sp>
        <p:nvSpPr>
          <p:cNvPr id="8"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Tree>
    <p:extLst>
      <p:ext uri="{BB962C8B-B14F-4D97-AF65-F5344CB8AC3E}">
        <p14:creationId xmlns:p14="http://schemas.microsoft.com/office/powerpoint/2010/main" val="666737549"/>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10" name="Title 9"/>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Name of the university / Date of workshop</a:t>
            </a:r>
          </a:p>
        </p:txBody>
      </p:sp>
    </p:spTree>
    <p:extLst>
      <p:ext uri="{BB962C8B-B14F-4D97-AF65-F5344CB8AC3E}">
        <p14:creationId xmlns:p14="http://schemas.microsoft.com/office/powerpoint/2010/main" val="1655586054"/>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Name of the university / Date of workshop</a:t>
            </a:r>
          </a:p>
        </p:txBody>
      </p:sp>
    </p:spTree>
    <p:extLst>
      <p:ext uri="{BB962C8B-B14F-4D97-AF65-F5344CB8AC3E}">
        <p14:creationId xmlns:p14="http://schemas.microsoft.com/office/powerpoint/2010/main" val="3637515067"/>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10" name="Title 9"/>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1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FFFFFF"/>
                </a:solidFill>
              </a:rPr>
              <a:t>[Title for presentation / Date to go here]</a:t>
            </a:r>
          </a:p>
        </p:txBody>
      </p:sp>
      <p:sp>
        <p:nvSpPr>
          <p:cNvPr id="1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Tree>
    <p:extLst>
      <p:ext uri="{BB962C8B-B14F-4D97-AF65-F5344CB8AC3E}">
        <p14:creationId xmlns:p14="http://schemas.microsoft.com/office/powerpoint/2010/main" val="1205546830"/>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5" name="Title 4"/>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FFFFFF"/>
                </a:solidFill>
              </a:rPr>
              <a:t>[Title for presentation / Date to go here]</a:t>
            </a:r>
          </a:p>
        </p:txBody>
      </p:sp>
    </p:spTree>
    <p:extLst>
      <p:ext uri="{BB962C8B-B14F-4D97-AF65-F5344CB8AC3E}">
        <p14:creationId xmlns:p14="http://schemas.microsoft.com/office/powerpoint/2010/main" val="1766874036"/>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EB0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FFFFFF"/>
                </a:solidFill>
              </a:rPr>
              <a:t>[Title for presentation / Date to go here]</a:t>
            </a:r>
          </a:p>
        </p:txBody>
      </p:sp>
    </p:spTree>
    <p:extLst>
      <p:ext uri="{BB962C8B-B14F-4D97-AF65-F5344CB8AC3E}">
        <p14:creationId xmlns:p14="http://schemas.microsoft.com/office/powerpoint/2010/main" val="3846362568"/>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0CA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4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0" name="Rectangle 9"/>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Name of the university / Date of workshop</a:t>
            </a:r>
          </a:p>
        </p:txBody>
      </p:sp>
    </p:spTree>
    <p:extLst>
      <p:ext uri="{BB962C8B-B14F-4D97-AF65-F5344CB8AC3E}">
        <p14:creationId xmlns:p14="http://schemas.microsoft.com/office/powerpoint/2010/main" val="475297313"/>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a:t>Click to edit Master title style</a:t>
            </a:r>
            <a:endParaRPr lang="en-GB"/>
          </a:p>
        </p:txBody>
      </p:sp>
    </p:spTree>
    <p:extLst>
      <p:ext uri="{BB962C8B-B14F-4D97-AF65-F5344CB8AC3E}">
        <p14:creationId xmlns:p14="http://schemas.microsoft.com/office/powerpoint/2010/main" val="1632781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13273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a:t>Click to edit Master title style</a:t>
            </a:r>
            <a:endParaRPr lang="en-GB" dirty="0"/>
          </a:p>
        </p:txBody>
      </p:sp>
    </p:spTree>
    <p:extLst>
      <p:ext uri="{BB962C8B-B14F-4D97-AF65-F5344CB8AC3E}">
        <p14:creationId xmlns:p14="http://schemas.microsoft.com/office/powerpoint/2010/main" val="334251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49419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a:t>Click to edit Master title style</a:t>
            </a:r>
            <a:endParaRPr lang="en-GB" dirty="0"/>
          </a:p>
        </p:txBody>
      </p:sp>
    </p:spTree>
    <p:extLst>
      <p:ext uri="{BB962C8B-B14F-4D97-AF65-F5344CB8AC3E}">
        <p14:creationId xmlns:p14="http://schemas.microsoft.com/office/powerpoint/2010/main" val="3114390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a:t>Statement/quote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Name of the university / Date of workshop</a:t>
            </a:r>
          </a:p>
        </p:txBody>
      </p:sp>
      <p:sp>
        <p:nvSpPr>
          <p:cNvPr id="12" name="Rectangle 11"/>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Tree>
    <p:extLst>
      <p:ext uri="{BB962C8B-B14F-4D97-AF65-F5344CB8AC3E}">
        <p14:creationId xmlns:p14="http://schemas.microsoft.com/office/powerpoint/2010/main" val="3063040659"/>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5849137" y="5637540"/>
            <a:ext cx="3778513" cy="122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a:solidFill>
                <a:srgbClr val="FFFFFF"/>
              </a:solidFill>
            </a:endParaRPr>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a:t>Statement/quote slide</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235215"/>
            <a:ext cx="3170060" cy="306000"/>
          </a:xfrm>
          <a:prstGeom prst="rect">
            <a:avLst/>
          </a:prstGeom>
        </p:spPr>
      </p:pic>
      <p:sp>
        <p:nvSpPr>
          <p:cNvPr id="7" name="Text Placeholder 10"/>
          <p:cNvSpPr>
            <a:spLocks noGrp="1"/>
          </p:cNvSpPr>
          <p:nvPr>
            <p:ph type="body" sz="quarter" idx="14"/>
          </p:nvPr>
        </p:nvSpPr>
        <p:spPr>
          <a:xfrm>
            <a:off x="825500" y="1436688"/>
            <a:ext cx="5385932" cy="169277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0849445"/>
      </p:ext>
    </p:extLst>
  </p:cSld>
  <p:clrMapOvr>
    <a:masterClrMapping/>
  </p:clrMapOvr>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 y="390666"/>
            <a:ext cx="9906000" cy="6083634"/>
          </a:xfrm>
          <a:prstGeom prst="rect">
            <a:avLst/>
          </a:prstGeom>
          <a:noFill/>
          <a:ln>
            <a:noFill/>
          </a:ln>
        </p:spPr>
      </p:pic>
      <p:sp>
        <p:nvSpPr>
          <p:cNvPr id="29" name="Freeform 17"/>
          <p:cNvSpPr>
            <a:spLocks/>
          </p:cNvSpPr>
          <p:nvPr userDrawn="1"/>
        </p:nvSpPr>
        <p:spPr bwMode="auto">
          <a:xfrm>
            <a:off x="1201"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5" y="6057901"/>
            <a:ext cx="3170060" cy="306000"/>
          </a:xfrm>
          <a:prstGeom prst="rect">
            <a:avLst/>
          </a:prstGeom>
        </p:spPr>
      </p:pic>
      <p:grpSp>
        <p:nvGrpSpPr>
          <p:cNvPr id="11" name="Group 10"/>
          <p:cNvGrpSpPr/>
          <p:nvPr userDrawn="1"/>
        </p:nvGrpSpPr>
        <p:grpSpPr>
          <a:xfrm>
            <a:off x="4923994" y="-3360"/>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58595B"/>
                </a:solidFill>
              </a:endParaRPr>
            </a:p>
          </p:txBody>
        </p:sp>
      </p:grpSp>
      <p:sp>
        <p:nvSpPr>
          <p:cNvPr id="13" name="Title 1"/>
          <p:cNvSpPr>
            <a:spLocks noGrp="1"/>
          </p:cNvSpPr>
          <p:nvPr>
            <p:ph type="title" hasCustomPrompt="1"/>
          </p:nvPr>
        </p:nvSpPr>
        <p:spPr>
          <a:xfrm>
            <a:off x="5167256" y="507608"/>
            <a:ext cx="4003613" cy="1049184"/>
          </a:xfrm>
        </p:spPr>
        <p:txBody>
          <a:bodyPr/>
          <a:lstStyle>
            <a:lvl1pPr>
              <a:defRPr sz="2300">
                <a:solidFill>
                  <a:schemeClr val="accent5"/>
                </a:solidFill>
              </a:defRPr>
            </a:lvl1pPr>
          </a:lstStyle>
          <a:p>
            <a:r>
              <a:rPr lang="en-GB" dirty="0"/>
              <a:t>Nature Masterclasses and Springer Academies</a:t>
            </a:r>
          </a:p>
        </p:txBody>
      </p:sp>
      <p:sp>
        <p:nvSpPr>
          <p:cNvPr id="14" name="Text Placeholder 3"/>
          <p:cNvSpPr>
            <a:spLocks noGrp="1"/>
          </p:cNvSpPr>
          <p:nvPr>
            <p:ph type="body" sz="quarter" idx="12"/>
          </p:nvPr>
        </p:nvSpPr>
        <p:spPr>
          <a:xfrm>
            <a:off x="5167225" y="1573922"/>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dirty="0"/>
              <a:t>Click to edit Master text styles</a:t>
            </a:r>
          </a:p>
          <a:p>
            <a:pPr lvl="1"/>
            <a:r>
              <a:rPr lang="en-US" dirty="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100" b="1" dirty="0">
                <a:solidFill>
                  <a:srgbClr val="486A7E"/>
                </a:solidFill>
              </a:rPr>
              <a:t>Updating image</a:t>
            </a:r>
          </a:p>
          <a:p>
            <a:r>
              <a:rPr lang="en-US" sz="1100" dirty="0">
                <a:solidFill>
                  <a:srgbClr val="486A7E"/>
                </a:solidFill>
              </a:rPr>
              <a:t>To update the background image:</a:t>
            </a:r>
          </a:p>
          <a:p>
            <a:pPr marL="177800" indent="-177800">
              <a:buFont typeface="Arial" panose="020B0604020202020204" pitchFamily="34" charset="0"/>
              <a:buChar char="•"/>
            </a:pPr>
            <a:r>
              <a:rPr lang="en-US" sz="1100" dirty="0">
                <a:solidFill>
                  <a:srgbClr val="486A7E"/>
                </a:solidFill>
              </a:rPr>
              <a:t>Go to ‘View’</a:t>
            </a:r>
          </a:p>
          <a:p>
            <a:pPr marL="177800" indent="-177800">
              <a:buFont typeface="Arial" panose="020B0604020202020204" pitchFamily="34" charset="0"/>
              <a:buChar char="•"/>
            </a:pPr>
            <a:r>
              <a:rPr lang="en-US" sz="1100" dirty="0">
                <a:solidFill>
                  <a:srgbClr val="486A7E"/>
                </a:solidFill>
              </a:rPr>
              <a:t>Select ‘Slide Master’</a:t>
            </a:r>
          </a:p>
          <a:p>
            <a:pPr marL="177800" indent="-177800">
              <a:buFont typeface="Arial" panose="020B0604020202020204" pitchFamily="34" charset="0"/>
              <a:buChar char="•"/>
            </a:pPr>
            <a:r>
              <a:rPr lang="en-US" sz="1100" dirty="0">
                <a:solidFill>
                  <a:srgbClr val="486A7E"/>
                </a:solidFill>
              </a:rPr>
              <a:t>Select the page with the image</a:t>
            </a:r>
          </a:p>
          <a:p>
            <a:pPr marL="177800" indent="-177800">
              <a:buFont typeface="Arial" panose="020B0604020202020204" pitchFamily="34" charset="0"/>
              <a:buChar char="•"/>
            </a:pPr>
            <a:r>
              <a:rPr lang="en-US" sz="1100" dirty="0">
                <a:solidFill>
                  <a:srgbClr val="486A7E"/>
                </a:solidFill>
              </a:rPr>
              <a:t>Right click on the image and select ‘Change picture’</a:t>
            </a:r>
          </a:p>
          <a:p>
            <a:pPr marL="177800" indent="-177800">
              <a:buFont typeface="Arial" panose="020B0604020202020204" pitchFamily="34" charset="0"/>
              <a:buChar char="•"/>
            </a:pPr>
            <a:r>
              <a:rPr lang="en-US" sz="1100" dirty="0">
                <a:solidFill>
                  <a:srgbClr val="486A7E"/>
                </a:solidFill>
              </a:rPr>
              <a:t>Navigate to the location with the new image</a:t>
            </a:r>
          </a:p>
          <a:p>
            <a:pPr marL="177800" indent="-177800">
              <a:buFont typeface="Arial" panose="020B0604020202020204" pitchFamily="34" charset="0"/>
              <a:buChar char="•"/>
            </a:pPr>
            <a:r>
              <a:rPr lang="en-US" sz="1100" dirty="0">
                <a:solidFill>
                  <a:srgbClr val="486A7E"/>
                </a:solidFill>
              </a:rPr>
              <a:t>Select ‘insert’</a:t>
            </a:r>
          </a:p>
          <a:p>
            <a:pPr marL="177800" indent="-177800">
              <a:buFont typeface="Arial" panose="020B0604020202020204" pitchFamily="34" charset="0"/>
              <a:buChar char="•"/>
            </a:pPr>
            <a:endParaRPr lang="en-US" sz="1100" dirty="0">
              <a:solidFill>
                <a:srgbClr val="486A7E"/>
              </a:solidFill>
            </a:endParaRPr>
          </a:p>
          <a:p>
            <a:r>
              <a:rPr lang="en-US" sz="1100" dirty="0">
                <a:solidFill>
                  <a:srgbClr val="486A7E"/>
                </a:solidFill>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214886485"/>
      </p:ext>
    </p:extLst>
  </p:cSld>
  <p:clrMapOvr>
    <a:masterClrMapping/>
  </p:clrMapOvr>
  <p:extLst mod="1">
    <p:ext uri="{DCECCB84-F9BA-43D5-87BE-67443E8EF086}">
      <p15:sldGuideLst xmlns="" xmlns:p15="http://schemas.microsoft.com/office/powerpoint/2012/main">
        <p15:guide id="1" pos="1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81038" y="6356351"/>
            <a:ext cx="2228850" cy="365125"/>
          </a:xfrm>
          <a:prstGeom prst="rect">
            <a:avLst/>
          </a:prstGeom>
        </p:spPr>
        <p:txBody>
          <a:bodyPr/>
          <a:lstStyle/>
          <a:p>
            <a:fld id="{7FB25C47-1A31-4F49-B33A-D8C262F6A8FB}" type="datetimeFigureOut">
              <a:rPr lang="en-GB" smtClean="0">
                <a:solidFill>
                  <a:srgbClr val="58595B"/>
                </a:solidFill>
              </a:rPr>
              <a:pPr/>
              <a:t>20/04/2018</a:t>
            </a:fld>
            <a:endParaRPr lang="en-GB">
              <a:solidFill>
                <a:srgbClr val="58595B"/>
              </a:solidFill>
            </a:endParaRPr>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lang="en-GB">
              <a:solidFill>
                <a:srgbClr val="58595B"/>
              </a:solidFill>
            </a:endParaRPr>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73E4C403-7A6A-407C-B4BD-C16EA09C2AC5}" type="slidenum">
              <a:rPr lang="en-GB" smtClean="0">
                <a:solidFill>
                  <a:srgbClr val="58595B"/>
                </a:solidFill>
              </a:rPr>
              <a:pPr/>
              <a:t>‹#›</a:t>
            </a:fld>
            <a:endParaRPr lang="en-GB" dirty="0">
              <a:solidFill>
                <a:srgbClr val="58595B"/>
              </a:solidFill>
            </a:endParaRPr>
          </a:p>
        </p:txBody>
      </p:sp>
    </p:spTree>
    <p:extLst>
      <p:ext uri="{BB962C8B-B14F-4D97-AF65-F5344CB8AC3E}">
        <p14:creationId xmlns:p14="http://schemas.microsoft.com/office/powerpoint/2010/main" val="2276116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25500" y="1436688"/>
            <a:ext cx="8239125" cy="1692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1823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15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a:p>
        </p:txBody>
      </p:sp>
      <p:sp>
        <p:nvSpPr>
          <p:cNvPr id="1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5" name="Title 4"/>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EB0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8" name="Title 7"/>
          <p:cNvSpPr>
            <a:spLocks noGrp="1"/>
          </p:cNvSpPr>
          <p:nvPr>
            <p:ph type="title"/>
          </p:nvPr>
        </p:nvSpPr>
        <p:spPr/>
        <p:txBody>
          <a:bodyPr/>
          <a:lstStyle>
            <a:lvl1pPr>
              <a:defRPr>
                <a:solidFill>
                  <a:schemeClr val="bg1"/>
                </a:solidFill>
              </a:defRPr>
            </a:lvl1pPr>
          </a:lstStyle>
          <a:p>
            <a:r>
              <a:rPr lang="de-DE" smtClean="0"/>
              <a:t>Titelmasterformat durch Klicken bearbeiten</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de-DE" smtClean="0"/>
              <a:t>Titelmasterformat durch Klicken bearbeiten</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1"/>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1"/>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
        <p:nvSpPr>
          <p:cNvPr id="9" name="Rectangle 8"/>
          <p:cNvSpPr/>
          <p:nvPr/>
        </p:nvSpPr>
        <p:spPr>
          <a:xfrm>
            <a:off x="825500" y="6387327"/>
            <a:ext cx="2090316" cy="153888"/>
          </a:xfrm>
          <a:prstGeom prst="rect">
            <a:avLst/>
          </a:prstGeom>
        </p:spPr>
        <p:txBody>
          <a:bodyPr wrap="none" lIns="0" tIns="0" rIns="0" bIns="0">
            <a:noAutofit/>
          </a:bodyPr>
          <a:lstStyle/>
          <a:p>
            <a:r>
              <a:rPr lang="en-GB" sz="1000" dirty="0" smtClean="0"/>
              <a:t>Moscow </a:t>
            </a:r>
            <a:r>
              <a:rPr lang="en-GB" sz="1000" baseline="0" dirty="0" smtClean="0"/>
              <a:t> / 24-27 April 2018</a:t>
            </a:r>
            <a:endParaRPr lang="en-GB" sz="1000" dirty="0" smtClean="0"/>
          </a:p>
        </p:txBody>
      </p:sp>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09068" y="6413326"/>
            <a:ext cx="1055556" cy="101890"/>
          </a:xfrm>
          <a:prstGeom prst="rect">
            <a:avLst/>
          </a:prstGeom>
        </p:spPr>
      </p:pic>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08" r:id="rId1"/>
    <p:sldLayoutId id="2147483703" r:id="rId2"/>
    <p:sldLayoutId id="2147483711" r:id="rId3"/>
    <p:sldLayoutId id="2147483712" r:id="rId4"/>
    <p:sldLayoutId id="2147483713" r:id="rId5"/>
    <p:sldLayoutId id="2147483714" r:id="rId6"/>
    <p:sldLayoutId id="2147483715" r:id="rId7"/>
    <p:sldLayoutId id="2147483716" r:id="rId8"/>
    <p:sldLayoutId id="2147483717" r:id="rId9"/>
    <p:sldLayoutId id="2147483722" r:id="rId10"/>
    <p:sldLayoutId id="2147483655" r:id="rId11"/>
    <p:sldLayoutId id="2147483700" r:id="rId12"/>
    <p:sldLayoutId id="2147483694" r:id="rId13"/>
    <p:sldLayoutId id="2147483695" r:id="rId14"/>
    <p:sldLayoutId id="2147483685" r:id="rId15"/>
    <p:sldLayoutId id="2147483718" r:id="rId16"/>
    <p:sldLayoutId id="2147483719" r:id="rId17"/>
    <p:sldLayoutId id="2147483769" r:id="rId18"/>
    <p:sldLayoutId id="2147483770" r:id="rId19"/>
    <p:sldLayoutId id="2147483793" r:id="rId20"/>
  </p:sldLayoutIdLst>
  <p:timing>
    <p:tnLst>
      <p:par>
        <p:cTn id="1" dur="indefinite" restart="never" nodeType="tmRoot"/>
      </p:par>
    </p:tnLst>
  </p:timing>
  <p:hf sldNum="0" hdr="0" dt="0"/>
  <p:txStyles>
    <p:titleStyle>
      <a:lvl1pPr algn="l" defTabSz="872722" rtl="0" eaLnBrk="1" latinLnBrk="0" hangingPunct="1">
        <a:spcBef>
          <a:spcPct val="0"/>
        </a:spcBef>
        <a:buNone/>
        <a:defRPr sz="2600" b="1" kern="1200">
          <a:solidFill>
            <a:srgbClr val="486A7E"/>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1"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95AABA"/>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de-DE" smtClean="0"/>
              <a:t>Titelmasterformat durch Klicken bearbeiten</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smtClean="0">
              <a:solidFill>
                <a:srgbClr val="628BA3"/>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050" b="1" dirty="0" smtClean="0">
                <a:solidFill>
                  <a:srgbClr val="486A7E"/>
                </a:solidFill>
              </a:rPr>
              <a:t>Updating footer</a:t>
            </a:r>
          </a:p>
          <a:p>
            <a:r>
              <a:rPr lang="en-US" sz="1050" dirty="0" smtClean="0">
                <a:solidFill>
                  <a:srgbClr val="486A7E"/>
                </a:solidFill>
              </a:rPr>
              <a:t>To update the footer:</a:t>
            </a:r>
          </a:p>
          <a:p>
            <a:pPr marL="177800" indent="-177800">
              <a:buFont typeface="Arial" panose="020B0604020202020204" pitchFamily="34" charset="0"/>
              <a:buChar char="•"/>
            </a:pPr>
            <a:r>
              <a:rPr lang="en-US" sz="1050" dirty="0" smtClean="0">
                <a:solidFill>
                  <a:srgbClr val="486A7E"/>
                </a:solidFill>
              </a:rPr>
              <a:t>Click into the text box on the slide master page and update the information</a:t>
            </a:r>
          </a:p>
          <a:p>
            <a:pPr>
              <a:buFont typeface="Arial" panose="020B0604020202020204" pitchFamily="34" charset="0"/>
              <a:buNone/>
            </a:pPr>
            <a:r>
              <a:rPr lang="en-US" sz="1050" b="1" dirty="0" smtClean="0">
                <a:solidFill>
                  <a:srgbClr val="486A7E"/>
                </a:solidFill>
              </a:rPr>
              <a:t>Checking updates</a:t>
            </a:r>
          </a:p>
          <a:p>
            <a:pPr marL="177800" indent="-177800">
              <a:buFont typeface="Arial" panose="020B0604020202020204" pitchFamily="34" charset="0"/>
              <a:buChar char="•"/>
            </a:pPr>
            <a:r>
              <a:rPr lang="en-US" sz="1050" dirty="0" smtClean="0">
                <a:solidFill>
                  <a:srgbClr val="486A7E"/>
                </a:solidFill>
              </a:rPr>
              <a:t>The text updates will not flow through to all the slide layouts as some have been placed manually. Therefore you may need to manually update other text boxes such as the divider slides </a:t>
            </a:r>
            <a:r>
              <a:rPr lang="en-US" sz="1050" dirty="0" err="1" smtClean="0">
                <a:solidFill>
                  <a:srgbClr val="486A7E"/>
                </a:solidFill>
              </a:rPr>
              <a:t>etc</a:t>
            </a:r>
            <a:endParaRPr lang="en-US" sz="1050" dirty="0" smtClean="0">
              <a:solidFill>
                <a:srgbClr val="486A7E"/>
              </a:solidFill>
            </a:endParaRPr>
          </a:p>
          <a:p>
            <a:pPr marL="177800" indent="-177800">
              <a:buFont typeface="Arial" panose="020B0604020202020204" pitchFamily="34" charset="0"/>
              <a:buChar char="•"/>
            </a:pPr>
            <a:endParaRPr lang="en-US" sz="1050" dirty="0" smtClean="0">
              <a:solidFill>
                <a:srgbClr val="486A7E"/>
              </a:solidFill>
            </a:endParaRPr>
          </a:p>
        </p:txBody>
      </p:sp>
      <p:sp>
        <p:nvSpPr>
          <p:cNvPr id="9" name="Rectangle 8"/>
          <p:cNvSpPr/>
          <p:nvPr/>
        </p:nvSpPr>
        <p:spPr>
          <a:xfrm>
            <a:off x="825500" y="6387327"/>
            <a:ext cx="2090316" cy="153888"/>
          </a:xfrm>
          <a:prstGeom prst="rect">
            <a:avLst/>
          </a:prstGeom>
        </p:spPr>
        <p:txBody>
          <a:bodyPr wrap="none" lIns="0" tIns="0" rIns="0" bIns="0">
            <a:noAutofit/>
          </a:bodyPr>
          <a:lstStyle/>
          <a:p>
            <a:r>
              <a:rPr lang="en-GB" sz="1000" dirty="0" smtClean="0">
                <a:solidFill>
                  <a:srgbClr val="58595B"/>
                </a:solidFill>
              </a:rPr>
              <a:t>LOD for SN conferences / 16 May 2017</a:t>
            </a:r>
          </a:p>
        </p:txBody>
      </p:sp>
      <p:pic>
        <p:nvPicPr>
          <p:cNvPr id="10" name="Picture 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09068" y="6413326"/>
            <a:ext cx="1055556" cy="101890"/>
          </a:xfrm>
          <a:prstGeom prst="rect">
            <a:avLst/>
          </a:prstGeom>
        </p:spPr>
      </p:pic>
    </p:spTree>
    <p:extLst>
      <p:ext uri="{BB962C8B-B14F-4D97-AF65-F5344CB8AC3E}">
        <p14:creationId xmlns:p14="http://schemas.microsoft.com/office/powerpoint/2010/main" val="8736149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Lst>
  <p:timing>
    <p:tnLst>
      <p:par>
        <p:cTn id="1" dur="indefinite" restart="never" nodeType="tmRoot"/>
      </p:par>
    </p:tnLst>
  </p:timing>
  <p:hf sldNum="0" hdr="0" dt="0"/>
  <p:txStyles>
    <p:titleStyle>
      <a:lvl1pPr algn="l" defTabSz="872722" rtl="0" eaLnBrk="1" latinLnBrk="0" hangingPunct="1">
        <a:spcBef>
          <a:spcPct val="0"/>
        </a:spcBef>
        <a:buNone/>
        <a:defRPr sz="2600" b="1" kern="1200">
          <a:solidFill>
            <a:srgbClr val="486A7E"/>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1"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95AABA"/>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algn="ctr">
              <a:defRPr/>
            </a:pPr>
            <a:fld id="{12E06541-304F-41DA-A076-D86DB9E81A9C}" type="slidenum">
              <a:rPr lang="en-GB" sz="1200" smtClean="0">
                <a:solidFill>
                  <a:srgbClr val="628BA3"/>
                </a:solidFill>
              </a:rPr>
              <a:pPr algn="ctr">
                <a:defRPr/>
              </a:pPr>
              <a:t>‹#›</a:t>
            </a:fld>
            <a:endParaRPr lang="en-GB" sz="1200">
              <a:solidFill>
                <a:srgbClr val="628BA3"/>
              </a:solidFill>
            </a:endParaRPr>
          </a:p>
        </p:txBody>
      </p:sp>
      <p:sp>
        <p:nvSpPr>
          <p:cNvPr id="8" name="Rectangle 7"/>
          <p:cNvSpPr/>
          <p:nvPr userDrawn="1"/>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r>
              <a:rPr lang="en-US" sz="1050" b="1" dirty="0">
                <a:solidFill>
                  <a:srgbClr val="486A7E"/>
                </a:solidFill>
              </a:rPr>
              <a:t>Updating footer</a:t>
            </a:r>
          </a:p>
          <a:p>
            <a:r>
              <a:rPr lang="en-US" sz="1050" dirty="0">
                <a:solidFill>
                  <a:srgbClr val="486A7E"/>
                </a:solidFill>
              </a:rPr>
              <a:t>To update the footer:</a:t>
            </a:r>
          </a:p>
          <a:p>
            <a:pPr marL="177800" indent="-177800">
              <a:buFont typeface="Arial" panose="020B0604020202020204" pitchFamily="34" charset="0"/>
              <a:buChar char="•"/>
            </a:pPr>
            <a:r>
              <a:rPr lang="en-US" sz="1050" dirty="0">
                <a:solidFill>
                  <a:srgbClr val="486A7E"/>
                </a:solidFill>
              </a:rPr>
              <a:t>Click into the text box on the slide master page and update the information</a:t>
            </a:r>
          </a:p>
          <a:p>
            <a:pPr>
              <a:buFont typeface="Arial" panose="020B0604020202020204" pitchFamily="34" charset="0"/>
              <a:buNone/>
            </a:pPr>
            <a:r>
              <a:rPr lang="en-US" sz="1050" b="1" dirty="0">
                <a:solidFill>
                  <a:srgbClr val="486A7E"/>
                </a:solidFill>
              </a:rPr>
              <a:t>Checking updates</a:t>
            </a:r>
          </a:p>
          <a:p>
            <a:pPr marL="177800" indent="-177800">
              <a:buFont typeface="Arial" panose="020B0604020202020204" pitchFamily="34" charset="0"/>
              <a:buChar char="•"/>
            </a:pPr>
            <a:r>
              <a:rPr lang="en-US" sz="1050" dirty="0">
                <a:solidFill>
                  <a:srgbClr val="486A7E"/>
                </a:solidFill>
              </a:rPr>
              <a:t>The text updates will not flow through to all the slide layouts as some have been placed manually. Therefore you may need to manually update other text boxes such as the divider slides </a:t>
            </a:r>
            <a:r>
              <a:rPr lang="en-US" sz="1050" dirty="0" err="1">
                <a:solidFill>
                  <a:srgbClr val="486A7E"/>
                </a:solidFill>
              </a:rPr>
              <a:t>etc</a:t>
            </a:r>
            <a:endParaRPr lang="en-US" sz="1050" dirty="0">
              <a:solidFill>
                <a:srgbClr val="486A7E"/>
              </a:solidFill>
            </a:endParaRPr>
          </a:p>
          <a:p>
            <a:pPr marL="177800" indent="-177800">
              <a:buFont typeface="Arial" panose="020B0604020202020204" pitchFamily="34" charset="0"/>
              <a:buChar char="•"/>
            </a:pPr>
            <a:endParaRPr lang="en-US" sz="1050" dirty="0">
              <a:solidFill>
                <a:srgbClr val="486A7E"/>
              </a:solidFill>
            </a:endParaRPr>
          </a:p>
        </p:txBody>
      </p:sp>
      <p:sp>
        <p:nvSpPr>
          <p:cNvPr id="9" name="Rectangle 8"/>
          <p:cNvSpPr/>
          <p:nvPr userDrawn="1"/>
        </p:nvSpPr>
        <p:spPr>
          <a:xfrm>
            <a:off x="825500" y="6387327"/>
            <a:ext cx="2090316" cy="153888"/>
          </a:xfrm>
          <a:prstGeom prst="rect">
            <a:avLst/>
          </a:prstGeom>
        </p:spPr>
        <p:txBody>
          <a:bodyPr wrap="none" lIns="0" tIns="0" rIns="0" bIns="0">
            <a:noAutofit/>
          </a:bodyPr>
          <a:lstStyle/>
          <a:p>
            <a:r>
              <a:rPr lang="en-GB" sz="1000" dirty="0">
                <a:solidFill>
                  <a:srgbClr val="58595B"/>
                </a:solidFill>
              </a:rPr>
              <a:t>Name of the university / Date of workshop</a:t>
            </a:r>
          </a:p>
        </p:txBody>
      </p:sp>
      <p:pic>
        <p:nvPicPr>
          <p:cNvPr id="10" name="Picture 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009068" y="6413326"/>
            <a:ext cx="1055556" cy="101890"/>
          </a:xfrm>
          <a:prstGeom prst="rect">
            <a:avLst/>
          </a:prstGeom>
        </p:spPr>
      </p:pic>
    </p:spTree>
    <p:extLst>
      <p:ext uri="{BB962C8B-B14F-4D97-AF65-F5344CB8AC3E}">
        <p14:creationId xmlns:p14="http://schemas.microsoft.com/office/powerpoint/2010/main" val="29758730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Lst>
  <p:hf sldNum="0" hdr="0" dt="0"/>
  <p:txStyles>
    <p:titleStyle>
      <a:lvl1pPr algn="l" defTabSz="872722" rtl="0" eaLnBrk="1" latinLnBrk="0" hangingPunct="1">
        <a:spcBef>
          <a:spcPct val="0"/>
        </a:spcBef>
        <a:buNone/>
        <a:defRPr sz="2600" b="1" kern="1200">
          <a:solidFill>
            <a:srgbClr val="486A7E"/>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1"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95AABA"/>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rdcu.be/wEKy" TargetMode="External"/><Relationship Id="rId1" Type="http://schemas.openxmlformats.org/officeDocument/2006/relationships/slideLayout" Target="../slideLayouts/slideLayout11.xml"/><Relationship Id="rId5" Type="http://schemas.openxmlformats.org/officeDocument/2006/relationships/hyperlink" Target="https://cso.kmi.open.ac.uk/home"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8" Type="http://schemas.openxmlformats.org/officeDocument/2006/relationships/hyperlink" Target="http://go.nature.com/ResearchDataServi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springernature.figshare.com/ecml" TargetMode="External"/><Relationship Id="rId2" Type="http://schemas.openxmlformats.org/officeDocument/2006/relationships/hyperlink" Target="https://springernature.figshare.com/semweb" TargetMode="Externa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s://europar2018.org/" TargetMode="External"/><Relationship Id="rId2" Type="http://schemas.openxmlformats.org/officeDocument/2006/relationships/hyperlink" Target="https://springernature.figshare.com/tacas" TargetMode="Externa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www.crossref.org/blog/pids-for-conferences---your-comments-are-welcome/" TargetMode="External"/><Relationship Id="rId2" Type="http://schemas.openxmlformats.org/officeDocument/2006/relationships/image" Target="../media/image58.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bit.ly/2H5xBpN" TargetMode="Externa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bit.ly/2xgOtCA" TargetMode="Externa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www.springernature.com/sharedit"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67253" y="233830"/>
            <a:ext cx="4003613" cy="1020943"/>
          </a:xfrm>
        </p:spPr>
        <p:txBody>
          <a:bodyPr/>
          <a:lstStyle/>
          <a:p>
            <a:r>
              <a:rPr lang="en-GB" dirty="0" smtClean="0"/>
              <a:t>Innovations in publishing conference proceedings in Springer Nature</a:t>
            </a:r>
            <a:endParaRPr lang="en-GB" dirty="0"/>
          </a:p>
        </p:txBody>
      </p:sp>
      <p:sp>
        <p:nvSpPr>
          <p:cNvPr id="7" name="Text Placeholder 6"/>
          <p:cNvSpPr>
            <a:spLocks noGrp="1"/>
          </p:cNvSpPr>
          <p:nvPr>
            <p:ph type="body" sz="quarter" idx="12"/>
          </p:nvPr>
        </p:nvSpPr>
        <p:spPr>
          <a:xfrm>
            <a:off x="5110026" y="1373538"/>
            <a:ext cx="4216512" cy="692497"/>
          </a:xfrm>
        </p:spPr>
        <p:txBody>
          <a:bodyPr/>
          <a:lstStyle/>
          <a:p>
            <a:r>
              <a:rPr lang="en-GB" b="1" dirty="0" smtClean="0"/>
              <a:t>Aliaksandr Birukou</a:t>
            </a:r>
          </a:p>
          <a:p>
            <a:r>
              <a:rPr lang="en-GB" dirty="0" smtClean="0"/>
              <a:t>24 April 2018</a:t>
            </a:r>
            <a:endParaRPr lang="en-GB" dirty="0"/>
          </a:p>
        </p:txBody>
      </p:sp>
    </p:spTree>
    <p:extLst>
      <p:ext uri="{BB962C8B-B14F-4D97-AF65-F5344CB8AC3E}">
        <p14:creationId xmlns:p14="http://schemas.microsoft.com/office/powerpoint/2010/main" val="4100007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110153"/>
            <a:ext cx="8239126" cy="370558"/>
          </a:xfrm>
        </p:spPr>
        <p:txBody>
          <a:bodyPr/>
          <a:lstStyle/>
          <a:p>
            <a:r>
              <a:rPr lang="en-US" dirty="0" smtClean="0"/>
              <a:t>Proceedings classification in a nutshell</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544" y="567055"/>
            <a:ext cx="6909881" cy="629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439712" y="5038931"/>
            <a:ext cx="7179013" cy="1887165"/>
          </a:xfrm>
          <a:prstGeom prst="ellipse">
            <a:avLst/>
          </a:prstGeom>
          <a:solidFill>
            <a:schemeClr val="bg1">
              <a:alpha val="0"/>
            </a:schemeClr>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2099047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486A7E"/>
                </a:solidFill>
                <a:latin typeface="+mj-lt"/>
              </a:rPr>
              <a:t>Classifying Scholarly publications</a:t>
            </a:r>
          </a:p>
        </p:txBody>
      </p:sp>
      <p:sp>
        <p:nvSpPr>
          <p:cNvPr id="4" name="Slide Number Placeholder 3"/>
          <p:cNvSpPr>
            <a:spLocks noGrp="1"/>
          </p:cNvSpPr>
          <p:nvPr>
            <p:ph type="sldNum" sz="quarter" idx="11"/>
          </p:nvPr>
        </p:nvSpPr>
        <p:spPr/>
        <p:txBody>
          <a:bodyPr/>
          <a:lstStyle/>
          <a:p>
            <a:pPr>
              <a:defRPr/>
            </a:pPr>
            <a:fld id="{05AB18FE-009D-0A4E-B36B-563621AD5F55}" type="slidenum">
              <a:rPr lang="en-GB" smtClean="0">
                <a:solidFill>
                  <a:srgbClr val="000000"/>
                </a:solidFill>
              </a:rPr>
              <a:pPr>
                <a:defRPr/>
              </a:pPr>
              <a:t>10</a:t>
            </a:fld>
            <a:endParaRPr lang="en-GB" dirty="0">
              <a:solidFill>
                <a:srgbClr val="000000"/>
              </a:solidFill>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4965382" y="2565749"/>
            <a:ext cx="4681377" cy="3240953"/>
          </a:xfrm>
          <a:prstGeom prst="rect">
            <a:avLst/>
          </a:prstGeom>
          <a:effectLst>
            <a:outerShdw blurRad="50800" dist="76200" dir="2700000" algn="tl" rotWithShape="0">
              <a:prstClr val="black">
                <a:alpha val="40000"/>
              </a:prstClr>
            </a:outerShdw>
          </a:effectLst>
        </p:spPr>
      </p:pic>
      <p:sp>
        <p:nvSpPr>
          <p:cNvPr id="7" name="Rectangle 6"/>
          <p:cNvSpPr/>
          <p:nvPr/>
        </p:nvSpPr>
        <p:spPr>
          <a:xfrm>
            <a:off x="290302" y="2680415"/>
            <a:ext cx="4675082" cy="3785652"/>
          </a:xfrm>
          <a:prstGeom prst="rect">
            <a:avLst/>
          </a:prstGeom>
        </p:spPr>
        <p:txBody>
          <a:bodyPr wrap="square">
            <a:spAutoFit/>
          </a:bodyPr>
          <a:lstStyle/>
          <a:p>
            <a:pPr marL="342900" indent="-342900">
              <a:buFont typeface="Arial" charset="0"/>
              <a:buChar char="•"/>
            </a:pPr>
            <a:r>
              <a:rPr lang="en-GB" sz="2400" dirty="0">
                <a:latin typeface="Calibri" charset="0"/>
                <a:ea typeface="Calibri" charset="0"/>
                <a:cs typeface="Calibri" charset="0"/>
              </a:rPr>
              <a:t>their own </a:t>
            </a:r>
            <a:r>
              <a:rPr lang="en-GB" sz="2400" dirty="0" smtClean="0">
                <a:latin typeface="Calibri" charset="0"/>
                <a:ea typeface="Calibri" charset="0"/>
                <a:cs typeface="Calibri" charset="0"/>
              </a:rPr>
              <a:t>experience of similar conferences; </a:t>
            </a:r>
            <a:endParaRPr lang="en-GB" sz="2400" dirty="0">
              <a:latin typeface="Calibri" charset="0"/>
              <a:ea typeface="Calibri" charset="0"/>
              <a:cs typeface="Calibri" charset="0"/>
            </a:endParaRPr>
          </a:p>
          <a:p>
            <a:pPr marL="342900" indent="-342900">
              <a:buFont typeface="Arial" charset="0"/>
              <a:buChar char="•"/>
            </a:pPr>
            <a:r>
              <a:rPr lang="en-GB" sz="2400" dirty="0" smtClean="0">
                <a:latin typeface="Calibri" charset="0"/>
                <a:ea typeface="Calibri" charset="0"/>
                <a:cs typeface="Calibri" charset="0"/>
              </a:rPr>
              <a:t>looking at titles </a:t>
            </a:r>
            <a:r>
              <a:rPr lang="en-GB" sz="2400" dirty="0">
                <a:latin typeface="Calibri" charset="0"/>
                <a:ea typeface="Calibri" charset="0"/>
                <a:cs typeface="Calibri" charset="0"/>
              </a:rPr>
              <a:t>and </a:t>
            </a:r>
            <a:r>
              <a:rPr lang="en-GB" sz="2400" dirty="0" smtClean="0">
                <a:latin typeface="Calibri" charset="0"/>
                <a:ea typeface="Calibri" charset="0"/>
                <a:cs typeface="Calibri" charset="0"/>
              </a:rPr>
              <a:t>abstracts;</a:t>
            </a:r>
            <a:endParaRPr lang="en-GB" sz="2400" dirty="0">
              <a:latin typeface="Calibri" charset="0"/>
              <a:ea typeface="Calibri" charset="0"/>
              <a:cs typeface="Calibri" charset="0"/>
            </a:endParaRPr>
          </a:p>
          <a:p>
            <a:pPr marL="342900" indent="-342900">
              <a:buFont typeface="Arial" charset="0"/>
              <a:buChar char="•"/>
            </a:pPr>
            <a:r>
              <a:rPr lang="en-GB" sz="2400" dirty="0" smtClean="0">
                <a:latin typeface="Calibri" charset="0"/>
                <a:ea typeface="Calibri" charset="0"/>
                <a:cs typeface="Calibri" charset="0"/>
              </a:rPr>
              <a:t>calls </a:t>
            </a:r>
            <a:r>
              <a:rPr lang="en-GB" sz="2400" dirty="0">
                <a:latin typeface="Calibri" charset="0"/>
                <a:ea typeface="Calibri" charset="0"/>
                <a:cs typeface="Calibri" charset="0"/>
              </a:rPr>
              <a:t>for papers</a:t>
            </a:r>
            <a:r>
              <a:rPr lang="en-GB" sz="2400" dirty="0" smtClean="0">
                <a:latin typeface="Calibri" charset="0"/>
                <a:ea typeface="Calibri" charset="0"/>
                <a:cs typeface="Calibri" charset="0"/>
              </a:rPr>
              <a:t>.</a:t>
            </a:r>
          </a:p>
          <a:p>
            <a:endParaRPr lang="en-GB" sz="2400" dirty="0" smtClean="0">
              <a:latin typeface="Calibri" charset="0"/>
              <a:ea typeface="Calibri" charset="0"/>
              <a:cs typeface="Calibri" charset="0"/>
            </a:endParaRPr>
          </a:p>
          <a:p>
            <a:r>
              <a:rPr lang="en-GB" sz="2400" b="1" dirty="0" smtClean="0">
                <a:latin typeface="Calibri" charset="0"/>
                <a:ea typeface="Calibri" charset="0"/>
                <a:cs typeface="Calibri" charset="0"/>
              </a:rPr>
              <a:t>Problems</a:t>
            </a:r>
            <a:endParaRPr lang="en-GB" sz="2400" b="1" dirty="0">
              <a:latin typeface="Calibri" charset="0"/>
              <a:ea typeface="Calibri" charset="0"/>
              <a:cs typeface="Calibri" charset="0"/>
            </a:endParaRPr>
          </a:p>
          <a:p>
            <a:pPr marL="342900" indent="-342900">
              <a:buFont typeface="Arial" charset="0"/>
              <a:buChar char="•"/>
            </a:pPr>
            <a:r>
              <a:rPr lang="en-GB" sz="2400" dirty="0" smtClean="0">
                <a:latin typeface="Calibri" charset="0"/>
                <a:ea typeface="Calibri" charset="0"/>
                <a:cs typeface="Calibri" charset="0"/>
              </a:rPr>
              <a:t>manual effort, time-consuming</a:t>
            </a:r>
          </a:p>
          <a:p>
            <a:pPr marL="342900" indent="-342900">
              <a:buFont typeface="Arial" charset="0"/>
              <a:buChar char="•"/>
            </a:pPr>
            <a:r>
              <a:rPr lang="en-GB" sz="2400" dirty="0" smtClean="0">
                <a:latin typeface="Calibri" charset="0"/>
                <a:ea typeface="Calibri" charset="0"/>
                <a:cs typeface="Calibri" charset="0"/>
              </a:rPr>
              <a:t>easy to miss new emerging topics</a:t>
            </a:r>
          </a:p>
          <a:p>
            <a:pPr marL="342900" indent="-342900">
              <a:buFont typeface="Arial" charset="0"/>
              <a:buChar char="•"/>
            </a:pPr>
            <a:r>
              <a:rPr lang="en-GB" sz="2400" dirty="0" err="1" smtClean="0">
                <a:latin typeface="Calibri" charset="0"/>
                <a:ea typeface="Calibri" charset="0"/>
                <a:cs typeface="Calibri" charset="0"/>
              </a:rPr>
              <a:t>CfPs</a:t>
            </a:r>
            <a:r>
              <a:rPr lang="en-GB" sz="2400" dirty="0" smtClean="0">
                <a:latin typeface="Calibri" charset="0"/>
                <a:ea typeface="Calibri" charset="0"/>
                <a:cs typeface="Calibri" charset="0"/>
              </a:rPr>
              <a:t> reflects “wishes”  and not the reality</a:t>
            </a:r>
            <a:endParaRPr lang="en-GB" sz="2400" dirty="0">
              <a:latin typeface="Calibri" charset="0"/>
              <a:ea typeface="Calibri" charset="0"/>
              <a:cs typeface="Calibri" charset="0"/>
            </a:endParaRPr>
          </a:p>
        </p:txBody>
      </p:sp>
      <p:sp>
        <p:nvSpPr>
          <p:cNvPr id="5" name="Rectangle 4"/>
          <p:cNvSpPr/>
          <p:nvPr/>
        </p:nvSpPr>
        <p:spPr>
          <a:xfrm>
            <a:off x="333643" y="1714440"/>
            <a:ext cx="8512967" cy="830997"/>
          </a:xfrm>
          <a:prstGeom prst="rect">
            <a:avLst/>
          </a:prstGeom>
        </p:spPr>
        <p:txBody>
          <a:bodyPr wrap="square">
            <a:spAutoFit/>
          </a:bodyPr>
          <a:lstStyle/>
          <a:p>
            <a:r>
              <a:rPr lang="en-GB" sz="2400" dirty="0">
                <a:latin typeface="Calibri" charset="0"/>
                <a:ea typeface="Calibri" charset="0"/>
                <a:cs typeface="Calibri" charset="0"/>
              </a:rPr>
              <a:t>Traditionally, </a:t>
            </a:r>
            <a:r>
              <a:rPr lang="en-GB" sz="2400" b="1" dirty="0">
                <a:solidFill>
                  <a:srgbClr val="0432FF"/>
                </a:solidFill>
                <a:latin typeface="Calibri" charset="0"/>
                <a:ea typeface="Calibri" charset="0"/>
                <a:cs typeface="Calibri" charset="0"/>
              </a:rPr>
              <a:t>editors choose a list of related keywords </a:t>
            </a:r>
            <a:r>
              <a:rPr lang="en-GB" sz="2400" dirty="0">
                <a:latin typeface="Calibri" charset="0"/>
                <a:ea typeface="Calibri" charset="0"/>
                <a:cs typeface="Calibri" charset="0"/>
              </a:rPr>
              <a:t>and </a:t>
            </a:r>
            <a:r>
              <a:rPr lang="en-GB" sz="2400" b="1" dirty="0">
                <a:solidFill>
                  <a:srgbClr val="0432FF"/>
                </a:solidFill>
                <a:latin typeface="Calibri" charset="0"/>
                <a:ea typeface="Calibri" charset="0"/>
                <a:cs typeface="Calibri" charset="0"/>
              </a:rPr>
              <a:t>categories</a:t>
            </a:r>
            <a:r>
              <a:rPr lang="en-GB" sz="2400" dirty="0">
                <a:solidFill>
                  <a:srgbClr val="0432FF"/>
                </a:solidFill>
                <a:latin typeface="Calibri" charset="0"/>
                <a:ea typeface="Calibri" charset="0"/>
                <a:cs typeface="Calibri" charset="0"/>
              </a:rPr>
              <a:t> </a:t>
            </a:r>
            <a:r>
              <a:rPr lang="en-GB" sz="2400" dirty="0" smtClean="0">
                <a:latin typeface="Calibri" charset="0"/>
                <a:ea typeface="Calibri" charset="0"/>
                <a:cs typeface="Calibri" charset="0"/>
              </a:rPr>
              <a:t>in relevant taxonomies using:</a:t>
            </a:r>
            <a:endParaRPr lang="en-GB" sz="2400" dirty="0">
              <a:latin typeface="Calibri" charset="0"/>
              <a:ea typeface="Calibri" charset="0"/>
              <a:cs typeface="Calibri" charset="0"/>
            </a:endParaRPr>
          </a:p>
        </p:txBody>
      </p:sp>
    </p:spTree>
    <p:extLst>
      <p:ext uri="{BB962C8B-B14F-4D97-AF65-F5344CB8AC3E}">
        <p14:creationId xmlns:p14="http://schemas.microsoft.com/office/powerpoint/2010/main" val="146565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72544" y="1084645"/>
            <a:ext cx="8239126" cy="3354765"/>
          </a:xfrm>
        </p:spPr>
        <p:txBody>
          <a:bodyPr/>
          <a:lstStyle/>
          <a:p>
            <a:pPr marL="342900" lvl="1" indent="-342900">
              <a:buFont typeface="Arial" pitchFamily="34" charset="0"/>
              <a:buChar char="•"/>
            </a:pPr>
            <a:r>
              <a:rPr lang="en-US" sz="2200" dirty="0" smtClean="0"/>
              <a:t>Existing taxonomies / ontologies are </a:t>
            </a:r>
            <a:r>
              <a:rPr lang="en-US" sz="2200" b="1" dirty="0" smtClean="0">
                <a:solidFill>
                  <a:schemeClr val="accent1"/>
                </a:solidFill>
              </a:rPr>
              <a:t>not fine-grained enough</a:t>
            </a:r>
            <a:r>
              <a:rPr lang="en-US" sz="2200" dirty="0" smtClean="0"/>
              <a:t> and </a:t>
            </a:r>
            <a:r>
              <a:rPr lang="en-US" sz="2200" b="1" dirty="0" smtClean="0">
                <a:solidFill>
                  <a:schemeClr val="accent1"/>
                </a:solidFill>
              </a:rPr>
              <a:t>get obsolete very quickly</a:t>
            </a:r>
          </a:p>
          <a:p>
            <a:pPr marL="342900" lvl="1" indent="-342900">
              <a:buFont typeface="Arial" pitchFamily="34" charset="0"/>
              <a:buChar char="•"/>
            </a:pPr>
            <a:r>
              <a:rPr lang="en-US" sz="2200" dirty="0" smtClean="0"/>
              <a:t>Open University, UK </a:t>
            </a:r>
            <a:r>
              <a:rPr lang="en-US" sz="2200" dirty="0"/>
              <a:t>automatically generated a large-scale ontology </a:t>
            </a:r>
            <a:r>
              <a:rPr lang="en-US" sz="2200" dirty="0" smtClean="0"/>
              <a:t>with </a:t>
            </a:r>
            <a:r>
              <a:rPr lang="en-US" sz="2200" dirty="0"/>
              <a:t>about  </a:t>
            </a:r>
            <a:r>
              <a:rPr lang="en-US" sz="2200" b="1" dirty="0">
                <a:solidFill>
                  <a:schemeClr val="accent4"/>
                </a:solidFill>
              </a:rPr>
              <a:t>15,000 </a:t>
            </a:r>
            <a:r>
              <a:rPr lang="en-US" sz="2200" b="1" dirty="0" smtClean="0">
                <a:solidFill>
                  <a:schemeClr val="accent4"/>
                </a:solidFill>
              </a:rPr>
              <a:t>CS topics </a:t>
            </a:r>
            <a:r>
              <a:rPr lang="en-US" sz="2200" dirty="0"/>
              <a:t>linked by about </a:t>
            </a:r>
            <a:r>
              <a:rPr lang="en-US" sz="2200" b="1" dirty="0">
                <a:solidFill>
                  <a:schemeClr val="accent4"/>
                </a:solidFill>
              </a:rPr>
              <a:t>70,000 </a:t>
            </a:r>
            <a:r>
              <a:rPr lang="en-US" sz="2200" b="1" dirty="0" smtClean="0">
                <a:solidFill>
                  <a:schemeClr val="accent4"/>
                </a:solidFill>
              </a:rPr>
              <a:t>relationships</a:t>
            </a:r>
            <a:r>
              <a:rPr lang="en-US" sz="2200" dirty="0" smtClean="0"/>
              <a:t>.</a:t>
            </a:r>
          </a:p>
          <a:p>
            <a:pPr marL="565150" lvl="2" indent="-342900">
              <a:buFont typeface="Arial" pitchFamily="34" charset="0"/>
              <a:buChar char="•"/>
            </a:pPr>
            <a:r>
              <a:rPr lang="en-US" sz="2200" dirty="0" smtClean="0"/>
              <a:t>from 16 million publications</a:t>
            </a:r>
            <a:endParaRPr lang="en-US" sz="2200" dirty="0"/>
          </a:p>
          <a:p>
            <a:pPr marL="342900" lvl="1" indent="-342900">
              <a:buFont typeface="Arial" pitchFamily="34" charset="0"/>
              <a:buChar char="•"/>
            </a:pPr>
            <a:r>
              <a:rPr lang="en-US" sz="2200" dirty="0" smtClean="0"/>
              <a:t>It </a:t>
            </a:r>
            <a:r>
              <a:rPr lang="en-US" sz="2200" dirty="0"/>
              <a:t>included </a:t>
            </a:r>
            <a:r>
              <a:rPr lang="en-US" sz="2200" b="1" dirty="0">
                <a:solidFill>
                  <a:srgbClr val="0432FF"/>
                </a:solidFill>
              </a:rPr>
              <a:t>very granular </a:t>
            </a:r>
            <a:r>
              <a:rPr lang="en-US" sz="2200" dirty="0" smtClean="0"/>
              <a:t>research </a:t>
            </a:r>
            <a:r>
              <a:rPr lang="en-US" sz="2200" dirty="0"/>
              <a:t>areas, e.g., Linked open data, </a:t>
            </a:r>
            <a:r>
              <a:rPr lang="en-US" sz="2200" dirty="0" smtClean="0"/>
              <a:t>Query answering, </a:t>
            </a:r>
            <a:r>
              <a:rPr lang="en-US" sz="2200" dirty="0"/>
              <a:t>Synthetic </a:t>
            </a:r>
            <a:r>
              <a:rPr lang="en-US" sz="2200" dirty="0" smtClean="0"/>
              <a:t>aperture </a:t>
            </a:r>
            <a:r>
              <a:rPr lang="en-US" sz="2200" dirty="0"/>
              <a:t>radar </a:t>
            </a:r>
            <a:r>
              <a:rPr lang="en-US" sz="2200" dirty="0" smtClean="0"/>
              <a:t>imaging</a:t>
            </a:r>
          </a:p>
          <a:p>
            <a:pPr marL="342900" lvl="1" indent="-342900">
              <a:buFont typeface="Arial" pitchFamily="34" charset="0"/>
              <a:buChar char="•"/>
            </a:pPr>
            <a:r>
              <a:rPr lang="en-US" sz="2200" dirty="0"/>
              <a:t>It can be </a:t>
            </a:r>
            <a:r>
              <a:rPr lang="en-US" sz="2200" b="1" dirty="0">
                <a:solidFill>
                  <a:srgbClr val="0432FF"/>
                </a:solidFill>
              </a:rPr>
              <a:t>regularly updated </a:t>
            </a:r>
            <a:r>
              <a:rPr lang="en-US" sz="2200" dirty="0"/>
              <a:t>by running Klink-2 on a new set of publications</a:t>
            </a:r>
            <a:r>
              <a:rPr lang="en-US" sz="2200" dirty="0" smtClean="0"/>
              <a:t>.</a:t>
            </a:r>
            <a:endParaRPr lang="en-US" sz="2200" dirty="0"/>
          </a:p>
        </p:txBody>
      </p:sp>
      <p:sp>
        <p:nvSpPr>
          <p:cNvPr id="6" name="Title 5"/>
          <p:cNvSpPr>
            <a:spLocks noGrp="1"/>
          </p:cNvSpPr>
          <p:nvPr>
            <p:ph type="title"/>
          </p:nvPr>
        </p:nvSpPr>
        <p:spPr>
          <a:xfrm>
            <a:off x="825499" y="538163"/>
            <a:ext cx="8449129" cy="370558"/>
          </a:xfrm>
        </p:spPr>
        <p:txBody>
          <a:bodyPr/>
          <a:lstStyle/>
          <a:p>
            <a:r>
              <a:rPr lang="en-US" dirty="0"/>
              <a:t>Computer Science Ontology (CSO</a:t>
            </a:r>
            <a:r>
              <a:rPr lang="en-US" dirty="0" smtClean="0"/>
              <a:t>) – automatically generated</a:t>
            </a:r>
            <a:endParaRPr lang="en-US" dirty="0"/>
          </a:p>
        </p:txBody>
      </p:sp>
      <p:sp>
        <p:nvSpPr>
          <p:cNvPr id="4" name="Rectangle 3"/>
          <p:cNvSpPr/>
          <p:nvPr/>
        </p:nvSpPr>
        <p:spPr>
          <a:xfrm>
            <a:off x="381000" y="5707128"/>
            <a:ext cx="9525000" cy="646331"/>
          </a:xfrm>
          <a:prstGeom prst="rect">
            <a:avLst/>
          </a:prstGeom>
        </p:spPr>
        <p:txBody>
          <a:bodyPr wrap="square">
            <a:spAutoFit/>
          </a:bodyPr>
          <a:lstStyle/>
          <a:p>
            <a:r>
              <a:rPr lang="en-US" i="1" dirty="0"/>
              <a:t>Osborne, F. and Motta, E</a:t>
            </a:r>
            <a:r>
              <a:rPr lang="en-US" i="1" dirty="0" smtClean="0"/>
              <a:t>.: </a:t>
            </a:r>
            <a:r>
              <a:rPr lang="en-US" i="1" dirty="0"/>
              <a:t>Klink-2: integrating multiple web sources to generate semantic topic networks. In </a:t>
            </a:r>
            <a:r>
              <a:rPr lang="en-US" i="1" dirty="0" smtClean="0"/>
              <a:t>ISWC 2015. (</a:t>
            </a:r>
            <a:r>
              <a:rPr lang="en-US" i="1" dirty="0"/>
              <a:t>2015</a:t>
            </a:r>
            <a:r>
              <a:rPr lang="en-US" i="1" dirty="0" smtClean="0"/>
              <a:t>). Read </a:t>
            </a:r>
            <a:r>
              <a:rPr lang="en-US" i="1" dirty="0"/>
              <a:t>for free at </a:t>
            </a:r>
            <a:r>
              <a:rPr lang="en-US" i="1" dirty="0">
                <a:hlinkClick r:id="rId2"/>
              </a:rPr>
              <a:t>http://</a:t>
            </a:r>
            <a:r>
              <a:rPr lang="en-US" i="1" dirty="0" smtClean="0">
                <a:hlinkClick r:id="rId2"/>
              </a:rPr>
              <a:t>rdcu.be/wEKy</a:t>
            </a:r>
            <a:r>
              <a:rPr lang="en-US" i="1" dirty="0" smtClean="0"/>
              <a:t> </a:t>
            </a:r>
            <a:endParaRPr lang="en-US" i="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245" y="6353459"/>
            <a:ext cx="2067546" cy="55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9444" y="4052299"/>
            <a:ext cx="5836556" cy="165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6212" y="4892649"/>
            <a:ext cx="3843232" cy="369332"/>
          </a:xfrm>
          <a:prstGeom prst="rect">
            <a:avLst/>
          </a:prstGeom>
        </p:spPr>
        <p:txBody>
          <a:bodyPr wrap="none">
            <a:spAutoFit/>
          </a:bodyPr>
          <a:lstStyle/>
          <a:p>
            <a:r>
              <a:rPr lang="en-US" dirty="0" smtClean="0"/>
              <a:t>Visit </a:t>
            </a:r>
            <a:r>
              <a:rPr lang="en-US" dirty="0" smtClean="0">
                <a:hlinkClick r:id="rId5"/>
              </a:rPr>
              <a:t>https</a:t>
            </a:r>
            <a:r>
              <a:rPr lang="en-US" dirty="0">
                <a:hlinkClick r:id="rId5"/>
              </a:rPr>
              <a:t>://</a:t>
            </a:r>
            <a:r>
              <a:rPr lang="en-US" dirty="0" smtClean="0">
                <a:hlinkClick r:id="rId5"/>
              </a:rPr>
              <a:t>cso.kmi.open.ac.uk/home</a:t>
            </a:r>
            <a:r>
              <a:rPr lang="en-US" dirty="0" smtClean="0"/>
              <a:t> </a:t>
            </a:r>
            <a:endParaRPr lang="en-US" dirty="0"/>
          </a:p>
        </p:txBody>
      </p:sp>
    </p:spTree>
    <p:extLst>
      <p:ext uri="{BB962C8B-B14F-4D97-AF65-F5344CB8AC3E}">
        <p14:creationId xmlns:p14="http://schemas.microsoft.com/office/powerpoint/2010/main" val="3888093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486A7E"/>
                </a:solidFill>
                <a:latin typeface="+mj-lt"/>
              </a:rPr>
              <a:t>The Smart Topic Miner</a:t>
            </a:r>
          </a:p>
        </p:txBody>
      </p:sp>
      <p:sp>
        <p:nvSpPr>
          <p:cNvPr id="3" name="Content Placeholder 2"/>
          <p:cNvSpPr>
            <a:spLocks noGrp="1"/>
          </p:cNvSpPr>
          <p:nvPr>
            <p:ph idx="1"/>
          </p:nvPr>
        </p:nvSpPr>
        <p:spPr>
          <a:xfrm>
            <a:off x="370702" y="641630"/>
            <a:ext cx="9316983" cy="742328"/>
          </a:xfrm>
        </p:spPr>
        <p:txBody>
          <a:bodyPr/>
          <a:lstStyle/>
          <a:p>
            <a:pPr marL="0" indent="0">
              <a:buNone/>
            </a:pPr>
            <a:r>
              <a:rPr lang="en-GB" sz="2000" dirty="0" smtClean="0"/>
              <a:t>The </a:t>
            </a:r>
            <a:r>
              <a:rPr lang="en-GB" sz="2000" b="1" dirty="0">
                <a:solidFill>
                  <a:srgbClr val="0432FF"/>
                </a:solidFill>
              </a:rPr>
              <a:t>Smart Topic </a:t>
            </a:r>
            <a:r>
              <a:rPr lang="en-GB" sz="2000" b="1" dirty="0" smtClean="0">
                <a:solidFill>
                  <a:srgbClr val="0432FF"/>
                </a:solidFill>
              </a:rPr>
              <a:t>Miner</a:t>
            </a:r>
            <a:r>
              <a:rPr lang="en-GB" sz="2000" dirty="0" smtClean="0">
                <a:solidFill>
                  <a:srgbClr val="0432FF"/>
                </a:solidFill>
              </a:rPr>
              <a:t> </a:t>
            </a:r>
            <a:r>
              <a:rPr lang="en-GB" sz="2000" dirty="0" smtClean="0"/>
              <a:t>(STM)</a:t>
            </a:r>
            <a:r>
              <a:rPr lang="en-GB" sz="2000" b="1" dirty="0" smtClean="0"/>
              <a:t> </a:t>
            </a:r>
            <a:r>
              <a:rPr lang="en-GB" sz="2000" dirty="0"/>
              <a:t>is a semantic application designed to support the </a:t>
            </a:r>
            <a:r>
              <a:rPr lang="en-GB" sz="2000" b="1" dirty="0" smtClean="0">
                <a:solidFill>
                  <a:srgbClr val="0432FF"/>
                </a:solidFill>
              </a:rPr>
              <a:t>Springer Nature Computer Science editorial team</a:t>
            </a:r>
            <a:r>
              <a:rPr lang="en-GB" sz="2000" b="1" dirty="0" smtClean="0"/>
              <a:t> </a:t>
            </a:r>
            <a:r>
              <a:rPr lang="en-GB" sz="2000" dirty="0" smtClean="0"/>
              <a:t>in </a:t>
            </a:r>
            <a:r>
              <a:rPr lang="en-GB" sz="2000" dirty="0"/>
              <a:t>classifying scholarly </a:t>
            </a:r>
            <a:r>
              <a:rPr lang="en-GB" sz="2000" dirty="0" smtClean="0"/>
              <a:t>publications.</a:t>
            </a:r>
            <a:endParaRPr lang="en-GB"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0" y="1383160"/>
            <a:ext cx="9378779" cy="544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0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671387" y="963373"/>
            <a:ext cx="8239126" cy="677108"/>
          </a:xfrm>
        </p:spPr>
        <p:txBody>
          <a:bodyPr/>
          <a:lstStyle/>
          <a:p>
            <a:pPr marL="0" indent="0">
              <a:buNone/>
            </a:pPr>
            <a:r>
              <a:rPr lang="en-GB" sz="2200" b="0" dirty="0"/>
              <a:t>T</a:t>
            </a:r>
            <a:r>
              <a:rPr lang="en-GB" sz="2200" b="0" dirty="0" smtClean="0"/>
              <a:t>he initial keywords are </a:t>
            </a:r>
            <a:r>
              <a:rPr lang="en-GB" sz="2200" b="0" dirty="0" smtClean="0">
                <a:solidFill>
                  <a:srgbClr val="0432FF"/>
                </a:solidFill>
              </a:rPr>
              <a:t>enriched</a:t>
            </a:r>
            <a:r>
              <a:rPr lang="en-GB" sz="2200" b="0" dirty="0" smtClean="0"/>
              <a:t> with terms </a:t>
            </a:r>
            <a:r>
              <a:rPr lang="en-GB" sz="2200" b="0" dirty="0" smtClean="0">
                <a:solidFill>
                  <a:srgbClr val="0432FF"/>
                </a:solidFill>
              </a:rPr>
              <a:t>extracted from the publications</a:t>
            </a:r>
            <a:r>
              <a:rPr lang="en-GB" sz="2200" b="0" dirty="0" smtClean="0"/>
              <a:t> and then </a:t>
            </a:r>
            <a:r>
              <a:rPr lang="en-GB" sz="2200" b="0" dirty="0" smtClean="0">
                <a:solidFill>
                  <a:srgbClr val="0432FF"/>
                </a:solidFill>
              </a:rPr>
              <a:t>mapped </a:t>
            </a:r>
            <a:r>
              <a:rPr lang="en-GB" sz="2200" b="0" dirty="0"/>
              <a:t>to a list of </a:t>
            </a:r>
            <a:r>
              <a:rPr lang="en-GB" sz="2200" b="0" dirty="0" smtClean="0"/>
              <a:t>topics in </a:t>
            </a:r>
            <a:r>
              <a:rPr lang="en-GB" sz="2200" b="0" dirty="0"/>
              <a:t>the </a:t>
            </a:r>
            <a:r>
              <a:rPr lang="en-GB" sz="2200" b="0" dirty="0" smtClean="0"/>
              <a:t>CS </a:t>
            </a:r>
            <a:r>
              <a:rPr lang="en-GB" sz="2200" b="0" dirty="0"/>
              <a:t>ontology</a:t>
            </a:r>
            <a:r>
              <a:rPr lang="en-GB" sz="2200" b="0" dirty="0" smtClean="0"/>
              <a:t>;</a:t>
            </a:r>
            <a:endParaRPr lang="en-US" sz="2200" b="0" dirty="0"/>
          </a:p>
        </p:txBody>
      </p:sp>
      <p:sp>
        <p:nvSpPr>
          <p:cNvPr id="15" name="Title 14"/>
          <p:cNvSpPr>
            <a:spLocks noGrp="1"/>
          </p:cNvSpPr>
          <p:nvPr>
            <p:ph type="title"/>
          </p:nvPr>
        </p:nvSpPr>
        <p:spPr/>
        <p:txBody>
          <a:bodyPr/>
          <a:lstStyle/>
          <a:p>
            <a:r>
              <a:rPr lang="en-GB" dirty="0" smtClean="0"/>
              <a:t>STM at work. </a:t>
            </a:r>
            <a:r>
              <a:rPr lang="en-GB" i="1" dirty="0"/>
              <a:t>Topic extraction</a:t>
            </a:r>
            <a:r>
              <a:rPr lang="en-GB" dirty="0"/>
              <a:t/>
            </a:r>
            <a:br>
              <a:rPr lang="en-GB" dirty="0"/>
            </a:br>
            <a:endParaRPr lang="en-US" dirty="0"/>
          </a:p>
        </p:txBody>
      </p:sp>
      <p:sp>
        <p:nvSpPr>
          <p:cNvPr id="6" name="TextBox 5"/>
          <p:cNvSpPr txBox="1"/>
          <p:nvPr/>
        </p:nvSpPr>
        <p:spPr>
          <a:xfrm>
            <a:off x="262748" y="2013363"/>
            <a:ext cx="2663421" cy="646331"/>
          </a:xfrm>
          <a:prstGeom prst="rect">
            <a:avLst/>
          </a:prstGeom>
          <a:noFill/>
        </p:spPr>
        <p:txBody>
          <a:bodyPr wrap="none" rtlCol="0">
            <a:spAutoFit/>
          </a:bodyPr>
          <a:lstStyle/>
          <a:p>
            <a:pPr algn="ctr"/>
            <a:r>
              <a:rPr lang="en-US" b="1" dirty="0" smtClean="0"/>
              <a:t>Initial Keywords</a:t>
            </a:r>
          </a:p>
          <a:p>
            <a:pPr algn="ctr"/>
            <a:r>
              <a:rPr lang="en-US" dirty="0" smtClean="0"/>
              <a:t>(from authors and editors)</a:t>
            </a:r>
            <a:endParaRPr lang="en-US" dirty="0"/>
          </a:p>
        </p:txBody>
      </p:sp>
      <p:sp>
        <p:nvSpPr>
          <p:cNvPr id="7" name="Content Placeholder 2"/>
          <p:cNvSpPr txBox="1">
            <a:spLocks/>
          </p:cNvSpPr>
          <p:nvPr/>
        </p:nvSpPr>
        <p:spPr>
          <a:xfrm>
            <a:off x="7038612" y="2722547"/>
            <a:ext cx="3023174" cy="4135454"/>
          </a:xfrm>
          <a:prstGeom prst="rect">
            <a:avLst/>
          </a:prstGeom>
          <a:ln>
            <a:solidFill>
              <a:schemeClr val="tx1"/>
            </a:solidFill>
          </a:ln>
        </p:spPr>
        <p:txBody>
          <a:bodyPr lIns="91430" tIns="45715" rIns="91430" bIns="45715">
            <a:noAutofit/>
          </a:bodyPr>
          <a:lstStyle>
            <a:lvl1pPr marL="265085" indent="-265085" algn="l" defTabSz="707950" rtl="0" eaLnBrk="0" fontAlgn="base" hangingPunct="0">
              <a:spcBef>
                <a:spcPts val="1176"/>
              </a:spcBef>
              <a:spcAft>
                <a:spcPct val="0"/>
              </a:spcAft>
              <a:buClrTx/>
              <a:buFont typeface="Arial"/>
              <a:buChar char="•"/>
              <a:defRPr sz="2400">
                <a:solidFill>
                  <a:schemeClr val="tx1"/>
                </a:solidFill>
                <a:latin typeface="Calibri"/>
                <a:ea typeface="ＭＳ Ｐゴシック" pitchFamily="-65" charset="-128"/>
                <a:cs typeface="ＭＳ Ｐゴシック" pitchFamily="-65" charset="-128"/>
              </a:defRPr>
            </a:lvl1pPr>
            <a:lvl2pPr marL="574614" indent="-220640" algn="l" defTabSz="707950" rtl="0" eaLnBrk="0" fontAlgn="base" hangingPunct="0">
              <a:spcBef>
                <a:spcPct val="20000"/>
              </a:spcBef>
              <a:spcAft>
                <a:spcPct val="0"/>
              </a:spcAft>
              <a:buChar char="–"/>
              <a:defRPr sz="2000">
                <a:solidFill>
                  <a:schemeClr val="tx1"/>
                </a:solidFill>
                <a:latin typeface="Calibri"/>
                <a:ea typeface="ＭＳ Ｐゴシック" pitchFamily="-108" charset="-128"/>
              </a:defRPr>
            </a:lvl2pPr>
            <a:lvl3pPr marL="882556" indent="-174607" algn="l" defTabSz="707950" rtl="0" eaLnBrk="0" fontAlgn="base" hangingPunct="0">
              <a:spcBef>
                <a:spcPts val="0"/>
              </a:spcBef>
              <a:spcAft>
                <a:spcPts val="600"/>
              </a:spcAft>
              <a:buClrTx/>
              <a:buChar char="•"/>
              <a:defRPr sz="1800">
                <a:solidFill>
                  <a:srgbClr val="800000"/>
                </a:solidFill>
                <a:latin typeface="Calibri"/>
                <a:ea typeface="ＭＳ Ｐゴシック" pitchFamily="-108" charset="-128"/>
              </a:defRPr>
            </a:lvl3pPr>
            <a:lvl4pPr marL="1236531" indent="-176194" algn="l" defTabSz="707950" rtl="0" eaLnBrk="0" fontAlgn="base" hangingPunct="0">
              <a:spcBef>
                <a:spcPts val="0"/>
              </a:spcBef>
              <a:spcAft>
                <a:spcPct val="0"/>
              </a:spcAft>
              <a:buChar char="–"/>
              <a:defRPr sz="1800">
                <a:solidFill>
                  <a:schemeClr val="tx1"/>
                </a:solidFill>
                <a:latin typeface="Calibri"/>
                <a:ea typeface="ＭＳ Ｐゴシック" pitchFamily="-108" charset="-128"/>
              </a:defRPr>
            </a:lvl4pPr>
            <a:lvl5pPr marL="1587332" indent="-176194" algn="l" defTabSz="707950" rtl="0" eaLnBrk="0" fontAlgn="base" hangingPunct="0">
              <a:spcBef>
                <a:spcPts val="0"/>
              </a:spcBef>
              <a:spcAft>
                <a:spcPct val="0"/>
              </a:spcAft>
              <a:buChar char="»"/>
              <a:defRPr sz="1800">
                <a:solidFill>
                  <a:schemeClr val="tx1"/>
                </a:solidFill>
                <a:latin typeface="Calibri"/>
                <a:ea typeface="ＭＳ Ｐゴシック" pitchFamily="-108" charset="-128"/>
              </a:defRPr>
            </a:lvl5pPr>
            <a:lvl6pPr marL="2044483" indent="-176194" algn="l" defTabSz="707950" rtl="0" fontAlgn="base">
              <a:spcBef>
                <a:spcPct val="20000"/>
              </a:spcBef>
              <a:spcAft>
                <a:spcPct val="0"/>
              </a:spcAft>
              <a:buChar char="»"/>
              <a:defRPr>
                <a:solidFill>
                  <a:schemeClr val="tx1"/>
                </a:solidFill>
                <a:latin typeface="+mn-lt"/>
                <a:ea typeface="ＭＳ Ｐゴシック" pitchFamily="-108" charset="-128"/>
              </a:defRPr>
            </a:lvl6pPr>
            <a:lvl7pPr marL="2501634" indent="-176194" algn="l" defTabSz="707950" rtl="0" fontAlgn="base">
              <a:spcBef>
                <a:spcPct val="20000"/>
              </a:spcBef>
              <a:spcAft>
                <a:spcPct val="0"/>
              </a:spcAft>
              <a:buChar char="»"/>
              <a:defRPr>
                <a:solidFill>
                  <a:schemeClr val="tx1"/>
                </a:solidFill>
                <a:latin typeface="+mn-lt"/>
                <a:ea typeface="ＭＳ Ｐゴシック" pitchFamily="-108" charset="-128"/>
              </a:defRPr>
            </a:lvl7pPr>
            <a:lvl8pPr marL="2958785" indent="-176194" algn="l" defTabSz="707950" rtl="0" fontAlgn="base">
              <a:spcBef>
                <a:spcPct val="20000"/>
              </a:spcBef>
              <a:spcAft>
                <a:spcPct val="0"/>
              </a:spcAft>
              <a:buChar char="»"/>
              <a:defRPr>
                <a:solidFill>
                  <a:schemeClr val="tx1"/>
                </a:solidFill>
                <a:latin typeface="+mn-lt"/>
                <a:ea typeface="ＭＳ Ｐゴシック" pitchFamily="-108" charset="-128"/>
              </a:defRPr>
            </a:lvl8pPr>
            <a:lvl9pPr marL="3415936" indent="-176194" algn="l" defTabSz="707950" rtl="0" fontAlgn="base">
              <a:spcBef>
                <a:spcPct val="20000"/>
              </a:spcBef>
              <a:spcAft>
                <a:spcPct val="0"/>
              </a:spcAft>
              <a:buChar char="»"/>
              <a:defRPr>
                <a:solidFill>
                  <a:schemeClr val="tx1"/>
                </a:solidFill>
                <a:latin typeface="+mn-lt"/>
                <a:ea typeface="ＭＳ Ｐゴシック" pitchFamily="-108" charset="-128"/>
              </a:defRPr>
            </a:lvl9pPr>
          </a:lstStyle>
          <a:p>
            <a:pPr marL="0" indent="0">
              <a:spcBef>
                <a:spcPts val="200"/>
              </a:spcBef>
              <a:buFont typeface="Arial"/>
              <a:buNone/>
            </a:pPr>
            <a:r>
              <a:rPr lang="en-US" sz="1100" kern="0" dirty="0" smtClean="0"/>
              <a:t>(1) Computer Science [21]</a:t>
            </a:r>
          </a:p>
          <a:p>
            <a:pPr marL="0" indent="0">
              <a:spcBef>
                <a:spcPts val="200"/>
              </a:spcBef>
              <a:buFont typeface="Arial"/>
              <a:buNone/>
            </a:pPr>
            <a:r>
              <a:rPr lang="en-US" sz="1100" kern="0" dirty="0" smtClean="0"/>
              <a:t>--- (2) Internet [18]</a:t>
            </a:r>
          </a:p>
          <a:p>
            <a:pPr marL="0" indent="0">
              <a:spcBef>
                <a:spcPts val="200"/>
              </a:spcBef>
              <a:buFont typeface="Arial"/>
              <a:buNone/>
            </a:pPr>
            <a:r>
              <a:rPr lang="en-US" sz="1100" kern="0" dirty="0" smtClean="0"/>
              <a:t>-------- (3) World wide web [16]</a:t>
            </a:r>
          </a:p>
          <a:p>
            <a:pPr marL="0" indent="0">
              <a:spcBef>
                <a:spcPts val="200"/>
              </a:spcBef>
              <a:buFont typeface="Arial"/>
              <a:buNone/>
            </a:pPr>
            <a:r>
              <a:rPr lang="en-US" sz="1100" kern="0" dirty="0" smtClean="0"/>
              <a:t>------------- (4) Semantic web [16]</a:t>
            </a:r>
          </a:p>
          <a:p>
            <a:pPr marL="0" indent="0">
              <a:spcBef>
                <a:spcPts val="200"/>
              </a:spcBef>
              <a:buFont typeface="Arial"/>
              <a:buNone/>
            </a:pPr>
            <a:r>
              <a:rPr lang="en-US" sz="1100" kern="0" dirty="0" smtClean="0"/>
              <a:t>------------------ (5) </a:t>
            </a:r>
            <a:r>
              <a:rPr lang="en-US" sz="1100" kern="0" dirty="0" err="1" smtClean="0"/>
              <a:t>Rdf</a:t>
            </a:r>
            <a:r>
              <a:rPr lang="en-US" sz="1100" kern="0" dirty="0" smtClean="0"/>
              <a:t> [7]</a:t>
            </a:r>
          </a:p>
          <a:p>
            <a:pPr marL="0" indent="0">
              <a:spcBef>
                <a:spcPts val="200"/>
              </a:spcBef>
              <a:buFont typeface="Arial"/>
              <a:buNone/>
            </a:pPr>
            <a:r>
              <a:rPr lang="en-US" sz="1100" kern="0" dirty="0" smtClean="0"/>
              <a:t>------------------ (5) Linked data [5]</a:t>
            </a:r>
          </a:p>
          <a:p>
            <a:pPr marL="0" indent="0">
              <a:spcBef>
                <a:spcPts val="200"/>
              </a:spcBef>
              <a:buFont typeface="Arial"/>
              <a:buNone/>
            </a:pPr>
            <a:r>
              <a:rPr lang="en-US" sz="1100" kern="0" dirty="0" smtClean="0"/>
              <a:t>---------- (3) NLP systems [3]</a:t>
            </a:r>
          </a:p>
          <a:p>
            <a:pPr marL="0" indent="0">
              <a:spcBef>
                <a:spcPts val="200"/>
              </a:spcBef>
              <a:buFont typeface="Arial"/>
              <a:buNone/>
            </a:pPr>
            <a:r>
              <a:rPr lang="en-US" sz="1100" kern="0" dirty="0" smtClean="0"/>
              <a:t>--------------- (4) Question answering [2] </a:t>
            </a:r>
          </a:p>
          <a:p>
            <a:pPr marL="0" indent="0">
              <a:spcBef>
                <a:spcPts val="200"/>
              </a:spcBef>
              <a:buFont typeface="Arial"/>
              <a:buNone/>
            </a:pPr>
            <a:r>
              <a:rPr lang="en-US" sz="1100" kern="0" dirty="0" smtClean="0"/>
              <a:t>---------- (3) Recommender systems [2]</a:t>
            </a:r>
          </a:p>
          <a:p>
            <a:pPr marL="0" indent="0">
              <a:spcBef>
                <a:spcPts val="200"/>
              </a:spcBef>
              <a:buFont typeface="Arial"/>
              <a:buNone/>
            </a:pPr>
            <a:r>
              <a:rPr lang="en-US" sz="1100" kern="0" dirty="0" smtClean="0"/>
              <a:t>--- (2) Artificial intelligence [12]</a:t>
            </a:r>
          </a:p>
          <a:p>
            <a:pPr marL="0" indent="0">
              <a:spcBef>
                <a:spcPts val="200"/>
              </a:spcBef>
              <a:buFont typeface="Arial"/>
              <a:buNone/>
            </a:pPr>
            <a:r>
              <a:rPr lang="en-US" sz="1100" kern="0" dirty="0" smtClean="0"/>
              <a:t>-------- (3) Knowledge based systems [8]</a:t>
            </a:r>
          </a:p>
          <a:p>
            <a:pPr marL="0" indent="0">
              <a:spcBef>
                <a:spcPts val="200"/>
              </a:spcBef>
              <a:buFont typeface="Arial"/>
              <a:buNone/>
            </a:pPr>
            <a:r>
              <a:rPr lang="en-US" sz="1100" kern="0" dirty="0" smtClean="0"/>
              <a:t>------------- (4) Knowledge representation [4]</a:t>
            </a:r>
          </a:p>
          <a:p>
            <a:pPr marL="0" indent="0">
              <a:spcBef>
                <a:spcPts val="200"/>
              </a:spcBef>
              <a:buNone/>
            </a:pPr>
            <a:r>
              <a:rPr lang="en-US" sz="1100" kern="0" dirty="0" smtClean="0"/>
              <a:t>------------------ (5) Description logic [3]</a:t>
            </a:r>
          </a:p>
          <a:p>
            <a:pPr marL="0" indent="0">
              <a:spcBef>
                <a:spcPts val="200"/>
              </a:spcBef>
              <a:buFont typeface="Arial"/>
              <a:buNone/>
            </a:pPr>
            <a:r>
              <a:rPr lang="en-US" sz="1100" kern="0" dirty="0" smtClean="0"/>
              <a:t>-------- (3) Machine learning [4]</a:t>
            </a:r>
          </a:p>
          <a:p>
            <a:pPr marL="0" indent="0">
              <a:spcBef>
                <a:spcPts val="200"/>
              </a:spcBef>
              <a:buFont typeface="Arial"/>
              <a:buNone/>
            </a:pPr>
            <a:r>
              <a:rPr lang="en-US" sz="1100" kern="0" dirty="0" smtClean="0"/>
              <a:t>(1) Semantics [24]</a:t>
            </a:r>
          </a:p>
          <a:p>
            <a:pPr marL="0" indent="0">
              <a:spcBef>
                <a:spcPts val="200"/>
              </a:spcBef>
              <a:buFont typeface="Arial"/>
              <a:buNone/>
            </a:pPr>
            <a:r>
              <a:rPr lang="en-US" sz="1100" kern="0" dirty="0" smtClean="0"/>
              <a:t>--- (2) Ontology [10]</a:t>
            </a:r>
          </a:p>
          <a:p>
            <a:pPr marL="0" indent="0">
              <a:spcBef>
                <a:spcPts val="200"/>
              </a:spcBef>
              <a:buFont typeface="Arial"/>
              <a:buNone/>
            </a:pPr>
            <a:r>
              <a:rPr lang="en-US" sz="1100" kern="0" dirty="0" smtClean="0"/>
              <a:t>--- (2) Metadata [7]</a:t>
            </a:r>
          </a:p>
          <a:p>
            <a:pPr marL="0" indent="0">
              <a:spcBef>
                <a:spcPts val="200"/>
              </a:spcBef>
              <a:buFont typeface="Arial"/>
              <a:buNone/>
            </a:pPr>
            <a:r>
              <a:rPr lang="en-US" sz="1100" kern="0" dirty="0" smtClean="0"/>
              <a:t>-------- (3) </a:t>
            </a:r>
            <a:r>
              <a:rPr lang="en-US" sz="1100" kern="0" dirty="0" err="1" smtClean="0"/>
              <a:t>Rdf</a:t>
            </a:r>
            <a:r>
              <a:rPr lang="en-US" sz="1100" kern="0" dirty="0" smtClean="0"/>
              <a:t> [7]</a:t>
            </a:r>
          </a:p>
          <a:p>
            <a:pPr marL="0" indent="0">
              <a:spcBef>
                <a:spcPts val="200"/>
              </a:spcBef>
              <a:buFont typeface="Arial"/>
              <a:buNone/>
            </a:pPr>
            <a:r>
              <a:rPr lang="en-US" sz="1100" kern="0" dirty="0" smtClean="0"/>
              <a:t>--- (2) Semantic web [16]</a:t>
            </a:r>
          </a:p>
          <a:p>
            <a:pPr marL="0" indent="0">
              <a:spcBef>
                <a:spcPts val="200"/>
              </a:spcBef>
              <a:buFont typeface="Arial"/>
              <a:buNone/>
            </a:pPr>
            <a:r>
              <a:rPr lang="en-US" sz="1100" kern="0" dirty="0" smtClean="0"/>
              <a:t>(1) Language [5]</a:t>
            </a:r>
          </a:p>
          <a:p>
            <a:pPr marL="0" indent="0">
              <a:spcBef>
                <a:spcPts val="200"/>
              </a:spcBef>
              <a:buNone/>
            </a:pPr>
            <a:r>
              <a:rPr lang="en-US" sz="1100" kern="0" dirty="0" smtClean="0"/>
              <a:t> --- (2) Vocabulary [2] </a:t>
            </a:r>
            <a:r>
              <a:rPr lang="en-GB" sz="1100" b="1" i="1" dirty="0"/>
              <a:t>[</a:t>
            </a:r>
            <a:r>
              <a:rPr lang="is-IS" sz="1100" b="1" i="1" dirty="0"/>
              <a:t>…</a:t>
            </a:r>
            <a:r>
              <a:rPr lang="en-GB" sz="1100" b="1" i="1" dirty="0"/>
              <a:t>]</a:t>
            </a:r>
            <a:endParaRPr lang="en-GB" sz="1100" b="1" i="1" kern="0" dirty="0"/>
          </a:p>
          <a:p>
            <a:pPr marL="0" indent="0">
              <a:spcBef>
                <a:spcPts val="200"/>
              </a:spcBef>
              <a:buFont typeface="Arial"/>
              <a:buNone/>
            </a:pPr>
            <a:endParaRPr lang="en-US" sz="1100" kern="0" dirty="0" smtClean="0"/>
          </a:p>
        </p:txBody>
      </p:sp>
      <p:sp>
        <p:nvSpPr>
          <p:cNvPr id="8" name="Content Placeholder 2"/>
          <p:cNvSpPr txBox="1">
            <a:spLocks/>
          </p:cNvSpPr>
          <p:nvPr/>
        </p:nvSpPr>
        <p:spPr>
          <a:xfrm>
            <a:off x="3519306" y="2722546"/>
            <a:ext cx="3188917" cy="3585788"/>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100" dirty="0"/>
              <a:t>semantic:24, rdf:7, applications:5, semantic web:5, knowledge base:4, linked data:4, ontology:4, ontologies:4, language:3, knowledge bases:3, algorithms:2, integration:2, architecture:2, semantics:2, knowledge management:2, query answering:2, recommendation:2, question answering system:2, semantic similarity:2, question answering:2, vocabulary:2, svm:1, graph traversal:1, information needs:1, </a:t>
            </a:r>
            <a:r>
              <a:rPr lang="en-GB" sz="1100" dirty="0" smtClean="0"/>
              <a:t>path </a:t>
            </a:r>
            <a:r>
              <a:rPr lang="en-GB" sz="1100" dirty="0"/>
              <a:t>ranking:1, </a:t>
            </a:r>
            <a:r>
              <a:rPr lang="en-GB" sz="1100" dirty="0" err="1"/>
              <a:t>baidu</a:t>
            </a:r>
            <a:r>
              <a:rPr lang="en-GB" sz="1100" dirty="0"/>
              <a:t> </a:t>
            </a:r>
            <a:r>
              <a:rPr lang="en-GB" sz="1100" dirty="0" smtClean="0"/>
              <a:t>encyclopedia:1</a:t>
            </a:r>
            <a:r>
              <a:rPr lang="en-GB" sz="1100" dirty="0"/>
              <a:t>, non-aggregation questions:1, support vector machine:1, implicit information:1, construction:1, knowledge base completion:1, </a:t>
            </a:r>
            <a:r>
              <a:rPr lang="en-GB" sz="1100" dirty="0" smtClean="0"/>
              <a:t>relational </a:t>
            </a:r>
            <a:r>
              <a:rPr lang="en-GB" sz="1100" dirty="0"/>
              <a:t>constraints:1, semantical regularizations:1, support vector machine (</a:t>
            </a:r>
            <a:r>
              <a:rPr lang="en-GB" sz="1100" dirty="0" err="1"/>
              <a:t>svm</a:t>
            </a:r>
            <a:r>
              <a:rPr lang="en-GB" sz="1100" dirty="0"/>
              <a:t>):1, machine learning:1, support vector:1, facts:1, logic programming:1, multi-strategy learning:1, distant supervision:1, competitor mining:1, </a:t>
            </a:r>
            <a:r>
              <a:rPr lang="en-GB" sz="1100" dirty="0" err="1"/>
              <a:t>lossy</a:t>
            </a:r>
            <a:r>
              <a:rPr lang="en-GB" sz="1100" dirty="0"/>
              <a:t> compression:1, comprehensive evaluation:1, relation reasoning:1, websites:1</a:t>
            </a:r>
            <a:r>
              <a:rPr lang="en-GB" sz="1100" dirty="0" smtClean="0"/>
              <a:t>, competition:1, </a:t>
            </a:r>
            <a:r>
              <a:rPr lang="en-GB" sz="1100" dirty="0"/>
              <a:t>decision support:1, learning </a:t>
            </a:r>
            <a:r>
              <a:rPr lang="en-GB" sz="1100" dirty="0" smtClean="0"/>
              <a:t>algorithm:1</a:t>
            </a:r>
            <a:r>
              <a:rPr lang="en-GB" sz="1100" dirty="0"/>
              <a:t> </a:t>
            </a:r>
            <a:r>
              <a:rPr lang="en-GB" sz="1100" b="1" i="1" dirty="0" smtClean="0"/>
              <a:t>[</a:t>
            </a:r>
            <a:r>
              <a:rPr lang="is-IS" sz="1100" b="1" i="1" dirty="0" smtClean="0"/>
              <a:t>…</a:t>
            </a:r>
            <a:r>
              <a:rPr lang="en-GB" sz="1100" b="1" i="1" dirty="0" smtClean="0"/>
              <a:t>]</a:t>
            </a:r>
            <a:endParaRPr lang="en-GB" sz="1100" b="1" i="1" dirty="0"/>
          </a:p>
        </p:txBody>
      </p:sp>
      <p:sp>
        <p:nvSpPr>
          <p:cNvPr id="9" name="Content Placeholder 2"/>
          <p:cNvSpPr txBox="1">
            <a:spLocks/>
          </p:cNvSpPr>
          <p:nvPr/>
        </p:nvSpPr>
        <p:spPr>
          <a:xfrm>
            <a:off x="0" y="2722546"/>
            <a:ext cx="3188917" cy="3585787"/>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100" dirty="0"/>
              <a:t>linked data:3, relational constraints:1, semantical regularizations:1, question answering:1, graph traversal:1, non-aggregation questions:1, implicit </a:t>
            </a:r>
            <a:r>
              <a:rPr lang="en-GB" sz="1100" dirty="0" smtClean="0"/>
              <a:t>information:1, knowledge base completion:1, dbpedia:1</a:t>
            </a:r>
            <a:r>
              <a:rPr lang="en-GB" sz="1100" dirty="0"/>
              <a:t>, recommender system:1, relation extraction:1, weakly supervised:1, </a:t>
            </a:r>
            <a:r>
              <a:rPr lang="en-GB" sz="1100" dirty="0" err="1"/>
              <a:t>baidu</a:t>
            </a:r>
            <a:r>
              <a:rPr lang="en-GB" sz="1100" dirty="0"/>
              <a:t> encyclopedia:1, svm:1, path ranking:1, medical events:1, competitor mining:1, description logics:1, multi-strategy learning:1, distant supervision:1, relation reasoning:1, non-standard reasoning services:1, concept similarity measures:1, semantic data:1, medical guidelines:1, rdf:1, prolog:1, preference profile:1, similarity measure:1, ontology development:1, knowledge representation:1, </a:t>
            </a:r>
            <a:r>
              <a:rPr lang="en-GB" sz="1100" dirty="0" smtClean="0"/>
              <a:t>graph simplification:</a:t>
            </a:r>
            <a:r>
              <a:rPr lang="en-GB" sz="1100" dirty="0"/>
              <a:t>1, </a:t>
            </a:r>
            <a:r>
              <a:rPr lang="en-GB" sz="1100" dirty="0" err="1"/>
              <a:t>rdf</a:t>
            </a:r>
            <a:r>
              <a:rPr lang="en-GB" sz="1100" dirty="0"/>
              <a:t> visualization:1, </a:t>
            </a:r>
            <a:r>
              <a:rPr lang="en-GB" sz="1100" dirty="0" smtClean="0"/>
              <a:t>triple </a:t>
            </a:r>
            <a:r>
              <a:rPr lang="en-GB" sz="1100" dirty="0"/>
              <a:t>ranking:1, sparql-rank:1, rank-join operator:1, “</a:t>
            </a:r>
            <a:r>
              <a:rPr lang="en-GB" sz="1100" dirty="0" err="1"/>
              <a:t>shaowei</a:t>
            </a:r>
            <a:r>
              <a:rPr lang="en-GB" sz="1100" dirty="0"/>
              <a:t>” (</a:t>
            </a:r>
            <a:r>
              <a:rPr lang="en-GB" sz="1100" dirty="0" err="1"/>
              <a:t>稍微</a:t>
            </a:r>
            <a:r>
              <a:rPr lang="en-GB" sz="1100" dirty="0"/>
              <a:t> ‘a little’):1, minimal degree adverb:1, a little:1, </a:t>
            </a:r>
            <a:r>
              <a:rPr lang="en-GB" sz="1100" dirty="0" err="1"/>
              <a:t>rdf</a:t>
            </a:r>
            <a:r>
              <a:rPr lang="en-GB" sz="1100" dirty="0"/>
              <a:t> native storage:1, </a:t>
            </a:r>
            <a:r>
              <a:rPr lang="en-GB" sz="1100" dirty="0" smtClean="0"/>
              <a:t>news </a:t>
            </a:r>
            <a:r>
              <a:rPr lang="en-GB" sz="1100" dirty="0"/>
              <a:t>analysis:1, meta-data extraction:1, database </a:t>
            </a:r>
            <a:r>
              <a:rPr lang="en-GB" sz="1100" dirty="0" smtClean="0"/>
              <a:t>integration:1, elderly </a:t>
            </a:r>
            <a:r>
              <a:rPr lang="en-GB" sz="1100" dirty="0"/>
              <a:t>nursing care:1</a:t>
            </a:r>
            <a:r>
              <a:rPr lang="en-GB" sz="1100" b="1" i="1" dirty="0"/>
              <a:t> [</a:t>
            </a:r>
            <a:r>
              <a:rPr lang="is-IS" sz="1100" b="1" i="1" dirty="0"/>
              <a:t>…</a:t>
            </a:r>
            <a:r>
              <a:rPr lang="en-GB" sz="1100" b="1" i="1" dirty="0" smtClean="0"/>
              <a:t>]</a:t>
            </a:r>
            <a:endParaRPr lang="en-GB" sz="1100" dirty="0"/>
          </a:p>
        </p:txBody>
      </p:sp>
      <p:sp>
        <p:nvSpPr>
          <p:cNvPr id="10" name="TextBox 9"/>
          <p:cNvSpPr txBox="1"/>
          <p:nvPr/>
        </p:nvSpPr>
        <p:spPr>
          <a:xfrm>
            <a:off x="3258683" y="2009813"/>
            <a:ext cx="3497496" cy="646331"/>
          </a:xfrm>
          <a:prstGeom prst="rect">
            <a:avLst/>
          </a:prstGeom>
          <a:noFill/>
        </p:spPr>
        <p:txBody>
          <a:bodyPr wrap="none" rtlCol="0">
            <a:spAutoFit/>
          </a:bodyPr>
          <a:lstStyle/>
          <a:p>
            <a:pPr algn="ctr"/>
            <a:r>
              <a:rPr lang="en-US" b="1" dirty="0" smtClean="0"/>
              <a:t>Enriched Keywords</a:t>
            </a:r>
          </a:p>
          <a:p>
            <a:pPr algn="ctr"/>
            <a:r>
              <a:rPr lang="en-US" dirty="0" smtClean="0"/>
              <a:t>(extracted from abstract, titles, </a:t>
            </a:r>
            <a:r>
              <a:rPr lang="en-US" dirty="0" err="1" smtClean="0"/>
              <a:t>etc</a:t>
            </a:r>
            <a:r>
              <a:rPr lang="en-US" dirty="0" smtClean="0"/>
              <a:t>)</a:t>
            </a:r>
            <a:endParaRPr lang="en-US" dirty="0"/>
          </a:p>
        </p:txBody>
      </p:sp>
      <p:sp>
        <p:nvSpPr>
          <p:cNvPr id="11" name="TextBox 10"/>
          <p:cNvSpPr txBox="1"/>
          <p:nvPr/>
        </p:nvSpPr>
        <p:spPr>
          <a:xfrm>
            <a:off x="7147190" y="1996237"/>
            <a:ext cx="2758809" cy="369332"/>
          </a:xfrm>
          <a:prstGeom prst="rect">
            <a:avLst/>
          </a:prstGeom>
          <a:noFill/>
        </p:spPr>
        <p:txBody>
          <a:bodyPr wrap="square" rtlCol="0">
            <a:spAutoFit/>
          </a:bodyPr>
          <a:lstStyle/>
          <a:p>
            <a:r>
              <a:rPr lang="en-US" b="1" dirty="0" smtClean="0"/>
              <a:t>CS Ontology topics</a:t>
            </a:r>
            <a:endParaRPr lang="en-US" b="1" dirty="0"/>
          </a:p>
        </p:txBody>
      </p:sp>
      <p:sp>
        <p:nvSpPr>
          <p:cNvPr id="13" name="Right Arrow 12"/>
          <p:cNvSpPr/>
          <p:nvPr/>
        </p:nvSpPr>
        <p:spPr>
          <a:xfrm>
            <a:off x="6519010" y="4334006"/>
            <a:ext cx="871652" cy="8760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Right Arrow 13"/>
          <p:cNvSpPr/>
          <p:nvPr/>
        </p:nvSpPr>
        <p:spPr>
          <a:xfrm>
            <a:off x="2953240" y="4334006"/>
            <a:ext cx="871652" cy="87607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0200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318499" cy="1057173"/>
          </a:xfrm>
        </p:spPr>
        <p:txBody>
          <a:bodyPr/>
          <a:lstStyle/>
          <a:p>
            <a:r>
              <a:rPr lang="en-US" sz="4000" dirty="0" smtClean="0"/>
              <a:t>Ongoing innovation pilots</a:t>
            </a:r>
            <a:endParaRPr lang="en-US" sz="4000" dirty="0"/>
          </a:p>
        </p:txBody>
      </p:sp>
    </p:spTree>
    <p:extLst>
      <p:ext uri="{BB962C8B-B14F-4D97-AF65-F5344CB8AC3E}">
        <p14:creationId xmlns:p14="http://schemas.microsoft.com/office/powerpoint/2010/main" val="203577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318499" cy="1057173"/>
          </a:xfrm>
        </p:spPr>
        <p:txBody>
          <a:bodyPr/>
          <a:lstStyle/>
          <a:p>
            <a:r>
              <a:rPr lang="en-US" sz="4000" dirty="0" smtClean="0"/>
              <a:t>Data publishing</a:t>
            </a:r>
            <a:endParaRPr lang="en-US" sz="4000" dirty="0"/>
          </a:p>
        </p:txBody>
      </p:sp>
    </p:spTree>
    <p:extLst>
      <p:ext uri="{BB962C8B-B14F-4D97-AF65-F5344CB8AC3E}">
        <p14:creationId xmlns:p14="http://schemas.microsoft.com/office/powerpoint/2010/main" val="1432285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Shape 256"/>
          <p:cNvSpPr txBox="1">
            <a:spLocks noGrp="1"/>
          </p:cNvSpPr>
          <p:nvPr>
            <p:ph type="title"/>
          </p:nvPr>
        </p:nvSpPr>
        <p:spPr>
          <a:xfrm>
            <a:off x="255625" y="1250154"/>
            <a:ext cx="4298950" cy="766763"/>
          </a:xfrm>
          <a:prstGeom prst="rect">
            <a:avLst/>
          </a:prstGeom>
          <a:noFill/>
          <a:ln>
            <a:noFill/>
          </a:ln>
        </p:spPr>
        <p:txBody>
          <a:bodyPr lIns="91425" tIns="91425" rIns="91425" bIns="91425" anchor="t" anchorCtr="0">
            <a:noAutofit/>
          </a:bodyPr>
          <a:lstStyle/>
          <a:p>
            <a:pPr lvl="0">
              <a:spcBef>
                <a:spcPts val="0"/>
              </a:spcBef>
              <a:buClr>
                <a:srgbClr val="486A7E"/>
              </a:buClr>
              <a:buSzPct val="25000"/>
            </a:pPr>
            <a:r>
              <a:rPr lang="en-GB" sz="2000" dirty="0">
                <a:solidFill>
                  <a:srgbClr val="1F497D"/>
                </a:solidFill>
                <a:ea typeface="Calibri"/>
                <a:cs typeface="Times New Roman"/>
              </a:rPr>
              <a:t>How interested </a:t>
            </a:r>
            <a:r>
              <a:rPr lang="en-GB" sz="2000" dirty="0" smtClean="0">
                <a:solidFill>
                  <a:srgbClr val="1F497D"/>
                </a:solidFill>
                <a:ea typeface="Calibri"/>
                <a:cs typeface="Times New Roman"/>
              </a:rPr>
              <a:t>are authors in </a:t>
            </a:r>
            <a:r>
              <a:rPr lang="en-GB" sz="2000" dirty="0">
                <a:solidFill>
                  <a:srgbClr val="1F497D"/>
                </a:solidFill>
                <a:ea typeface="Calibri"/>
                <a:cs typeface="Times New Roman"/>
              </a:rPr>
              <a:t>a service that helps </a:t>
            </a:r>
            <a:r>
              <a:rPr lang="en-GB" sz="2000" dirty="0" smtClean="0">
                <a:solidFill>
                  <a:srgbClr val="1F497D"/>
                </a:solidFill>
                <a:ea typeface="Calibri"/>
                <a:cs typeface="Times New Roman"/>
              </a:rPr>
              <a:t>them to deposit their data </a:t>
            </a:r>
            <a:r>
              <a:rPr lang="en-GB" sz="2000" dirty="0">
                <a:solidFill>
                  <a:srgbClr val="1F497D"/>
                </a:solidFill>
                <a:ea typeface="Calibri"/>
                <a:cs typeface="Times New Roman"/>
              </a:rPr>
              <a:t>in a </a:t>
            </a:r>
            <a:r>
              <a:rPr lang="en-GB" sz="2000" dirty="0" smtClean="0">
                <a:solidFill>
                  <a:srgbClr val="1F497D"/>
                </a:solidFill>
                <a:ea typeface="Calibri"/>
                <a:cs typeface="Times New Roman"/>
              </a:rPr>
              <a:t>repository?</a:t>
            </a:r>
            <a:endParaRPr lang="en-GB" sz="2000" b="1" i="0" u="none" strike="noStrike" cap="none" dirty="0">
              <a:solidFill>
                <a:srgbClr val="486A7E"/>
              </a:solidFill>
              <a:latin typeface="Calibri"/>
              <a:ea typeface="Calibri"/>
              <a:cs typeface="Calibri"/>
              <a:sym typeface="Calibri"/>
            </a:endParaRPr>
          </a:p>
        </p:txBody>
      </p:sp>
      <p:graphicFrame>
        <p:nvGraphicFramePr>
          <p:cNvPr id="2" name="Chart 1"/>
          <p:cNvGraphicFramePr/>
          <p:nvPr>
            <p:extLst>
              <p:ext uri="{D42A27DB-BD31-4B8C-83A1-F6EECF244321}">
                <p14:modId xmlns:p14="http://schemas.microsoft.com/office/powerpoint/2010/main" val="1201342652"/>
              </p:ext>
            </p:extLst>
          </p:nvPr>
        </p:nvGraphicFramePr>
        <p:xfrm>
          <a:off x="177800" y="2466991"/>
          <a:ext cx="5080000" cy="3823059"/>
        </p:xfrm>
        <a:graphic>
          <a:graphicData uri="http://schemas.openxmlformats.org/drawingml/2006/chart">
            <c:chart xmlns:c="http://schemas.openxmlformats.org/drawingml/2006/chart" xmlns:r="http://schemas.openxmlformats.org/officeDocument/2006/relationships" r:id="rId3"/>
          </a:graphicData>
        </a:graphic>
      </p:graphicFrame>
      <p:sp>
        <p:nvSpPr>
          <p:cNvPr id="5" name="Shape 256"/>
          <p:cNvSpPr txBox="1">
            <a:spLocks/>
          </p:cNvSpPr>
          <p:nvPr/>
        </p:nvSpPr>
        <p:spPr>
          <a:xfrm>
            <a:off x="5737225" y="1423986"/>
            <a:ext cx="4298950" cy="766763"/>
          </a:xfrm>
          <a:prstGeom prst="rect">
            <a:avLst/>
          </a:prstGeom>
          <a:noFill/>
          <a:ln>
            <a:noFill/>
          </a:ln>
        </p:spPr>
        <p:txBody>
          <a:bodyPr vert="horz" lIns="91425" tIns="91425" rIns="91425" bIns="91425" rtlCol="0" anchor="t" anchorCtr="0">
            <a:noAutofit/>
          </a:bodyPr>
          <a:lstStyle>
            <a:lvl1pPr algn="l" defTabSz="872722" rtl="0" eaLnBrk="1" latinLnBrk="0" hangingPunct="1">
              <a:spcBef>
                <a:spcPct val="0"/>
              </a:spcBef>
              <a:buNone/>
              <a:defRPr sz="2600" b="1" kern="1200">
                <a:solidFill>
                  <a:srgbClr val="486A7E"/>
                </a:solidFill>
                <a:latin typeface="+mj-lt"/>
                <a:ea typeface="+mj-ea"/>
                <a:cs typeface="+mj-cs"/>
              </a:defRPr>
            </a:lvl1pPr>
          </a:lstStyle>
          <a:p>
            <a:pPr>
              <a:spcBef>
                <a:spcPts val="0"/>
              </a:spcBef>
              <a:buClr>
                <a:srgbClr val="486A7E"/>
              </a:buClr>
              <a:buSzPct val="25000"/>
            </a:pPr>
            <a:r>
              <a:rPr lang="en-GB" sz="2000" dirty="0" smtClean="0">
                <a:solidFill>
                  <a:srgbClr val="1F497D"/>
                </a:solidFill>
                <a:ea typeface="Calibri"/>
                <a:cs typeface="Times New Roman"/>
              </a:rPr>
              <a:t>How important is data discoverability to authors?</a:t>
            </a:r>
            <a:endParaRPr lang="en-GB" sz="2000" dirty="0">
              <a:latin typeface="Calibri"/>
              <a:ea typeface="Calibri"/>
              <a:cs typeface="Calibri"/>
              <a:sym typeface="Calibri"/>
            </a:endParaRPr>
          </a:p>
        </p:txBody>
      </p:sp>
      <p:graphicFrame>
        <p:nvGraphicFramePr>
          <p:cNvPr id="3" name="Chart 2"/>
          <p:cNvGraphicFramePr/>
          <p:nvPr>
            <p:extLst>
              <p:ext uri="{D42A27DB-BD31-4B8C-83A1-F6EECF244321}">
                <p14:modId xmlns:p14="http://schemas.microsoft.com/office/powerpoint/2010/main" val="3963664565"/>
              </p:ext>
            </p:extLst>
          </p:nvPr>
        </p:nvGraphicFramePr>
        <p:xfrm>
          <a:off x="5591175" y="2517090"/>
          <a:ext cx="4029075" cy="3772960"/>
        </p:xfrm>
        <a:graphic>
          <a:graphicData uri="http://schemas.openxmlformats.org/drawingml/2006/chart">
            <c:chart xmlns:c="http://schemas.openxmlformats.org/drawingml/2006/chart" xmlns:r="http://schemas.openxmlformats.org/officeDocument/2006/relationships" r:id="rId4"/>
          </a:graphicData>
        </a:graphic>
      </p:graphicFrame>
      <p:sp>
        <p:nvSpPr>
          <p:cNvPr id="7" name="Shape 257"/>
          <p:cNvSpPr txBox="1"/>
          <p:nvPr/>
        </p:nvSpPr>
        <p:spPr>
          <a:xfrm>
            <a:off x="5737225" y="6194800"/>
            <a:ext cx="3168651" cy="50305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GB" sz="1400" dirty="0" smtClean="0">
                <a:solidFill>
                  <a:srgbClr val="486A7E"/>
                </a:solidFill>
                <a:latin typeface="Calibri"/>
                <a:ea typeface="Calibri"/>
                <a:cs typeface="Calibri"/>
                <a:sym typeface="Calibri"/>
              </a:rPr>
              <a:t>Total respondents = 7656</a:t>
            </a:r>
            <a:endParaRPr sz="1400" dirty="0">
              <a:solidFill>
                <a:srgbClr val="486A7E"/>
              </a:solidFill>
              <a:latin typeface="Calibri"/>
              <a:ea typeface="Calibri"/>
              <a:cs typeface="Calibri"/>
              <a:sym typeface="Calibri"/>
            </a:endParaRPr>
          </a:p>
        </p:txBody>
      </p:sp>
      <p:sp>
        <p:nvSpPr>
          <p:cNvPr id="8" name="Shape 256"/>
          <p:cNvSpPr txBox="1">
            <a:spLocks/>
          </p:cNvSpPr>
          <p:nvPr/>
        </p:nvSpPr>
        <p:spPr>
          <a:xfrm>
            <a:off x="825500" y="538162"/>
            <a:ext cx="8239200" cy="370499"/>
          </a:xfrm>
          <a:prstGeom prst="rect">
            <a:avLst/>
          </a:prstGeom>
          <a:noFill/>
          <a:ln>
            <a:noFill/>
          </a:ln>
        </p:spPr>
        <p:txBody>
          <a:bodyPr vert="horz" lIns="91425" tIns="91425" rIns="91425" bIns="91425" rtlCol="0" anchor="t" anchorCtr="0">
            <a:noAutofit/>
          </a:bodyPr>
          <a:lstStyle>
            <a:lvl1pPr algn="l" defTabSz="872722" rtl="0" eaLnBrk="1" latinLnBrk="0" hangingPunct="1">
              <a:spcBef>
                <a:spcPct val="0"/>
              </a:spcBef>
              <a:buNone/>
              <a:defRPr sz="2600" b="1" kern="1200">
                <a:solidFill>
                  <a:srgbClr val="486A7E"/>
                </a:solidFill>
                <a:latin typeface="+mj-lt"/>
                <a:ea typeface="+mj-ea"/>
                <a:cs typeface="+mj-cs"/>
              </a:defRPr>
            </a:lvl1pPr>
          </a:lstStyle>
          <a:p>
            <a:pPr>
              <a:spcBef>
                <a:spcPts val="0"/>
              </a:spcBef>
              <a:buClr>
                <a:srgbClr val="486A7E"/>
              </a:buClr>
              <a:buSzPct val="25000"/>
              <a:buFont typeface="Calibri"/>
              <a:buNone/>
            </a:pPr>
            <a:r>
              <a:rPr lang="en-GB" dirty="0" smtClean="0">
                <a:latin typeface="Calibri"/>
                <a:ea typeface="Calibri"/>
                <a:cs typeface="Calibri"/>
                <a:sym typeface="Calibri"/>
              </a:rPr>
              <a:t>Responses from Springer Nature author survey</a:t>
            </a:r>
            <a:endParaRPr lang="en-GB" dirty="0">
              <a:latin typeface="Calibri"/>
              <a:ea typeface="Calibri"/>
              <a:cs typeface="Calibri"/>
              <a:sym typeface="Calibri"/>
            </a:endParaRPr>
          </a:p>
        </p:txBody>
      </p:sp>
    </p:spTree>
    <p:extLst>
      <p:ext uri="{BB962C8B-B14F-4D97-AF65-F5344CB8AC3E}">
        <p14:creationId xmlns:p14="http://schemas.microsoft.com/office/powerpoint/2010/main" val="2812017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body" idx="4294967295"/>
          </p:nvPr>
        </p:nvSpPr>
        <p:spPr>
          <a:xfrm>
            <a:off x="825500" y="1107121"/>
            <a:ext cx="8239200" cy="16929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GB" sz="2000" b="0" i="0" u="none" strike="noStrike" cap="none" dirty="0" smtClean="0">
                <a:solidFill>
                  <a:schemeClr val="dk1"/>
                </a:solidFill>
                <a:latin typeface="Calibri"/>
                <a:ea typeface="Calibri"/>
                <a:cs typeface="Calibri"/>
                <a:sym typeface="Calibri"/>
              </a:rPr>
              <a:t>To </a:t>
            </a:r>
            <a:r>
              <a:rPr lang="en-GB" sz="2000" b="0" i="0" u="none" strike="noStrike" cap="none" dirty="0">
                <a:solidFill>
                  <a:schemeClr val="dk1"/>
                </a:solidFill>
                <a:latin typeface="Calibri"/>
                <a:ea typeface="Calibri"/>
                <a:cs typeface="Calibri"/>
                <a:sym typeface="Calibri"/>
              </a:rPr>
              <a:t>help </a:t>
            </a:r>
            <a:r>
              <a:rPr lang="en-GB" sz="2000" b="0" i="0" u="none" strike="noStrike" cap="none" dirty="0" smtClean="0">
                <a:solidFill>
                  <a:schemeClr val="dk1"/>
                </a:solidFill>
                <a:latin typeface="Calibri"/>
                <a:ea typeface="Calibri"/>
                <a:cs typeface="Calibri"/>
                <a:sym typeface="Calibri"/>
              </a:rPr>
              <a:t>researchers follow </a:t>
            </a:r>
            <a:r>
              <a:rPr lang="en-GB" sz="2000" b="0" i="0" u="none" strike="noStrike" cap="none" dirty="0">
                <a:solidFill>
                  <a:schemeClr val="dk1"/>
                </a:solidFill>
                <a:latin typeface="Calibri"/>
                <a:ea typeface="Calibri"/>
                <a:cs typeface="Calibri"/>
                <a:sym typeface="Calibri"/>
              </a:rPr>
              <a:t>good practice in sharing and archiving of research data, we’re </a:t>
            </a:r>
            <a:r>
              <a:rPr lang="en-GB" sz="2000" b="0" i="0" u="none" strike="noStrike" cap="none" dirty="0" smtClean="0">
                <a:solidFill>
                  <a:schemeClr val="dk1"/>
                </a:solidFill>
                <a:latin typeface="Calibri"/>
                <a:ea typeface="Calibri"/>
                <a:cs typeface="Calibri"/>
                <a:sym typeface="Calibri"/>
              </a:rPr>
              <a:t>now offering optional </a:t>
            </a:r>
            <a:r>
              <a:rPr lang="en-GB" sz="2000" b="0" i="0" u="none" strike="noStrike" cap="none" dirty="0">
                <a:solidFill>
                  <a:schemeClr val="dk1"/>
                </a:solidFill>
                <a:latin typeface="Calibri"/>
                <a:ea typeface="Calibri"/>
                <a:cs typeface="Calibri"/>
                <a:sym typeface="Calibri"/>
              </a:rPr>
              <a:t>data deposition and curation services</a:t>
            </a:r>
            <a:r>
              <a:rPr lang="en-GB" sz="2000" b="0" i="0" u="none" strike="noStrike" cap="none" dirty="0" smtClean="0">
                <a:solidFill>
                  <a:schemeClr val="dk1"/>
                </a:solidFill>
                <a:latin typeface="Calibri"/>
                <a:ea typeface="Calibri"/>
                <a:cs typeface="Calibri"/>
                <a:sym typeface="Calibri"/>
              </a:rPr>
              <a:t>.</a:t>
            </a:r>
            <a:endParaRPr lang="en-GB" b="0" i="0" u="none" strike="noStrike" cap="none" dirty="0">
              <a:solidFill>
                <a:schemeClr val="dk1"/>
              </a:solidFill>
              <a:latin typeface="Calibri"/>
              <a:ea typeface="Calibri"/>
              <a:cs typeface="Calibri"/>
              <a:sym typeface="Calibri"/>
            </a:endParaRPr>
          </a:p>
        </p:txBody>
      </p:sp>
      <p:sp>
        <p:nvSpPr>
          <p:cNvPr id="256" name="Shape 256"/>
          <p:cNvSpPr txBox="1">
            <a:spLocks noGrp="1"/>
          </p:cNvSpPr>
          <p:nvPr>
            <p:ph type="title"/>
          </p:nvPr>
        </p:nvSpPr>
        <p:spPr>
          <a:xfrm>
            <a:off x="825500" y="538162"/>
            <a:ext cx="8239200" cy="370499"/>
          </a:xfrm>
          <a:prstGeom prst="rect">
            <a:avLst/>
          </a:prstGeom>
          <a:noFill/>
          <a:ln>
            <a:noFill/>
          </a:ln>
        </p:spPr>
        <p:txBody>
          <a:bodyPr lIns="91425" tIns="91425" rIns="91425" bIns="91425" anchor="t" anchorCtr="0">
            <a:noAutofit/>
          </a:bodyPr>
          <a:lstStyle/>
          <a:p>
            <a:pPr marL="0" marR="0" lvl="0" indent="0" algn="l" rtl="0">
              <a:spcBef>
                <a:spcPts val="0"/>
              </a:spcBef>
              <a:buClr>
                <a:srgbClr val="486A7E"/>
              </a:buClr>
              <a:buSzPct val="25000"/>
              <a:buFont typeface="Calibri"/>
              <a:buNone/>
            </a:pPr>
            <a:r>
              <a:rPr lang="en-GB" sz="2600" b="1" i="0" u="none" strike="noStrike" cap="none" dirty="0" smtClean="0">
                <a:solidFill>
                  <a:srgbClr val="486A7E"/>
                </a:solidFill>
                <a:latin typeface="Calibri"/>
                <a:ea typeface="Calibri"/>
                <a:cs typeface="Calibri"/>
                <a:sym typeface="Calibri"/>
              </a:rPr>
              <a:t>Introducing Springer </a:t>
            </a:r>
            <a:r>
              <a:rPr lang="en-GB" sz="2600" b="1" i="0" u="none" strike="noStrike" cap="none" dirty="0">
                <a:solidFill>
                  <a:srgbClr val="486A7E"/>
                </a:solidFill>
                <a:latin typeface="Calibri"/>
                <a:ea typeface="Calibri"/>
                <a:cs typeface="Calibri"/>
                <a:sym typeface="Calibri"/>
              </a:rPr>
              <a:t>Nature </a:t>
            </a:r>
            <a:r>
              <a:rPr lang="en-GB" sz="2600" b="1" i="0" u="none" strike="noStrike" cap="none" dirty="0" smtClean="0">
                <a:solidFill>
                  <a:srgbClr val="486A7E"/>
                </a:solidFill>
                <a:latin typeface="Calibri"/>
                <a:ea typeface="Calibri"/>
                <a:cs typeface="Calibri"/>
                <a:sym typeface="Calibri"/>
              </a:rPr>
              <a:t>Research Data Support</a:t>
            </a:r>
            <a:endParaRPr lang="en-GB" sz="2600" b="1" i="0" u="none" strike="noStrike" cap="none" dirty="0">
              <a:solidFill>
                <a:srgbClr val="486A7E"/>
              </a:solidFill>
              <a:latin typeface="Calibri"/>
              <a:ea typeface="Calibri"/>
              <a:cs typeface="Calibri"/>
              <a:sym typeface="Calibri"/>
            </a:endParaRPr>
          </a:p>
        </p:txBody>
      </p:sp>
      <p:graphicFrame>
        <p:nvGraphicFramePr>
          <p:cNvPr id="2" name="Diagram 1"/>
          <p:cNvGraphicFramePr/>
          <p:nvPr>
            <p:extLst>
              <p:ext uri="{D42A27DB-BD31-4B8C-83A1-F6EECF244321}">
                <p14:modId xmlns:p14="http://schemas.microsoft.com/office/powerpoint/2010/main" val="1390095852"/>
              </p:ext>
            </p:extLst>
          </p:nvPr>
        </p:nvGraphicFramePr>
        <p:xfrm>
          <a:off x="888999" y="1894416"/>
          <a:ext cx="8664575" cy="4630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71450" y="6153716"/>
            <a:ext cx="5667375" cy="591682"/>
          </a:xfrm>
          <a:prstGeom prst="rect">
            <a:avLst/>
          </a:prstGeom>
        </p:spPr>
        <p:style>
          <a:lnRef idx="2">
            <a:schemeClr val="accent5"/>
          </a:lnRef>
          <a:fillRef idx="1">
            <a:schemeClr val="lt1"/>
          </a:fillRef>
          <a:effectRef idx="0">
            <a:schemeClr val="accent5"/>
          </a:effectRef>
          <a:fontRef idx="minor">
            <a:schemeClr val="dk1"/>
          </a:fontRef>
        </p:style>
        <p:txBody>
          <a:bodyPr wrap="square" lIns="72000" tIns="72000" rIns="72000" bIns="72000" rtlCol="0">
            <a:spAutoFit/>
          </a:bodyPr>
          <a:lstStyle/>
          <a:p>
            <a:pPr>
              <a:buClr>
                <a:srgbClr val="58595B"/>
              </a:buClr>
              <a:buSzPct val="25000"/>
            </a:pPr>
            <a:r>
              <a:rPr lang="en-GB" sz="1200" dirty="0" smtClean="0">
                <a:solidFill>
                  <a:srgbClr val="58595B"/>
                </a:solidFill>
              </a:rPr>
              <a:t>More information is available on our website here: </a:t>
            </a:r>
            <a:endParaRPr lang="en-GB" sz="1400" dirty="0">
              <a:solidFill>
                <a:srgbClr val="58595B"/>
              </a:solidFill>
              <a:ea typeface="Calibri"/>
              <a:cs typeface="Calibri"/>
              <a:sym typeface="Calibri"/>
            </a:endParaRPr>
          </a:p>
          <a:p>
            <a:pPr>
              <a:spcBef>
                <a:spcPts val="600"/>
              </a:spcBef>
              <a:buClr>
                <a:srgbClr val="58595B"/>
              </a:buClr>
              <a:buSzPct val="25000"/>
            </a:pPr>
            <a:r>
              <a:rPr lang="en-GB" sz="1200" u="sng" dirty="0">
                <a:solidFill>
                  <a:srgbClr val="58595B"/>
                </a:solidFill>
                <a:hlinkClick r:id="rId8"/>
              </a:rPr>
              <a:t>http://go.nature.com/ResearchDataServices</a:t>
            </a:r>
            <a:endParaRPr lang="en-GB" sz="1200" dirty="0" smtClean="0">
              <a:solidFill>
                <a:srgbClr val="58595B"/>
              </a:solidFill>
            </a:endParaRPr>
          </a:p>
        </p:txBody>
      </p:sp>
    </p:spTree>
    <p:extLst>
      <p:ext uri="{BB962C8B-B14F-4D97-AF65-F5344CB8AC3E}">
        <p14:creationId xmlns:p14="http://schemas.microsoft.com/office/powerpoint/2010/main" val="3122081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GB"/>
          </a:p>
        </p:txBody>
      </p:sp>
      <p:sp>
        <p:nvSpPr>
          <p:cNvPr id="3" name="Title 2"/>
          <p:cNvSpPr>
            <a:spLocks noGrp="1"/>
          </p:cNvSpPr>
          <p:nvPr>
            <p:ph type="title"/>
          </p:nvPr>
        </p:nvSpPr>
        <p:spPr/>
        <p:txBody>
          <a:bodyPr/>
          <a:lstStyle/>
          <a:p>
            <a:r>
              <a:rPr lang="en-GB" dirty="0" smtClean="0"/>
              <a:t>Before editing – researcher’s electronic lab notebook</a:t>
            </a: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83" y="1261086"/>
            <a:ext cx="9073261" cy="43542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8491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vert="horz" lIns="0" tIns="0" rIns="0" bIns="0" rtlCol="0" anchor="t" anchorCtr="0">
            <a:noAutofit/>
          </a:bodyPr>
          <a:lstStyle/>
          <a:p>
            <a:r>
              <a:rPr lang="en-US" cap="all" dirty="0"/>
              <a:t>Leading eBook Publishers: Total Number of eBooks</a:t>
            </a:r>
            <a:endParaRPr lang="de-DE" cap="all" dirty="0"/>
          </a:p>
        </p:txBody>
      </p:sp>
      <p:sp>
        <p:nvSpPr>
          <p:cNvPr id="355347" name="Text Box 19"/>
          <p:cNvSpPr txBox="1">
            <a:spLocks noChangeArrowheads="1"/>
          </p:cNvSpPr>
          <p:nvPr/>
        </p:nvSpPr>
        <p:spPr bwMode="auto">
          <a:xfrm>
            <a:off x="825500" y="6092825"/>
            <a:ext cx="6433608" cy="215444"/>
          </a:xfrm>
          <a:prstGeom prst="rect">
            <a:avLst/>
          </a:prstGeom>
          <a:noFill/>
          <a:ln w="9525">
            <a:noFill/>
            <a:miter lim="800000"/>
            <a:headEnd/>
            <a:tailEnd/>
          </a:ln>
          <a:effectLst/>
        </p:spPr>
        <p:txBody>
          <a:bodyPr wrap="square">
            <a:spAutoFit/>
          </a:bodyPr>
          <a:lstStyle/>
          <a:p>
            <a:pPr>
              <a:spcBef>
                <a:spcPct val="0"/>
              </a:spcBef>
            </a:pPr>
            <a:r>
              <a:rPr lang="en-US" sz="800" dirty="0">
                <a:solidFill>
                  <a:srgbClr val="58595B"/>
                </a:solidFill>
              </a:rPr>
              <a:t>Data from publisher websites; Taylor &amp; Francis: numbers from </a:t>
            </a:r>
            <a:r>
              <a:rPr lang="en-US" sz="800" dirty="0" err="1">
                <a:solidFill>
                  <a:srgbClr val="58595B"/>
                </a:solidFill>
              </a:rPr>
              <a:t>CRCNetBase</a:t>
            </a:r>
            <a:r>
              <a:rPr lang="en-US" sz="800" dirty="0">
                <a:solidFill>
                  <a:srgbClr val="58595B"/>
                </a:solidFill>
              </a:rPr>
              <a:t> and T&amp;F eBooks sites</a:t>
            </a:r>
          </a:p>
        </p:txBody>
      </p:sp>
      <p:grpSp>
        <p:nvGrpSpPr>
          <p:cNvPr id="2" name="Group 30"/>
          <p:cNvGrpSpPr>
            <a:grpSpLocks/>
          </p:cNvGrpSpPr>
          <p:nvPr/>
        </p:nvGrpSpPr>
        <p:grpSpPr bwMode="auto">
          <a:xfrm>
            <a:off x="825500" y="1433710"/>
            <a:ext cx="3948113" cy="4546403"/>
            <a:chOff x="477" y="1149"/>
            <a:chExt cx="5286" cy="2625"/>
          </a:xfrm>
        </p:grpSpPr>
        <p:sp>
          <p:nvSpPr>
            <p:cNvPr id="355359" name="Text Box 31"/>
            <p:cNvSpPr txBox="1">
              <a:spLocks noChangeArrowheads="1"/>
            </p:cNvSpPr>
            <p:nvPr/>
          </p:nvSpPr>
          <p:spPr bwMode="auto">
            <a:xfrm>
              <a:off x="477" y="1149"/>
              <a:ext cx="5286" cy="160"/>
            </a:xfrm>
            <a:prstGeom prst="rect">
              <a:avLst/>
            </a:prstGeom>
            <a:solidFill>
              <a:schemeClr val="accent3"/>
            </a:solidFill>
            <a:ln w="12700" algn="ctr">
              <a:solidFill>
                <a:schemeClr val="accent2"/>
              </a:solidFill>
              <a:miter lim="800000"/>
              <a:headEnd/>
              <a:tailEnd/>
            </a:ln>
            <a:effectLst/>
          </p:spPr>
          <p:txBody>
            <a:bodyPr>
              <a:spAutoFit/>
            </a:bodyPr>
            <a:lstStyle/>
            <a:p>
              <a:pPr algn="ctr">
                <a:spcBef>
                  <a:spcPct val="0"/>
                </a:spcBef>
              </a:pPr>
              <a:r>
                <a:rPr lang="en-US" sz="1200" b="1" dirty="0">
                  <a:solidFill>
                    <a:srgbClr val="FFFFFF"/>
                  </a:solidFill>
                </a:rPr>
                <a:t>Total Number of English-Language eBooks (Aug 17)</a:t>
              </a:r>
            </a:p>
          </p:txBody>
        </p:sp>
        <p:sp>
          <p:nvSpPr>
            <p:cNvPr id="355360" name="Rectangle 32"/>
            <p:cNvSpPr>
              <a:spLocks noChangeArrowheads="1"/>
            </p:cNvSpPr>
            <p:nvPr/>
          </p:nvSpPr>
          <p:spPr bwMode="auto">
            <a:xfrm>
              <a:off x="477" y="1149"/>
              <a:ext cx="5286" cy="2625"/>
            </a:xfrm>
            <a:prstGeom prst="rect">
              <a:avLst/>
            </a:prstGeom>
            <a:noFill/>
            <a:ln w="12700">
              <a:solidFill>
                <a:schemeClr val="accent3"/>
              </a:solidFill>
              <a:miter lim="800000"/>
              <a:headEnd/>
              <a:tailEnd/>
            </a:ln>
            <a:effectLst/>
          </p:spPr>
          <p:txBody>
            <a:bodyPr wrap="none" anchor="ctr"/>
            <a:lstStyle/>
            <a:p>
              <a:endParaRPr lang="en-US">
                <a:solidFill>
                  <a:srgbClr val="58595B"/>
                </a:solidFill>
              </a:endParaRPr>
            </a:p>
          </p:txBody>
        </p:sp>
      </p:grpSp>
      <p:sp>
        <p:nvSpPr>
          <p:cNvPr id="9" name="Text Box 31"/>
          <p:cNvSpPr txBox="1">
            <a:spLocks noChangeArrowheads="1"/>
          </p:cNvSpPr>
          <p:nvPr/>
        </p:nvSpPr>
        <p:spPr bwMode="auto">
          <a:xfrm>
            <a:off x="5127625" y="1438275"/>
            <a:ext cx="3948113" cy="277114"/>
          </a:xfrm>
          <a:prstGeom prst="rect">
            <a:avLst/>
          </a:prstGeom>
          <a:solidFill>
            <a:schemeClr val="accent3"/>
          </a:solidFill>
          <a:ln w="12700" algn="ctr">
            <a:solidFill>
              <a:schemeClr val="accent2"/>
            </a:solidFill>
            <a:miter lim="800000"/>
            <a:headEnd/>
            <a:tailEnd/>
          </a:ln>
          <a:effectLst/>
        </p:spPr>
        <p:txBody>
          <a:bodyPr>
            <a:spAutoFit/>
          </a:bodyPr>
          <a:lstStyle/>
          <a:p>
            <a:pPr algn="ctr">
              <a:spcBef>
                <a:spcPct val="0"/>
              </a:spcBef>
            </a:pPr>
            <a:r>
              <a:rPr lang="en-US" sz="1200" b="1" dirty="0">
                <a:solidFill>
                  <a:srgbClr val="FFFFFF"/>
                </a:solidFill>
              </a:rPr>
              <a:t>English-Language eBooks published in 2016</a:t>
            </a:r>
          </a:p>
        </p:txBody>
      </p:sp>
      <p:sp>
        <p:nvSpPr>
          <p:cNvPr id="10" name="Rectangle 32"/>
          <p:cNvSpPr>
            <a:spLocks noChangeArrowheads="1"/>
          </p:cNvSpPr>
          <p:nvPr/>
        </p:nvSpPr>
        <p:spPr bwMode="auto">
          <a:xfrm>
            <a:off x="5136581" y="1433709"/>
            <a:ext cx="3948113" cy="4546403"/>
          </a:xfrm>
          <a:prstGeom prst="rect">
            <a:avLst/>
          </a:prstGeom>
          <a:noFill/>
          <a:ln w="12700">
            <a:solidFill>
              <a:schemeClr val="accent3"/>
            </a:solidFill>
            <a:miter lim="800000"/>
            <a:headEnd/>
            <a:tailEnd/>
          </a:ln>
          <a:effectLst/>
        </p:spPr>
        <p:txBody>
          <a:bodyPr wrap="none" anchor="ctr"/>
          <a:lstStyle/>
          <a:p>
            <a:endParaRPr lang="en-US">
              <a:solidFill>
                <a:srgbClr val="58595B"/>
              </a:solidFill>
            </a:endParaRPr>
          </a:p>
        </p:txBody>
      </p:sp>
      <p:graphicFrame>
        <p:nvGraphicFramePr>
          <p:cNvPr id="11" name="Object 2"/>
          <p:cNvGraphicFramePr>
            <a:graphicFrameLocks noChangeAspect="1"/>
          </p:cNvGraphicFramePr>
          <p:nvPr>
            <p:extLst/>
          </p:nvPr>
        </p:nvGraphicFramePr>
        <p:xfrm>
          <a:off x="825499" y="1710824"/>
          <a:ext cx="3948113" cy="4277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2"/>
          <p:cNvGraphicFramePr>
            <a:graphicFrameLocks noChangeAspect="1"/>
          </p:cNvGraphicFramePr>
          <p:nvPr>
            <p:extLst/>
          </p:nvPr>
        </p:nvGraphicFramePr>
        <p:xfrm>
          <a:off x="5136581" y="1715389"/>
          <a:ext cx="3937569" cy="42692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977931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600504" y="1358205"/>
            <a:ext cx="4099434" cy="4139595"/>
          </a:xfrm>
        </p:spPr>
        <p:txBody>
          <a:bodyPr/>
          <a:lstStyle/>
          <a:p>
            <a:r>
              <a:rPr lang="en-GB" sz="2400" dirty="0" smtClean="0"/>
              <a:t>Now includes</a:t>
            </a:r>
          </a:p>
          <a:p>
            <a:pPr marL="285750" indent="-285750">
              <a:buFont typeface="Arial" panose="020B0604020202020204" pitchFamily="34" charset="0"/>
              <a:buChar char="•"/>
            </a:pPr>
            <a:r>
              <a:rPr lang="en-GB" sz="2000" b="0" dirty="0" smtClean="0"/>
              <a:t>Link to associated, peer-reviewed publication</a:t>
            </a:r>
          </a:p>
          <a:p>
            <a:pPr marL="285750" indent="-285750">
              <a:buFont typeface="Arial" panose="020B0604020202020204" pitchFamily="34" charset="0"/>
              <a:buChar char="•"/>
            </a:pPr>
            <a:r>
              <a:rPr lang="en-GB" sz="2000" b="0" dirty="0" smtClean="0"/>
              <a:t>Consistent titles and author names</a:t>
            </a:r>
          </a:p>
          <a:p>
            <a:pPr marL="285750" indent="-285750">
              <a:buFont typeface="Arial" panose="020B0604020202020204" pitchFamily="34" charset="0"/>
              <a:buChar char="•"/>
            </a:pPr>
            <a:r>
              <a:rPr lang="en-GB" sz="2000" b="0" dirty="0" smtClean="0"/>
              <a:t>Clear citation information</a:t>
            </a:r>
          </a:p>
          <a:p>
            <a:pPr marL="285750" indent="-285750">
              <a:buFont typeface="Arial" panose="020B0604020202020204" pitchFamily="34" charset="0"/>
              <a:buChar char="•"/>
            </a:pPr>
            <a:r>
              <a:rPr lang="en-GB" sz="2000" b="0" dirty="0" smtClean="0"/>
              <a:t>Files preview-able in browser</a:t>
            </a:r>
          </a:p>
          <a:p>
            <a:pPr marL="285750" indent="-285750">
              <a:buFont typeface="Arial" panose="020B0604020202020204" pitchFamily="34" charset="0"/>
              <a:buChar char="•"/>
            </a:pPr>
            <a:r>
              <a:rPr lang="en-GB" sz="2000" b="0" dirty="0" smtClean="0"/>
              <a:t>Metadata for each file in the archive</a:t>
            </a:r>
          </a:p>
          <a:p>
            <a:pPr marL="285750" indent="-285750">
              <a:buFont typeface="Arial" panose="020B0604020202020204" pitchFamily="34" charset="0"/>
              <a:buChar char="•"/>
            </a:pPr>
            <a:r>
              <a:rPr lang="en-GB" sz="2000" b="0" dirty="0" smtClean="0"/>
              <a:t>Contextual information</a:t>
            </a:r>
          </a:p>
          <a:p>
            <a:pPr marL="285750" indent="-285750">
              <a:buFont typeface="Arial" panose="020B0604020202020204" pitchFamily="34" charset="0"/>
              <a:buChar char="•"/>
            </a:pPr>
            <a:r>
              <a:rPr lang="en-GB" sz="2000" b="0" dirty="0" smtClean="0"/>
              <a:t>Clear license/terms of use</a:t>
            </a:r>
          </a:p>
          <a:p>
            <a:pPr marL="285750" indent="-285750">
              <a:buFont typeface="Arial" panose="020B0604020202020204" pitchFamily="34" charset="0"/>
              <a:buChar char="•"/>
            </a:pPr>
            <a:r>
              <a:rPr lang="en-GB" sz="2000" b="0" dirty="0" smtClean="0"/>
              <a:t>Dataset description/abstract</a:t>
            </a:r>
          </a:p>
          <a:p>
            <a:pPr marL="285750" indent="-285750">
              <a:buFont typeface="Arial" panose="020B0604020202020204" pitchFamily="34" charset="0"/>
              <a:buChar char="•"/>
            </a:pPr>
            <a:r>
              <a:rPr lang="en-GB" sz="2000" b="0" dirty="0" smtClean="0"/>
              <a:t>Rich usage statistics</a:t>
            </a:r>
            <a:endParaRPr lang="en-GB" sz="2000" b="0" dirty="0"/>
          </a:p>
        </p:txBody>
      </p:sp>
      <p:sp>
        <p:nvSpPr>
          <p:cNvPr id="3" name="Title 2"/>
          <p:cNvSpPr>
            <a:spLocks noGrp="1"/>
          </p:cNvSpPr>
          <p:nvPr>
            <p:ph type="title"/>
          </p:nvPr>
        </p:nvSpPr>
        <p:spPr/>
        <p:txBody>
          <a:bodyPr/>
          <a:lstStyle/>
          <a:p>
            <a:r>
              <a:rPr lang="en-GB" dirty="0" smtClean="0"/>
              <a:t>After data </a:t>
            </a:r>
            <a:r>
              <a:rPr lang="en-GB" dirty="0" err="1" smtClean="0"/>
              <a:t>curation</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13" y="1049095"/>
            <a:ext cx="4752304" cy="67318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4849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45" y="1163900"/>
            <a:ext cx="5139637" cy="3417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48" y="1355473"/>
            <a:ext cx="5346597" cy="40177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18541" y="404664"/>
            <a:ext cx="8239126" cy="370558"/>
          </a:xfrm>
        </p:spPr>
        <p:txBody>
          <a:bodyPr>
            <a:noAutofit/>
          </a:bodyPr>
          <a:lstStyle/>
          <a:p>
            <a:r>
              <a:rPr lang="en-GB" sz="2800" dirty="0" smtClean="0">
                <a:solidFill>
                  <a:schemeClr val="accent1">
                    <a:lumMod val="50000"/>
                  </a:schemeClr>
                </a:solidFill>
              </a:rPr>
              <a:t>Example output for ISWC 2017</a:t>
            </a:r>
            <a:endParaRPr lang="en-GB" sz="2800" dirty="0">
              <a:solidFill>
                <a:schemeClr val="accent1">
                  <a:lumMod val="50000"/>
                </a:schemeClr>
              </a:solidFill>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03"/>
          <a:stretch/>
        </p:blipFill>
        <p:spPr bwMode="auto">
          <a:xfrm>
            <a:off x="330200" y="5402992"/>
            <a:ext cx="6257234" cy="10479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rot="18727775">
            <a:off x="3728037" y="4669531"/>
            <a:ext cx="1275008" cy="321971"/>
          </a:xfrm>
          <a:prstGeom prst="rightArrow">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smtClean="0">
              <a:solidFill>
                <a:srgbClr val="183638"/>
              </a:solidFill>
            </a:endParaRPr>
          </a:p>
        </p:txBody>
      </p:sp>
      <p:sp>
        <p:nvSpPr>
          <p:cNvPr id="7" name="Rectangular Callout 6"/>
          <p:cNvSpPr/>
          <p:nvPr/>
        </p:nvSpPr>
        <p:spPr>
          <a:xfrm>
            <a:off x="6971774" y="5580241"/>
            <a:ext cx="2738284" cy="693478"/>
          </a:xfrm>
          <a:prstGeom prst="wedgeRectCallout">
            <a:avLst>
              <a:gd name="adj1" fmla="val 28469"/>
              <a:gd name="adj2" fmla="val -2107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dirty="0" smtClean="0">
                <a:solidFill>
                  <a:srgbClr val="00B050"/>
                </a:solidFill>
              </a:rPr>
              <a:t>The data on </a:t>
            </a:r>
            <a:r>
              <a:rPr lang="en-US" dirty="0" err="1" smtClean="0">
                <a:solidFill>
                  <a:srgbClr val="00B050"/>
                </a:solidFill>
              </a:rPr>
              <a:t>Figshare</a:t>
            </a:r>
            <a:r>
              <a:rPr lang="en-US" dirty="0" smtClean="0">
                <a:solidFill>
                  <a:srgbClr val="00B050"/>
                </a:solidFill>
              </a:rPr>
              <a:t> links to the published paper</a:t>
            </a:r>
          </a:p>
        </p:txBody>
      </p:sp>
      <p:sp>
        <p:nvSpPr>
          <p:cNvPr id="8" name="Rectangular Callout 7"/>
          <p:cNvSpPr/>
          <p:nvPr/>
        </p:nvSpPr>
        <p:spPr>
          <a:xfrm>
            <a:off x="4233490" y="6008365"/>
            <a:ext cx="2738284" cy="885206"/>
          </a:xfrm>
          <a:prstGeom prst="wedgeRectCallout">
            <a:avLst>
              <a:gd name="adj1" fmla="val -106335"/>
              <a:gd name="adj2" fmla="val -201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dirty="0" smtClean="0">
                <a:solidFill>
                  <a:srgbClr val="00B050"/>
                </a:solidFill>
              </a:rPr>
              <a:t>The paper will also link to the data on </a:t>
            </a:r>
            <a:r>
              <a:rPr lang="en-US" dirty="0" err="1" smtClean="0">
                <a:solidFill>
                  <a:srgbClr val="00B050"/>
                </a:solidFill>
              </a:rPr>
              <a:t>Figshare</a:t>
            </a:r>
            <a:r>
              <a:rPr lang="en-US" dirty="0" smtClean="0">
                <a:solidFill>
                  <a:srgbClr val="00B050"/>
                </a:solidFill>
              </a:rPr>
              <a:t> and have a proper data citation.</a:t>
            </a:r>
          </a:p>
        </p:txBody>
      </p:sp>
    </p:spTree>
    <p:extLst>
      <p:ext uri="{BB962C8B-B14F-4D97-AF65-F5344CB8AC3E}">
        <p14:creationId xmlns:p14="http://schemas.microsoft.com/office/powerpoint/2010/main" val="85307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500" y="1436688"/>
            <a:ext cx="8239126" cy="1615827"/>
          </a:xfrm>
        </p:spPr>
        <p:txBody>
          <a:bodyPr/>
          <a:lstStyle/>
          <a:p>
            <a:pPr marL="285750" indent="-285750">
              <a:buFont typeface="Arial" pitchFamily="34" charset="0"/>
              <a:buChar char="•"/>
            </a:pPr>
            <a:r>
              <a:rPr lang="en-US" b="0" dirty="0" smtClean="0"/>
              <a:t>October 2017: ISWC 2017 </a:t>
            </a:r>
            <a:r>
              <a:rPr lang="en-US" b="0" dirty="0" smtClean="0">
                <a:hlinkClick r:id="rId2"/>
              </a:rPr>
              <a:t>https</a:t>
            </a:r>
            <a:r>
              <a:rPr lang="en-US" b="0" dirty="0">
                <a:hlinkClick r:id="rId2"/>
              </a:rPr>
              <a:t>://</a:t>
            </a:r>
            <a:r>
              <a:rPr lang="en-US" b="0" dirty="0" smtClean="0">
                <a:hlinkClick r:id="rId2"/>
              </a:rPr>
              <a:t>springernature.figshare.com/semweb</a:t>
            </a:r>
            <a:r>
              <a:rPr lang="en-US" b="0" dirty="0" smtClean="0"/>
              <a:t>  - 11 datasets</a:t>
            </a:r>
          </a:p>
          <a:p>
            <a:pPr marL="285750" indent="-285750">
              <a:buFont typeface="Arial" pitchFamily="34" charset="0"/>
              <a:buChar char="•"/>
            </a:pPr>
            <a:r>
              <a:rPr lang="en-US" b="0" dirty="0"/>
              <a:t>December 2017: ECML PKDD 2017 – </a:t>
            </a:r>
            <a:r>
              <a:rPr lang="en-US" b="0" dirty="0">
                <a:hlinkClick r:id="rId3"/>
              </a:rPr>
              <a:t>https://</a:t>
            </a:r>
            <a:r>
              <a:rPr lang="en-US" b="0" dirty="0" smtClean="0">
                <a:hlinkClick r:id="rId3"/>
              </a:rPr>
              <a:t>springernature.figshare.com/ecml</a:t>
            </a:r>
            <a:r>
              <a:rPr lang="en-US" b="0" dirty="0" smtClean="0"/>
              <a:t> - 11 datasets </a:t>
            </a:r>
            <a:endParaRPr lang="en-US" b="0" dirty="0"/>
          </a:p>
          <a:p>
            <a:pPr marL="285750" indent="-285750">
              <a:buFont typeface="Arial" pitchFamily="34" charset="0"/>
              <a:buChar char="•"/>
            </a:pPr>
            <a:endParaRPr lang="en-US" b="0" dirty="0" smtClean="0"/>
          </a:p>
          <a:p>
            <a:pPr marL="285750" indent="-285750">
              <a:buFont typeface="Arial" pitchFamily="34" charset="0"/>
              <a:buChar char="•"/>
            </a:pPr>
            <a:endParaRPr lang="en-US" b="0" dirty="0"/>
          </a:p>
        </p:txBody>
      </p:sp>
      <p:sp>
        <p:nvSpPr>
          <p:cNvPr id="3" name="Title 2"/>
          <p:cNvSpPr>
            <a:spLocks noGrp="1"/>
          </p:cNvSpPr>
          <p:nvPr>
            <p:ph type="title"/>
          </p:nvPr>
        </p:nvSpPr>
        <p:spPr/>
        <p:txBody>
          <a:bodyPr/>
          <a:lstStyle/>
          <a:p>
            <a:r>
              <a:rPr lang="en-US" dirty="0" smtClean="0"/>
              <a:t>Pilots in 2017</a:t>
            </a: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20490"/>
            <a:ext cx="5133099" cy="32038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682" y="3193366"/>
            <a:ext cx="6240641" cy="341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747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25500" y="1253804"/>
            <a:ext cx="8239126" cy="2046714"/>
          </a:xfrm>
        </p:spPr>
        <p:txBody>
          <a:bodyPr/>
          <a:lstStyle/>
          <a:p>
            <a:pPr marL="285750" indent="-285750">
              <a:buFont typeface="Arial" pitchFamily="34" charset="0"/>
              <a:buChar char="•"/>
            </a:pPr>
            <a:r>
              <a:rPr lang="en-US" b="0" dirty="0" smtClean="0"/>
              <a:t>April 2018: TACAS 2018 </a:t>
            </a:r>
            <a:r>
              <a:rPr lang="en-US" b="0" dirty="0" smtClean="0">
                <a:hlinkClick r:id="rId2"/>
              </a:rPr>
              <a:t>https</a:t>
            </a:r>
            <a:r>
              <a:rPr lang="en-US" b="0" dirty="0">
                <a:hlinkClick r:id="rId2"/>
              </a:rPr>
              <a:t>://</a:t>
            </a:r>
            <a:r>
              <a:rPr lang="en-US" b="0" dirty="0" smtClean="0">
                <a:hlinkClick r:id="rId2"/>
              </a:rPr>
              <a:t>springernature.figshare.com/tacas</a:t>
            </a:r>
            <a:r>
              <a:rPr lang="en-US" b="0" dirty="0" smtClean="0"/>
              <a:t> - 21 datasets</a:t>
            </a:r>
          </a:p>
          <a:p>
            <a:pPr marL="285750" indent="-285750">
              <a:buFont typeface="Arial" pitchFamily="34" charset="0"/>
              <a:buChar char="•"/>
            </a:pPr>
            <a:r>
              <a:rPr lang="en-US" b="0" dirty="0" smtClean="0"/>
              <a:t>August 2018: Euro-Par 2018 </a:t>
            </a:r>
            <a:r>
              <a:rPr lang="en-US" b="0" dirty="0"/>
              <a:t>– </a:t>
            </a:r>
            <a:r>
              <a:rPr lang="en-US" b="0" dirty="0">
                <a:hlinkClick r:id="rId3"/>
              </a:rPr>
              <a:t>https://europar2018.org</a:t>
            </a:r>
            <a:r>
              <a:rPr lang="en-US" b="0" dirty="0" smtClean="0">
                <a:hlinkClick r:id="rId3"/>
              </a:rPr>
              <a:t>/</a:t>
            </a:r>
            <a:r>
              <a:rPr lang="en-US" b="0" dirty="0" smtClean="0"/>
              <a:t> - ongoing</a:t>
            </a:r>
          </a:p>
          <a:p>
            <a:pPr marL="285750" indent="-285750">
              <a:buFont typeface="Arial" pitchFamily="34" charset="0"/>
              <a:buChar char="•"/>
            </a:pPr>
            <a:r>
              <a:rPr lang="en-US" b="0" dirty="0" smtClean="0"/>
              <a:t>Both conferences participate in the Artifact Evaluation initiative</a:t>
            </a:r>
          </a:p>
          <a:p>
            <a:pPr marL="285750" indent="-285750">
              <a:buFont typeface="Arial" pitchFamily="34" charset="0"/>
              <a:buChar char="•"/>
            </a:pPr>
            <a:r>
              <a:rPr lang="en-US" b="0" dirty="0" smtClean="0"/>
              <a:t>...2-3 more conferences might join</a:t>
            </a:r>
          </a:p>
          <a:p>
            <a:pPr marL="285750" indent="-285750">
              <a:buFont typeface="Arial" pitchFamily="34" charset="0"/>
              <a:buChar char="•"/>
            </a:pPr>
            <a:endParaRPr lang="en-US" b="0" dirty="0" smtClean="0"/>
          </a:p>
          <a:p>
            <a:pPr marL="285750" indent="-285750">
              <a:buFont typeface="Arial" pitchFamily="34" charset="0"/>
              <a:buChar char="•"/>
            </a:pPr>
            <a:endParaRPr lang="en-US" b="0" dirty="0"/>
          </a:p>
        </p:txBody>
      </p:sp>
      <p:sp>
        <p:nvSpPr>
          <p:cNvPr id="3" name="Title 2"/>
          <p:cNvSpPr>
            <a:spLocks noGrp="1"/>
          </p:cNvSpPr>
          <p:nvPr>
            <p:ph type="title"/>
          </p:nvPr>
        </p:nvSpPr>
        <p:spPr/>
        <p:txBody>
          <a:bodyPr/>
          <a:lstStyle/>
          <a:p>
            <a:r>
              <a:rPr lang="en-US" dirty="0" smtClean="0"/>
              <a:t>More conferences in 2018</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544" y="2616590"/>
            <a:ext cx="5863702" cy="371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06371"/>
            <a:ext cx="566737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437" y="2827610"/>
            <a:ext cx="2330081" cy="210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60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318499" cy="1057173"/>
          </a:xfrm>
        </p:spPr>
        <p:txBody>
          <a:bodyPr/>
          <a:lstStyle/>
          <a:p>
            <a:r>
              <a:rPr lang="en-US" sz="4000" dirty="0" smtClean="0"/>
              <a:t>Persistent IDs for conferences</a:t>
            </a:r>
            <a:endParaRPr lang="en-US" sz="4000" dirty="0"/>
          </a:p>
        </p:txBody>
      </p:sp>
    </p:spTree>
    <p:extLst>
      <p:ext uri="{BB962C8B-B14F-4D97-AF65-F5344CB8AC3E}">
        <p14:creationId xmlns:p14="http://schemas.microsoft.com/office/powerpoint/2010/main" val="3153110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50489" y="44624"/>
            <a:ext cx="8915400" cy="1143000"/>
          </a:xfrm>
        </p:spPr>
        <p:txBody>
          <a:bodyPr>
            <a:noAutofit/>
          </a:bodyPr>
          <a:lstStyle/>
          <a:p>
            <a:r>
              <a:rPr lang="en-US" sz="3200" dirty="0" smtClean="0"/>
              <a:t>We started by helping Google Scholar</a:t>
            </a:r>
            <a:endParaRPr lang="de-DE" sz="3200" dirty="0"/>
          </a:p>
        </p:txBody>
      </p:sp>
      <p:sp>
        <p:nvSpPr>
          <p:cNvPr id="5" name="TextBox 4"/>
          <p:cNvSpPr txBox="1"/>
          <p:nvPr/>
        </p:nvSpPr>
        <p:spPr>
          <a:xfrm>
            <a:off x="4172914" y="1124744"/>
            <a:ext cx="3698705" cy="369332"/>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Conference acronyms are not unique</a:t>
            </a:r>
            <a:endParaRPr lang="en-US" b="1" dirty="0">
              <a:solidFill>
                <a:schemeClr val="accent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889" y="1542535"/>
            <a:ext cx="5460607" cy="185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bwMode="auto">
          <a:xfrm>
            <a:off x="4328931" y="2060848"/>
            <a:ext cx="3276364" cy="476071"/>
          </a:xfrm>
          <a:prstGeom prst="ellipse">
            <a:avLst/>
          </a:prstGeom>
          <a:solidFill>
            <a:schemeClr val="bg1">
              <a:alpha val="0"/>
            </a:schemeClr>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2"/>
              </a:solidFill>
              <a:effectLst/>
              <a:latin typeface="Arial" charset="0"/>
            </a:endParaRPr>
          </a:p>
        </p:txBody>
      </p:sp>
      <p:sp>
        <p:nvSpPr>
          <p:cNvPr id="8" name="TextBox 7"/>
          <p:cNvSpPr txBox="1"/>
          <p:nvPr/>
        </p:nvSpPr>
        <p:spPr>
          <a:xfrm>
            <a:off x="116463" y="2808232"/>
            <a:ext cx="3125856" cy="369332"/>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Conferences change publishers</a:t>
            </a:r>
            <a:endParaRPr lang="en-US" b="1" dirty="0">
              <a:solidFill>
                <a:schemeClr val="accent1"/>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5" y="3212977"/>
            <a:ext cx="5662599" cy="286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http://www.ieee802.org/smlliee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471" y="4742149"/>
            <a:ext cx="1487937" cy="4408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204" y="3501009"/>
            <a:ext cx="1306473" cy="39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967113" y="3681587"/>
            <a:ext cx="3472361" cy="369332"/>
          </a:xfrm>
          <a:prstGeom prst="rect">
            <a:avLst/>
          </a:prstGeom>
          <a:noFill/>
        </p:spPr>
        <p:txBody>
          <a:bodyPr wrap="none" rtlCol="0">
            <a:spAutoFit/>
          </a:bodyPr>
          <a:lstStyle/>
          <a:p>
            <a:r>
              <a:rPr lang="en-US" b="1" dirty="0" smtClean="0">
                <a:solidFill>
                  <a:schemeClr val="accent1"/>
                </a:solidFill>
                <a:effectLst>
                  <a:outerShdw blurRad="38100" dist="38100" dir="2700000" algn="tl">
                    <a:srgbClr val="000000">
                      <a:alpha val="43137"/>
                    </a:srgbClr>
                  </a:outerShdw>
                </a:effectLst>
              </a:rPr>
              <a:t>There are fake / mock conferences</a:t>
            </a:r>
            <a:endParaRPr lang="en-US" b="1" dirty="0">
              <a:solidFill>
                <a:schemeClr val="accent1"/>
              </a:solidFill>
              <a:effectLst>
                <a:outerShdw blurRad="38100" dist="38100" dir="2700000" algn="tl">
                  <a:srgbClr val="000000">
                    <a:alpha val="43137"/>
                  </a:srgbClr>
                </a:outerShdw>
              </a:effectLst>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200" y="4149080"/>
            <a:ext cx="2971190" cy="115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5547" y="6078396"/>
            <a:ext cx="3977948" cy="77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105" y="5373217"/>
            <a:ext cx="4062308" cy="70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265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185054" y="927637"/>
            <a:ext cx="8600602" cy="1723549"/>
          </a:xfrm>
        </p:spPr>
        <p:txBody>
          <a:bodyPr/>
          <a:lstStyle/>
          <a:p>
            <a:pPr marL="285750" indent="-285750">
              <a:buFont typeface="Arial" charset="0"/>
              <a:buChar char="•"/>
            </a:pPr>
            <a:r>
              <a:rPr lang="en-US" b="0" dirty="0" smtClean="0"/>
              <a:t>Scope </a:t>
            </a:r>
            <a:r>
              <a:rPr lang="en-US" b="0" dirty="0"/>
              <a:t>of the </a:t>
            </a:r>
            <a:r>
              <a:rPr lang="en-US" b="0" dirty="0" smtClean="0"/>
              <a:t>group: </a:t>
            </a:r>
          </a:p>
          <a:p>
            <a:r>
              <a:rPr lang="en-US" b="0" dirty="0" smtClean="0"/>
              <a:t> </a:t>
            </a:r>
            <a:r>
              <a:rPr lang="en-US" b="0" dirty="0"/>
              <a:t>(1) Unique Conference IDs </a:t>
            </a:r>
            <a:endParaRPr lang="en-US" b="0" dirty="0" smtClean="0"/>
          </a:p>
          <a:p>
            <a:r>
              <a:rPr lang="en-US" b="0" dirty="0" smtClean="0"/>
              <a:t> </a:t>
            </a:r>
            <a:r>
              <a:rPr lang="en-US" b="0" dirty="0"/>
              <a:t>(2) Metadata on peer-review </a:t>
            </a:r>
            <a:r>
              <a:rPr lang="en-US" b="0" dirty="0" smtClean="0"/>
              <a:t>process</a:t>
            </a:r>
          </a:p>
          <a:p>
            <a:endParaRPr lang="en-US" b="0" dirty="0"/>
          </a:p>
          <a:p>
            <a:r>
              <a:rPr lang="en-US" sz="2000" dirty="0" smtClean="0">
                <a:solidFill>
                  <a:schemeClr val="accent3"/>
                </a:solidFill>
              </a:rPr>
              <a:t>all data will be available under CC0</a:t>
            </a:r>
            <a:endParaRPr lang="en-US" sz="2000" dirty="0">
              <a:solidFill>
                <a:schemeClr val="accent3"/>
              </a:solidFill>
            </a:endParaRPr>
          </a:p>
        </p:txBody>
      </p:sp>
      <p:sp>
        <p:nvSpPr>
          <p:cNvPr id="2" name="Title 1"/>
          <p:cNvSpPr>
            <a:spLocks noGrp="1"/>
          </p:cNvSpPr>
          <p:nvPr>
            <p:ph type="title"/>
          </p:nvPr>
        </p:nvSpPr>
        <p:spPr/>
        <p:txBody>
          <a:bodyPr/>
          <a:lstStyle/>
          <a:p>
            <a:r>
              <a:rPr lang="en-US" dirty="0" err="1" smtClean="0"/>
              <a:t>CrossRef</a:t>
            </a:r>
            <a:r>
              <a:rPr lang="en-US" dirty="0" smtClean="0"/>
              <a:t> working group</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94" y="3015578"/>
            <a:ext cx="9805440" cy="380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685" y="3476378"/>
            <a:ext cx="3686713" cy="53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350" y="552406"/>
            <a:ext cx="2117408"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609" y="552406"/>
            <a:ext cx="13716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8855" y="1950306"/>
            <a:ext cx="2114550" cy="76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061" y="1178785"/>
            <a:ext cx="14382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9351" y="1178785"/>
            <a:ext cx="251156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0173" y="4007799"/>
            <a:ext cx="1310960" cy="120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407" y="2010410"/>
            <a:ext cx="2064230" cy="62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9700" y="2747826"/>
            <a:ext cx="187251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6689" y="2740129"/>
            <a:ext cx="1930486" cy="65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8162" y="4007800"/>
            <a:ext cx="1269398" cy="120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180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5821"/>
            <a:ext cx="5393094" cy="417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4"/>
          </p:nvPr>
        </p:nvSpPr>
        <p:spPr>
          <a:xfrm>
            <a:off x="7710790" y="1634247"/>
            <a:ext cx="2195210" cy="2539157"/>
          </a:xfrm>
        </p:spPr>
        <p:txBody>
          <a:bodyPr/>
          <a:lstStyle/>
          <a:p>
            <a:r>
              <a:rPr lang="en-US" sz="3200" dirty="0" smtClean="0"/>
              <a:t>see </a:t>
            </a:r>
            <a:r>
              <a:rPr lang="en-US" sz="3200" dirty="0" err="1" smtClean="0"/>
              <a:t>Crossref</a:t>
            </a:r>
            <a:r>
              <a:rPr lang="en-US" sz="3200" dirty="0" smtClean="0"/>
              <a:t> blog and twitter #</a:t>
            </a:r>
            <a:r>
              <a:rPr lang="en-US" sz="3200" dirty="0" err="1" smtClean="0"/>
              <a:t>confpid</a:t>
            </a:r>
            <a:endParaRPr lang="en-US" sz="3200" dirty="0" smtClean="0"/>
          </a:p>
          <a:p>
            <a:endParaRPr lang="en-US" sz="3200" dirty="0"/>
          </a:p>
        </p:txBody>
      </p:sp>
      <p:sp>
        <p:nvSpPr>
          <p:cNvPr id="3" name="Title 2"/>
          <p:cNvSpPr>
            <a:spLocks noGrp="1"/>
          </p:cNvSpPr>
          <p:nvPr>
            <p:ph type="title"/>
          </p:nvPr>
        </p:nvSpPr>
        <p:spPr>
          <a:xfrm>
            <a:off x="354563" y="544749"/>
            <a:ext cx="9237305" cy="363972"/>
          </a:xfrm>
        </p:spPr>
        <p:txBody>
          <a:bodyPr/>
          <a:lstStyle/>
          <a:p>
            <a:r>
              <a:rPr lang="en-US" dirty="0" smtClean="0"/>
              <a:t>Metadata for conferences: open for comments till end of May 2018</a:t>
            </a:r>
            <a:endParaRPr lang="en-US" dirty="0"/>
          </a:p>
        </p:txBody>
      </p:sp>
      <p:sp>
        <p:nvSpPr>
          <p:cNvPr id="4" name="Rectangle 3"/>
          <p:cNvSpPr/>
          <p:nvPr/>
        </p:nvSpPr>
        <p:spPr>
          <a:xfrm>
            <a:off x="5393093" y="5701004"/>
            <a:ext cx="4581331" cy="584775"/>
          </a:xfrm>
          <a:prstGeom prst="rect">
            <a:avLst/>
          </a:prstGeom>
        </p:spPr>
        <p:txBody>
          <a:bodyPr wrap="square">
            <a:spAutoFit/>
          </a:bodyPr>
          <a:lstStyle/>
          <a:p>
            <a:r>
              <a:rPr lang="en-US" sz="1600" dirty="0">
                <a:hlinkClick r:id="rId3"/>
              </a:rPr>
              <a:t>https://www.crossref.org/blog/pids-for-conferences---your-comments-are-welcome</a:t>
            </a:r>
            <a:r>
              <a:rPr lang="en-US" sz="1600" dirty="0" smtClean="0">
                <a:hlinkClick r:id="rId3"/>
              </a:rPr>
              <a:t>/</a:t>
            </a:r>
            <a:r>
              <a:rPr lang="en-US" sz="1600" dirty="0" smtClean="0"/>
              <a:t> </a:t>
            </a:r>
            <a:endParaRPr lang="en-US" sz="16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58" y="1025545"/>
            <a:ext cx="6072582" cy="18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998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318499" cy="1057173"/>
          </a:xfrm>
        </p:spPr>
        <p:txBody>
          <a:bodyPr/>
          <a:lstStyle/>
          <a:p>
            <a:r>
              <a:rPr lang="en-US" sz="4000" dirty="0" smtClean="0"/>
              <a:t>Innovations in peer review</a:t>
            </a:r>
            <a:endParaRPr 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133724"/>
            <a:ext cx="7569570" cy="75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2063003" y="2756442"/>
            <a:ext cx="4454713" cy="377283"/>
          </a:xfrm>
          <a:prstGeom prst="rect">
            <a:avLst/>
          </a:prstGeom>
        </p:spPr>
        <p:txBody>
          <a:bodyPr vert="horz" lIns="0" tIns="0" rIns="0" bIns="0" rtlCol="0" anchor="t" anchorCtr="0">
            <a:noAutofit/>
          </a:bodyPr>
          <a:lstStyle>
            <a:lvl1pPr algn="l" defTabSz="872722" rtl="0" eaLnBrk="1" latinLnBrk="0" hangingPunct="1">
              <a:spcBef>
                <a:spcPct val="0"/>
              </a:spcBef>
              <a:buNone/>
              <a:defRPr sz="2600" b="1" kern="1200">
                <a:solidFill>
                  <a:schemeClr val="bg1"/>
                </a:solidFill>
                <a:latin typeface="+mj-lt"/>
                <a:ea typeface="+mj-ea"/>
                <a:cs typeface="+mj-cs"/>
              </a:defRPr>
            </a:lvl1pPr>
          </a:lstStyle>
          <a:p>
            <a:r>
              <a:rPr lang="en-US" sz="2000" dirty="0" smtClean="0">
                <a:solidFill>
                  <a:schemeClr val="tx1"/>
                </a:solidFill>
              </a:rPr>
              <a:t>See more in 2017 talk</a:t>
            </a:r>
            <a:endParaRPr lang="en-US" sz="2000" dirty="0">
              <a:solidFill>
                <a:schemeClr val="tx1"/>
              </a:solidFill>
            </a:endParaRPr>
          </a:p>
        </p:txBody>
      </p:sp>
    </p:spTree>
    <p:extLst>
      <p:ext uri="{BB962C8B-B14F-4D97-AF65-F5344CB8AC3E}">
        <p14:creationId xmlns:p14="http://schemas.microsoft.com/office/powerpoint/2010/main" val="1520447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Crossmark</a:t>
            </a:r>
            <a:r>
              <a:rPr lang="en-US" dirty="0" smtClean="0"/>
              <a:t> for proceedings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805"/>
            <a:ext cx="6206297" cy="36004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6976"/>
            <a:ext cx="7035525" cy="36210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0" y="2515936"/>
            <a:ext cx="4328159" cy="4143776"/>
          </a:xfrm>
          <a:prstGeom prst="rect">
            <a:avLst/>
          </a:prstGeom>
        </p:spPr>
      </p:pic>
    </p:spTree>
    <p:extLst>
      <p:ext uri="{BB962C8B-B14F-4D97-AF65-F5344CB8AC3E}">
        <p14:creationId xmlns:p14="http://schemas.microsoft.com/office/powerpoint/2010/main" val="34603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549" y="272699"/>
            <a:ext cx="6799406" cy="761570"/>
          </a:xfrm>
          <a:noFill/>
        </p:spPr>
        <p:txBody>
          <a:bodyPr>
            <a:normAutofit/>
          </a:bodyPr>
          <a:lstStyle/>
          <a:p>
            <a:r>
              <a:rPr lang="de-DE" dirty="0" err="1" smtClean="0"/>
              <a:t>Proceedings</a:t>
            </a:r>
            <a:r>
              <a:rPr lang="de-DE" dirty="0" smtClean="0"/>
              <a:t> in Springer </a:t>
            </a:r>
            <a:r>
              <a:rPr lang="de-DE" dirty="0" err="1" smtClean="0"/>
              <a:t>by</a:t>
            </a:r>
            <a:r>
              <a:rPr lang="de-DE" dirty="0" smtClean="0"/>
              <a:t> </a:t>
            </a:r>
            <a:r>
              <a:rPr lang="de-DE" dirty="0" err="1" smtClean="0"/>
              <a:t>discipline</a:t>
            </a:r>
            <a:r>
              <a:rPr lang="de-DE" dirty="0" smtClean="0"/>
              <a:t> - 2015</a:t>
            </a:r>
            <a:endParaRPr lang="de-DE" dirty="0"/>
          </a:p>
        </p:txBody>
      </p:sp>
      <p:sp>
        <p:nvSpPr>
          <p:cNvPr id="3" name="TextBox 2"/>
          <p:cNvSpPr txBox="1"/>
          <p:nvPr/>
        </p:nvSpPr>
        <p:spPr>
          <a:xfrm>
            <a:off x="469749" y="6122676"/>
            <a:ext cx="8232479" cy="457200"/>
          </a:xfrm>
          <a:prstGeom prst="rect">
            <a:avLst/>
          </a:prstGeom>
          <a:noFill/>
        </p:spPr>
        <p:txBody>
          <a:bodyPr wrap="none" lIns="0" tIns="0" rIns="0" bIns="0" rtlCol="0">
            <a:noAutofit/>
          </a:bodyPr>
          <a:lstStyle/>
          <a:p>
            <a:pPr algn="l">
              <a:lnSpc>
                <a:spcPts val="2200"/>
              </a:lnSpc>
              <a:spcBef>
                <a:spcPts val="900"/>
              </a:spcBef>
              <a:buClr>
                <a:schemeClr val="accent2"/>
              </a:buClr>
              <a:buSzPct val="100000"/>
            </a:pPr>
            <a:r>
              <a:rPr lang="de-DE" sz="2400" i="1" dirty="0" smtClean="0">
                <a:latin typeface="+mn-lt"/>
              </a:rPr>
              <a:t>12% </a:t>
            </a:r>
            <a:r>
              <a:rPr lang="de-DE" sz="2400" i="1" dirty="0" err="1" smtClean="0">
                <a:latin typeface="+mn-lt"/>
              </a:rPr>
              <a:t>of</a:t>
            </a:r>
            <a:r>
              <a:rPr lang="de-DE" sz="2400" i="1" dirty="0" smtClean="0">
                <a:latin typeface="+mn-lt"/>
              </a:rPr>
              <a:t> all Springer </a:t>
            </a:r>
            <a:r>
              <a:rPr lang="de-DE" sz="2400" i="1" dirty="0" err="1" smtClean="0">
                <a:latin typeface="+mn-lt"/>
              </a:rPr>
              <a:t>publications</a:t>
            </a:r>
            <a:r>
              <a:rPr lang="de-DE" sz="2400" i="1" dirty="0" smtClean="0">
                <a:latin typeface="+mn-lt"/>
              </a:rPr>
              <a:t> </a:t>
            </a:r>
            <a:r>
              <a:rPr lang="de-DE" sz="2400" i="1" dirty="0" err="1" smtClean="0">
                <a:latin typeface="+mn-lt"/>
              </a:rPr>
              <a:t>were</a:t>
            </a:r>
            <a:r>
              <a:rPr lang="de-DE" sz="2400" i="1" dirty="0" smtClean="0">
                <a:latin typeface="+mn-lt"/>
              </a:rPr>
              <a:t> Proceedings in 2015</a:t>
            </a:r>
          </a:p>
          <a:p>
            <a:pPr algn="l">
              <a:lnSpc>
                <a:spcPts val="2200"/>
              </a:lnSpc>
              <a:spcBef>
                <a:spcPts val="900"/>
              </a:spcBef>
              <a:buClr>
                <a:schemeClr val="accent2"/>
              </a:buClr>
              <a:buSzPct val="100000"/>
            </a:pPr>
            <a:endParaRPr lang="en-US" sz="1800" dirty="0" err="1" smtClean="0">
              <a:latin typeface="+mn-lt"/>
            </a:endParaRPr>
          </a:p>
        </p:txBody>
      </p:sp>
      <p:graphicFrame>
        <p:nvGraphicFramePr>
          <p:cNvPr id="8" name="Diagramm 7"/>
          <p:cNvGraphicFramePr>
            <a:graphicFrameLocks/>
          </p:cNvGraphicFramePr>
          <p:nvPr>
            <p:extLst>
              <p:ext uri="{D42A27DB-BD31-4B8C-83A1-F6EECF244321}">
                <p14:modId xmlns:p14="http://schemas.microsoft.com/office/powerpoint/2010/main" val="1616587413"/>
              </p:ext>
            </p:extLst>
          </p:nvPr>
        </p:nvGraphicFramePr>
        <p:xfrm>
          <a:off x="239259" y="1783429"/>
          <a:ext cx="8135959" cy="416419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3"/>
          <p:cNvSpPr/>
          <p:nvPr/>
        </p:nvSpPr>
        <p:spPr>
          <a:xfrm>
            <a:off x="564915" y="759655"/>
            <a:ext cx="5446373" cy="643946"/>
          </a:xfrm>
          <a:prstGeom prst="rect">
            <a:avLst/>
          </a:prstGeom>
        </p:spPr>
        <p:txBody>
          <a:bodyPr wrap="square">
            <a:spAutoFit/>
          </a:bodyPr>
          <a:lstStyle/>
          <a:p>
            <a:pPr algn="l"/>
            <a:r>
              <a:rPr lang="de-DE" b="1" dirty="0"/>
              <a:t>In </a:t>
            </a:r>
            <a:r>
              <a:rPr lang="de-DE" b="1" dirty="0" err="1"/>
              <a:t>certain</a:t>
            </a:r>
            <a:r>
              <a:rPr lang="de-DE" b="1" dirty="0"/>
              <a:t> </a:t>
            </a:r>
            <a:r>
              <a:rPr lang="de-DE" b="1" dirty="0" err="1"/>
              <a:t>fields</a:t>
            </a:r>
            <a:r>
              <a:rPr lang="de-DE" b="1" dirty="0"/>
              <a:t> </a:t>
            </a:r>
            <a:r>
              <a:rPr lang="de-DE" b="1" dirty="0" err="1"/>
              <a:t>scientists</a:t>
            </a:r>
            <a:r>
              <a:rPr lang="de-DE" b="1" dirty="0"/>
              <a:t> </a:t>
            </a:r>
            <a:r>
              <a:rPr lang="de-DE" b="1" dirty="0" err="1"/>
              <a:t>exchange</a:t>
            </a:r>
            <a:r>
              <a:rPr lang="de-DE" b="1" dirty="0"/>
              <a:t> </a:t>
            </a:r>
            <a:r>
              <a:rPr lang="de-DE" b="1" dirty="0" err="1"/>
              <a:t>their</a:t>
            </a:r>
            <a:r>
              <a:rPr lang="de-DE" b="1" dirty="0"/>
              <a:t> </a:t>
            </a:r>
            <a:r>
              <a:rPr lang="de-DE" b="1" dirty="0" err="1"/>
              <a:t>research</a:t>
            </a:r>
            <a:r>
              <a:rPr lang="de-DE" b="1" dirty="0"/>
              <a:t> via </a:t>
            </a:r>
            <a:r>
              <a:rPr lang="de-DE" b="1" dirty="0" err="1"/>
              <a:t>conferences</a:t>
            </a:r>
            <a:endParaRPr lang="en-US" b="1"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76972"/>
            <a:ext cx="386715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523" y="4316868"/>
            <a:ext cx="22574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999659" y="665863"/>
            <a:ext cx="2665549" cy="323331"/>
          </a:xfrm>
          <a:prstGeom prst="rect">
            <a:avLst/>
          </a:prstGeom>
          <a:noFill/>
        </p:spPr>
        <p:txBody>
          <a:bodyPr wrap="none" lIns="0" tIns="0" rIns="0" bIns="0" rtlCol="0">
            <a:noAutofit/>
          </a:bodyPr>
          <a:lstStyle/>
          <a:p>
            <a:pPr algn="l">
              <a:lnSpc>
                <a:spcPts val="2200"/>
              </a:lnSpc>
              <a:spcBef>
                <a:spcPts val="900"/>
              </a:spcBef>
              <a:buClr>
                <a:schemeClr val="accent2"/>
              </a:buClr>
              <a:buSzPct val="100000"/>
            </a:pPr>
            <a:r>
              <a:rPr lang="de-DE" sz="2400" b="1" i="1" dirty="0" smtClean="0">
                <a:solidFill>
                  <a:srgbClr val="00B050"/>
                </a:solidFill>
                <a:latin typeface="+mn-lt"/>
              </a:rPr>
              <a:t>in Computer Science</a:t>
            </a:r>
          </a:p>
          <a:p>
            <a:pPr algn="l">
              <a:lnSpc>
                <a:spcPts val="2200"/>
              </a:lnSpc>
              <a:spcBef>
                <a:spcPts val="900"/>
              </a:spcBef>
              <a:buClr>
                <a:schemeClr val="accent2"/>
              </a:buClr>
              <a:buSzPct val="100000"/>
            </a:pPr>
            <a:endParaRPr lang="en-US" sz="1800" dirty="0" err="1" smtClean="0">
              <a:latin typeface="+mn-lt"/>
            </a:endParaRPr>
          </a:p>
        </p:txBody>
      </p:sp>
    </p:spTree>
    <p:extLst>
      <p:ext uri="{BB962C8B-B14F-4D97-AF65-F5344CB8AC3E}">
        <p14:creationId xmlns:p14="http://schemas.microsoft.com/office/powerpoint/2010/main" val="2300592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28016" y="1394588"/>
            <a:ext cx="8239126" cy="3816429"/>
          </a:xfrm>
        </p:spPr>
        <p:txBody>
          <a:bodyPr/>
          <a:lstStyle/>
          <a:p>
            <a:pPr marL="285750" indent="-285750">
              <a:buFont typeface="Arial" charset="0"/>
              <a:buChar char="•"/>
            </a:pPr>
            <a:endParaRPr lang="ru-RU" dirty="0" smtClean="0"/>
          </a:p>
          <a:p>
            <a:pPr marL="285750" indent="-285750">
              <a:buFont typeface="Arial" charset="0"/>
              <a:buChar char="•"/>
            </a:pPr>
            <a:r>
              <a:rPr lang="en-US" dirty="0" smtClean="0"/>
              <a:t>Pilot with ORCID to recognize conference peer reviewers</a:t>
            </a:r>
          </a:p>
          <a:p>
            <a:pPr marL="285750" indent="-285750">
              <a:buFont typeface="Arial" charset="0"/>
              <a:buChar char="•"/>
            </a:pPr>
            <a:endParaRPr lang="ru-RU" dirty="0" smtClean="0"/>
          </a:p>
          <a:p>
            <a:pPr marL="285750" indent="-285750">
              <a:buFont typeface="Arial" charset="0"/>
              <a:buChar char="•"/>
            </a:pPr>
            <a:endParaRPr lang="en-US" dirty="0" smtClean="0"/>
          </a:p>
          <a:p>
            <a:pPr marL="285750" indent="-285750">
              <a:buFont typeface="Arial" charset="0"/>
              <a:buChar char="•"/>
            </a:pPr>
            <a:endParaRPr lang="en-US" dirty="0" smtClean="0"/>
          </a:p>
          <a:p>
            <a:pPr marL="285750" indent="-285750">
              <a:buFont typeface="Arial" charset="0"/>
              <a:buChar char="•"/>
            </a:pPr>
            <a:r>
              <a:rPr lang="en-US" dirty="0" smtClean="0"/>
              <a:t>Pilot with Overleaf for submitting conference papers directly from Overleaf</a:t>
            </a:r>
            <a:endParaRPr lang="ru-RU" dirty="0" smtClean="0"/>
          </a:p>
          <a:p>
            <a:pPr marL="285750" indent="-285750">
              <a:buFont typeface="Arial" charset="0"/>
              <a:buChar char="•"/>
            </a:pPr>
            <a:endParaRPr lang="ru-RU" dirty="0"/>
          </a:p>
          <a:p>
            <a:pPr marL="285750" indent="-285750">
              <a:buFont typeface="Arial" charset="0"/>
              <a:buChar char="•"/>
            </a:pPr>
            <a:endParaRPr lang="de-DE" dirty="0" smtClean="0"/>
          </a:p>
          <a:p>
            <a:pPr marL="285750" indent="-285750">
              <a:buFont typeface="Arial" charset="0"/>
              <a:buChar char="•"/>
            </a:pPr>
            <a:endParaRPr lang="de-DE" dirty="0" smtClean="0"/>
          </a:p>
          <a:p>
            <a:pPr marL="285750" indent="-285750">
              <a:buFont typeface="Arial" charset="0"/>
              <a:buChar char="•"/>
            </a:pPr>
            <a:r>
              <a:rPr lang="de-DE" dirty="0" err="1" smtClean="0"/>
              <a:t>Linked</a:t>
            </a:r>
            <a:r>
              <a:rPr lang="de-DE" dirty="0" smtClean="0"/>
              <a:t> Open Data </a:t>
            </a:r>
            <a:r>
              <a:rPr lang="de-DE" dirty="0" err="1" smtClean="0"/>
              <a:t>about</a:t>
            </a:r>
            <a:r>
              <a:rPr lang="de-DE" dirty="0" smtClean="0"/>
              <a:t> </a:t>
            </a:r>
            <a:r>
              <a:rPr lang="de-DE" dirty="0" err="1" smtClean="0"/>
              <a:t>conference</a:t>
            </a:r>
            <a:r>
              <a:rPr lang="de-DE" dirty="0" smtClean="0"/>
              <a:t> </a:t>
            </a:r>
            <a:r>
              <a:rPr lang="de-DE" dirty="0" err="1" smtClean="0"/>
              <a:t>proceedings</a:t>
            </a:r>
            <a:r>
              <a:rPr lang="de-DE" dirty="0" smtClean="0"/>
              <a:t> in </a:t>
            </a:r>
            <a:r>
              <a:rPr lang="de-DE" dirty="0" err="1" smtClean="0"/>
              <a:t>SciGraph</a:t>
            </a:r>
            <a:endParaRPr lang="en-US" dirty="0" smtClean="0"/>
          </a:p>
          <a:p>
            <a:endParaRPr lang="en-US" dirty="0"/>
          </a:p>
        </p:txBody>
      </p:sp>
      <p:sp>
        <p:nvSpPr>
          <p:cNvPr id="3" name="Title 2"/>
          <p:cNvSpPr>
            <a:spLocks noGrp="1"/>
          </p:cNvSpPr>
          <p:nvPr>
            <p:ph type="title"/>
          </p:nvPr>
        </p:nvSpPr>
        <p:spPr/>
        <p:txBody>
          <a:bodyPr/>
          <a:lstStyle/>
          <a:p>
            <a:r>
              <a:rPr lang="en-US" dirty="0" smtClean="0"/>
              <a:t>More innovations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567" y="3474720"/>
            <a:ext cx="2985897" cy="241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 y="5211017"/>
            <a:ext cx="5858574" cy="157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345" y="4907202"/>
            <a:ext cx="1670114" cy="58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459" y="2011033"/>
            <a:ext cx="2963544" cy="107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399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dirty="0" smtClean="0"/>
              <a:t>Большое спасибо за внимание!</a:t>
            </a:r>
            <a:endParaRPr lang="en-US" dirty="0"/>
          </a:p>
        </p:txBody>
      </p:sp>
      <p:sp>
        <p:nvSpPr>
          <p:cNvPr id="7" name="Text Placeholder 6"/>
          <p:cNvSpPr>
            <a:spLocks noGrp="1"/>
          </p:cNvSpPr>
          <p:nvPr>
            <p:ph type="body" sz="quarter" idx="14"/>
          </p:nvPr>
        </p:nvSpPr>
        <p:spPr>
          <a:xfrm>
            <a:off x="543111" y="1328136"/>
            <a:ext cx="4516491" cy="2703817"/>
          </a:xfrm>
        </p:spPr>
        <p:txBody>
          <a:bodyPr/>
          <a:lstStyle/>
          <a:p>
            <a:r>
              <a:rPr lang="de-DE" dirty="0" err="1" smtClean="0"/>
              <a:t>Thanks</a:t>
            </a:r>
            <a:r>
              <a:rPr lang="de-DE" dirty="0" smtClean="0"/>
              <a:t> </a:t>
            </a:r>
            <a:r>
              <a:rPr lang="de-DE" dirty="0" err="1" smtClean="0"/>
              <a:t>to</a:t>
            </a:r>
            <a:r>
              <a:rPr lang="de-DE" dirty="0" smtClean="0"/>
              <a:t> </a:t>
            </a:r>
            <a:r>
              <a:rPr lang="de-DE" dirty="0" err="1" smtClean="0"/>
              <a:t>my</a:t>
            </a:r>
            <a:r>
              <a:rPr lang="de-DE" dirty="0" smtClean="0"/>
              <a:t> </a:t>
            </a:r>
            <a:r>
              <a:rPr lang="de-DE" dirty="0" err="1" smtClean="0"/>
              <a:t>colleagues</a:t>
            </a:r>
            <a:r>
              <a:rPr lang="de-DE" dirty="0" smtClean="0"/>
              <a:t> </a:t>
            </a:r>
            <a:r>
              <a:rPr lang="de-DE" dirty="0" err="1" smtClean="0"/>
              <a:t>who</a:t>
            </a:r>
            <a:r>
              <a:rPr lang="de-DE" dirty="0" smtClean="0"/>
              <a:t> </a:t>
            </a:r>
            <a:r>
              <a:rPr lang="de-DE" dirty="0" err="1" smtClean="0"/>
              <a:t>helped</a:t>
            </a:r>
            <a:r>
              <a:rPr lang="de-DE" dirty="0" smtClean="0"/>
              <a:t> </a:t>
            </a:r>
            <a:r>
              <a:rPr lang="de-DE" dirty="0" err="1" smtClean="0"/>
              <a:t>me</a:t>
            </a:r>
            <a:r>
              <a:rPr lang="de-DE" dirty="0" smtClean="0"/>
              <a:t> </a:t>
            </a:r>
            <a:r>
              <a:rPr lang="de-DE" dirty="0" err="1" smtClean="0"/>
              <a:t>to</a:t>
            </a:r>
            <a:r>
              <a:rPr lang="de-DE" dirty="0" smtClean="0"/>
              <a:t> </a:t>
            </a:r>
            <a:r>
              <a:rPr lang="de-DE" dirty="0" err="1" smtClean="0"/>
              <a:t>prepare</a:t>
            </a:r>
            <a:r>
              <a:rPr lang="de-DE" dirty="0" smtClean="0"/>
              <a:t> </a:t>
            </a:r>
            <a:r>
              <a:rPr lang="de-DE" dirty="0" err="1" smtClean="0"/>
              <a:t>these</a:t>
            </a:r>
            <a:r>
              <a:rPr lang="de-DE" dirty="0" smtClean="0"/>
              <a:t> </a:t>
            </a:r>
            <a:r>
              <a:rPr lang="de-DE" dirty="0" err="1" smtClean="0"/>
              <a:t>slides</a:t>
            </a:r>
            <a:r>
              <a:rPr lang="de-DE" dirty="0" smtClean="0"/>
              <a:t>:</a:t>
            </a:r>
          </a:p>
          <a:p>
            <a:pPr marL="285750" indent="-285750">
              <a:spcAft>
                <a:spcPts val="600"/>
              </a:spcAft>
              <a:buFont typeface="Arial" charset="0"/>
              <a:buChar char="•"/>
            </a:pPr>
            <a:r>
              <a:rPr lang="de-DE" sz="1800" dirty="0" smtClean="0"/>
              <a:t>Iain Hrynaszkiewicz</a:t>
            </a:r>
            <a:endParaRPr lang="ru-RU" sz="1800" dirty="0"/>
          </a:p>
          <a:p>
            <a:pPr marL="285750" indent="-285750">
              <a:spcAft>
                <a:spcPts val="600"/>
              </a:spcAft>
              <a:buFont typeface="Arial" charset="0"/>
              <a:buChar char="•"/>
            </a:pPr>
            <a:r>
              <a:rPr lang="de-DE" sz="1800" dirty="0" smtClean="0"/>
              <a:t>Heather King</a:t>
            </a:r>
            <a:endParaRPr lang="ru-RU" sz="1800" dirty="0" smtClean="0"/>
          </a:p>
          <a:p>
            <a:pPr marL="285750" indent="-285750">
              <a:spcAft>
                <a:spcPts val="600"/>
              </a:spcAft>
              <a:buFont typeface="Arial" charset="0"/>
              <a:buChar char="•"/>
            </a:pPr>
            <a:r>
              <a:rPr lang="de-DE" sz="1800" dirty="0" smtClean="0"/>
              <a:t>Viktoria Meyer</a:t>
            </a:r>
            <a:endParaRPr lang="ru-RU" sz="1800" dirty="0" smtClean="0"/>
          </a:p>
          <a:p>
            <a:pPr marL="285750" indent="-285750">
              <a:spcAft>
                <a:spcPts val="600"/>
              </a:spcAft>
              <a:buFont typeface="Arial" charset="0"/>
              <a:buChar char="•"/>
            </a:pPr>
            <a:r>
              <a:rPr lang="de-DE" sz="1800" dirty="0" smtClean="0"/>
              <a:t>Francesco Osborne</a:t>
            </a:r>
            <a:endParaRPr lang="ru-RU" sz="1800" dirty="0" smtClean="0"/>
          </a:p>
          <a:p>
            <a:pPr marL="285750" indent="-285750">
              <a:spcAft>
                <a:spcPts val="600"/>
              </a:spcAft>
              <a:buFont typeface="Arial" charset="0"/>
              <a:buChar char="•"/>
            </a:pPr>
            <a:r>
              <a:rPr lang="de-DE" sz="1800" dirty="0" smtClean="0"/>
              <a:t>Jeffrey Robbens</a:t>
            </a:r>
            <a:endParaRPr lang="en-US" sz="1800" dirty="0"/>
          </a:p>
        </p:txBody>
      </p:sp>
      <p:sp>
        <p:nvSpPr>
          <p:cNvPr id="2" name="Rectangle 1"/>
          <p:cNvSpPr/>
          <p:nvPr/>
        </p:nvSpPr>
        <p:spPr>
          <a:xfrm>
            <a:off x="4953000" y="2079881"/>
            <a:ext cx="4953000" cy="1200329"/>
          </a:xfrm>
          <a:prstGeom prst="rect">
            <a:avLst/>
          </a:prstGeom>
        </p:spPr>
        <p:txBody>
          <a:bodyPr>
            <a:spAutoFit/>
          </a:bodyPr>
          <a:lstStyle/>
          <a:p>
            <a:r>
              <a:rPr lang="en-NZ" sz="2400" dirty="0">
                <a:solidFill>
                  <a:srgbClr val="FF0000"/>
                </a:solidFill>
              </a:rPr>
              <a:t>Follow me at @</a:t>
            </a:r>
            <a:r>
              <a:rPr lang="en-NZ" sz="2400" dirty="0" err="1">
                <a:solidFill>
                  <a:srgbClr val="FF0000"/>
                </a:solidFill>
              </a:rPr>
              <a:t>birukou</a:t>
            </a:r>
            <a:r>
              <a:rPr lang="en-NZ" sz="2400" dirty="0">
                <a:solidFill>
                  <a:srgbClr val="FF0000"/>
                </a:solidFill>
              </a:rPr>
              <a:t>, @</a:t>
            </a:r>
            <a:r>
              <a:rPr lang="en-NZ" sz="2400" dirty="0" err="1">
                <a:solidFill>
                  <a:srgbClr val="FF0000"/>
                </a:solidFill>
              </a:rPr>
              <a:t>liquidpub</a:t>
            </a:r>
            <a:r>
              <a:rPr lang="en-NZ" sz="2400" dirty="0">
                <a:solidFill>
                  <a:srgbClr val="FF0000"/>
                </a:solidFill>
              </a:rPr>
              <a:t>, @</a:t>
            </a:r>
            <a:r>
              <a:rPr lang="en-NZ" sz="2400" dirty="0" err="1">
                <a:solidFill>
                  <a:srgbClr val="FF0000"/>
                </a:solidFill>
              </a:rPr>
              <a:t>SpringerCompSci</a:t>
            </a:r>
            <a:endParaRPr lang="en-NZ" sz="2400" dirty="0">
              <a:solidFill>
                <a:srgbClr val="FF0000"/>
              </a:solidFill>
            </a:endParaRPr>
          </a:p>
          <a:p>
            <a:r>
              <a:rPr lang="en-NZ" sz="2400" dirty="0">
                <a:solidFill>
                  <a:srgbClr val="FF0000"/>
                </a:solidFill>
              </a:rPr>
              <a:t>Subscribe to updates on #</a:t>
            </a:r>
            <a:r>
              <a:rPr lang="en-NZ" sz="2400" dirty="0" err="1">
                <a:solidFill>
                  <a:srgbClr val="FF0000"/>
                </a:solidFill>
              </a:rPr>
              <a:t>confpid</a:t>
            </a:r>
            <a:endParaRPr lang="en-NZ" sz="2400" dirty="0">
              <a:solidFill>
                <a:srgbClr val="FF0000"/>
              </a:solidFill>
            </a:endParaRPr>
          </a:p>
        </p:txBody>
      </p:sp>
      <p:pic>
        <p:nvPicPr>
          <p:cNvPr id="5" name="Picture 2"/>
          <p:cNvPicPr>
            <a:picLocks noChangeAspect="1" noChangeArrowheads="1"/>
          </p:cNvPicPr>
          <p:nvPr/>
        </p:nvPicPr>
        <p:blipFill>
          <a:blip r:embed="rId2" cstate="print"/>
          <a:srcRect/>
          <a:stretch>
            <a:fillRect/>
          </a:stretch>
        </p:blipFill>
        <p:spPr bwMode="auto">
          <a:xfrm>
            <a:off x="6567901" y="3379343"/>
            <a:ext cx="2695575" cy="127635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9229725" y="4655693"/>
            <a:ext cx="676275" cy="638175"/>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567901" y="4655693"/>
            <a:ext cx="2661824" cy="866274"/>
          </a:xfrm>
          <a:prstGeom prst="rect">
            <a:avLst/>
          </a:prstGeom>
          <a:noFill/>
          <a:ln w="9525">
            <a:noFill/>
            <a:miter lim="800000"/>
            <a:headEnd/>
            <a:tailEnd/>
          </a:ln>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80158"/>
            <a:ext cx="5898776" cy="104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p:cNvSpPr txBox="1">
            <a:spLocks/>
          </p:cNvSpPr>
          <p:nvPr/>
        </p:nvSpPr>
        <p:spPr>
          <a:xfrm>
            <a:off x="80682" y="5265320"/>
            <a:ext cx="4760259" cy="513294"/>
          </a:xfrm>
          <a:prstGeom prst="rect">
            <a:avLst/>
          </a:prstGeom>
        </p:spPr>
        <p:txBody>
          <a:bodyPr vert="horz" lIns="0" tIns="0" rIns="0" bIns="0" rtlCol="0" anchor="t" anchorCtr="0">
            <a:noAutofit/>
          </a:bodyPr>
          <a:lstStyle>
            <a:lvl1pPr algn="l" defTabSz="872722" rtl="0" eaLnBrk="1" latinLnBrk="0" hangingPunct="1">
              <a:lnSpc>
                <a:spcPct val="85000"/>
              </a:lnSpc>
              <a:spcBef>
                <a:spcPct val="0"/>
              </a:spcBef>
              <a:buNone/>
              <a:defRPr sz="3600" b="1" kern="1200" baseline="0">
                <a:solidFill>
                  <a:schemeClr val="bg1"/>
                </a:solidFill>
                <a:latin typeface="+mj-lt"/>
                <a:ea typeface="+mj-ea"/>
                <a:cs typeface="+mj-cs"/>
              </a:defRPr>
            </a:lvl1pPr>
          </a:lstStyle>
          <a:p>
            <a:r>
              <a:rPr lang="ru-RU" dirty="0" smtClean="0">
                <a:solidFill>
                  <a:srgbClr val="FF0000"/>
                </a:solidFill>
              </a:rPr>
              <a:t>Ну забудьте посетить</a:t>
            </a:r>
            <a:endParaRPr lang="en-US" dirty="0">
              <a:solidFill>
                <a:srgbClr val="FF0000"/>
              </a:solidFill>
            </a:endParaRPr>
          </a:p>
        </p:txBody>
      </p:sp>
    </p:spTree>
    <p:extLst>
      <p:ext uri="{BB962C8B-B14F-4D97-AF65-F5344CB8AC3E}">
        <p14:creationId xmlns:p14="http://schemas.microsoft.com/office/powerpoint/2010/main" val="91048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603" y="0"/>
            <a:ext cx="9642926" cy="538116"/>
          </a:xfrm>
        </p:spPr>
        <p:txBody>
          <a:bodyPr>
            <a:noAutofit/>
          </a:bodyPr>
          <a:lstStyle/>
          <a:p>
            <a:r>
              <a:rPr lang="en-US" sz="3600" dirty="0" smtClean="0"/>
              <a:t>Three facts about conference proceedings</a:t>
            </a:r>
            <a:endParaRPr lang="en-US" sz="36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5" y="5629912"/>
            <a:ext cx="9840976" cy="122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370" y="2444115"/>
            <a:ext cx="5024063" cy="15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7401" y="4038350"/>
            <a:ext cx="22574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87547" y="1037231"/>
            <a:ext cx="4028827" cy="976403"/>
          </a:xfrm>
          <a:prstGeom prst="rect">
            <a:avLst/>
          </a:prstGeom>
          <a:noFill/>
        </p:spPr>
        <p:txBody>
          <a:bodyPr wrap="square" lIns="72000" tIns="72000" rIns="72000" bIns="72000" rtlCol="0">
            <a:spAutoFit/>
          </a:bodyPr>
          <a:lstStyle/>
          <a:p>
            <a:r>
              <a:rPr lang="en-US" b="1" dirty="0" smtClean="0">
                <a:solidFill>
                  <a:srgbClr val="00B050"/>
                </a:solidFill>
              </a:rPr>
              <a:t>3.        2 in top 5 most downloaded Springer Nature books in 2016 were proceedings</a:t>
            </a:r>
          </a:p>
        </p:txBody>
      </p:sp>
      <p:sp>
        <p:nvSpPr>
          <p:cNvPr id="12" name="TextBox 11"/>
          <p:cNvSpPr txBox="1"/>
          <p:nvPr/>
        </p:nvSpPr>
        <p:spPr>
          <a:xfrm>
            <a:off x="195034" y="5105603"/>
            <a:ext cx="9415890" cy="422405"/>
          </a:xfrm>
          <a:prstGeom prst="rect">
            <a:avLst/>
          </a:prstGeom>
          <a:noFill/>
        </p:spPr>
        <p:txBody>
          <a:bodyPr wrap="square" lIns="72000" tIns="72000" rIns="72000" bIns="72000" rtlCol="0">
            <a:spAutoFit/>
          </a:bodyPr>
          <a:lstStyle/>
          <a:p>
            <a:r>
              <a:rPr lang="en-US" b="1" dirty="0" smtClean="0">
                <a:solidFill>
                  <a:srgbClr val="00B050"/>
                </a:solidFill>
              </a:rPr>
              <a:t>2. LNCS founding editors got ACM Distinguished Service Award for establishing CS as a subject</a:t>
            </a:r>
          </a:p>
        </p:txBody>
      </p:sp>
      <p:sp>
        <p:nvSpPr>
          <p:cNvPr id="13" name="TextBox 12"/>
          <p:cNvSpPr txBox="1"/>
          <p:nvPr/>
        </p:nvSpPr>
        <p:spPr>
          <a:xfrm>
            <a:off x="2" y="691980"/>
            <a:ext cx="4893459" cy="976403"/>
          </a:xfrm>
          <a:prstGeom prst="rect">
            <a:avLst/>
          </a:prstGeom>
          <a:noFill/>
        </p:spPr>
        <p:txBody>
          <a:bodyPr wrap="square" lIns="72000" tIns="72000" rIns="72000" bIns="72000" rtlCol="0">
            <a:spAutoFit/>
          </a:bodyPr>
          <a:lstStyle/>
          <a:p>
            <a:r>
              <a:rPr lang="en-US" b="1" dirty="0" smtClean="0">
                <a:solidFill>
                  <a:srgbClr val="00B050"/>
                </a:solidFill>
              </a:rPr>
              <a:t>1. CS publishes </a:t>
            </a:r>
            <a:r>
              <a:rPr lang="en-US" b="1" dirty="0">
                <a:solidFill>
                  <a:srgbClr val="00B050"/>
                </a:solidFill>
              </a:rPr>
              <a:t>a significant portion of its research outputs as conference proceedings </a:t>
            </a:r>
            <a:r>
              <a:rPr lang="en-US" b="1" dirty="0" smtClean="0">
                <a:solidFill>
                  <a:srgbClr val="00B050"/>
                </a:solidFill>
              </a:rPr>
              <a:t>(</a:t>
            </a:r>
            <a:r>
              <a:rPr lang="en-US" b="1" u="sng" dirty="0" smtClean="0">
                <a:solidFill>
                  <a:srgbClr val="00B050"/>
                </a:solidFill>
              </a:rPr>
              <a:t>63% in Scopus 2012-16</a:t>
            </a:r>
            <a:r>
              <a:rPr lang="en-US" b="1" dirty="0" smtClean="0">
                <a:solidFill>
                  <a:srgbClr val="00B050"/>
                </a:solidFill>
              </a:rPr>
              <a:t>)</a:t>
            </a:r>
            <a:endParaRPr lang="en-US" b="1" dirty="0">
              <a:solidFill>
                <a:srgbClr val="00B050"/>
              </a:solidFill>
            </a:endParaRPr>
          </a:p>
        </p:txBody>
      </p:sp>
      <p:sp>
        <p:nvSpPr>
          <p:cNvPr id="2" name="TextBox 1"/>
          <p:cNvSpPr txBox="1"/>
          <p:nvPr/>
        </p:nvSpPr>
        <p:spPr>
          <a:xfrm>
            <a:off x="102637" y="1787042"/>
            <a:ext cx="4722733" cy="2607619"/>
          </a:xfrm>
          <a:prstGeom prst="rect">
            <a:avLst/>
          </a:prstGeom>
          <a:noFill/>
        </p:spPr>
        <p:txBody>
          <a:bodyPr wrap="square" lIns="72000" tIns="72000" rIns="72000" bIns="72000" rtlCol="0">
            <a:spAutoFit/>
          </a:bodyPr>
          <a:lstStyle/>
          <a:p>
            <a:r>
              <a:rPr lang="en-US" sz="1600" b="1" dirty="0"/>
              <a:t>% Share of Conference Papers in All CS Papers </a:t>
            </a:r>
            <a:r>
              <a:rPr lang="en-US" sz="1600" b="1" dirty="0" smtClean="0"/>
              <a:t>2012-2016 in various countries:</a:t>
            </a:r>
          </a:p>
          <a:p>
            <a:endParaRPr lang="en-US" sz="1600" b="1" dirty="0" smtClean="0"/>
          </a:p>
          <a:p>
            <a:pPr marL="342900" indent="-342900">
              <a:buAutoNum type="arabicPeriod"/>
            </a:pPr>
            <a:r>
              <a:rPr lang="en-US" sz="1600" b="1" dirty="0" smtClean="0"/>
              <a:t>China – 52%</a:t>
            </a:r>
          </a:p>
          <a:p>
            <a:pPr marL="342900" indent="-342900">
              <a:buAutoNum type="arabicPeriod"/>
            </a:pPr>
            <a:r>
              <a:rPr lang="en-US" sz="1600" b="1" dirty="0" smtClean="0"/>
              <a:t>US – 65%</a:t>
            </a:r>
          </a:p>
          <a:p>
            <a:pPr marL="342900" indent="-342900">
              <a:buAutoNum type="arabicPeriod"/>
            </a:pPr>
            <a:r>
              <a:rPr lang="en-US" sz="1600" b="1" dirty="0" smtClean="0"/>
              <a:t>India – 71%</a:t>
            </a:r>
          </a:p>
          <a:p>
            <a:pPr marL="342900" indent="-342900">
              <a:buAutoNum type="arabicPeriod"/>
            </a:pPr>
            <a:r>
              <a:rPr lang="en-US" sz="1600" b="1" dirty="0" smtClean="0"/>
              <a:t>Germany – 74%</a:t>
            </a:r>
          </a:p>
          <a:p>
            <a:pPr marL="342900" indent="-342900">
              <a:buAutoNum type="arabicPeriod"/>
            </a:pPr>
            <a:r>
              <a:rPr lang="en-US" sz="1600" b="1" dirty="0" smtClean="0"/>
              <a:t>UK – 62%</a:t>
            </a:r>
          </a:p>
          <a:p>
            <a:pPr marL="285750" indent="-285750">
              <a:buFont typeface="Arial" charset="0"/>
              <a:buChar char="•"/>
            </a:pPr>
            <a:r>
              <a:rPr lang="en-US" sz="1600" b="1" dirty="0" smtClean="0"/>
              <a:t>.....</a:t>
            </a:r>
          </a:p>
          <a:p>
            <a:r>
              <a:rPr lang="en-US" sz="1600" b="1" dirty="0" smtClean="0"/>
              <a:t>18.  Russia – 68%</a:t>
            </a:r>
            <a:endParaRPr lang="en-US" sz="1000" b="1" dirty="0"/>
          </a:p>
        </p:txBody>
      </p:sp>
    </p:spTree>
    <p:extLst>
      <p:ext uri="{BB962C8B-B14F-4D97-AF65-F5344CB8AC3E}">
        <p14:creationId xmlns:p14="http://schemas.microsoft.com/office/powerpoint/2010/main" val="422302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318499" cy="1057173"/>
          </a:xfrm>
        </p:spPr>
        <p:txBody>
          <a:bodyPr/>
          <a:lstStyle/>
          <a:p>
            <a:r>
              <a:rPr lang="en-US" sz="4000" dirty="0" smtClean="0"/>
              <a:t>Implemented innovations – ready to use</a:t>
            </a:r>
            <a:endParaRPr lang="en-US" sz="4000" dirty="0"/>
          </a:p>
        </p:txBody>
      </p:sp>
    </p:spTree>
    <p:extLst>
      <p:ext uri="{BB962C8B-B14F-4D97-AF65-F5344CB8AC3E}">
        <p14:creationId xmlns:p14="http://schemas.microsoft.com/office/powerpoint/2010/main" val="4247664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252919" y="1167319"/>
            <a:ext cx="9358009" cy="2893100"/>
          </a:xfrm>
        </p:spPr>
        <p:txBody>
          <a:bodyPr/>
          <a:lstStyle/>
          <a:p>
            <a:pPr marL="285750" lvl="1" indent="-285750">
              <a:buFont typeface="Arial" pitchFamily="34" charset="0"/>
              <a:buChar char="•"/>
            </a:pPr>
            <a:r>
              <a:rPr lang="en-US" sz="2000" b="0" dirty="0" smtClean="0">
                <a:latin typeface="Arial" pitchFamily="34" charset="0"/>
                <a:cs typeface="Arial" pitchFamily="34" charset="0"/>
              </a:rPr>
              <a:t>We started </a:t>
            </a:r>
            <a:r>
              <a:rPr lang="en-US" sz="2000" dirty="0" smtClean="0">
                <a:latin typeface="Arial" pitchFamily="34" charset="0"/>
                <a:cs typeface="Arial" pitchFamily="34" charset="0"/>
              </a:rPr>
              <a:t>including ORCID for books and proceedings authors in early 2017</a:t>
            </a:r>
          </a:p>
          <a:p>
            <a:pPr marL="285750" lvl="1" indent="-285750">
              <a:buFont typeface="Arial" pitchFamily="34" charset="0"/>
              <a:buChar char="•"/>
            </a:pPr>
            <a:r>
              <a:rPr lang="en-US" sz="2000" b="0" dirty="0" smtClean="0">
                <a:latin typeface="Arial" pitchFamily="34" charset="0"/>
                <a:cs typeface="Arial" pitchFamily="34" charset="0"/>
              </a:rPr>
              <a:t>In order to increase the adoption of ORCID in CS proceedings, we will do a raffle</a:t>
            </a:r>
          </a:p>
          <a:p>
            <a:pPr marL="285750" lvl="1" indent="-285750">
              <a:buFont typeface="Arial" pitchFamily="34" charset="0"/>
              <a:buChar char="•"/>
            </a:pPr>
            <a:r>
              <a:rPr lang="en-US" sz="2000" dirty="0" smtClean="0">
                <a:latin typeface="Arial" pitchFamily="34" charset="0"/>
                <a:cs typeface="Arial" pitchFamily="34" charset="0"/>
              </a:rPr>
              <a:t>All authors who published with Springer in April-June 2018 and included their ORCID in the publication will be included in the prize draw</a:t>
            </a:r>
          </a:p>
          <a:p>
            <a:pPr marL="285750" lvl="1" indent="-285750">
              <a:buFont typeface="Arial" pitchFamily="34" charset="0"/>
              <a:buChar char="•"/>
            </a:pPr>
            <a:r>
              <a:rPr lang="en-US" sz="2000" b="0" dirty="0" smtClean="0">
                <a:latin typeface="Arial" pitchFamily="34" charset="0"/>
                <a:cs typeface="Arial" pitchFamily="34" charset="0"/>
              </a:rPr>
              <a:t>The prize draw will be done in July 2018</a:t>
            </a:r>
          </a:p>
          <a:p>
            <a:pPr marL="285750" lvl="1" indent="-285750">
              <a:buFont typeface="Arial" pitchFamily="34" charset="0"/>
              <a:buChar char="•"/>
            </a:pPr>
            <a:r>
              <a:rPr lang="en-US" sz="2000" dirty="0" smtClean="0">
                <a:latin typeface="Arial" pitchFamily="34" charset="0"/>
                <a:cs typeface="Arial" pitchFamily="34" charset="0"/>
              </a:rPr>
              <a:t>We are likely to repeat this for Q3 2018, </a:t>
            </a:r>
          </a:p>
          <a:p>
            <a:pPr lvl="2" indent="0">
              <a:buNone/>
            </a:pPr>
            <a:r>
              <a:rPr lang="en-US" sz="2000" dirty="0" smtClean="0">
                <a:latin typeface="Arial" pitchFamily="34" charset="0"/>
                <a:cs typeface="Arial" pitchFamily="34" charset="0"/>
              </a:rPr>
              <a:t>	and done in Q4 2017 and Q1 2018</a:t>
            </a:r>
          </a:p>
          <a:p>
            <a:pPr marL="285750" lvl="1" indent="-285750">
              <a:buFont typeface="Arial" pitchFamily="34" charset="0"/>
              <a:buChar char="•"/>
            </a:pPr>
            <a:r>
              <a:rPr lang="en-US" dirty="0"/>
              <a:t>More at </a:t>
            </a:r>
            <a:r>
              <a:rPr lang="en-US" dirty="0">
                <a:hlinkClick r:id="rId2"/>
              </a:rPr>
              <a:t>http://</a:t>
            </a:r>
            <a:r>
              <a:rPr lang="en-US" dirty="0" smtClean="0">
                <a:hlinkClick r:id="rId2"/>
              </a:rPr>
              <a:t>bit.ly/2H5xBpN</a:t>
            </a:r>
            <a:r>
              <a:rPr lang="en-US" dirty="0"/>
              <a:t> </a:t>
            </a:r>
          </a:p>
        </p:txBody>
      </p:sp>
      <p:sp>
        <p:nvSpPr>
          <p:cNvPr id="2" name="Title 1"/>
          <p:cNvSpPr>
            <a:spLocks noGrp="1"/>
          </p:cNvSpPr>
          <p:nvPr>
            <p:ph type="title"/>
          </p:nvPr>
        </p:nvSpPr>
        <p:spPr>
          <a:xfrm>
            <a:off x="825499" y="538162"/>
            <a:ext cx="8451235" cy="449979"/>
          </a:xfrm>
        </p:spPr>
        <p:txBody>
          <a:bodyPr/>
          <a:lstStyle/>
          <a:p>
            <a:r>
              <a:rPr lang="en-US" dirty="0" smtClean="0"/>
              <a:t>ORCID – win vouchers for Springer books </a:t>
            </a:r>
            <a:endParaRPr lang="en-US" dirty="0"/>
          </a:p>
        </p:txBody>
      </p:sp>
      <p:pic>
        <p:nvPicPr>
          <p:cNvPr id="4" name="Grafik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9" y="4008424"/>
            <a:ext cx="6142625" cy="277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42" y="4008424"/>
            <a:ext cx="3568914" cy="277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912" y="2212135"/>
            <a:ext cx="26289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9930" y="3107485"/>
            <a:ext cx="462915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026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44365" y="6055567"/>
            <a:ext cx="3804866" cy="276999"/>
          </a:xfrm>
        </p:spPr>
        <p:txBody>
          <a:bodyPr/>
          <a:lstStyle/>
          <a:p>
            <a:r>
              <a:rPr lang="en-US" dirty="0" smtClean="0"/>
              <a:t>More </a:t>
            </a:r>
            <a:r>
              <a:rPr lang="en-US" dirty="0"/>
              <a:t>at: </a:t>
            </a:r>
            <a:r>
              <a:rPr lang="en-US" dirty="0" smtClean="0"/>
              <a:t> </a:t>
            </a:r>
            <a:r>
              <a:rPr lang="en-US" dirty="0">
                <a:hlinkClick r:id="rId2"/>
              </a:rPr>
              <a:t>http://</a:t>
            </a:r>
            <a:r>
              <a:rPr lang="en-US" dirty="0" smtClean="0">
                <a:hlinkClick r:id="rId2"/>
              </a:rPr>
              <a:t>bit.ly/2xgOtCA</a:t>
            </a:r>
            <a:endParaRPr lang="en-US" dirty="0"/>
          </a:p>
        </p:txBody>
      </p:sp>
      <p:sp>
        <p:nvSpPr>
          <p:cNvPr id="3" name="Title 2"/>
          <p:cNvSpPr>
            <a:spLocks noGrp="1"/>
          </p:cNvSpPr>
          <p:nvPr>
            <p:ph type="title"/>
          </p:nvPr>
        </p:nvSpPr>
        <p:spPr>
          <a:xfrm>
            <a:off x="825500" y="129608"/>
            <a:ext cx="8239126" cy="370558"/>
          </a:xfrm>
        </p:spPr>
        <p:txBody>
          <a:bodyPr/>
          <a:lstStyle/>
          <a:p>
            <a:r>
              <a:rPr lang="en-US" dirty="0" smtClean="0"/>
              <a:t>You can include videos in proceedings papers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479"/>
            <a:ext cx="5119990" cy="224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039" y="2090057"/>
            <a:ext cx="6219961" cy="478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274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28341" y="2985570"/>
            <a:ext cx="8239126" cy="1338828"/>
          </a:xfrm>
        </p:spPr>
        <p:txBody>
          <a:bodyPr/>
          <a:lstStyle/>
          <a:p>
            <a:pPr marL="285750" indent="-285750">
              <a:buFont typeface="Arial" charset="0"/>
              <a:buChar char="•"/>
            </a:pPr>
            <a:r>
              <a:rPr lang="en-US" dirty="0" err="1" smtClean="0"/>
              <a:t>SharedIt</a:t>
            </a:r>
            <a:r>
              <a:rPr lang="en-US" dirty="0" smtClean="0"/>
              <a:t> was enabled in two proceedings series in 2017</a:t>
            </a:r>
          </a:p>
          <a:p>
            <a:pPr marL="285750" indent="-285750">
              <a:buFont typeface="Arial" charset="0"/>
              <a:buChar char="•"/>
            </a:pPr>
            <a:r>
              <a:rPr lang="en-US" dirty="0" smtClean="0"/>
              <a:t>~650 proceedings – with ~20,000 papers</a:t>
            </a:r>
          </a:p>
          <a:p>
            <a:pPr marL="285750" indent="-285750">
              <a:buFont typeface="Arial" charset="0"/>
              <a:buChar char="•"/>
            </a:pPr>
            <a:r>
              <a:rPr lang="en-US" dirty="0" err="1" smtClean="0"/>
              <a:t>SpringerLink</a:t>
            </a:r>
            <a:r>
              <a:rPr lang="en-US" dirty="0" smtClean="0"/>
              <a:t> subscribers can create links and share with </a:t>
            </a:r>
          </a:p>
          <a:p>
            <a:r>
              <a:rPr lang="en-US" dirty="0" smtClean="0"/>
              <a:t>their colleagues, tweet, etc.</a:t>
            </a:r>
          </a:p>
        </p:txBody>
      </p:sp>
      <p:sp>
        <p:nvSpPr>
          <p:cNvPr id="3" name="Title 2"/>
          <p:cNvSpPr>
            <a:spLocks noGrp="1"/>
          </p:cNvSpPr>
          <p:nvPr>
            <p:ph type="title"/>
          </p:nvPr>
        </p:nvSpPr>
        <p:spPr/>
        <p:txBody>
          <a:bodyPr/>
          <a:lstStyle/>
          <a:p>
            <a:r>
              <a:rPr lang="en-US" dirty="0" err="1" smtClean="0"/>
              <a:t>SharedIt</a:t>
            </a:r>
            <a:r>
              <a:rPr lang="en-US" dirty="0" smtClean="0"/>
              <a:t> for conference proceedings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759" y="4632842"/>
            <a:ext cx="501015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851" y="4168354"/>
            <a:ext cx="2195149" cy="112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010539"/>
            <a:ext cx="4964758" cy="184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3034" y="5763165"/>
            <a:ext cx="4912966" cy="109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0558.tif"/>
          <p:cNvPicPr>
            <a:picLocks noChangeAspect="1"/>
          </p:cNvPicPr>
          <p:nvPr/>
        </p:nvPicPr>
        <p:blipFill>
          <a:blip r:embed="rId6" cstate="print"/>
          <a:stretch>
            <a:fillRect/>
          </a:stretch>
        </p:blipFill>
        <p:spPr>
          <a:xfrm>
            <a:off x="5840971" y="2521439"/>
            <a:ext cx="866250" cy="1307953"/>
          </a:xfrm>
          <a:prstGeom prst="rect">
            <a:avLst/>
          </a:prstGeom>
        </p:spPr>
      </p:pic>
      <p:pic>
        <p:nvPicPr>
          <p:cNvPr id="10" name="Picture 7" descr="6102.tif"/>
          <p:cNvPicPr>
            <a:picLocks noChangeAspect="1" noChangeArrowheads="1"/>
          </p:cNvPicPr>
          <p:nvPr/>
        </p:nvPicPr>
        <p:blipFill>
          <a:blip r:embed="rId7" cstate="print"/>
          <a:srcRect/>
          <a:stretch>
            <a:fillRect/>
          </a:stretch>
        </p:blipFill>
        <p:spPr bwMode="auto">
          <a:xfrm>
            <a:off x="6707221" y="2521439"/>
            <a:ext cx="857716" cy="1318024"/>
          </a:xfrm>
          <a:prstGeom prst="rect">
            <a:avLst/>
          </a:prstGeom>
          <a:noFill/>
        </p:spPr>
      </p:pic>
      <p:sp>
        <p:nvSpPr>
          <p:cNvPr id="4" name="Rectangle 3"/>
          <p:cNvSpPr/>
          <p:nvPr/>
        </p:nvSpPr>
        <p:spPr>
          <a:xfrm>
            <a:off x="1110348" y="1010542"/>
            <a:ext cx="8640146" cy="1754326"/>
          </a:xfrm>
          <a:prstGeom prst="rect">
            <a:avLst/>
          </a:prstGeom>
        </p:spPr>
        <p:txBody>
          <a:bodyPr wrap="square">
            <a:spAutoFit/>
          </a:bodyPr>
          <a:lstStyle/>
          <a:p>
            <a:pPr algn="ctr"/>
            <a:r>
              <a:rPr lang="en-US" i="1" dirty="0"/>
              <a:t>Springer Nature wants researchers to share content easily and legally. Our Springer Nature </a:t>
            </a:r>
            <a:r>
              <a:rPr lang="en-US" i="1" dirty="0" err="1"/>
              <a:t>SharedIt</a:t>
            </a:r>
            <a:r>
              <a:rPr lang="en-US" i="1" dirty="0"/>
              <a:t> content-sharing initiative means that links to view-only, full-text subscription research articles can be posted anywhere - including on social media platforms, author websites and in institutional repositories - so researchers can share research with colleagues and general audiences</a:t>
            </a:r>
            <a:r>
              <a:rPr lang="en-US" i="1" dirty="0" smtClean="0"/>
              <a:t>.</a:t>
            </a:r>
          </a:p>
          <a:p>
            <a:r>
              <a:rPr lang="en-US" dirty="0">
                <a:hlinkClick r:id="rId8"/>
              </a:rPr>
              <a:t>https://</a:t>
            </a:r>
            <a:r>
              <a:rPr lang="en-US" dirty="0" smtClean="0">
                <a:hlinkClick r:id="rId8"/>
              </a:rPr>
              <a:t>www.springernature.com/sharedit</a:t>
            </a:r>
            <a:r>
              <a:rPr lang="en-US" dirty="0" smtClean="0"/>
              <a:t> </a:t>
            </a:r>
            <a:endParaRPr lang="en-US" dirty="0"/>
          </a:p>
        </p:txBody>
      </p:sp>
    </p:spTree>
    <p:extLst>
      <p:ext uri="{BB962C8B-B14F-4D97-AF65-F5344CB8AC3E}">
        <p14:creationId xmlns:p14="http://schemas.microsoft.com/office/powerpoint/2010/main" val="1628274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538162"/>
            <a:ext cx="8719716" cy="1225324"/>
          </a:xfrm>
        </p:spPr>
        <p:txBody>
          <a:bodyPr/>
          <a:lstStyle/>
          <a:p>
            <a:r>
              <a:rPr lang="en-US" sz="4000" dirty="0" smtClean="0"/>
              <a:t>Advancing discovery via better metadata</a:t>
            </a:r>
            <a:endParaRPr lang="en-US" sz="4000" dirty="0"/>
          </a:p>
        </p:txBody>
      </p:sp>
    </p:spTree>
    <p:extLst>
      <p:ext uri="{BB962C8B-B14F-4D97-AF65-F5344CB8AC3E}">
        <p14:creationId xmlns:p14="http://schemas.microsoft.com/office/powerpoint/2010/main" val="3301748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er_Nature_PPT_Dec15">
  <a:themeElements>
    <a:clrScheme name="Springer">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custClrLst>
    <a:custClr>
      <a:srgbClr val="937CB9"/>
    </a:custClr>
    <a:custClr>
      <a:srgbClr val="00B8B0"/>
    </a:custClr>
    <a:custClr>
      <a:srgbClr val="F58220"/>
    </a:custClr>
    <a:custClr>
      <a:srgbClr val="C4D82E"/>
    </a:custClr>
    <a:custClr>
      <a:srgbClr val="FFFFFF"/>
    </a:custClr>
    <a:custClr>
      <a:srgbClr val="FFFFFF"/>
    </a:custClr>
    <a:custClr>
      <a:srgbClr val="FFFFFF"/>
    </a:custClr>
    <a:custClr>
      <a:srgbClr val="FFFFFF"/>
    </a:custClr>
    <a:custClr>
      <a:srgbClr val="FFFFFF"/>
    </a:custClr>
    <a:custClr>
      <a:srgbClr val="FFFFFF"/>
    </a:custClr>
    <a:custClr>
      <a:srgbClr val="AE9DCB"/>
    </a:custClr>
    <a:custClr>
      <a:srgbClr val="40CAC4"/>
    </a:custClr>
    <a:custClr>
      <a:srgbClr val="F8A158"/>
    </a:custClr>
    <a:custClr>
      <a:srgbClr val="D3E262"/>
    </a:custClr>
    <a:custClr>
      <a:srgbClr val="FFFFFF"/>
    </a:custClr>
    <a:custClr>
      <a:srgbClr val="FFFFFF"/>
    </a:custClr>
    <a:custClr>
      <a:srgbClr val="FFFFFF"/>
    </a:custClr>
    <a:custClr>
      <a:srgbClr val="FFFFFF"/>
    </a:custClr>
    <a:custClr>
      <a:srgbClr val="FFFFFF"/>
    </a:custClr>
    <a:custClr>
      <a:srgbClr val="FFFFFF"/>
    </a:custClr>
    <a:custClr>
      <a:srgbClr val="BEB0D5"/>
    </a:custClr>
    <a:custClr>
      <a:srgbClr val="66D4D0"/>
    </a:custClr>
    <a:custClr>
      <a:srgbClr val="F9B479"/>
    </a:custClr>
    <a:custClr>
      <a:srgbClr val="DCE882"/>
    </a:custClr>
    <a:custClr>
      <a:srgbClr val="FFFFFF"/>
    </a:custClr>
    <a:custClr>
      <a:srgbClr val="FFFFFF"/>
    </a:custClr>
    <a:custClr>
      <a:srgbClr val="FFFFFF"/>
    </a:custClr>
    <a:custClr>
      <a:srgbClr val="FFFFFF"/>
    </a:custClr>
    <a:custClr>
      <a:srgbClr val="FFFFFF"/>
    </a:custClr>
    <a:custClr>
      <a:srgbClr val="FFFFFF"/>
    </a:custClr>
    <a:custClr>
      <a:srgbClr val="DFD8EA"/>
    </a:custClr>
    <a:custClr>
      <a:srgbClr val="B3EAE7"/>
    </a:custClr>
    <a:custClr>
      <a:srgbClr val="FCDABC"/>
    </a:custClr>
    <a:custClr>
      <a:srgbClr val="EDF3C0"/>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xmlns="" name="Presentation3" id="{1B1DC171-9884-46BE-8355-89B5A75590F5}" vid="{3B115733-4F1E-48A0-8E27-8C4DA627C928}"/>
    </a:ext>
  </a:extLst>
</a:theme>
</file>

<file path=ppt/theme/theme2.xml><?xml version="1.0" encoding="utf-8"?>
<a:theme xmlns:a="http://schemas.openxmlformats.org/drawingml/2006/main" name="1_Springer_Nature_PPT_Dec15">
  <a:themeElements>
    <a:clrScheme name="Springer">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custClrLst>
    <a:custClr>
      <a:srgbClr val="937CB9"/>
    </a:custClr>
    <a:custClr>
      <a:srgbClr val="00B8B0"/>
    </a:custClr>
    <a:custClr>
      <a:srgbClr val="F58220"/>
    </a:custClr>
    <a:custClr>
      <a:srgbClr val="C4D82E"/>
    </a:custClr>
    <a:custClr>
      <a:srgbClr val="FFFFFF"/>
    </a:custClr>
    <a:custClr>
      <a:srgbClr val="FFFFFF"/>
    </a:custClr>
    <a:custClr>
      <a:srgbClr val="FFFFFF"/>
    </a:custClr>
    <a:custClr>
      <a:srgbClr val="FFFFFF"/>
    </a:custClr>
    <a:custClr>
      <a:srgbClr val="FFFFFF"/>
    </a:custClr>
    <a:custClr>
      <a:srgbClr val="FFFFFF"/>
    </a:custClr>
    <a:custClr>
      <a:srgbClr val="AE9DCB"/>
    </a:custClr>
    <a:custClr>
      <a:srgbClr val="40CAC4"/>
    </a:custClr>
    <a:custClr>
      <a:srgbClr val="F8A158"/>
    </a:custClr>
    <a:custClr>
      <a:srgbClr val="D3E262"/>
    </a:custClr>
    <a:custClr>
      <a:srgbClr val="FFFFFF"/>
    </a:custClr>
    <a:custClr>
      <a:srgbClr val="FFFFFF"/>
    </a:custClr>
    <a:custClr>
      <a:srgbClr val="FFFFFF"/>
    </a:custClr>
    <a:custClr>
      <a:srgbClr val="FFFFFF"/>
    </a:custClr>
    <a:custClr>
      <a:srgbClr val="FFFFFF"/>
    </a:custClr>
    <a:custClr>
      <a:srgbClr val="FFFFFF"/>
    </a:custClr>
    <a:custClr>
      <a:srgbClr val="BEB0D5"/>
    </a:custClr>
    <a:custClr>
      <a:srgbClr val="66D4D0"/>
    </a:custClr>
    <a:custClr>
      <a:srgbClr val="F9B479"/>
    </a:custClr>
    <a:custClr>
      <a:srgbClr val="DCE882"/>
    </a:custClr>
    <a:custClr>
      <a:srgbClr val="FFFFFF"/>
    </a:custClr>
    <a:custClr>
      <a:srgbClr val="FFFFFF"/>
    </a:custClr>
    <a:custClr>
      <a:srgbClr val="FFFFFF"/>
    </a:custClr>
    <a:custClr>
      <a:srgbClr val="FFFFFF"/>
    </a:custClr>
    <a:custClr>
      <a:srgbClr val="FFFFFF"/>
    </a:custClr>
    <a:custClr>
      <a:srgbClr val="FFFFFF"/>
    </a:custClr>
    <a:custClr>
      <a:srgbClr val="DFD8EA"/>
    </a:custClr>
    <a:custClr>
      <a:srgbClr val="B3EAE7"/>
    </a:custClr>
    <a:custClr>
      <a:srgbClr val="FCDABC"/>
    </a:custClr>
    <a:custClr>
      <a:srgbClr val="EDF3C0"/>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xmlns="" name="Presentation3" id="{1B1DC171-9884-46BE-8355-89B5A75590F5}" vid="{3B115733-4F1E-48A0-8E27-8C4DA627C928}"/>
    </a:ext>
  </a:extLst>
</a:theme>
</file>

<file path=ppt/theme/theme3.xml><?xml version="1.0" encoding="utf-8"?>
<a:theme xmlns:a="http://schemas.openxmlformats.org/drawingml/2006/main" name="Springer Nature">
  <a:themeElements>
    <a:clrScheme name="Springer">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custClrLst>
    <a:custClr>
      <a:srgbClr val="937CB9"/>
    </a:custClr>
    <a:custClr>
      <a:srgbClr val="00B8B0"/>
    </a:custClr>
    <a:custClr>
      <a:srgbClr val="F58220"/>
    </a:custClr>
    <a:custClr>
      <a:srgbClr val="C4D82E"/>
    </a:custClr>
    <a:custClr>
      <a:srgbClr val="FFFFFF"/>
    </a:custClr>
    <a:custClr>
      <a:srgbClr val="FFFFFF"/>
    </a:custClr>
    <a:custClr>
      <a:srgbClr val="FFFFFF"/>
    </a:custClr>
    <a:custClr>
      <a:srgbClr val="FFFFFF"/>
    </a:custClr>
    <a:custClr>
      <a:srgbClr val="FFFFFF"/>
    </a:custClr>
    <a:custClr>
      <a:srgbClr val="FFFFFF"/>
    </a:custClr>
    <a:custClr>
      <a:srgbClr val="AE9DCB"/>
    </a:custClr>
    <a:custClr>
      <a:srgbClr val="40CAC4"/>
    </a:custClr>
    <a:custClr>
      <a:srgbClr val="F8A158"/>
    </a:custClr>
    <a:custClr>
      <a:srgbClr val="D3E262"/>
    </a:custClr>
    <a:custClr>
      <a:srgbClr val="FFFFFF"/>
    </a:custClr>
    <a:custClr>
      <a:srgbClr val="FFFFFF"/>
    </a:custClr>
    <a:custClr>
      <a:srgbClr val="FFFFFF"/>
    </a:custClr>
    <a:custClr>
      <a:srgbClr val="FFFFFF"/>
    </a:custClr>
    <a:custClr>
      <a:srgbClr val="FFFFFF"/>
    </a:custClr>
    <a:custClr>
      <a:srgbClr val="FFFFFF"/>
    </a:custClr>
    <a:custClr>
      <a:srgbClr val="BEB0D5"/>
    </a:custClr>
    <a:custClr>
      <a:srgbClr val="66D4D0"/>
    </a:custClr>
    <a:custClr>
      <a:srgbClr val="F9B479"/>
    </a:custClr>
    <a:custClr>
      <a:srgbClr val="DCE882"/>
    </a:custClr>
    <a:custClr>
      <a:srgbClr val="FFFFFF"/>
    </a:custClr>
    <a:custClr>
      <a:srgbClr val="FFFFFF"/>
    </a:custClr>
    <a:custClr>
      <a:srgbClr val="FFFFFF"/>
    </a:custClr>
    <a:custClr>
      <a:srgbClr val="FFFFFF"/>
    </a:custClr>
    <a:custClr>
      <a:srgbClr val="FFFFFF"/>
    </a:custClr>
    <a:custClr>
      <a:srgbClr val="FFFFFF"/>
    </a:custClr>
    <a:custClr>
      <a:srgbClr val="DFD8EA"/>
    </a:custClr>
    <a:custClr>
      <a:srgbClr val="B3EAE7"/>
    </a:custClr>
    <a:custClr>
      <a:srgbClr val="FCDABC"/>
    </a:custClr>
    <a:custClr>
      <a:srgbClr val="EDF3C0"/>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 xmlns:thm15="http://schemas.microsoft.com/office/thememl/2012/main" name="Presentation3" id="{1B1DC171-9884-46BE-8355-89B5A75590F5}" vid="{3B115733-4F1E-48A0-8E27-8C4DA627C9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a:srgbClr val="937CB9"/>
    </a:custClr>
    <a:custClr>
      <a:srgbClr val="00B8B0"/>
    </a:custClr>
    <a:custClr>
      <a:srgbClr val="F58220"/>
    </a:custClr>
    <a:custClr>
      <a:srgbClr val="C4D82E"/>
    </a:custClr>
    <a:custClr>
      <a:srgbClr val="FFFFFF"/>
    </a:custClr>
    <a:custClr>
      <a:srgbClr val="FFFFFF"/>
    </a:custClr>
    <a:custClr>
      <a:srgbClr val="FFFFFF"/>
    </a:custClr>
    <a:custClr>
      <a:srgbClr val="FFFFFF"/>
    </a:custClr>
    <a:custClr>
      <a:srgbClr val="FFFFFF"/>
    </a:custClr>
    <a:custClr>
      <a:srgbClr val="FFFFFF"/>
    </a:custClr>
    <a:custClr>
      <a:srgbClr val="AE9DCB"/>
    </a:custClr>
    <a:custClr>
      <a:srgbClr val="40CAC4"/>
    </a:custClr>
    <a:custClr>
      <a:srgbClr val="F8A158"/>
    </a:custClr>
    <a:custClr>
      <a:srgbClr val="D3E262"/>
    </a:custClr>
    <a:custClr>
      <a:srgbClr val="FFFFFF"/>
    </a:custClr>
    <a:custClr>
      <a:srgbClr val="FFFFFF"/>
    </a:custClr>
    <a:custClr>
      <a:srgbClr val="FFFFFF"/>
    </a:custClr>
    <a:custClr>
      <a:srgbClr val="FFFFFF"/>
    </a:custClr>
    <a:custClr>
      <a:srgbClr val="FFFFFF"/>
    </a:custClr>
    <a:custClr>
      <a:srgbClr val="FFFFFF"/>
    </a:custClr>
    <a:custClr>
      <a:srgbClr val="BEB0D5"/>
    </a:custClr>
    <a:custClr>
      <a:srgbClr val="66D4D0"/>
    </a:custClr>
    <a:custClr>
      <a:srgbClr val="F9B479"/>
    </a:custClr>
    <a:custClr>
      <a:srgbClr val="DCE882"/>
    </a:custClr>
    <a:custClr>
      <a:srgbClr val="FFFFFF"/>
    </a:custClr>
    <a:custClr>
      <a:srgbClr val="FFFFFF"/>
    </a:custClr>
    <a:custClr>
      <a:srgbClr val="FFFFFF"/>
    </a:custClr>
    <a:custClr>
      <a:srgbClr val="FFFFFF"/>
    </a:custClr>
    <a:custClr>
      <a:srgbClr val="FFFFFF"/>
    </a:custClr>
    <a:custClr>
      <a:srgbClr val="FFFFFF"/>
    </a:custClr>
    <a:custClr>
      <a:srgbClr val="DFD8EA"/>
    </a:custClr>
    <a:custClr>
      <a:srgbClr val="B3EAE7"/>
    </a:custClr>
    <a:custClr>
      <a:srgbClr val="FCDABC"/>
    </a:custClr>
    <a:custClr>
      <a:srgbClr val="EDF3C0"/>
    </a:custClr>
    <a:custClr>
      <a:srgbClr val="FFFFFF"/>
    </a:custClr>
    <a:custClr>
      <a:srgbClr val="FFFFFF"/>
    </a:custClr>
    <a:custClr>
      <a:srgbClr val="FFFFFF"/>
    </a:custClr>
    <a:custClr>
      <a:srgbClr val="FFFFFF"/>
    </a:custClr>
    <a:custClr>
      <a:srgbClr val="FFFFFF"/>
    </a:custClr>
    <a:custClr>
      <a:srgbClr val="FFFFFF"/>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a:srgbClr val="937CB9"/>
    </a:custClr>
    <a:custClr>
      <a:srgbClr val="00B8B0"/>
    </a:custClr>
    <a:custClr>
      <a:srgbClr val="F58220"/>
    </a:custClr>
    <a:custClr>
      <a:srgbClr val="C4D82E"/>
    </a:custClr>
    <a:custClr>
      <a:srgbClr val="FFFFFF"/>
    </a:custClr>
    <a:custClr>
      <a:srgbClr val="FFFFFF"/>
    </a:custClr>
    <a:custClr>
      <a:srgbClr val="FFFFFF"/>
    </a:custClr>
    <a:custClr>
      <a:srgbClr val="FFFFFF"/>
    </a:custClr>
    <a:custClr>
      <a:srgbClr val="FFFFFF"/>
    </a:custClr>
    <a:custClr>
      <a:srgbClr val="FFFFFF"/>
    </a:custClr>
    <a:custClr>
      <a:srgbClr val="AE9DCB"/>
    </a:custClr>
    <a:custClr>
      <a:srgbClr val="40CAC4"/>
    </a:custClr>
    <a:custClr>
      <a:srgbClr val="F8A158"/>
    </a:custClr>
    <a:custClr>
      <a:srgbClr val="D3E262"/>
    </a:custClr>
    <a:custClr>
      <a:srgbClr val="FFFFFF"/>
    </a:custClr>
    <a:custClr>
      <a:srgbClr val="FFFFFF"/>
    </a:custClr>
    <a:custClr>
      <a:srgbClr val="FFFFFF"/>
    </a:custClr>
    <a:custClr>
      <a:srgbClr val="FFFFFF"/>
    </a:custClr>
    <a:custClr>
      <a:srgbClr val="FFFFFF"/>
    </a:custClr>
    <a:custClr>
      <a:srgbClr val="FFFFFF"/>
    </a:custClr>
    <a:custClr>
      <a:srgbClr val="BEB0D5"/>
    </a:custClr>
    <a:custClr>
      <a:srgbClr val="66D4D0"/>
    </a:custClr>
    <a:custClr>
      <a:srgbClr val="F9B479"/>
    </a:custClr>
    <a:custClr>
      <a:srgbClr val="DCE882"/>
    </a:custClr>
    <a:custClr>
      <a:srgbClr val="FFFFFF"/>
    </a:custClr>
    <a:custClr>
      <a:srgbClr val="FFFFFF"/>
    </a:custClr>
    <a:custClr>
      <a:srgbClr val="FFFFFF"/>
    </a:custClr>
    <a:custClr>
      <a:srgbClr val="FFFFFF"/>
    </a:custClr>
    <a:custClr>
      <a:srgbClr val="FFFFFF"/>
    </a:custClr>
    <a:custClr>
      <a:srgbClr val="FFFFFF"/>
    </a:custClr>
    <a:custClr>
      <a:srgbClr val="DFD8EA"/>
    </a:custClr>
    <a:custClr>
      <a:srgbClr val="B3EAE7"/>
    </a:custClr>
    <a:custClr>
      <a:srgbClr val="FCDABC"/>
    </a:custClr>
    <a:custClr>
      <a:srgbClr val="EDF3C0"/>
    </a:custClr>
    <a:custClr>
      <a:srgbClr val="FFFFFF"/>
    </a:custClr>
    <a:custClr>
      <a:srgbClr val="FFFFFF"/>
    </a:custClr>
    <a:custClr>
      <a:srgbClr val="FFFFFF"/>
    </a:custClr>
    <a:custClr>
      <a:srgbClr val="FFFFFF"/>
    </a:custClr>
    <a:custClr>
      <a:srgbClr val="FFFFFF"/>
    </a:custClr>
    <a:custClr>
      <a:srgbClr val="FFFFFF"/>
    </a:custClr>
  </a:custClr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1578</Words>
  <Application>Microsoft Office PowerPoint</Application>
  <PresentationFormat>Лист A4 (210x297 мм)</PresentationFormat>
  <Paragraphs>183</Paragraphs>
  <Slides>31</Slides>
  <Notes>8</Notes>
  <HiddenSlides>0</HiddenSlides>
  <MMClips>0</MMClips>
  <ScaleCrop>false</ScaleCrop>
  <HeadingPairs>
    <vt:vector size="4" baseType="variant">
      <vt:variant>
        <vt:lpstr>Тема</vt:lpstr>
      </vt:variant>
      <vt:variant>
        <vt:i4>3</vt:i4>
      </vt:variant>
      <vt:variant>
        <vt:lpstr>Заголовки слайдов</vt:lpstr>
      </vt:variant>
      <vt:variant>
        <vt:i4>31</vt:i4>
      </vt:variant>
    </vt:vector>
  </HeadingPairs>
  <TitlesOfParts>
    <vt:vector size="34" baseType="lpstr">
      <vt:lpstr>Springer_Nature_PPT_Dec15</vt:lpstr>
      <vt:lpstr>1_Springer_Nature_PPT_Dec15</vt:lpstr>
      <vt:lpstr>Springer Nature</vt:lpstr>
      <vt:lpstr>Innovations in publishing conference proceedings in Springer Nature</vt:lpstr>
      <vt:lpstr>Leading eBook Publishers: Total Number of eBooks</vt:lpstr>
      <vt:lpstr>Proceedings in Springer by discipline - 2015</vt:lpstr>
      <vt:lpstr>Three facts about conference proceedings</vt:lpstr>
      <vt:lpstr>Implemented innovations – ready to use</vt:lpstr>
      <vt:lpstr>ORCID – win vouchers for Springer books </vt:lpstr>
      <vt:lpstr>You can include videos in proceedings papers</vt:lpstr>
      <vt:lpstr>SharedIt for conference proceedings</vt:lpstr>
      <vt:lpstr>Advancing discovery via better metadata</vt:lpstr>
      <vt:lpstr>Proceedings classification in a nutshell</vt:lpstr>
      <vt:lpstr>Classifying Scholarly publications</vt:lpstr>
      <vt:lpstr>Computer Science Ontology (CSO) – automatically generated</vt:lpstr>
      <vt:lpstr>The Smart Topic Miner</vt:lpstr>
      <vt:lpstr>STM at work. Topic extraction </vt:lpstr>
      <vt:lpstr>Ongoing innovation pilots</vt:lpstr>
      <vt:lpstr>Data publishing</vt:lpstr>
      <vt:lpstr>How interested are authors in a service that helps them to deposit their data in a repository?</vt:lpstr>
      <vt:lpstr>Introducing Springer Nature Research Data Support</vt:lpstr>
      <vt:lpstr>Before editing – researcher’s electronic lab notebook</vt:lpstr>
      <vt:lpstr>After data curation</vt:lpstr>
      <vt:lpstr>Example output for ISWC 2017</vt:lpstr>
      <vt:lpstr>Pilots in 2017</vt:lpstr>
      <vt:lpstr>More conferences in 2018</vt:lpstr>
      <vt:lpstr>Persistent IDs for conferences</vt:lpstr>
      <vt:lpstr>We started by helping Google Scholar</vt:lpstr>
      <vt:lpstr>CrossRef working group</vt:lpstr>
      <vt:lpstr>Metadata for conferences: open for comments till end of May 2018</vt:lpstr>
      <vt:lpstr>Innovations in peer review</vt:lpstr>
      <vt:lpstr>Crossmark for proceedings</vt:lpstr>
      <vt:lpstr>More innovations</vt:lpstr>
      <vt:lpstr>Большое спасибо за внимание!</vt:lpstr>
    </vt:vector>
  </TitlesOfParts>
  <Company>Springer-SBM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projects in CS:</dc:title>
  <dc:creator>biru01</dc:creator>
  <cp:lastModifiedBy>seva</cp:lastModifiedBy>
  <cp:revision>158</cp:revision>
  <cp:lastPrinted>2017-05-09T08:53:33Z</cp:lastPrinted>
  <dcterms:created xsi:type="dcterms:W3CDTF">2016-01-26T09:30:16Z</dcterms:created>
  <dcterms:modified xsi:type="dcterms:W3CDTF">2018-04-20T13:26:14Z</dcterms:modified>
</cp:coreProperties>
</file>