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60" r:id="rId4"/>
    <p:sldId id="261" r:id="rId5"/>
    <p:sldId id="263" r:id="rId6"/>
    <p:sldId id="284" r:id="rId7"/>
    <p:sldId id="264" r:id="rId8"/>
    <p:sldId id="265" r:id="rId9"/>
    <p:sldId id="266" r:id="rId10"/>
    <p:sldId id="280" r:id="rId11"/>
    <p:sldId id="267" r:id="rId12"/>
    <p:sldId id="268" r:id="rId13"/>
    <p:sldId id="269" r:id="rId14"/>
    <p:sldId id="282" r:id="rId15"/>
    <p:sldId id="283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77" r:id="rId24"/>
    <p:sldId id="278" r:id="rId25"/>
    <p:sldId id="281" r:id="rId26"/>
    <p:sldId id="285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-185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76E88-1701-4103-B373-5F99A17542F0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D933-4873-494D-A879-EF3BD4926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63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2494D-D2A3-401D-BBD0-76090C694E38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CC291-7E26-4AF0-819E-379020A5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995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3AAD3-F05B-4A01-A0A4-AB23452D1E6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87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3AAD3-F05B-4A01-A0A4-AB23452D1E6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2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ale5695@yandex.ru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1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09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51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82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55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96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5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60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24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3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9D9CA-9425-4E4C-B0AC-CA6D90644879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9FA76-046B-4AD4-862F-79D553E47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06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700" dirty="0" smtClean="0"/>
              <a:t>Информационные ресурсы </a:t>
            </a:r>
            <a:r>
              <a:rPr lang="ru-RU" sz="2700" dirty="0" err="1" smtClean="0"/>
              <a:t>социогуманитарного</a:t>
            </a:r>
            <a:r>
              <a:rPr lang="ru-RU" sz="2700" dirty="0" smtClean="0"/>
              <a:t> профиля в РАН. Мониторинг и организация навигации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А.Б. </a:t>
            </a:r>
            <a:r>
              <a:rPr lang="ru-RU" dirty="0" err="1" smtClean="0">
                <a:solidFill>
                  <a:schemeClr val="tx1"/>
                </a:solidFill>
              </a:rPr>
              <a:t>Антопольский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 smtClean="0">
                <a:solidFill>
                  <a:schemeClr val="tx1"/>
                </a:solidFill>
              </a:rPr>
              <a:t>г.н.с</a:t>
            </a:r>
            <a:r>
              <a:rPr lang="ru-RU" dirty="0" smtClean="0">
                <a:solidFill>
                  <a:schemeClr val="tx1"/>
                </a:solidFill>
              </a:rPr>
              <a:t>. ИНИОН РАН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7-я Международная научно-практическая конференция «Научное издание международного уровня - 2018: редакционная политика, открытый доступ, научные коммуникации»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24 – 27 апреля 2018 г.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271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Принадлежность </a:t>
            </a:r>
            <a:r>
              <a:rPr lang="ru-RU" dirty="0" smtClean="0"/>
              <a:t>периодики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учредитель, </a:t>
            </a:r>
            <a:endParaRPr lang="ru-RU" dirty="0" smtClean="0"/>
          </a:p>
          <a:p>
            <a:r>
              <a:rPr lang="ru-RU" dirty="0" smtClean="0"/>
              <a:t>издатель,</a:t>
            </a:r>
          </a:p>
          <a:p>
            <a:r>
              <a:rPr lang="ru-RU" dirty="0" smtClean="0"/>
              <a:t>редакция,</a:t>
            </a:r>
          </a:p>
          <a:p>
            <a:pPr marL="0" indent="0">
              <a:buNone/>
            </a:pPr>
            <a:r>
              <a:rPr lang="ru-RU" dirty="0" smtClean="0"/>
              <a:t>Пример сложностей  -Институт философии РАН</a:t>
            </a:r>
          </a:p>
          <a:p>
            <a:pPr marL="0" indent="0">
              <a:buNone/>
            </a:pPr>
            <a:r>
              <a:rPr lang="ru-RU" dirty="0" smtClean="0"/>
              <a:t>Различия в определении издателя на сайте журнала и в   РИНЦ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244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Доступ к периодике 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Собственные сайты или страницы -  все журналы, кроме продолжающихся и сериальных изданий,</a:t>
            </a:r>
          </a:p>
          <a:p>
            <a:r>
              <a:rPr lang="ru-RU" dirty="0" smtClean="0"/>
              <a:t>В собственных ЭБ учреждения </a:t>
            </a:r>
          </a:p>
          <a:p>
            <a:r>
              <a:rPr lang="ru-RU" dirty="0" smtClean="0"/>
              <a:t>В основных  электронных библиотеках</a:t>
            </a:r>
            <a:r>
              <a:rPr lang="en-US" dirty="0" smtClean="0"/>
              <a:t> :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e-library</a:t>
            </a:r>
            <a:r>
              <a:rPr lang="ru-RU" dirty="0" smtClean="0"/>
              <a:t>, </a:t>
            </a:r>
            <a:r>
              <a:rPr lang="ru-RU" dirty="0" err="1" smtClean="0"/>
              <a:t>Киберленинка</a:t>
            </a:r>
            <a:r>
              <a:rPr lang="ru-RU" dirty="0" smtClean="0"/>
              <a:t>, </a:t>
            </a:r>
            <a:r>
              <a:rPr lang="en-US" dirty="0" err="1" smtClean="0"/>
              <a:t>libnauka</a:t>
            </a:r>
            <a:r>
              <a:rPr lang="ru-RU" dirty="0" smtClean="0"/>
              <a:t>,  другие.  </a:t>
            </a:r>
          </a:p>
          <a:p>
            <a:r>
              <a:rPr lang="ru-RU" dirty="0" smtClean="0"/>
              <a:t>В традиционных библиотеках  - БАН, ГПНТБ СО РАН, ЦНБ УРО РАН</a:t>
            </a:r>
          </a:p>
          <a:p>
            <a:r>
              <a:rPr lang="ru-RU" dirty="0" smtClean="0"/>
              <a:t>Большое разнообразие форм </a:t>
            </a:r>
            <a:r>
              <a:rPr lang="ru-RU" dirty="0" err="1" smtClean="0"/>
              <a:t>представлния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736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Навигатор  информационных </a:t>
            </a:r>
            <a:r>
              <a:rPr lang="ru-RU" dirty="0" smtClean="0"/>
              <a:t>ресурсов по общественным наукам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Возможности поиска:</a:t>
            </a:r>
          </a:p>
          <a:p>
            <a:r>
              <a:rPr lang="ru-RU" dirty="0" smtClean="0"/>
              <a:t>По владельцам, включая иерархию учреждений РАН (тематические и региональные отделения, научные центры, прочие) ;</a:t>
            </a:r>
          </a:p>
          <a:p>
            <a:r>
              <a:rPr lang="ru-RU" dirty="0" smtClean="0"/>
              <a:t>По типам ресурсов, включая виды;</a:t>
            </a:r>
          </a:p>
          <a:p>
            <a:r>
              <a:rPr lang="ru-RU" dirty="0" smtClean="0"/>
              <a:t>По тематике - по рубрикам ГРНТИ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33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Общие данные для всех типов ИР в НИРОН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Каждый ИР имеет следующие обязательные реквизиты:</a:t>
            </a:r>
          </a:p>
          <a:p>
            <a:r>
              <a:rPr lang="ru-RU" dirty="0" smtClean="0"/>
              <a:t>Владелец ИР</a:t>
            </a:r>
          </a:p>
          <a:p>
            <a:r>
              <a:rPr lang="ru-RU" dirty="0" smtClean="0"/>
              <a:t>Наименование ИР</a:t>
            </a:r>
          </a:p>
          <a:p>
            <a:r>
              <a:rPr lang="ru-RU" dirty="0" smtClean="0"/>
              <a:t>Адрес веб-сайта (ИР или владельца)</a:t>
            </a:r>
          </a:p>
          <a:p>
            <a:r>
              <a:rPr lang="ru-RU" dirty="0" smtClean="0"/>
              <a:t>Код ГРНТИ (до 3-х кодов на ИР)</a:t>
            </a:r>
          </a:p>
        </p:txBody>
      </p:sp>
    </p:spTree>
    <p:extLst>
      <p:ext uri="{BB962C8B-B14F-4D97-AF65-F5344CB8AC3E}">
        <p14:creationId xmlns:p14="http://schemas.microsoft.com/office/powerpoint/2010/main" val="4071398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Библиотеки </a:t>
            </a:r>
            <a:r>
              <a:rPr lang="ru-RU" dirty="0" smtClean="0"/>
              <a:t>– </a:t>
            </a:r>
            <a:br>
              <a:rPr lang="ru-RU" dirty="0" smtClean="0"/>
            </a:br>
            <a:r>
              <a:rPr lang="ru-RU" sz="3100" dirty="0" smtClean="0"/>
              <a:t>структура данных по отчетам ИБС РАН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dirty="0" smtClean="0"/>
              <a:t>Входит </a:t>
            </a:r>
            <a:r>
              <a:rPr lang="ru-RU" dirty="0"/>
              <a:t>в ЦБС, РНЦ</a:t>
            </a:r>
          </a:p>
          <a:p>
            <a:pPr lvl="1"/>
            <a:r>
              <a:rPr lang="ru-RU" dirty="0"/>
              <a:t>Описание фонда</a:t>
            </a:r>
          </a:p>
          <a:p>
            <a:pPr lvl="1"/>
            <a:r>
              <a:rPr lang="ru-RU" dirty="0"/>
              <a:t>Объем фонда</a:t>
            </a:r>
          </a:p>
          <a:p>
            <a:pPr lvl="1"/>
            <a:r>
              <a:rPr lang="ru-RU" dirty="0"/>
              <a:t>Книги </a:t>
            </a:r>
            <a:r>
              <a:rPr lang="ru-RU" dirty="0" smtClean="0"/>
              <a:t>всего </a:t>
            </a:r>
            <a:endParaRPr lang="ru-RU" dirty="0"/>
          </a:p>
          <a:p>
            <a:pPr lvl="1"/>
            <a:r>
              <a:rPr lang="ru-RU" dirty="0"/>
              <a:t>Книги </a:t>
            </a:r>
            <a:r>
              <a:rPr lang="ru-RU" dirty="0" smtClean="0"/>
              <a:t>иностранные </a:t>
            </a:r>
            <a:endParaRPr lang="ru-RU" dirty="0"/>
          </a:p>
          <a:p>
            <a:pPr lvl="1"/>
            <a:r>
              <a:rPr lang="ru-RU" dirty="0"/>
              <a:t>Периодика всего (</a:t>
            </a:r>
            <a:r>
              <a:rPr lang="ru-RU" dirty="0" err="1"/>
              <a:t>вып</a:t>
            </a:r>
            <a:r>
              <a:rPr lang="ru-RU" dirty="0" smtClean="0"/>
              <a:t>) </a:t>
            </a:r>
            <a:endParaRPr lang="ru-RU" dirty="0"/>
          </a:p>
          <a:p>
            <a:pPr lvl="1"/>
            <a:r>
              <a:rPr lang="ru-RU" dirty="0"/>
              <a:t>Периодика иностранная (</a:t>
            </a:r>
            <a:r>
              <a:rPr lang="ru-RU" dirty="0" err="1"/>
              <a:t>вып</a:t>
            </a:r>
            <a:r>
              <a:rPr lang="ru-RU" dirty="0" smtClean="0"/>
              <a:t>) </a:t>
            </a:r>
            <a:endParaRPr lang="ru-RU" dirty="0"/>
          </a:p>
          <a:p>
            <a:pPr lvl="1"/>
            <a:r>
              <a:rPr lang="ru-RU" dirty="0"/>
              <a:t>Редкий фонд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085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Дополнительные данные других типов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fontAlgn="t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</a:rPr>
              <a:t>Архивы </a:t>
            </a:r>
          </a:p>
          <a:p>
            <a:pPr marL="800100" lvl="2" fontAlgn="t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</a:rPr>
              <a:t>Число </a:t>
            </a:r>
            <a:r>
              <a:rPr lang="ru-RU" dirty="0">
                <a:solidFill>
                  <a:srgbClr val="000000"/>
                </a:solidFill>
              </a:rPr>
              <a:t>фондов: </a:t>
            </a:r>
          </a:p>
          <a:p>
            <a:pPr marL="800100" lvl="2" fontAlgn="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</a:rPr>
              <a:t>Число описей: </a:t>
            </a:r>
          </a:p>
          <a:p>
            <a:pPr marL="800100" lvl="2" fontAlgn="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</a:rPr>
              <a:t>Указатели, </a:t>
            </a:r>
            <a:r>
              <a:rPr lang="ru-RU" dirty="0" smtClean="0">
                <a:solidFill>
                  <a:srgbClr val="000000"/>
                </a:solidFill>
              </a:rPr>
              <a:t>путеводители</a:t>
            </a:r>
          </a:p>
          <a:p>
            <a:pPr marL="800100" lvl="2" fontAlgn="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</a:rPr>
              <a:t>Контактные данные</a:t>
            </a:r>
          </a:p>
          <a:p>
            <a:pPr marL="0" fontAlgn="t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</a:rPr>
              <a:t>Музеи</a:t>
            </a:r>
          </a:p>
          <a:p>
            <a:pPr marL="800100" lvl="2" fontAlgn="t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</a:rPr>
              <a:t>Описание фонда</a:t>
            </a:r>
          </a:p>
          <a:p>
            <a:pPr marL="800100" lvl="2" fontAlgn="t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</a:rPr>
              <a:t>Контактные данные</a:t>
            </a:r>
          </a:p>
          <a:p>
            <a:pPr marL="0" lvl="2" indent="-342900" fontAlgn="t">
              <a:spcBef>
                <a:spcPts val="0"/>
              </a:spcBef>
            </a:pPr>
            <a:r>
              <a:rPr lang="ru-RU" sz="3200" dirty="0">
                <a:solidFill>
                  <a:srgbClr val="000000"/>
                </a:solidFill>
              </a:rPr>
              <a:t>Периодика</a:t>
            </a:r>
          </a:p>
          <a:p>
            <a:pPr marL="800100" lvl="2" fontAlgn="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</a:rPr>
              <a:t>Форма представления</a:t>
            </a:r>
            <a:endParaRPr lang="ru-RU" dirty="0">
              <a:latin typeface="Arial"/>
            </a:endParaRPr>
          </a:p>
          <a:p>
            <a:pPr marL="800100" lvl="2" fontAlgn="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</a:rPr>
              <a:t>Период издания и </a:t>
            </a:r>
            <a:r>
              <a:rPr lang="ru-RU" dirty="0" smtClean="0">
                <a:solidFill>
                  <a:srgbClr val="000000"/>
                </a:solidFill>
              </a:rPr>
              <a:t>хранения</a:t>
            </a:r>
          </a:p>
          <a:p>
            <a:pPr marL="0" lvl="2" indent="-342900" fontAlgn="t">
              <a:spcBef>
                <a:spcPts val="0"/>
              </a:spcBef>
            </a:pPr>
            <a:r>
              <a:rPr lang="ru-RU" sz="3200" dirty="0">
                <a:solidFill>
                  <a:srgbClr val="000000"/>
                </a:solidFill>
              </a:rPr>
              <a:t>Мероприятия</a:t>
            </a:r>
          </a:p>
          <a:p>
            <a:pPr marL="800100" lvl="2" fontAlgn="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</a:rPr>
              <a:t>Сведения о мероприятии</a:t>
            </a:r>
            <a:endParaRPr lang="ru-RU" dirty="0"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092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электронных коллекций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Публикации учреждений</a:t>
            </a:r>
          </a:p>
          <a:p>
            <a:r>
              <a:rPr lang="ru-RU" dirty="0"/>
              <a:t>Электронные библиотеки</a:t>
            </a:r>
          </a:p>
          <a:p>
            <a:r>
              <a:rPr lang="ru-RU" dirty="0"/>
              <a:t>Смешанные коллекции</a:t>
            </a:r>
          </a:p>
          <a:p>
            <a:r>
              <a:rPr lang="ru-RU" dirty="0" err="1"/>
              <a:t>Репозитории</a:t>
            </a:r>
            <a:endParaRPr lang="ru-RU" dirty="0"/>
          </a:p>
          <a:p>
            <a:r>
              <a:rPr lang="ru-RU" dirty="0"/>
              <a:t>ЭБ на переносимых коллекциях</a:t>
            </a:r>
          </a:p>
        </p:txBody>
      </p:sp>
    </p:spTree>
    <p:extLst>
      <p:ext uri="{BB962C8B-B14F-4D97-AF65-F5344CB8AC3E}">
        <p14:creationId xmlns:p14="http://schemas.microsoft.com/office/powerpoint/2010/main" val="2992662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информационных систем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Информационно-аналитические </a:t>
            </a:r>
            <a:r>
              <a:rPr lang="ru-RU" dirty="0"/>
              <a:t>БД</a:t>
            </a:r>
          </a:p>
          <a:p>
            <a:r>
              <a:rPr lang="ru-RU" dirty="0"/>
              <a:t>ГИС</a:t>
            </a:r>
          </a:p>
          <a:p>
            <a:r>
              <a:rPr lang="ru-RU" dirty="0"/>
              <a:t>Индексы цитирования</a:t>
            </a:r>
          </a:p>
          <a:p>
            <a:r>
              <a:rPr lang="ru-RU" dirty="0" err="1"/>
              <a:t>Инфометрические</a:t>
            </a:r>
            <a:r>
              <a:rPr lang="ru-RU" dirty="0"/>
              <a:t> ресурсы</a:t>
            </a:r>
          </a:p>
          <a:p>
            <a:r>
              <a:rPr lang="ru-RU" dirty="0"/>
              <a:t>Электронные </a:t>
            </a:r>
            <a:r>
              <a:rPr lang="ru-RU" dirty="0" smtClean="0"/>
              <a:t>представления </a:t>
            </a:r>
            <a:r>
              <a:rPr lang="ru-RU" dirty="0"/>
              <a:t>памятников </a:t>
            </a:r>
          </a:p>
          <a:p>
            <a:r>
              <a:rPr lang="ru-RU" dirty="0"/>
              <a:t>Экспертные АИС и базы знаний</a:t>
            </a:r>
          </a:p>
          <a:p>
            <a:r>
              <a:rPr lang="ru-RU" dirty="0"/>
              <a:t>Мультимедийные, 3D, ВР-системы </a:t>
            </a:r>
          </a:p>
          <a:p>
            <a:r>
              <a:rPr lang="ru-RU" dirty="0"/>
              <a:t> Комплексные АИС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95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справочных 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Энциклопедии</a:t>
            </a:r>
          </a:p>
          <a:p>
            <a:r>
              <a:rPr lang="ru-RU" dirty="0"/>
              <a:t>Справочники</a:t>
            </a:r>
          </a:p>
          <a:p>
            <a:r>
              <a:rPr lang="ru-RU" dirty="0"/>
              <a:t>Хронологии</a:t>
            </a:r>
          </a:p>
          <a:p>
            <a:r>
              <a:rPr lang="ru-RU" dirty="0"/>
              <a:t>Фонды учреждений</a:t>
            </a:r>
          </a:p>
          <a:p>
            <a:r>
              <a:rPr lang="ru-RU" dirty="0"/>
              <a:t>Архивные разряды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590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лингвистических 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Корпуса текстов	</a:t>
            </a:r>
          </a:p>
          <a:p>
            <a:r>
              <a:rPr lang="ru-RU" dirty="0"/>
              <a:t>Словарные БД и </a:t>
            </a:r>
            <a:r>
              <a:rPr lang="ru-RU" dirty="0" smtClean="0"/>
              <a:t>электронные </a:t>
            </a:r>
            <a:r>
              <a:rPr lang="ru-RU" dirty="0"/>
              <a:t>картотеки </a:t>
            </a:r>
          </a:p>
          <a:p>
            <a:r>
              <a:rPr lang="ru-RU" dirty="0"/>
              <a:t>Лингвистические </a:t>
            </a:r>
            <a:r>
              <a:rPr lang="ru-RU" dirty="0" smtClean="0"/>
              <a:t>процессоры</a:t>
            </a:r>
            <a:r>
              <a:rPr lang="ru-RU" dirty="0"/>
              <a:t>		 </a:t>
            </a:r>
          </a:p>
          <a:p>
            <a:r>
              <a:rPr lang="ru-RU" dirty="0"/>
              <a:t>Грамматические ресурсы </a:t>
            </a:r>
          </a:p>
          <a:p>
            <a:r>
              <a:rPr lang="ru-RU" dirty="0"/>
              <a:t>Описания языков, реестры языков 	</a:t>
            </a:r>
          </a:p>
          <a:p>
            <a:r>
              <a:rPr lang="ru-RU" dirty="0"/>
              <a:t>Лингвистические атласы </a:t>
            </a:r>
          </a:p>
          <a:p>
            <a:r>
              <a:rPr lang="ru-RU" dirty="0"/>
              <a:t>Этно-  и </a:t>
            </a:r>
            <a:r>
              <a:rPr lang="ru-RU" dirty="0" smtClean="0"/>
              <a:t>социолингвистические </a:t>
            </a:r>
            <a:r>
              <a:rPr lang="ru-RU" dirty="0"/>
              <a:t>БД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09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Задачи мониторинга  </a:t>
            </a:r>
            <a:r>
              <a:rPr lang="ru-RU" sz="3100" dirty="0" err="1" smtClean="0"/>
              <a:t>инфосферы</a:t>
            </a:r>
            <a:r>
              <a:rPr lang="ru-RU" sz="3100" dirty="0" smtClean="0"/>
              <a:t> общественных (социальных и гуманитарных) наук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организация  навигации  в  </a:t>
            </a:r>
            <a:r>
              <a:rPr lang="ru-RU" dirty="0" err="1" smtClean="0"/>
              <a:t>инфосфере</a:t>
            </a:r>
            <a:r>
              <a:rPr lang="ru-RU" dirty="0" smtClean="0"/>
              <a:t> общественных наук учреждений ФАНО/ РАН;</a:t>
            </a:r>
          </a:p>
          <a:p>
            <a:r>
              <a:rPr lang="ru-RU" dirty="0" smtClean="0"/>
              <a:t>определение параметров  перспективной  программы оцифровки  документных фондов учреждений ФАНО/РАН;</a:t>
            </a:r>
          </a:p>
          <a:p>
            <a:r>
              <a:rPr lang="ru-RU" dirty="0" smtClean="0"/>
              <a:t>определение параметров программы обеспечения  сохранности  научной электронной информации; </a:t>
            </a:r>
          </a:p>
          <a:p>
            <a:r>
              <a:rPr lang="ru-RU" dirty="0" smtClean="0"/>
              <a:t>определение роли и места ИНИОН РАН в развитии </a:t>
            </a:r>
            <a:r>
              <a:rPr lang="ru-RU" dirty="0" err="1" smtClean="0"/>
              <a:t>инфосферы</a:t>
            </a:r>
            <a:r>
              <a:rPr lang="ru-RU" dirty="0" smtClean="0"/>
              <a:t> общественных наук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28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персональных 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Персональные сайты и страницы</a:t>
            </a:r>
          </a:p>
          <a:p>
            <a:r>
              <a:rPr lang="ru-RU" dirty="0"/>
              <a:t>Личные фонды</a:t>
            </a:r>
          </a:p>
          <a:p>
            <a:r>
              <a:rPr lang="ru-RU" dirty="0"/>
              <a:t> Сотрудники учреждений</a:t>
            </a:r>
          </a:p>
          <a:p>
            <a:r>
              <a:rPr lang="ru-RU" dirty="0"/>
              <a:t> Указатели лиц</a:t>
            </a:r>
          </a:p>
          <a:p>
            <a:r>
              <a:rPr lang="ru-RU" dirty="0"/>
              <a:t> Биобиблиографии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198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библиографий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Перечни  трудов учреждений/сотрудников </a:t>
            </a:r>
          </a:p>
          <a:p>
            <a:r>
              <a:rPr lang="ru-RU" dirty="0"/>
              <a:t>Аннотированные или реферативные указатели</a:t>
            </a:r>
          </a:p>
          <a:p>
            <a:r>
              <a:rPr lang="ru-RU" dirty="0"/>
              <a:t>Предметные, тематические  библиографии</a:t>
            </a:r>
          </a:p>
          <a:p>
            <a:r>
              <a:rPr lang="ru-RU" dirty="0"/>
              <a:t>Библиографические БД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360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неопубликованных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Диссертации,</a:t>
            </a:r>
          </a:p>
          <a:p>
            <a:r>
              <a:rPr lang="ru-RU" dirty="0"/>
              <a:t>Отчеты, </a:t>
            </a:r>
          </a:p>
          <a:p>
            <a:r>
              <a:rPr lang="ru-RU" dirty="0"/>
              <a:t>Экспертные заключения</a:t>
            </a:r>
          </a:p>
          <a:p>
            <a:r>
              <a:rPr lang="ru-RU" dirty="0"/>
              <a:t>Гранты, проекты, </a:t>
            </a:r>
            <a:r>
              <a:rPr lang="ru-RU" dirty="0" smtClean="0"/>
              <a:t>экспедиции</a:t>
            </a:r>
            <a:endParaRPr lang="ru-RU" dirty="0"/>
          </a:p>
          <a:p>
            <a:r>
              <a:rPr lang="ru-RU" dirty="0"/>
              <a:t>Очерки деятельности </a:t>
            </a:r>
            <a:r>
              <a:rPr lang="ru-RU" dirty="0" smtClean="0"/>
              <a:t>учреждения</a:t>
            </a:r>
            <a:r>
              <a:rPr lang="ru-RU" dirty="0"/>
              <a:t>,  подразделения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574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медиа ресурсов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Банки изображений и фото </a:t>
            </a:r>
          </a:p>
          <a:p>
            <a:r>
              <a:rPr lang="ru-RU" dirty="0"/>
              <a:t>Аудио ресурсы		</a:t>
            </a:r>
          </a:p>
          <a:p>
            <a:r>
              <a:rPr lang="ru-RU" dirty="0"/>
              <a:t>Видео ресурсы 		</a:t>
            </a:r>
          </a:p>
          <a:p>
            <a:r>
              <a:rPr lang="ru-RU" dirty="0"/>
              <a:t>Киноматериалы</a:t>
            </a:r>
          </a:p>
          <a:p>
            <a:r>
              <a:rPr lang="ru-RU" dirty="0"/>
              <a:t>Смешанные ресурсы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198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Прочие Интернет-ресурсы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Сайты подразделений </a:t>
            </a:r>
          </a:p>
          <a:p>
            <a:r>
              <a:rPr lang="ru-RU" dirty="0"/>
              <a:t>Сайты-сателлиты</a:t>
            </a:r>
          </a:p>
          <a:p>
            <a:r>
              <a:rPr lang="ru-RU" dirty="0"/>
              <a:t>Аккаунты в  социальных сетях</a:t>
            </a:r>
          </a:p>
          <a:p>
            <a:r>
              <a:rPr lang="ru-RU" dirty="0"/>
              <a:t>Ресурсы во внешних ЭБ и АИС</a:t>
            </a:r>
          </a:p>
          <a:p>
            <a:r>
              <a:rPr lang="ru-RU" dirty="0"/>
              <a:t>Каталоги ссылок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68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Использование для  Единого российского электронного пространства  знаний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Концепция ЕРЭПЗ РГБ</a:t>
            </a:r>
          </a:p>
          <a:p>
            <a:r>
              <a:rPr lang="ru-RU" dirty="0" smtClean="0"/>
              <a:t>Неопределенность важнейших принципов</a:t>
            </a:r>
          </a:p>
          <a:p>
            <a:r>
              <a:rPr lang="ru-RU" dirty="0" smtClean="0"/>
              <a:t>Необходимость опоры на реально существующие ИР – конвергентное развитие, выращивание</a:t>
            </a:r>
          </a:p>
          <a:p>
            <a:r>
              <a:rPr lang="ru-RU" dirty="0" smtClean="0"/>
              <a:t>Мониторинг и учет ИР – обязательное </a:t>
            </a:r>
            <a:r>
              <a:rPr lang="ru-RU" smtClean="0"/>
              <a:t>условие проектирования ЕРЭПЗ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6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Координаты для связи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ale5695@yandex.ru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45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Сфера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Научные учреждения, входящие в отделения РАН </a:t>
            </a:r>
            <a:r>
              <a:rPr lang="ru-RU" dirty="0" err="1" smtClean="0"/>
              <a:t>социогуманитарного</a:t>
            </a:r>
            <a:r>
              <a:rPr lang="ru-RU" dirty="0" smtClean="0"/>
              <a:t> профиля, а также находящиеся под их научно-методическим руководством </a:t>
            </a:r>
          </a:p>
          <a:p>
            <a:r>
              <a:rPr lang="ru-RU" dirty="0" smtClean="0"/>
              <a:t>Библиотеки, архивы, музеи, издательства ФАНО/РАН</a:t>
            </a:r>
          </a:p>
          <a:p>
            <a:r>
              <a:rPr lang="ru-RU" dirty="0" smtClean="0"/>
              <a:t>Отраслевые отделения РАН </a:t>
            </a:r>
            <a:r>
              <a:rPr lang="ru-RU" dirty="0" err="1" smtClean="0"/>
              <a:t>социогуманитарного</a:t>
            </a:r>
            <a:r>
              <a:rPr lang="ru-RU" dirty="0" smtClean="0"/>
              <a:t> профиля,  региональные отделения РАН и региональные научные центры.</a:t>
            </a:r>
          </a:p>
          <a:p>
            <a:r>
              <a:rPr lang="ru-RU" dirty="0" smtClean="0"/>
              <a:t>Прочие научные учреждения   </a:t>
            </a:r>
            <a:r>
              <a:rPr lang="ru-RU" dirty="0"/>
              <a:t>ФАНО/РАН</a:t>
            </a:r>
            <a:r>
              <a:rPr lang="ru-RU" dirty="0" smtClean="0"/>
              <a:t>,  обладающие </a:t>
            </a:r>
            <a:r>
              <a:rPr lang="ru-RU" dirty="0" err="1" smtClean="0"/>
              <a:t>социогуманитарными</a:t>
            </a:r>
            <a:r>
              <a:rPr lang="ru-RU" dirty="0" smtClean="0"/>
              <a:t>  или универсальными ресурсами (МСЦ,  ВИНИТИ,  ФИЦ ИУ, ИППИ, др.  )</a:t>
            </a:r>
          </a:p>
          <a:p>
            <a:r>
              <a:rPr lang="ru-RU" dirty="0" smtClean="0"/>
              <a:t>Научные учреждения </a:t>
            </a:r>
            <a:r>
              <a:rPr lang="ru-RU" dirty="0" err="1" smtClean="0"/>
              <a:t>социогуманитарного</a:t>
            </a:r>
            <a:r>
              <a:rPr lang="ru-RU" dirty="0" smtClean="0"/>
              <a:t> профиля республиканских академий наук.</a:t>
            </a:r>
          </a:p>
          <a:p>
            <a:pPr marL="0" indent="0">
              <a:buNone/>
            </a:pPr>
            <a:r>
              <a:rPr lang="ru-RU" dirty="0" smtClean="0"/>
              <a:t>			Всего  214 институции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7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Источники мониторинга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результаты опроса учреждений ФАНО/РАН,</a:t>
            </a:r>
          </a:p>
          <a:p>
            <a:r>
              <a:rPr lang="ru-RU" dirty="0" smtClean="0"/>
              <a:t> данные с сайтов учреждений ФАНО/РАН и других сайтов;</a:t>
            </a:r>
          </a:p>
          <a:p>
            <a:r>
              <a:rPr lang="ru-RU" dirty="0" smtClean="0"/>
              <a:t>данные  из информационных систем</a:t>
            </a:r>
          </a:p>
          <a:p>
            <a:pPr lvl="1"/>
            <a:r>
              <a:rPr lang="ru-RU" dirty="0" smtClean="0"/>
              <a:t>ИС ФАНО (данные о публикационной активности)</a:t>
            </a:r>
          </a:p>
          <a:p>
            <a:pPr lvl="1"/>
            <a:r>
              <a:rPr lang="ru-RU" dirty="0" smtClean="0"/>
              <a:t>НЭБ </a:t>
            </a:r>
            <a:r>
              <a:rPr lang="en-US" dirty="0" smtClean="0"/>
              <a:t>e</a:t>
            </a:r>
            <a:r>
              <a:rPr lang="ru-RU" dirty="0" smtClean="0"/>
              <a:t>-</a:t>
            </a:r>
            <a:r>
              <a:rPr lang="en-US" dirty="0" smtClean="0"/>
              <a:t>library</a:t>
            </a:r>
            <a:r>
              <a:rPr lang="ru-RU" dirty="0" smtClean="0"/>
              <a:t> (сведения о периодических изданиях издаваемых учреждениями РАН/ФАНО);</a:t>
            </a:r>
          </a:p>
          <a:p>
            <a:pPr lvl="1"/>
            <a:r>
              <a:rPr lang="ru-RU" dirty="0" smtClean="0"/>
              <a:t>ЕГИСУ НИОКТР -   сведения об отчетах представленных учреждениями РАН /ФАНО согласно списку. </a:t>
            </a:r>
          </a:p>
          <a:p>
            <a:pPr lvl="1"/>
            <a:r>
              <a:rPr lang="ru-RU" dirty="0" smtClean="0"/>
              <a:t>ИС РГНФ – сведения о грантах  типа «в» </a:t>
            </a:r>
          </a:p>
          <a:p>
            <a:pPr lvl="1"/>
            <a:r>
              <a:rPr lang="ru-RU" dirty="0" smtClean="0"/>
              <a:t>ИС ВАК -  сведения о диссертационных советах, </a:t>
            </a:r>
          </a:p>
          <a:p>
            <a:pPr lvl="1"/>
            <a:r>
              <a:rPr lang="ru-RU" dirty="0" smtClean="0"/>
              <a:t>ИС «Мнемозина» - сведения об архивах, архивных фондах и описях, </a:t>
            </a:r>
          </a:p>
          <a:p>
            <a:pPr lvl="1"/>
            <a:r>
              <a:rPr lang="ru-RU" dirty="0" smtClean="0"/>
              <a:t> ИС Музейного совета РАН – сведения  о музеях ФАНО/РАН.  </a:t>
            </a:r>
          </a:p>
          <a:p>
            <a:pPr lvl="1"/>
            <a:r>
              <a:rPr lang="ru-RU" dirty="0" smtClean="0"/>
              <a:t>Статистические отчеты  ИБС РАН –сведения об объемах и движении фондов библиотек, входящих в ЦБС РАН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38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типы ресурсов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БИБЛИОТЕКИ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АРХИВЫ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МУЗЕИ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КАТАЛОГИ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ЭЛЕКТРОННЫЕ КОЛЛЕКЦИИ И БИБЛИОТЕКИ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ИНФОРМАЦИОННЫЕ СИСТЕМЫ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СПРАВОЧНИКИ, ЭНЦИКЛОПЕДИИ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ПЕРСОНАЛЬНЫЕ РЕСУРСЫ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ЛИНГВИСТИЧЕСКИЕ РЕСУРСЫ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</a:rPr>
              <a:t>ПЕРИОДИКА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БИБЛИОГРАФИИ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МЕРОПРИЯТИЯ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НЕОПУБЛИКОВАННЫЕ  ДОКУМЕНТЫ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МЕДИА  РЕСУРСЫ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ru-RU" dirty="0"/>
              <a:t>ПРОЧИЕ ИНТЕРНЕТ-РЕСУРСЫ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90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результаты мониторинга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Собраны сведения о 2,8 тыс. ресурсов,  с учетом ограничений (см. ниже)</a:t>
            </a:r>
          </a:p>
          <a:p>
            <a:r>
              <a:rPr lang="ru-RU" dirty="0"/>
              <a:t>Проведена классификация по типам и видам</a:t>
            </a:r>
          </a:p>
          <a:p>
            <a:r>
              <a:rPr lang="ru-RU" dirty="0"/>
              <a:t>Проведена тематическая классификация по ГРНТИ</a:t>
            </a:r>
          </a:p>
          <a:p>
            <a:r>
              <a:rPr lang="ru-RU" dirty="0"/>
              <a:t>Создан Навигатор информационных ресурсов общественных наук (</a:t>
            </a:r>
            <a:r>
              <a:rPr lang="ru-RU" dirty="0" smtClean="0"/>
              <a:t>НИРОН)</a:t>
            </a:r>
          </a:p>
          <a:p>
            <a:r>
              <a:rPr lang="ru-RU" dirty="0" smtClean="0"/>
              <a:t>Результаты мониторинга  должны быть использованы для проектирования  ЕРЭПЗ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53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Методические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Институции (владельцы) и ресурсы – пересечение</a:t>
            </a:r>
          </a:p>
          <a:p>
            <a:r>
              <a:rPr lang="ru-RU" dirty="0" smtClean="0"/>
              <a:t>Владельцы – структуры разных </a:t>
            </a:r>
            <a:r>
              <a:rPr lang="ru-RU" dirty="0" err="1" smtClean="0"/>
              <a:t>уровне</a:t>
            </a:r>
            <a:r>
              <a:rPr lang="ru-RU" sz="2000" dirty="0" err="1"/>
              <a:t>Й</a:t>
            </a:r>
            <a:r>
              <a:rPr lang="ru-RU" dirty="0" smtClean="0"/>
              <a:t>, в </a:t>
            </a:r>
            <a:r>
              <a:rPr lang="ru-RU" dirty="0" err="1" smtClean="0"/>
              <a:t>т.ч</a:t>
            </a:r>
            <a:r>
              <a:rPr lang="ru-RU" dirty="0" smtClean="0"/>
              <a:t>. аффилированные</a:t>
            </a:r>
          </a:p>
          <a:p>
            <a:r>
              <a:rPr lang="ru-RU" dirty="0" smtClean="0"/>
              <a:t>Принадлежность ресурсов, особенно в случаях </a:t>
            </a:r>
            <a:r>
              <a:rPr lang="ru-RU" dirty="0" err="1" smtClean="0"/>
              <a:t>коллаборации</a:t>
            </a:r>
            <a:endParaRPr lang="ru-RU" dirty="0" smtClean="0"/>
          </a:p>
          <a:p>
            <a:r>
              <a:rPr lang="ru-RU" dirty="0" smtClean="0"/>
              <a:t>Историческая принадлежность ресурсов (РГО);</a:t>
            </a:r>
          </a:p>
          <a:p>
            <a:r>
              <a:rPr lang="ru-RU" dirty="0" smtClean="0"/>
              <a:t>Сфера ОН, особенно история естественных наук, </a:t>
            </a:r>
          </a:p>
          <a:p>
            <a:r>
              <a:rPr lang="ru-RU" dirty="0" smtClean="0"/>
              <a:t>Ресурсы по ОН в учреждениях других отделений РАН;</a:t>
            </a:r>
          </a:p>
          <a:p>
            <a:r>
              <a:rPr lang="ru-RU" dirty="0" smtClean="0"/>
              <a:t>Пересечение цифровых и традиционных ИР;</a:t>
            </a:r>
          </a:p>
          <a:p>
            <a:r>
              <a:rPr lang="ru-RU" dirty="0" smtClean="0"/>
              <a:t>Отсутствие учета и статистики для многих видов ИР;</a:t>
            </a:r>
          </a:p>
          <a:p>
            <a:r>
              <a:rPr lang="ru-RU" dirty="0" smtClean="0"/>
              <a:t>Универсальные ресурсы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489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Ограничения НИРОН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ru-RU" dirty="0" smtClean="0"/>
              <a:t>В НИРОН не включены: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Архивные фонды и описи (их в ИСАРАН 5.2 тыс. и 7.5 тыс.);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Диссертации  (но  их можно найти через номера </a:t>
            </a:r>
            <a:r>
              <a:rPr lang="ru-RU" dirty="0" err="1" smtClean="0"/>
              <a:t>диссоветов</a:t>
            </a:r>
            <a:r>
              <a:rPr lang="ru-RU" dirty="0" smtClean="0"/>
              <a:t>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Неопубликованные документы  подразделений;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Персональные данные и прочие  Интернет-ресурсы  –  включены только те, что на сайтах учреждения.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Конференции и другие мероприятия – только ссылки на списки</a:t>
            </a:r>
          </a:p>
        </p:txBody>
      </p:sp>
    </p:spTree>
    <p:extLst>
      <p:ext uri="{BB962C8B-B14F-4D97-AF65-F5344CB8AC3E}">
        <p14:creationId xmlns:p14="http://schemas.microsoft.com/office/powerpoint/2010/main" val="4198400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Данные по периодике РАН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Журналы, продолжающиеся и сериальные издания, научные газеты -393,  из них: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дают хотя бы частичный доступ к полным текстам  - 321;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ru-RU" dirty="0" smtClean="0"/>
              <a:t>Из них представлены в РИНЦ -200;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На собственных сайтах -294 (разнообразные фрагменты коллекций).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полная ретроспектива редкость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Журналы издательства «Наука»,  открытые по решению РАН – 26 (всего их  149), ретроспектива не объявлена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9240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939</Words>
  <Application>Microsoft Office PowerPoint</Application>
  <PresentationFormat>Экран (4:3)</PresentationFormat>
  <Paragraphs>189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 Информационные ресурсы социогуманитарного профиля в РАН. Мониторинг и организация навигации</vt:lpstr>
      <vt:lpstr> Задачи мониторинга  инфосферы общественных (социальных и гуманитарных) наук. </vt:lpstr>
      <vt:lpstr>Сфера мониторинга</vt:lpstr>
      <vt:lpstr>Источники мониторинга </vt:lpstr>
      <vt:lpstr>Основные типы ресурсов</vt:lpstr>
      <vt:lpstr>Основные результаты мониторинга</vt:lpstr>
      <vt:lpstr>Методические вопросы</vt:lpstr>
      <vt:lpstr>Ограничения НИРОН </vt:lpstr>
      <vt:lpstr>Данные по периодике РАН</vt:lpstr>
      <vt:lpstr>Принадлежность периодики</vt:lpstr>
      <vt:lpstr>Доступ к периодике РАН</vt:lpstr>
      <vt:lpstr>Навигатор  информационных ресурсов по общественным наукам</vt:lpstr>
      <vt:lpstr>Общие данные для всех типов ИР в НИРОН</vt:lpstr>
      <vt:lpstr>Библиотеки –  структура данных по отчетам ИБС РАН  </vt:lpstr>
      <vt:lpstr>Дополнительные данные других типов</vt:lpstr>
      <vt:lpstr>Виды электронных коллекций</vt:lpstr>
      <vt:lpstr>Виды информационных систем</vt:lpstr>
      <vt:lpstr>Виды справочных ИР</vt:lpstr>
      <vt:lpstr>Виды лингвистических ИР</vt:lpstr>
      <vt:lpstr>Виды персональных ИР</vt:lpstr>
      <vt:lpstr>Виды библиографий</vt:lpstr>
      <vt:lpstr>Виды неопубликованных документов</vt:lpstr>
      <vt:lpstr>Виды медиа ресурсов</vt:lpstr>
      <vt:lpstr>Прочие Интернет-ресурсы</vt:lpstr>
      <vt:lpstr>Использование для  Единого российского электронного пространства  знаний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ресурсы социогуманитарного профиля в РАН. Мониторинг и организация навигации</dc:title>
  <dc:creator>дом</dc:creator>
  <cp:lastModifiedBy>seva</cp:lastModifiedBy>
  <cp:revision>26</cp:revision>
  <dcterms:created xsi:type="dcterms:W3CDTF">2018-04-02T05:30:07Z</dcterms:created>
  <dcterms:modified xsi:type="dcterms:W3CDTF">2018-04-22T08:44:45Z</dcterms:modified>
</cp:coreProperties>
</file>