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7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55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68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79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03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95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01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21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04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8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3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BD2F-A7E1-41B8-AE08-AFA355F77C0B}" type="datetimeFigureOut">
              <a:rPr lang="ru-RU" smtClean="0"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148A-5CBE-488E-9C4E-B426EA400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2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rasep.ru/sovet-po-etike/bibliometriya-vo-blago-rossijskoj-nauk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5149" y="2765686"/>
            <a:ext cx="7693702" cy="186638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Библиометрия во благо российской науки</a:t>
            </a:r>
            <a:br>
              <a:rPr lang="ru-RU" dirty="0"/>
            </a:br>
            <a:r>
              <a:rPr lang="ru-RU" b="1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596632"/>
          </a:xfrm>
        </p:spPr>
        <p:txBody>
          <a:bodyPr>
            <a:normAutofit/>
          </a:bodyPr>
          <a:lstStyle/>
          <a:p>
            <a:r>
              <a:rPr lang="ru-RU" i="1" dirty="0"/>
              <a:t>Открытое обращение Совета по этике научных публикаций АНРИ ко всем, кто разрабатывает и внедряет количественные индикаторы публикационной активности</a:t>
            </a:r>
            <a:endParaRPr lang="en-US" i="1" dirty="0"/>
          </a:p>
          <a:p>
            <a:r>
              <a:rPr lang="en-US" dirty="0">
                <a:hlinkClick r:id="rId2"/>
              </a:rPr>
              <a:t>http://rasep.ru/sovet-po-etike/bibliometriya-vo-blago-rossijskoj-nauki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705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050" y="291469"/>
            <a:ext cx="851584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Состав Совета по этике научных публикаций Ассоциации научных редакторов и издателей</a:t>
            </a:r>
            <a:endParaRPr lang="ru-RU" sz="1200" dirty="0"/>
          </a:p>
          <a:p>
            <a:r>
              <a:rPr lang="ru-RU" sz="1200" i="1" dirty="0"/>
              <a:t>Абалкина Анна Александровна</a:t>
            </a:r>
            <a:r>
              <a:rPr lang="ru-RU" sz="1200" dirty="0"/>
              <a:t> - доцент, Финансовый университет при Правительстве РФ</a:t>
            </a:r>
          </a:p>
          <a:p>
            <a:r>
              <a:rPr lang="ru-RU" sz="1200" i="1" dirty="0"/>
              <a:t>Аксентьева Мария Сергеевна</a:t>
            </a:r>
            <a:r>
              <a:rPr lang="ru-RU" sz="1200" dirty="0"/>
              <a:t> – научный редактор журнала "Успехи физических наук"</a:t>
            </a:r>
          </a:p>
          <a:p>
            <a:r>
              <a:rPr lang="ru-RU" sz="1200" i="1" dirty="0"/>
              <a:t>Артеменко Наталья Андреевна</a:t>
            </a:r>
            <a:r>
              <a:rPr lang="ru-RU" sz="1200" dirty="0"/>
              <a:t> - доцент Института философии Санкт-Петербургского государственного университета, главный редактор, журнал "</a:t>
            </a:r>
            <a:r>
              <a:rPr lang="ru-RU" sz="1200" dirty="0" err="1"/>
              <a:t>Horizon</a:t>
            </a:r>
            <a:r>
              <a:rPr lang="ru-RU" sz="1200" dirty="0"/>
              <a:t>. Феноменологические исследования", преподаватель  Европейского Университета в Санкт-Петербурге.</a:t>
            </a:r>
          </a:p>
          <a:p>
            <a:r>
              <a:rPr lang="ru-RU" sz="1200" i="1" dirty="0" err="1"/>
              <a:t>Богоров</a:t>
            </a:r>
            <a:r>
              <a:rPr lang="ru-RU" sz="1200" i="1" dirty="0"/>
              <a:t> Валентин Григорьевич</a:t>
            </a:r>
            <a:r>
              <a:rPr lang="ru-RU" sz="1200" dirty="0"/>
              <a:t> - руководитель отдела образовательных программ по России и СНГ Clarivate </a:t>
            </a:r>
            <a:r>
              <a:rPr lang="ru-RU" sz="1200" dirty="0" err="1"/>
              <a:t>Analytics</a:t>
            </a:r>
            <a:endParaRPr lang="ru-RU" sz="1200" dirty="0"/>
          </a:p>
          <a:p>
            <a:r>
              <a:rPr lang="ru-RU" sz="1200" i="1" dirty="0"/>
              <a:t>Еременко Геннадий Олегович</a:t>
            </a:r>
            <a:r>
              <a:rPr lang="ru-RU" sz="1200" dirty="0"/>
              <a:t> - генеральный директор Научной электронной библиотеки eLIBRARY.RU</a:t>
            </a:r>
          </a:p>
          <a:p>
            <a:r>
              <a:rPr lang="ru-RU" sz="1200" i="1" dirty="0"/>
              <a:t>Зельдина Марина Михайловна</a:t>
            </a:r>
            <a:r>
              <a:rPr lang="ru-RU" sz="1200" dirty="0"/>
              <a:t> - специалист, НП "НЭИКОН"</a:t>
            </a:r>
          </a:p>
          <a:p>
            <a:r>
              <a:rPr lang="ru-RU" sz="1200" i="1" dirty="0"/>
              <a:t>Касьян Алексей Сергеевич</a:t>
            </a:r>
            <a:r>
              <a:rPr lang="ru-RU" sz="1200" dirty="0"/>
              <a:t> – </a:t>
            </a:r>
            <a:r>
              <a:rPr lang="ru-RU" sz="1200" dirty="0" err="1"/>
              <a:t>с.н.с</a:t>
            </a:r>
            <a:r>
              <a:rPr lang="ru-RU" sz="1200" dirty="0"/>
              <a:t>., Институт языкознания РАН; основатель проекта «</a:t>
            </a:r>
            <a:r>
              <a:rPr lang="ru-RU" sz="1200" dirty="0" err="1"/>
              <a:t>Диссеропедия</a:t>
            </a:r>
            <a:r>
              <a:rPr lang="ru-RU" sz="1200" dirty="0"/>
              <a:t> российских журналов» (Россия, Москва)</a:t>
            </a:r>
          </a:p>
          <a:p>
            <a:r>
              <a:rPr lang="ru-RU" sz="1200" i="1" dirty="0"/>
              <a:t>Кочетков Дмитрий Михайлович</a:t>
            </a:r>
            <a:r>
              <a:rPr lang="ru-RU" sz="1200" dirty="0"/>
              <a:t> - начальник отдела </a:t>
            </a:r>
            <a:r>
              <a:rPr lang="ru-RU" sz="1200" dirty="0" err="1"/>
              <a:t>наукометрии</a:t>
            </a:r>
            <a:r>
              <a:rPr lang="ru-RU" sz="1200" dirty="0"/>
              <a:t> и анализа публикационной активности Российского университета дружбы народов (РУДН)</a:t>
            </a:r>
          </a:p>
          <a:p>
            <a:r>
              <a:rPr lang="ru-RU" sz="1200" i="1" dirty="0"/>
              <a:t>Кулешова Анна Викторовна</a:t>
            </a:r>
            <a:r>
              <a:rPr lang="ru-RU" sz="1200" dirty="0"/>
              <a:t> - ответственный редактор, журнал "Мониторинг общественного мнения: экономические и социальные перемены" (ВЦИОМ); Председатель Совета</a:t>
            </a:r>
          </a:p>
          <a:p>
            <a:r>
              <a:rPr lang="ru-RU" sz="1200" dirty="0"/>
              <a:t>Локтев</a:t>
            </a:r>
            <a:r>
              <a:rPr lang="ru-RU" sz="1200" i="1" dirty="0"/>
              <a:t> Андрей Петрович</a:t>
            </a:r>
            <a:r>
              <a:rPr lang="ru-RU" sz="1200" dirty="0"/>
              <a:t> - консультант по ключевым информационным решениям </a:t>
            </a:r>
            <a:r>
              <a:rPr lang="ru-RU" sz="1200" dirty="0" err="1"/>
              <a:t>Elsevier</a:t>
            </a:r>
            <a:r>
              <a:rPr lang="ru-RU" sz="1200" dirty="0"/>
              <a:t> S&amp;T в России, Республике Беларусь</a:t>
            </a:r>
          </a:p>
          <a:p>
            <a:r>
              <a:rPr lang="ru-RU" sz="1200" i="1" dirty="0" err="1"/>
              <a:t>Малешин</a:t>
            </a:r>
            <a:r>
              <a:rPr lang="ru-RU" sz="1200" i="1" dirty="0"/>
              <a:t> Дмитрий Ярославович</a:t>
            </a:r>
            <a:r>
              <a:rPr lang="ru-RU" sz="1200" dirty="0"/>
              <a:t> - профессор юридического факультета, Московский государственный университет им. М.В. Ломоносова</a:t>
            </a:r>
          </a:p>
          <a:p>
            <a:r>
              <a:rPr lang="ru-RU" sz="1200" i="1" dirty="0"/>
              <a:t>Носов Дмитрий Михайлович</a:t>
            </a:r>
            <a:r>
              <a:rPr lang="ru-RU" sz="1200" dirty="0"/>
              <a:t> - первый заместитель декана факультета гуманитарных наук, профессор, Национальный исследовательский университет «Высшая школа экономики»</a:t>
            </a:r>
          </a:p>
          <a:p>
            <a:r>
              <a:rPr lang="ru-RU" sz="1200" i="1" dirty="0" err="1"/>
              <a:t>Подвойский</a:t>
            </a:r>
            <a:r>
              <a:rPr lang="ru-RU" sz="1200" i="1" dirty="0"/>
              <a:t> Денис Глебович</a:t>
            </a:r>
            <a:r>
              <a:rPr lang="ru-RU" sz="1200" dirty="0"/>
              <a:t> - доцент кафедры социологии, Российский университет дружбы народов, член редколлегии, журнал "Вестник Российского университета дружбы народов. Серия – Социология"</a:t>
            </a:r>
          </a:p>
          <a:p>
            <a:r>
              <a:rPr lang="ru-RU" sz="1200" i="1" dirty="0" err="1"/>
              <a:t>Репецкая</a:t>
            </a:r>
            <a:r>
              <a:rPr lang="ru-RU" sz="1200" i="1" dirty="0"/>
              <a:t> Анна Леонидовна</a:t>
            </a:r>
            <a:r>
              <a:rPr lang="ru-RU" sz="1200" dirty="0"/>
              <a:t> - профессор кафедры уголовного права Юридического института Иркутского госуниверситета, Заслуженный юрист РФ</a:t>
            </a:r>
          </a:p>
          <a:p>
            <a:r>
              <a:rPr lang="ru-RU" sz="1200" i="1" dirty="0"/>
              <a:t>Ростовцев Андрей </a:t>
            </a:r>
            <a:r>
              <a:rPr lang="ru-RU" sz="1200" i="1" dirty="0" err="1"/>
              <a:t>Африканович</a:t>
            </a:r>
            <a:r>
              <a:rPr lang="ru-RU" sz="1200" dirty="0"/>
              <a:t> - общественный деятель, основатель Вольного сетевого сообщества </a:t>
            </a:r>
            <a:r>
              <a:rPr lang="ru-RU" sz="1200" dirty="0" err="1"/>
              <a:t>Диссернет</a:t>
            </a:r>
            <a:r>
              <a:rPr lang="ru-RU" sz="1200" dirty="0"/>
              <a:t>.</a:t>
            </a:r>
          </a:p>
          <a:p>
            <a:r>
              <a:rPr lang="ru-RU" sz="1200" i="1" dirty="0"/>
              <a:t>Стерлигов Иван Андреевич</a:t>
            </a:r>
            <a:r>
              <a:rPr lang="ru-RU" sz="1200" dirty="0"/>
              <a:t> - директор </a:t>
            </a:r>
            <a:r>
              <a:rPr lang="ru-RU" sz="1200" dirty="0" err="1"/>
              <a:t>Наукометрического</a:t>
            </a:r>
            <a:r>
              <a:rPr lang="ru-RU" sz="1200" dirty="0"/>
              <a:t> центра НИУ ВШЭ.</a:t>
            </a:r>
          </a:p>
          <a:p>
            <a:r>
              <a:rPr lang="ru-RU" sz="1200" i="1" dirty="0"/>
              <a:t>Филиппов Юрий Иванович - </a:t>
            </a:r>
            <a:r>
              <a:rPr lang="ru-RU" sz="1200" dirty="0"/>
              <a:t>научный сотрудник, Эндокринологический научный центр, врач-</a:t>
            </a:r>
            <a:r>
              <a:rPr lang="ru-RU" sz="1200" dirty="0" err="1"/>
              <a:t>диабетолог</a:t>
            </a:r>
            <a:r>
              <a:rPr lang="ru-RU" sz="1200" dirty="0"/>
              <a:t>, эндокринолог</a:t>
            </a:r>
          </a:p>
          <a:p>
            <a:r>
              <a:rPr lang="ru-RU" sz="1200" i="1" dirty="0"/>
              <a:t>Фрадков Александр Львович</a:t>
            </a:r>
            <a:r>
              <a:rPr lang="ru-RU" sz="1200" dirty="0"/>
              <a:t> - заведующий кафедрой управления сложными системами, Санкт-Петербургский национальный исследовательский университет информационных технологий, механики и оптики</a:t>
            </a:r>
          </a:p>
          <a:p>
            <a:r>
              <a:rPr lang="ru-RU" sz="1200" i="1" dirty="0"/>
              <a:t>Чепуренко Александр Юльевич</a:t>
            </a:r>
            <a:r>
              <a:rPr lang="ru-RU" sz="1200" dirty="0"/>
              <a:t> - руководитель департамента социологии, Национальный исследовательский университет «Высшая школа экономики», член редакционного совета, журнал "Мир России"</a:t>
            </a:r>
          </a:p>
          <a:p>
            <a:r>
              <a:rPr lang="ru-RU" sz="1200" i="1" dirty="0" err="1"/>
              <a:t>Чехович</a:t>
            </a:r>
            <a:r>
              <a:rPr lang="ru-RU" sz="1200" i="1" dirty="0"/>
              <a:t> Юрий Викторович</a:t>
            </a:r>
            <a:r>
              <a:rPr lang="ru-RU" sz="1200" dirty="0"/>
              <a:t> - исполнительный директор, «Анти-Плагиат». </a:t>
            </a:r>
          </a:p>
          <a:p>
            <a:r>
              <a:rPr lang="ru-RU" sz="1200" i="1" dirty="0" err="1"/>
              <a:t>Шишлакова</a:t>
            </a:r>
            <a:r>
              <a:rPr lang="ru-RU" sz="1200" i="1" dirty="0"/>
              <a:t> Ольга Семеновна</a:t>
            </a:r>
            <a:r>
              <a:rPr lang="ru-RU" sz="1200" dirty="0"/>
              <a:t> - начальник отдела электронных образовательных ресурсов, Поволжский государственный технологический университет</a:t>
            </a:r>
          </a:p>
          <a:p>
            <a:endParaRPr lang="ru-RU" sz="1200" dirty="0"/>
          </a:p>
          <a:p>
            <a:pPr marL="257175" indent="-257175">
              <a:buFont typeface="+mj-lt"/>
              <a:buAutoNum type="arabicPeriod"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562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0477" y="898571"/>
            <a:ext cx="851584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ru-RU" sz="2100" dirty="0"/>
              <a:t>Любое использование количественных индикаторов должно быть обосновано. Сначала четкое описание того, что хочется измерить, затем выбор наилучших метрик, а не наоборот.  </a:t>
            </a:r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  <a:p>
            <a:pPr marL="257175" indent="-257175">
              <a:buFont typeface="+mj-lt"/>
              <a:buAutoNum type="arabicPeriod"/>
            </a:pPr>
            <a:r>
              <a:rPr lang="ru-RU" sz="2100" dirty="0"/>
              <a:t>Несколько индикаторов лучше одного, при условии, что эти индикаторы разные по смыслу, а не только по названию </a:t>
            </a:r>
            <a:r>
              <a:rPr lang="ru-RU" sz="2100" dirty="0" err="1"/>
              <a:t>наукометрической</a:t>
            </a:r>
            <a:r>
              <a:rPr lang="ru-RU" sz="2100" dirty="0"/>
              <a:t> базы.  </a:t>
            </a:r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  <a:p>
            <a:pPr marL="257175" indent="-257175">
              <a:buFont typeface="+mj-lt"/>
              <a:buAutoNum type="arabicPeriod"/>
            </a:pPr>
            <a:r>
              <a:rPr lang="ru-RU" sz="2100" dirty="0"/>
              <a:t>Все метрики должны быть однозначно определены, дабы избежать ситуации, когда разные субъекты оценки и разные потребители метрик трактуют их по-разному.</a:t>
            </a:r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  <a:p>
            <a:pPr marL="257175" indent="-257175">
              <a:buFont typeface="+mj-lt"/>
              <a:buAutoNum type="arabicPeriod"/>
            </a:pPr>
            <a:r>
              <a:rPr lang="ru-RU" sz="2100" dirty="0"/>
              <a:t>При выборе метрик для оценки необходимо ориентироваться на имеющийся мировой и российский опыт, тщательно изучать дизайн и последствия применения существующих </a:t>
            </a:r>
            <a:r>
              <a:rPr lang="ru-RU" sz="2100" dirty="0" err="1"/>
              <a:t>наукометрических</a:t>
            </a:r>
            <a:r>
              <a:rPr lang="ru-RU" sz="2100" dirty="0"/>
              <a:t> решений перед разработкой собственных.</a:t>
            </a:r>
          </a:p>
        </p:txBody>
      </p:sp>
    </p:spTree>
    <p:extLst>
      <p:ext uri="{BB962C8B-B14F-4D97-AF65-F5344CB8AC3E}">
        <p14:creationId xmlns:p14="http://schemas.microsoft.com/office/powerpoint/2010/main" val="182056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991" y="1250840"/>
            <a:ext cx="85158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dirty="0"/>
              <a:t>5. </a:t>
            </a:r>
            <a:r>
              <a:rPr lang="ru-RU" sz="2100" dirty="0" err="1"/>
              <a:t>Библиометрические</a:t>
            </a:r>
            <a:r>
              <a:rPr lang="ru-RU" sz="2100" dirty="0"/>
              <a:t> показатели следует поручать рассчитывать профессионалам, а не собирать с самих субъектов оценки в рамках </a:t>
            </a:r>
            <a:r>
              <a:rPr lang="ru-RU" sz="2100" dirty="0" err="1"/>
              <a:t>самообследования</a:t>
            </a:r>
            <a:r>
              <a:rPr lang="ru-RU" sz="2100" dirty="0"/>
              <a:t>. При этом все списки учтенных публикаций и показатели их цитируемости должны быть доступны для проверки субъектами оценки. Для государственных организаций все эти сведения настоятельно рекомендуется публиковать в открытом доступе.</a:t>
            </a:r>
          </a:p>
          <a:p>
            <a:pPr lvl="0"/>
            <a:endParaRPr lang="ru-RU" sz="2100" dirty="0"/>
          </a:p>
          <a:p>
            <a:pPr lvl="0"/>
            <a:r>
              <a:rPr lang="ru-RU" sz="2100" dirty="0"/>
              <a:t>6. Метрики, предполагаемые для </a:t>
            </a:r>
            <a:r>
              <a:rPr lang="ru-RU" sz="2100" dirty="0" err="1"/>
              <a:t>самообследования</a:t>
            </a:r>
            <a:r>
              <a:rPr lang="ru-RU" sz="2100" dirty="0"/>
              <a:t>, допустимо вводить только при наличии у обследуемых должной квалификации и доступа к базам данных, с обязательной оценкой возникающих трудозатрат. </a:t>
            </a:r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425196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991" y="1250841"/>
            <a:ext cx="851584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dirty="0"/>
              <a:t>7. Информативность </a:t>
            </a:r>
            <a:r>
              <a:rPr lang="ru-RU" sz="2100" dirty="0" err="1"/>
              <a:t>библиометрических</a:t>
            </a:r>
            <a:r>
              <a:rPr lang="ru-RU" sz="2100" dirty="0"/>
              <a:t> оценок в разных науках совершенно разная. Недопустимо использование одинаковых абсолютных показателей для оценки публикаций организаций или ученых, занятых в разных областях. Особенно вреден перенос </a:t>
            </a:r>
            <a:r>
              <a:rPr lang="ru-RU" sz="2100" dirty="0" err="1"/>
              <a:t>наукометрических</a:t>
            </a:r>
            <a:r>
              <a:rPr lang="ru-RU" sz="2100" dirty="0"/>
              <a:t> методов оценки “статейных” англоязычных естественных наук на гуманитарные области. Для сравнительной оценки достаточно крупных массивов публикаций по различным естественнонаучным, медицинским и техническим дисциплинам рекомендуется использование нормализованных метрик цитируемости. </a:t>
            </a:r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924303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991" y="1250840"/>
            <a:ext cx="8515847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/>
              <a:t>8. Ценность </a:t>
            </a:r>
            <a:r>
              <a:rPr lang="ru-RU" sz="2100" dirty="0" err="1"/>
              <a:t>библиометрических</a:t>
            </a:r>
            <a:r>
              <a:rPr lang="ru-RU" sz="2100" dirty="0"/>
              <a:t> метрик прямо зависит от числа и возраста публикаций. В частности, поэтому никто из специалистов не рекомендует их применение для формализованной оценки молодых исследователей на старте карьеры. Метрики наиболее логично применять для оценки сотен и тысяч публикаций. Недопустимо механически переносить метрики, разработанные для оценки организаций и журналов, на оценку отдельных исследователей.</a:t>
            </a:r>
          </a:p>
          <a:p>
            <a:pPr lvl="0"/>
            <a:endParaRPr lang="ru-RU" sz="2100" dirty="0"/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5199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991" y="1250840"/>
            <a:ext cx="851584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/>
              <a:t>9. Метрики дают опасную иллюзию сравнимости. Индекс </a:t>
            </a:r>
            <a:r>
              <a:rPr lang="ru-RU" sz="2100" dirty="0" err="1"/>
              <a:t>Хирша</a:t>
            </a:r>
            <a:r>
              <a:rPr lang="ru-RU" sz="2100" dirty="0"/>
              <a:t> и аналогичные показатели уместно использовать для сопоставления состоявшихся ученых одного возраста, работающих в одной предметной области.</a:t>
            </a:r>
          </a:p>
          <a:p>
            <a:endParaRPr lang="ru-RU" sz="2100" dirty="0"/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02292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991" y="1250840"/>
            <a:ext cx="851584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dirty="0"/>
              <a:t>10. Ключевой и наиболее популярный </a:t>
            </a:r>
            <a:r>
              <a:rPr lang="ru-RU" sz="2100" dirty="0" err="1"/>
              <a:t>библиометрический</a:t>
            </a:r>
            <a:r>
              <a:rPr lang="ru-RU" sz="2100" dirty="0"/>
              <a:t> показатель - число публикаций - при применении в качестве KPI приводит к смещению потока публикаций в сторону наименее требовательных журналов и источников, что может быть губительно для науки. Широко распространившееся сейчас использование квартилей журналов допустимо с оговорками только для ряда дисциплин. Более оправдано использование “белых списков” лучших журналов, конференций и книжных издательств, составленных ведущими независимыми экспертами. Именно такой подход широко используется, в частности, в Скандинавии (The </a:t>
            </a:r>
            <a:r>
              <a:rPr lang="ru-RU" sz="2100" dirty="0" err="1"/>
              <a:t>Norwegian</a:t>
            </a:r>
            <a:r>
              <a:rPr lang="ru-RU" sz="2100" dirty="0"/>
              <a:t> </a:t>
            </a:r>
            <a:r>
              <a:rPr lang="ru-RU" sz="2100" dirty="0" err="1"/>
              <a:t>Register</a:t>
            </a:r>
            <a:r>
              <a:rPr lang="ru-RU" sz="2100" dirty="0"/>
              <a:t> </a:t>
            </a:r>
            <a:r>
              <a:rPr lang="ru-RU" sz="2100" dirty="0" err="1"/>
              <a:t>for</a:t>
            </a:r>
            <a:r>
              <a:rPr lang="ru-RU" sz="2100" dirty="0"/>
              <a:t> </a:t>
            </a:r>
            <a:r>
              <a:rPr lang="ru-RU" sz="2100" dirty="0" err="1"/>
              <a:t>Scientific</a:t>
            </a:r>
            <a:r>
              <a:rPr lang="ru-RU" sz="2100" dirty="0"/>
              <a:t> </a:t>
            </a:r>
            <a:r>
              <a:rPr lang="ru-RU" sz="2100" dirty="0" err="1"/>
              <a:t>Journals</a:t>
            </a:r>
            <a:r>
              <a:rPr lang="ru-RU" sz="2100" dirty="0"/>
              <a:t>, финский </a:t>
            </a:r>
            <a:r>
              <a:rPr lang="ru-RU" sz="2100" dirty="0" err="1"/>
              <a:t>Publication</a:t>
            </a:r>
            <a:r>
              <a:rPr lang="ru-RU" sz="2100" dirty="0"/>
              <a:t> </a:t>
            </a:r>
            <a:r>
              <a:rPr lang="ru-RU" sz="2100" dirty="0" err="1"/>
              <a:t>Forum</a:t>
            </a:r>
            <a:r>
              <a:rPr lang="ru-RU" sz="2100" dirty="0"/>
              <a:t>, проект </a:t>
            </a:r>
            <a:r>
              <a:rPr lang="en-US" sz="2100" dirty="0"/>
              <a:t>Nordic List</a:t>
            </a:r>
            <a:r>
              <a:rPr lang="ru-RU" sz="2100" dirty="0"/>
              <a:t> и т.д.), и является оптимальным в качестве барьера против псевдонауки. </a:t>
            </a:r>
          </a:p>
          <a:p>
            <a:endParaRPr lang="ru-RU" sz="2100" dirty="0"/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465678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991" y="1250841"/>
            <a:ext cx="8515847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/>
              <a:t>11. Необходимо учитывать специфические особенности ряда научных областей, форматы соавторства и авторских ролей. Статью, у которой тысячи соавторов из сотни научных организаций со всего мира, следует оценивать иначе, чем статью в том же журнале, опубликованную одним автором без соавторов. </a:t>
            </a:r>
          </a:p>
          <a:p>
            <a:endParaRPr lang="ru-RU" sz="2100" dirty="0"/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41455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991" y="1250840"/>
            <a:ext cx="8515847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/>
              <a:t>12. При дизайне и внедрении </a:t>
            </a:r>
            <a:r>
              <a:rPr lang="ru-RU" sz="2100" dirty="0" err="1"/>
              <a:t>наукометрических</a:t>
            </a:r>
            <a:r>
              <a:rPr lang="ru-RU" sz="2100" dirty="0"/>
              <a:t> индикаторов и методик оценки особое внимание нужно уделять оценке возможных последствий для российских научных журналов. Следует избегать дискриминации научных изданий по географическому или языковому признаку.</a:t>
            </a:r>
          </a:p>
          <a:p>
            <a:endParaRPr lang="ru-RU" sz="2100" dirty="0"/>
          </a:p>
          <a:p>
            <a:pPr marL="257175" indent="-257175">
              <a:buFont typeface="+mj-lt"/>
              <a:buAutoNum type="arabicPeriod"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57514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572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Библиометрия во благо российской науки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Библиометрия во благо российской науки</dc:title>
  <dc:creator>Стерлигов Иван Андреевич</dc:creator>
  <cp:lastModifiedBy>Kuleshova Anna</cp:lastModifiedBy>
  <cp:revision>6</cp:revision>
  <dcterms:created xsi:type="dcterms:W3CDTF">2018-04-23T09:56:21Z</dcterms:created>
  <dcterms:modified xsi:type="dcterms:W3CDTF">2018-04-24T05:16:20Z</dcterms:modified>
</cp:coreProperties>
</file>