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 id="2147483709" r:id="rId2"/>
    <p:sldMasterId id="2147483721" r:id="rId3"/>
    <p:sldMasterId id="2147483733" r:id="rId4"/>
  </p:sldMasterIdLst>
  <p:notesMasterIdLst>
    <p:notesMasterId r:id="rId63"/>
  </p:notesMasterIdLst>
  <p:handoutMasterIdLst>
    <p:handoutMasterId r:id="rId64"/>
  </p:handoutMasterIdLst>
  <p:sldIdLst>
    <p:sldId id="685" r:id="rId5"/>
    <p:sldId id="774" r:id="rId6"/>
    <p:sldId id="791" r:id="rId7"/>
    <p:sldId id="790" r:id="rId8"/>
    <p:sldId id="740" r:id="rId9"/>
    <p:sldId id="741" r:id="rId10"/>
    <p:sldId id="743" r:id="rId11"/>
    <p:sldId id="745" r:id="rId12"/>
    <p:sldId id="747" r:id="rId13"/>
    <p:sldId id="750" r:id="rId14"/>
    <p:sldId id="751" r:id="rId15"/>
    <p:sldId id="752" r:id="rId16"/>
    <p:sldId id="756" r:id="rId17"/>
    <p:sldId id="757" r:id="rId18"/>
    <p:sldId id="758" r:id="rId19"/>
    <p:sldId id="778" r:id="rId20"/>
    <p:sldId id="759" r:id="rId21"/>
    <p:sldId id="760" r:id="rId22"/>
    <p:sldId id="761" r:id="rId23"/>
    <p:sldId id="762" r:id="rId24"/>
    <p:sldId id="616" r:id="rId25"/>
    <p:sldId id="792" r:id="rId26"/>
    <p:sldId id="706" r:id="rId27"/>
    <p:sldId id="707" r:id="rId28"/>
    <p:sldId id="709" r:id="rId29"/>
    <p:sldId id="701" r:id="rId30"/>
    <p:sldId id="724" r:id="rId31"/>
    <p:sldId id="725" r:id="rId32"/>
    <p:sldId id="777" r:id="rId33"/>
    <p:sldId id="723" r:id="rId34"/>
    <p:sldId id="726" r:id="rId35"/>
    <p:sldId id="729" r:id="rId36"/>
    <p:sldId id="702" r:id="rId37"/>
    <p:sldId id="711" r:id="rId38"/>
    <p:sldId id="713" r:id="rId39"/>
    <p:sldId id="676" r:id="rId40"/>
    <p:sldId id="731" r:id="rId41"/>
    <p:sldId id="732" r:id="rId42"/>
    <p:sldId id="641" r:id="rId43"/>
    <p:sldId id="617" r:id="rId44"/>
    <p:sldId id="715" r:id="rId45"/>
    <p:sldId id="776" r:id="rId46"/>
    <p:sldId id="623" r:id="rId47"/>
    <p:sldId id="735" r:id="rId48"/>
    <p:sldId id="734" r:id="rId49"/>
    <p:sldId id="781" r:id="rId50"/>
    <p:sldId id="782" r:id="rId51"/>
    <p:sldId id="783" r:id="rId52"/>
    <p:sldId id="784" r:id="rId53"/>
    <p:sldId id="785" r:id="rId54"/>
    <p:sldId id="786" r:id="rId55"/>
    <p:sldId id="787" r:id="rId56"/>
    <p:sldId id="788" r:id="rId57"/>
    <p:sldId id="789" r:id="rId58"/>
    <p:sldId id="633" r:id="rId59"/>
    <p:sldId id="611" r:id="rId60"/>
    <p:sldId id="693" r:id="rId61"/>
    <p:sldId id="619"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215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 initials="" lastIdx="0" clrIdx="0"/>
  <p:cmAuthor id="1" name="Clifton, Kathryn" initials="CK" lastIdx="5" clrIdx="1">
    <p:extLst/>
  </p:cmAuthor>
  <p:cmAuthor id="2" name="Andreas Thoss" initials="AT" lastIdx="26"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2B1E"/>
    <a:srgbClr val="D52B50"/>
    <a:srgbClr val="FFF9E7"/>
    <a:srgbClr val="FFF5D9"/>
    <a:srgbClr val="FFFDF7"/>
    <a:srgbClr val="FF7D7D"/>
    <a:srgbClr val="122127"/>
    <a:srgbClr val="313303"/>
    <a:srgbClr val="FFE472"/>
    <a:srgbClr val="AFD0F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26" autoAdjust="0"/>
    <p:restoredTop sz="83394" autoAdjust="0"/>
  </p:normalViewPr>
  <p:slideViewPr>
    <p:cSldViewPr snapToGrid="0" snapToObjects="1">
      <p:cViewPr>
        <p:scale>
          <a:sx n="90" d="100"/>
          <a:sy n="90" d="100"/>
        </p:scale>
        <p:origin x="-2160" y="-174"/>
      </p:cViewPr>
      <p:guideLst>
        <p:guide orient="horz" pos="2160"/>
        <p:guide orient="horz" pos="2151"/>
        <p:guide pos="2880"/>
      </p:guideLst>
    </p:cSldViewPr>
  </p:slideViewPr>
  <p:outlineViewPr>
    <p:cViewPr>
      <p:scale>
        <a:sx n="33" d="100"/>
        <a:sy n="33" d="100"/>
      </p:scale>
      <p:origin x="0" y="-3300"/>
    </p:cViewPr>
  </p:outlineViewPr>
  <p:notesTextViewPr>
    <p:cViewPr>
      <p:scale>
        <a:sx n="125" d="100"/>
        <a:sy n="125" d="100"/>
      </p:scale>
      <p:origin x="0" y="0"/>
    </p:cViewPr>
  </p:notesTextViewPr>
  <p:sorterViewPr>
    <p:cViewPr>
      <p:scale>
        <a:sx n="75" d="100"/>
        <a:sy n="75" d="100"/>
      </p:scale>
      <p:origin x="0" y="0"/>
    </p:cViewPr>
  </p:sorterViewPr>
  <p:notesViewPr>
    <p:cSldViewPr snapToGrid="0" snapToObjects="1" showGuides="1">
      <p:cViewPr varScale="1">
        <p:scale>
          <a:sx n="56" d="100"/>
          <a:sy n="56" d="100"/>
        </p:scale>
        <p:origin x="2856"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FC6607-53ED-44B0-B276-C014671FEF8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53F6A05A-777F-47B7-A81D-24DEB9118A9C}">
      <dgm:prSet custT="1"/>
      <dgm:spPr>
        <a:solidFill>
          <a:srgbClr val="D52B1E"/>
        </a:solidFill>
      </dgm:spPr>
      <dgm:t>
        <a:bodyPr/>
        <a:lstStyle/>
        <a:p>
          <a:pPr rtl="0"/>
          <a:r>
            <a:rPr lang="en-IN" sz="2400" b="1" dirty="0" smtClean="0"/>
            <a:t>About Russian research output and impact</a:t>
          </a:r>
          <a:endParaRPr lang="en-IN" sz="2400" b="1" dirty="0"/>
        </a:p>
      </dgm:t>
    </dgm:pt>
    <dgm:pt modelId="{401F4AFD-19AC-4681-B8E1-5DD2B8BB06AC}" type="parTrans" cxnId="{4B570533-6F0C-433E-BA66-B454BEA70F17}">
      <dgm:prSet/>
      <dgm:spPr/>
      <dgm:t>
        <a:bodyPr/>
        <a:lstStyle/>
        <a:p>
          <a:endParaRPr lang="en-IN"/>
        </a:p>
      </dgm:t>
    </dgm:pt>
    <dgm:pt modelId="{F5FC2298-E3A0-4E0D-BC07-7681CE77D378}" type="sibTrans" cxnId="{4B570533-6F0C-433E-BA66-B454BEA70F17}">
      <dgm:prSet/>
      <dgm:spPr/>
      <dgm:t>
        <a:bodyPr/>
        <a:lstStyle/>
        <a:p>
          <a:endParaRPr lang="en-IN"/>
        </a:p>
      </dgm:t>
    </dgm:pt>
    <dgm:pt modelId="{4C16EB2E-FA73-4850-AF89-CB813B0743FC}">
      <dgm:prSet custT="1"/>
      <dgm:spPr>
        <a:solidFill>
          <a:srgbClr val="D52B1E"/>
        </a:solidFill>
      </dgm:spPr>
      <dgm:t>
        <a:bodyPr/>
        <a:lstStyle/>
        <a:p>
          <a:pPr rtl="0"/>
          <a:r>
            <a:rPr lang="en-IN" sz="2400" b="1" dirty="0" smtClean="0"/>
            <a:t>Current publishing trends in Russia</a:t>
          </a:r>
          <a:endParaRPr lang="en-IN" sz="2400" b="1" dirty="0"/>
        </a:p>
      </dgm:t>
    </dgm:pt>
    <dgm:pt modelId="{EEFE7E61-041A-472D-BDBF-4F0A0C03A94D}" type="parTrans" cxnId="{BF3D43B6-9424-443D-B849-D75822B9182E}">
      <dgm:prSet/>
      <dgm:spPr/>
      <dgm:t>
        <a:bodyPr/>
        <a:lstStyle/>
        <a:p>
          <a:endParaRPr lang="en-IN"/>
        </a:p>
      </dgm:t>
    </dgm:pt>
    <dgm:pt modelId="{225BF41E-F0EE-452E-B77D-4F52BCF27C69}" type="sibTrans" cxnId="{BF3D43B6-9424-443D-B849-D75822B9182E}">
      <dgm:prSet/>
      <dgm:spPr/>
      <dgm:t>
        <a:bodyPr/>
        <a:lstStyle/>
        <a:p>
          <a:endParaRPr lang="en-IN"/>
        </a:p>
      </dgm:t>
    </dgm:pt>
    <dgm:pt modelId="{5F38571C-688B-4286-9B32-8F07E7B65885}">
      <dgm:prSet custT="1"/>
      <dgm:spPr>
        <a:solidFill>
          <a:srgbClr val="D52B1E"/>
        </a:solidFill>
      </dgm:spPr>
      <dgm:t>
        <a:bodyPr/>
        <a:lstStyle/>
        <a:p>
          <a:pPr rtl="0"/>
          <a:r>
            <a:rPr lang="en-IN" sz="2400" b="1" dirty="0" smtClean="0"/>
            <a:t>Common/critical challenges for Russian journals</a:t>
          </a:r>
          <a:endParaRPr lang="en-IN" sz="2400" b="1" dirty="0"/>
        </a:p>
      </dgm:t>
    </dgm:pt>
    <dgm:pt modelId="{AD638790-235B-46D3-B7B6-0CF14CC6101A}" type="parTrans" cxnId="{83996D0A-9573-4ED6-BE24-6DE601F12A36}">
      <dgm:prSet/>
      <dgm:spPr/>
      <dgm:t>
        <a:bodyPr/>
        <a:lstStyle/>
        <a:p>
          <a:endParaRPr lang="en-IN"/>
        </a:p>
      </dgm:t>
    </dgm:pt>
    <dgm:pt modelId="{5128DBC0-49D0-4947-B687-A974D1BB8CA9}" type="sibTrans" cxnId="{83996D0A-9573-4ED6-BE24-6DE601F12A36}">
      <dgm:prSet/>
      <dgm:spPr/>
      <dgm:t>
        <a:bodyPr/>
        <a:lstStyle/>
        <a:p>
          <a:endParaRPr lang="en-IN"/>
        </a:p>
      </dgm:t>
    </dgm:pt>
    <dgm:pt modelId="{3AA7375C-3385-4D9B-B013-2D0D6BD6FF29}">
      <dgm:prSet custT="1"/>
      <dgm:spPr>
        <a:solidFill>
          <a:srgbClr val="D52B1E"/>
        </a:solidFill>
      </dgm:spPr>
      <dgm:t>
        <a:bodyPr/>
        <a:lstStyle/>
        <a:p>
          <a:pPr rtl="0"/>
          <a:r>
            <a:rPr lang="en-IN" sz="2400" b="1" dirty="0" smtClean="0"/>
            <a:t>Case studies of Russian journals</a:t>
          </a:r>
          <a:endParaRPr lang="en-IN" sz="2400" b="1" dirty="0"/>
        </a:p>
      </dgm:t>
    </dgm:pt>
    <dgm:pt modelId="{B34689AD-193B-415E-AA36-EC952528E81D}" type="parTrans" cxnId="{546B12FC-D0DF-4739-A4FB-EF7C624E1EC2}">
      <dgm:prSet/>
      <dgm:spPr/>
      <dgm:t>
        <a:bodyPr/>
        <a:lstStyle/>
        <a:p>
          <a:endParaRPr lang="en-IN"/>
        </a:p>
      </dgm:t>
    </dgm:pt>
    <dgm:pt modelId="{8DC5CF77-629D-46C1-BB24-737C4EA83A73}" type="sibTrans" cxnId="{546B12FC-D0DF-4739-A4FB-EF7C624E1EC2}">
      <dgm:prSet/>
      <dgm:spPr/>
      <dgm:t>
        <a:bodyPr/>
        <a:lstStyle/>
        <a:p>
          <a:endParaRPr lang="en-IN"/>
        </a:p>
      </dgm:t>
    </dgm:pt>
    <dgm:pt modelId="{8F86A4CF-7A58-4992-BDC4-8A9CA09B9653}">
      <dgm:prSet custT="1"/>
      <dgm:spPr>
        <a:solidFill>
          <a:srgbClr val="D52B1E"/>
        </a:solidFill>
      </dgm:spPr>
      <dgm:t>
        <a:bodyPr/>
        <a:lstStyle/>
        <a:p>
          <a:pPr rtl="0"/>
          <a:r>
            <a:rPr lang="en-US" sz="2400" b="1" dirty="0" smtClean="0"/>
            <a:t>Best practices for indexing</a:t>
          </a:r>
          <a:endParaRPr lang="en-IN" sz="2400" b="1" dirty="0"/>
        </a:p>
      </dgm:t>
    </dgm:pt>
    <dgm:pt modelId="{0BBDB616-FF96-48F7-B7BB-010C23BCF00B}" type="parTrans" cxnId="{A3AAC3C5-543A-43EA-A0DB-E213F0046919}">
      <dgm:prSet/>
      <dgm:spPr/>
      <dgm:t>
        <a:bodyPr/>
        <a:lstStyle/>
        <a:p>
          <a:endParaRPr lang="en-IN"/>
        </a:p>
      </dgm:t>
    </dgm:pt>
    <dgm:pt modelId="{6A3A6742-5FFD-416F-902E-075C088E22B7}" type="sibTrans" cxnId="{A3AAC3C5-543A-43EA-A0DB-E213F0046919}">
      <dgm:prSet/>
      <dgm:spPr/>
      <dgm:t>
        <a:bodyPr/>
        <a:lstStyle/>
        <a:p>
          <a:endParaRPr lang="en-IN"/>
        </a:p>
      </dgm:t>
    </dgm:pt>
    <dgm:pt modelId="{7A1DF872-1771-4882-9ECE-B2E65A943E56}">
      <dgm:prSet custT="1"/>
      <dgm:spPr>
        <a:solidFill>
          <a:srgbClr val="D52B1E"/>
        </a:solidFill>
      </dgm:spPr>
      <dgm:t>
        <a:bodyPr/>
        <a:lstStyle/>
        <a:p>
          <a:pPr rtl="0"/>
          <a:r>
            <a:rPr lang="en-US" sz="2400" b="1" smtClean="0"/>
            <a:t>Solutions</a:t>
          </a:r>
          <a:endParaRPr lang="en-IN" sz="2400" b="1"/>
        </a:p>
      </dgm:t>
    </dgm:pt>
    <dgm:pt modelId="{E3B03691-CC22-43FE-9B88-44240776E11A}" type="parTrans" cxnId="{BF440AB3-39DF-427E-AABC-75387BC94EC9}">
      <dgm:prSet/>
      <dgm:spPr/>
      <dgm:t>
        <a:bodyPr/>
        <a:lstStyle/>
        <a:p>
          <a:endParaRPr lang="en-IN"/>
        </a:p>
      </dgm:t>
    </dgm:pt>
    <dgm:pt modelId="{F05C7F0C-E8EE-4485-BCF9-E0B1F069AF9C}" type="sibTrans" cxnId="{BF440AB3-39DF-427E-AABC-75387BC94EC9}">
      <dgm:prSet/>
      <dgm:spPr/>
      <dgm:t>
        <a:bodyPr/>
        <a:lstStyle/>
        <a:p>
          <a:endParaRPr lang="en-IN"/>
        </a:p>
      </dgm:t>
    </dgm:pt>
    <dgm:pt modelId="{DDD9FF0D-38E1-4336-A9DA-2BA70B50B723}">
      <dgm:prSet custT="1"/>
      <dgm:spPr>
        <a:solidFill>
          <a:srgbClr val="D52B1E"/>
        </a:solidFill>
      </dgm:spPr>
      <dgm:t>
        <a:bodyPr/>
        <a:lstStyle/>
        <a:p>
          <a:pPr rtl="0"/>
          <a:r>
            <a:rPr lang="en-US" sz="2400" b="1" smtClean="0"/>
            <a:t>Predatory journals/publishers</a:t>
          </a:r>
          <a:endParaRPr lang="en-IN" sz="2400" b="1"/>
        </a:p>
      </dgm:t>
    </dgm:pt>
    <dgm:pt modelId="{CF847E8F-483E-4ACF-91AC-CEB44FE20954}" type="parTrans" cxnId="{738E0453-FFD6-45F8-91C1-1BEC64EE3F5C}">
      <dgm:prSet/>
      <dgm:spPr/>
      <dgm:t>
        <a:bodyPr/>
        <a:lstStyle/>
        <a:p>
          <a:endParaRPr lang="en-IN"/>
        </a:p>
      </dgm:t>
    </dgm:pt>
    <dgm:pt modelId="{CF41E5B3-FC1B-40AC-9BCF-B235BC450DC7}" type="sibTrans" cxnId="{738E0453-FFD6-45F8-91C1-1BEC64EE3F5C}">
      <dgm:prSet/>
      <dgm:spPr/>
      <dgm:t>
        <a:bodyPr/>
        <a:lstStyle/>
        <a:p>
          <a:endParaRPr lang="en-IN"/>
        </a:p>
      </dgm:t>
    </dgm:pt>
    <dgm:pt modelId="{194EA638-70F1-439C-B2D9-26A4A58CFABA}">
      <dgm:prSet custT="1"/>
      <dgm:spPr>
        <a:solidFill>
          <a:srgbClr val="D52B1E"/>
        </a:solidFill>
      </dgm:spPr>
      <dgm:t>
        <a:bodyPr/>
        <a:lstStyle/>
        <a:p>
          <a:pPr rtl="0"/>
          <a:r>
            <a:rPr lang="en-US" sz="2400" b="1" smtClean="0"/>
            <a:t>Takeaway points</a:t>
          </a:r>
          <a:endParaRPr lang="en-IN" sz="2400" b="1"/>
        </a:p>
      </dgm:t>
    </dgm:pt>
    <dgm:pt modelId="{54A9C1B2-74F6-4578-BE75-A4829E274EEE}" type="parTrans" cxnId="{08DA3F4E-BD00-4AB8-9A3C-208245443002}">
      <dgm:prSet/>
      <dgm:spPr/>
      <dgm:t>
        <a:bodyPr/>
        <a:lstStyle/>
        <a:p>
          <a:endParaRPr lang="en-IN"/>
        </a:p>
      </dgm:t>
    </dgm:pt>
    <dgm:pt modelId="{1D4AB0B1-1299-4CAB-90C8-BE7CBD596793}" type="sibTrans" cxnId="{08DA3F4E-BD00-4AB8-9A3C-208245443002}">
      <dgm:prSet/>
      <dgm:spPr/>
      <dgm:t>
        <a:bodyPr/>
        <a:lstStyle/>
        <a:p>
          <a:endParaRPr lang="en-IN"/>
        </a:p>
      </dgm:t>
    </dgm:pt>
    <dgm:pt modelId="{4AF4038C-4650-4317-B3A8-F9FC1ACF0B60}">
      <dgm:prSet custT="1"/>
      <dgm:spPr>
        <a:solidFill>
          <a:srgbClr val="D52B1E"/>
        </a:solidFill>
      </dgm:spPr>
      <dgm:t>
        <a:bodyPr/>
        <a:lstStyle/>
        <a:p>
          <a:pPr rtl="0"/>
          <a:r>
            <a:rPr lang="en-US" sz="2400" b="1" dirty="0" smtClean="0"/>
            <a:t>Questions &amp; Answers</a:t>
          </a:r>
          <a:endParaRPr lang="en-IN" sz="2400" b="1" dirty="0"/>
        </a:p>
      </dgm:t>
    </dgm:pt>
    <dgm:pt modelId="{7C71BCBE-4223-4BD7-AC51-6CDD54B331B7}" type="parTrans" cxnId="{2F27B8E7-4419-4B5B-813E-C0D68004C587}">
      <dgm:prSet/>
      <dgm:spPr/>
      <dgm:t>
        <a:bodyPr/>
        <a:lstStyle/>
        <a:p>
          <a:endParaRPr lang="en-IN"/>
        </a:p>
      </dgm:t>
    </dgm:pt>
    <dgm:pt modelId="{8472E0CD-FC02-4D78-9C67-078DCCCF5009}" type="sibTrans" cxnId="{2F27B8E7-4419-4B5B-813E-C0D68004C587}">
      <dgm:prSet/>
      <dgm:spPr/>
      <dgm:t>
        <a:bodyPr/>
        <a:lstStyle/>
        <a:p>
          <a:endParaRPr lang="en-IN"/>
        </a:p>
      </dgm:t>
    </dgm:pt>
    <dgm:pt modelId="{6D854E80-2A4E-4C76-B646-00FC73D67B03}" type="pres">
      <dgm:prSet presAssocID="{9BFC6607-53ED-44B0-B276-C014671FEF88}" presName="linear" presStyleCnt="0">
        <dgm:presLayoutVars>
          <dgm:animLvl val="lvl"/>
          <dgm:resizeHandles val="exact"/>
        </dgm:presLayoutVars>
      </dgm:prSet>
      <dgm:spPr/>
      <dgm:t>
        <a:bodyPr/>
        <a:lstStyle/>
        <a:p>
          <a:endParaRPr lang="en-IN"/>
        </a:p>
      </dgm:t>
    </dgm:pt>
    <dgm:pt modelId="{D92F0D85-C00B-4164-9BF7-F1FE822BBC1A}" type="pres">
      <dgm:prSet presAssocID="{53F6A05A-777F-47B7-A81D-24DEB9118A9C}" presName="parentText" presStyleLbl="node1" presStyleIdx="0" presStyleCnt="9">
        <dgm:presLayoutVars>
          <dgm:chMax val="0"/>
          <dgm:bulletEnabled val="1"/>
        </dgm:presLayoutVars>
      </dgm:prSet>
      <dgm:spPr/>
      <dgm:t>
        <a:bodyPr/>
        <a:lstStyle/>
        <a:p>
          <a:endParaRPr lang="en-IN"/>
        </a:p>
      </dgm:t>
    </dgm:pt>
    <dgm:pt modelId="{06AEAC80-4966-429A-ABCE-DCDD0A8808A7}" type="pres">
      <dgm:prSet presAssocID="{F5FC2298-E3A0-4E0D-BC07-7681CE77D378}" presName="spacer" presStyleCnt="0"/>
      <dgm:spPr/>
    </dgm:pt>
    <dgm:pt modelId="{3A1387A5-7C75-4643-B5F2-037E85077733}" type="pres">
      <dgm:prSet presAssocID="{4C16EB2E-FA73-4850-AF89-CB813B0743FC}" presName="parentText" presStyleLbl="node1" presStyleIdx="1" presStyleCnt="9">
        <dgm:presLayoutVars>
          <dgm:chMax val="0"/>
          <dgm:bulletEnabled val="1"/>
        </dgm:presLayoutVars>
      </dgm:prSet>
      <dgm:spPr/>
      <dgm:t>
        <a:bodyPr/>
        <a:lstStyle/>
        <a:p>
          <a:endParaRPr lang="en-IN"/>
        </a:p>
      </dgm:t>
    </dgm:pt>
    <dgm:pt modelId="{09814725-FD65-4296-98E0-C9554228FD5C}" type="pres">
      <dgm:prSet presAssocID="{225BF41E-F0EE-452E-B77D-4F52BCF27C69}" presName="spacer" presStyleCnt="0"/>
      <dgm:spPr/>
    </dgm:pt>
    <dgm:pt modelId="{B553172F-4656-4F49-A14B-1F8348C71CC0}" type="pres">
      <dgm:prSet presAssocID="{5F38571C-688B-4286-9B32-8F07E7B65885}" presName="parentText" presStyleLbl="node1" presStyleIdx="2" presStyleCnt="9">
        <dgm:presLayoutVars>
          <dgm:chMax val="0"/>
          <dgm:bulletEnabled val="1"/>
        </dgm:presLayoutVars>
      </dgm:prSet>
      <dgm:spPr/>
      <dgm:t>
        <a:bodyPr/>
        <a:lstStyle/>
        <a:p>
          <a:endParaRPr lang="en-IN"/>
        </a:p>
      </dgm:t>
    </dgm:pt>
    <dgm:pt modelId="{17D519E5-7555-4995-9C6D-79A621217781}" type="pres">
      <dgm:prSet presAssocID="{5128DBC0-49D0-4947-B687-A974D1BB8CA9}" presName="spacer" presStyleCnt="0"/>
      <dgm:spPr/>
    </dgm:pt>
    <dgm:pt modelId="{D0162CAF-46A1-418B-BAC6-154C708CD3E2}" type="pres">
      <dgm:prSet presAssocID="{3AA7375C-3385-4D9B-B013-2D0D6BD6FF29}" presName="parentText" presStyleLbl="node1" presStyleIdx="3" presStyleCnt="9">
        <dgm:presLayoutVars>
          <dgm:chMax val="0"/>
          <dgm:bulletEnabled val="1"/>
        </dgm:presLayoutVars>
      </dgm:prSet>
      <dgm:spPr/>
      <dgm:t>
        <a:bodyPr/>
        <a:lstStyle/>
        <a:p>
          <a:endParaRPr lang="en-IN"/>
        </a:p>
      </dgm:t>
    </dgm:pt>
    <dgm:pt modelId="{7FC1CEF8-4567-4FD8-9672-573BACEC1043}" type="pres">
      <dgm:prSet presAssocID="{8DC5CF77-629D-46C1-BB24-737C4EA83A73}" presName="spacer" presStyleCnt="0"/>
      <dgm:spPr/>
    </dgm:pt>
    <dgm:pt modelId="{0E23DD52-304E-45A2-9E41-6F91FF7CE6BE}" type="pres">
      <dgm:prSet presAssocID="{8F86A4CF-7A58-4992-BDC4-8A9CA09B9653}" presName="parentText" presStyleLbl="node1" presStyleIdx="4" presStyleCnt="9">
        <dgm:presLayoutVars>
          <dgm:chMax val="0"/>
          <dgm:bulletEnabled val="1"/>
        </dgm:presLayoutVars>
      </dgm:prSet>
      <dgm:spPr/>
      <dgm:t>
        <a:bodyPr/>
        <a:lstStyle/>
        <a:p>
          <a:endParaRPr lang="en-IN"/>
        </a:p>
      </dgm:t>
    </dgm:pt>
    <dgm:pt modelId="{4F2FCCF4-3146-4CA7-AFBF-F77FF0B85C7A}" type="pres">
      <dgm:prSet presAssocID="{6A3A6742-5FFD-416F-902E-075C088E22B7}" presName="spacer" presStyleCnt="0"/>
      <dgm:spPr/>
    </dgm:pt>
    <dgm:pt modelId="{140CF97F-5714-40CB-B935-1E50960CC790}" type="pres">
      <dgm:prSet presAssocID="{7A1DF872-1771-4882-9ECE-B2E65A943E56}" presName="parentText" presStyleLbl="node1" presStyleIdx="5" presStyleCnt="9">
        <dgm:presLayoutVars>
          <dgm:chMax val="0"/>
          <dgm:bulletEnabled val="1"/>
        </dgm:presLayoutVars>
      </dgm:prSet>
      <dgm:spPr/>
      <dgm:t>
        <a:bodyPr/>
        <a:lstStyle/>
        <a:p>
          <a:endParaRPr lang="en-IN"/>
        </a:p>
      </dgm:t>
    </dgm:pt>
    <dgm:pt modelId="{FB0D295B-0D98-4D63-A7F9-A28327B071AA}" type="pres">
      <dgm:prSet presAssocID="{F05C7F0C-E8EE-4485-BCF9-E0B1F069AF9C}" presName="spacer" presStyleCnt="0"/>
      <dgm:spPr/>
    </dgm:pt>
    <dgm:pt modelId="{4A23A684-F0E4-45B3-BF67-3DF599E59C15}" type="pres">
      <dgm:prSet presAssocID="{DDD9FF0D-38E1-4336-A9DA-2BA70B50B723}" presName="parentText" presStyleLbl="node1" presStyleIdx="6" presStyleCnt="9">
        <dgm:presLayoutVars>
          <dgm:chMax val="0"/>
          <dgm:bulletEnabled val="1"/>
        </dgm:presLayoutVars>
      </dgm:prSet>
      <dgm:spPr/>
      <dgm:t>
        <a:bodyPr/>
        <a:lstStyle/>
        <a:p>
          <a:endParaRPr lang="en-IN"/>
        </a:p>
      </dgm:t>
    </dgm:pt>
    <dgm:pt modelId="{034548D9-1927-45A1-A316-A13885011778}" type="pres">
      <dgm:prSet presAssocID="{CF41E5B3-FC1B-40AC-9BCF-B235BC450DC7}" presName="spacer" presStyleCnt="0"/>
      <dgm:spPr/>
    </dgm:pt>
    <dgm:pt modelId="{7F1D5B6F-0203-4D5F-99EF-ED953AFBA16B}" type="pres">
      <dgm:prSet presAssocID="{194EA638-70F1-439C-B2D9-26A4A58CFABA}" presName="parentText" presStyleLbl="node1" presStyleIdx="7" presStyleCnt="9">
        <dgm:presLayoutVars>
          <dgm:chMax val="0"/>
          <dgm:bulletEnabled val="1"/>
        </dgm:presLayoutVars>
      </dgm:prSet>
      <dgm:spPr/>
      <dgm:t>
        <a:bodyPr/>
        <a:lstStyle/>
        <a:p>
          <a:endParaRPr lang="en-IN"/>
        </a:p>
      </dgm:t>
    </dgm:pt>
    <dgm:pt modelId="{6CD64A83-B421-43F2-B199-0E2D34BF450A}" type="pres">
      <dgm:prSet presAssocID="{1D4AB0B1-1299-4CAB-90C8-BE7CBD596793}" presName="spacer" presStyleCnt="0"/>
      <dgm:spPr/>
    </dgm:pt>
    <dgm:pt modelId="{41CD6B7D-5FEB-4286-B8E9-D408711A5EAA}" type="pres">
      <dgm:prSet presAssocID="{4AF4038C-4650-4317-B3A8-F9FC1ACF0B60}" presName="parentText" presStyleLbl="node1" presStyleIdx="8" presStyleCnt="9">
        <dgm:presLayoutVars>
          <dgm:chMax val="0"/>
          <dgm:bulletEnabled val="1"/>
        </dgm:presLayoutVars>
      </dgm:prSet>
      <dgm:spPr/>
      <dgm:t>
        <a:bodyPr/>
        <a:lstStyle/>
        <a:p>
          <a:endParaRPr lang="en-IN"/>
        </a:p>
      </dgm:t>
    </dgm:pt>
  </dgm:ptLst>
  <dgm:cxnLst>
    <dgm:cxn modelId="{FCF985E1-53AD-4DE5-AA52-CE0A3AEECE4A}" type="presOf" srcId="{8F86A4CF-7A58-4992-BDC4-8A9CA09B9653}" destId="{0E23DD52-304E-45A2-9E41-6F91FF7CE6BE}" srcOrd="0" destOrd="0" presId="urn:microsoft.com/office/officeart/2005/8/layout/vList2"/>
    <dgm:cxn modelId="{3BF8BE2A-5168-403F-AFA8-77A0EA9B76E5}" type="presOf" srcId="{5F38571C-688B-4286-9B32-8F07E7B65885}" destId="{B553172F-4656-4F49-A14B-1F8348C71CC0}" srcOrd="0" destOrd="0" presId="urn:microsoft.com/office/officeart/2005/8/layout/vList2"/>
    <dgm:cxn modelId="{145FA8F2-A70C-45B0-AB80-1933B1BF9C9C}" type="presOf" srcId="{4C16EB2E-FA73-4850-AF89-CB813B0743FC}" destId="{3A1387A5-7C75-4643-B5F2-037E85077733}" srcOrd="0" destOrd="0" presId="urn:microsoft.com/office/officeart/2005/8/layout/vList2"/>
    <dgm:cxn modelId="{2F27B8E7-4419-4B5B-813E-C0D68004C587}" srcId="{9BFC6607-53ED-44B0-B276-C014671FEF88}" destId="{4AF4038C-4650-4317-B3A8-F9FC1ACF0B60}" srcOrd="8" destOrd="0" parTransId="{7C71BCBE-4223-4BD7-AC51-6CDD54B331B7}" sibTransId="{8472E0CD-FC02-4D78-9C67-078DCCCF5009}"/>
    <dgm:cxn modelId="{4B570533-6F0C-433E-BA66-B454BEA70F17}" srcId="{9BFC6607-53ED-44B0-B276-C014671FEF88}" destId="{53F6A05A-777F-47B7-A81D-24DEB9118A9C}" srcOrd="0" destOrd="0" parTransId="{401F4AFD-19AC-4681-B8E1-5DD2B8BB06AC}" sibTransId="{F5FC2298-E3A0-4E0D-BC07-7681CE77D378}"/>
    <dgm:cxn modelId="{6C6570DD-5D93-4A75-B3D7-17906B957F83}" type="presOf" srcId="{4AF4038C-4650-4317-B3A8-F9FC1ACF0B60}" destId="{41CD6B7D-5FEB-4286-B8E9-D408711A5EAA}" srcOrd="0" destOrd="0" presId="urn:microsoft.com/office/officeart/2005/8/layout/vList2"/>
    <dgm:cxn modelId="{83996D0A-9573-4ED6-BE24-6DE601F12A36}" srcId="{9BFC6607-53ED-44B0-B276-C014671FEF88}" destId="{5F38571C-688B-4286-9B32-8F07E7B65885}" srcOrd="2" destOrd="0" parTransId="{AD638790-235B-46D3-B7B6-0CF14CC6101A}" sibTransId="{5128DBC0-49D0-4947-B687-A974D1BB8CA9}"/>
    <dgm:cxn modelId="{BF3D43B6-9424-443D-B849-D75822B9182E}" srcId="{9BFC6607-53ED-44B0-B276-C014671FEF88}" destId="{4C16EB2E-FA73-4850-AF89-CB813B0743FC}" srcOrd="1" destOrd="0" parTransId="{EEFE7E61-041A-472D-BDBF-4F0A0C03A94D}" sibTransId="{225BF41E-F0EE-452E-B77D-4F52BCF27C69}"/>
    <dgm:cxn modelId="{87B7D1D8-CE1B-4CB8-8FB4-17D72F778954}" type="presOf" srcId="{3AA7375C-3385-4D9B-B013-2D0D6BD6FF29}" destId="{D0162CAF-46A1-418B-BAC6-154C708CD3E2}" srcOrd="0" destOrd="0" presId="urn:microsoft.com/office/officeart/2005/8/layout/vList2"/>
    <dgm:cxn modelId="{A3AAC3C5-543A-43EA-A0DB-E213F0046919}" srcId="{9BFC6607-53ED-44B0-B276-C014671FEF88}" destId="{8F86A4CF-7A58-4992-BDC4-8A9CA09B9653}" srcOrd="4" destOrd="0" parTransId="{0BBDB616-FF96-48F7-B7BB-010C23BCF00B}" sibTransId="{6A3A6742-5FFD-416F-902E-075C088E22B7}"/>
    <dgm:cxn modelId="{738E0453-FFD6-45F8-91C1-1BEC64EE3F5C}" srcId="{9BFC6607-53ED-44B0-B276-C014671FEF88}" destId="{DDD9FF0D-38E1-4336-A9DA-2BA70B50B723}" srcOrd="6" destOrd="0" parTransId="{CF847E8F-483E-4ACF-91AC-CEB44FE20954}" sibTransId="{CF41E5B3-FC1B-40AC-9BCF-B235BC450DC7}"/>
    <dgm:cxn modelId="{BF440AB3-39DF-427E-AABC-75387BC94EC9}" srcId="{9BFC6607-53ED-44B0-B276-C014671FEF88}" destId="{7A1DF872-1771-4882-9ECE-B2E65A943E56}" srcOrd="5" destOrd="0" parTransId="{E3B03691-CC22-43FE-9B88-44240776E11A}" sibTransId="{F05C7F0C-E8EE-4485-BCF9-E0B1F069AF9C}"/>
    <dgm:cxn modelId="{546B12FC-D0DF-4739-A4FB-EF7C624E1EC2}" srcId="{9BFC6607-53ED-44B0-B276-C014671FEF88}" destId="{3AA7375C-3385-4D9B-B013-2D0D6BD6FF29}" srcOrd="3" destOrd="0" parTransId="{B34689AD-193B-415E-AA36-EC952528E81D}" sibTransId="{8DC5CF77-629D-46C1-BB24-737C4EA83A73}"/>
    <dgm:cxn modelId="{2A3A19EF-2588-46E3-BAC8-B0DB24A3E24B}" type="presOf" srcId="{DDD9FF0D-38E1-4336-A9DA-2BA70B50B723}" destId="{4A23A684-F0E4-45B3-BF67-3DF599E59C15}" srcOrd="0" destOrd="0" presId="urn:microsoft.com/office/officeart/2005/8/layout/vList2"/>
    <dgm:cxn modelId="{04FF2166-ADD5-48AC-8DB7-24F3D7D6C3BB}" type="presOf" srcId="{194EA638-70F1-439C-B2D9-26A4A58CFABA}" destId="{7F1D5B6F-0203-4D5F-99EF-ED953AFBA16B}" srcOrd="0" destOrd="0" presId="urn:microsoft.com/office/officeart/2005/8/layout/vList2"/>
    <dgm:cxn modelId="{D6BE0569-9F76-49B3-A190-5A079D5AEF69}" type="presOf" srcId="{53F6A05A-777F-47B7-A81D-24DEB9118A9C}" destId="{D92F0D85-C00B-4164-9BF7-F1FE822BBC1A}" srcOrd="0" destOrd="0" presId="urn:microsoft.com/office/officeart/2005/8/layout/vList2"/>
    <dgm:cxn modelId="{3A0AB8AC-9456-42AE-9743-16E83C03B91E}" type="presOf" srcId="{7A1DF872-1771-4882-9ECE-B2E65A943E56}" destId="{140CF97F-5714-40CB-B935-1E50960CC790}" srcOrd="0" destOrd="0" presId="urn:microsoft.com/office/officeart/2005/8/layout/vList2"/>
    <dgm:cxn modelId="{08DA3F4E-BD00-4AB8-9A3C-208245443002}" srcId="{9BFC6607-53ED-44B0-B276-C014671FEF88}" destId="{194EA638-70F1-439C-B2D9-26A4A58CFABA}" srcOrd="7" destOrd="0" parTransId="{54A9C1B2-74F6-4578-BE75-A4829E274EEE}" sibTransId="{1D4AB0B1-1299-4CAB-90C8-BE7CBD596793}"/>
    <dgm:cxn modelId="{7836A050-A1B4-4B84-84DD-F3C5C511865B}" type="presOf" srcId="{9BFC6607-53ED-44B0-B276-C014671FEF88}" destId="{6D854E80-2A4E-4C76-B646-00FC73D67B03}" srcOrd="0" destOrd="0" presId="urn:microsoft.com/office/officeart/2005/8/layout/vList2"/>
    <dgm:cxn modelId="{725E3073-4B86-4053-81ED-E7CE39891D5E}" type="presParOf" srcId="{6D854E80-2A4E-4C76-B646-00FC73D67B03}" destId="{D92F0D85-C00B-4164-9BF7-F1FE822BBC1A}" srcOrd="0" destOrd="0" presId="urn:microsoft.com/office/officeart/2005/8/layout/vList2"/>
    <dgm:cxn modelId="{D9FC3D1D-F95A-4090-A00B-595323C6F791}" type="presParOf" srcId="{6D854E80-2A4E-4C76-B646-00FC73D67B03}" destId="{06AEAC80-4966-429A-ABCE-DCDD0A8808A7}" srcOrd="1" destOrd="0" presId="urn:microsoft.com/office/officeart/2005/8/layout/vList2"/>
    <dgm:cxn modelId="{86BA84C6-341C-46AD-AAE1-04484EA1499F}" type="presParOf" srcId="{6D854E80-2A4E-4C76-B646-00FC73D67B03}" destId="{3A1387A5-7C75-4643-B5F2-037E85077733}" srcOrd="2" destOrd="0" presId="urn:microsoft.com/office/officeart/2005/8/layout/vList2"/>
    <dgm:cxn modelId="{878E58A6-9941-467F-AAF1-A87ADEBE577E}" type="presParOf" srcId="{6D854E80-2A4E-4C76-B646-00FC73D67B03}" destId="{09814725-FD65-4296-98E0-C9554228FD5C}" srcOrd="3" destOrd="0" presId="urn:microsoft.com/office/officeart/2005/8/layout/vList2"/>
    <dgm:cxn modelId="{E4C8C2EC-E4CC-49A8-9293-3DEE6B62922E}" type="presParOf" srcId="{6D854E80-2A4E-4C76-B646-00FC73D67B03}" destId="{B553172F-4656-4F49-A14B-1F8348C71CC0}" srcOrd="4" destOrd="0" presId="urn:microsoft.com/office/officeart/2005/8/layout/vList2"/>
    <dgm:cxn modelId="{70827EB1-86DD-4FD8-881A-7B30A417D167}" type="presParOf" srcId="{6D854E80-2A4E-4C76-B646-00FC73D67B03}" destId="{17D519E5-7555-4995-9C6D-79A621217781}" srcOrd="5" destOrd="0" presId="urn:microsoft.com/office/officeart/2005/8/layout/vList2"/>
    <dgm:cxn modelId="{3B4BE856-3422-4539-AABE-9990F2A5CCE7}" type="presParOf" srcId="{6D854E80-2A4E-4C76-B646-00FC73D67B03}" destId="{D0162CAF-46A1-418B-BAC6-154C708CD3E2}" srcOrd="6" destOrd="0" presId="urn:microsoft.com/office/officeart/2005/8/layout/vList2"/>
    <dgm:cxn modelId="{CC4AC6A4-2B84-4636-992F-E6C6CCD62485}" type="presParOf" srcId="{6D854E80-2A4E-4C76-B646-00FC73D67B03}" destId="{7FC1CEF8-4567-4FD8-9672-573BACEC1043}" srcOrd="7" destOrd="0" presId="urn:microsoft.com/office/officeart/2005/8/layout/vList2"/>
    <dgm:cxn modelId="{791F222B-F356-4BFF-844C-98E5627ABBD1}" type="presParOf" srcId="{6D854E80-2A4E-4C76-B646-00FC73D67B03}" destId="{0E23DD52-304E-45A2-9E41-6F91FF7CE6BE}" srcOrd="8" destOrd="0" presId="urn:microsoft.com/office/officeart/2005/8/layout/vList2"/>
    <dgm:cxn modelId="{30E6485F-8A95-4129-A86E-5E148912EC73}" type="presParOf" srcId="{6D854E80-2A4E-4C76-B646-00FC73D67B03}" destId="{4F2FCCF4-3146-4CA7-AFBF-F77FF0B85C7A}" srcOrd="9" destOrd="0" presId="urn:microsoft.com/office/officeart/2005/8/layout/vList2"/>
    <dgm:cxn modelId="{4F7A001D-1A52-4BB1-9419-C7E5F20DC3F0}" type="presParOf" srcId="{6D854E80-2A4E-4C76-B646-00FC73D67B03}" destId="{140CF97F-5714-40CB-B935-1E50960CC790}" srcOrd="10" destOrd="0" presId="urn:microsoft.com/office/officeart/2005/8/layout/vList2"/>
    <dgm:cxn modelId="{A6E90D68-3329-4772-A45C-8292F9F40F2B}" type="presParOf" srcId="{6D854E80-2A4E-4C76-B646-00FC73D67B03}" destId="{FB0D295B-0D98-4D63-A7F9-A28327B071AA}" srcOrd="11" destOrd="0" presId="urn:microsoft.com/office/officeart/2005/8/layout/vList2"/>
    <dgm:cxn modelId="{95A75D54-AAE8-4D01-A61E-EB6F9D7C49CA}" type="presParOf" srcId="{6D854E80-2A4E-4C76-B646-00FC73D67B03}" destId="{4A23A684-F0E4-45B3-BF67-3DF599E59C15}" srcOrd="12" destOrd="0" presId="urn:microsoft.com/office/officeart/2005/8/layout/vList2"/>
    <dgm:cxn modelId="{5454D0CA-DC52-4F87-A520-9D4B9698F461}" type="presParOf" srcId="{6D854E80-2A4E-4C76-B646-00FC73D67B03}" destId="{034548D9-1927-45A1-A316-A13885011778}" srcOrd="13" destOrd="0" presId="urn:microsoft.com/office/officeart/2005/8/layout/vList2"/>
    <dgm:cxn modelId="{46711B70-35E1-4E45-9C53-AB41CCEC3A9A}" type="presParOf" srcId="{6D854E80-2A4E-4C76-B646-00FC73D67B03}" destId="{7F1D5B6F-0203-4D5F-99EF-ED953AFBA16B}" srcOrd="14" destOrd="0" presId="urn:microsoft.com/office/officeart/2005/8/layout/vList2"/>
    <dgm:cxn modelId="{47FFA646-9237-4CE3-9728-B238CF339BB7}" type="presParOf" srcId="{6D854E80-2A4E-4C76-B646-00FC73D67B03}" destId="{6CD64A83-B421-43F2-B199-0E2D34BF450A}" srcOrd="15" destOrd="0" presId="urn:microsoft.com/office/officeart/2005/8/layout/vList2"/>
    <dgm:cxn modelId="{E2BCF200-B70F-4FE6-9638-8E7CB01F46A0}" type="presParOf" srcId="{6D854E80-2A4E-4C76-B646-00FC73D67B03}" destId="{41CD6B7D-5FEB-4286-B8E9-D408711A5EAA}"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2F0D85-C00B-4164-9BF7-F1FE822BBC1A}">
      <dsp:nvSpPr>
        <dsp:cNvPr id="0" name=""/>
        <dsp:cNvSpPr/>
      </dsp:nvSpPr>
      <dsp:spPr>
        <a:xfrm>
          <a:off x="0" y="3850"/>
          <a:ext cx="7027349" cy="579149"/>
        </a:xfrm>
        <a:prstGeom prst="roundRect">
          <a:avLst/>
        </a:prstGeom>
        <a:solidFill>
          <a:srgbClr val="D52B1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IN" sz="2400" b="1" kern="1200" dirty="0" smtClean="0"/>
            <a:t>About Russian research output and impact</a:t>
          </a:r>
          <a:endParaRPr lang="en-IN" sz="2400" b="1" kern="1200" dirty="0"/>
        </a:p>
      </dsp:txBody>
      <dsp:txXfrm>
        <a:off x="28272" y="32122"/>
        <a:ext cx="6970805" cy="522605"/>
      </dsp:txXfrm>
    </dsp:sp>
    <dsp:sp modelId="{3A1387A5-7C75-4643-B5F2-037E85077733}">
      <dsp:nvSpPr>
        <dsp:cNvPr id="0" name=""/>
        <dsp:cNvSpPr/>
      </dsp:nvSpPr>
      <dsp:spPr>
        <a:xfrm>
          <a:off x="0" y="608920"/>
          <a:ext cx="7027349" cy="579149"/>
        </a:xfrm>
        <a:prstGeom prst="roundRect">
          <a:avLst/>
        </a:prstGeom>
        <a:solidFill>
          <a:srgbClr val="D52B1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IN" sz="2400" b="1" kern="1200" dirty="0" smtClean="0"/>
            <a:t>Current publishing trends in Russia</a:t>
          </a:r>
          <a:endParaRPr lang="en-IN" sz="2400" b="1" kern="1200" dirty="0"/>
        </a:p>
      </dsp:txBody>
      <dsp:txXfrm>
        <a:off x="28272" y="637192"/>
        <a:ext cx="6970805" cy="522605"/>
      </dsp:txXfrm>
    </dsp:sp>
    <dsp:sp modelId="{B553172F-4656-4F49-A14B-1F8348C71CC0}">
      <dsp:nvSpPr>
        <dsp:cNvPr id="0" name=""/>
        <dsp:cNvSpPr/>
      </dsp:nvSpPr>
      <dsp:spPr>
        <a:xfrm>
          <a:off x="0" y="1213990"/>
          <a:ext cx="7027349" cy="579149"/>
        </a:xfrm>
        <a:prstGeom prst="roundRect">
          <a:avLst/>
        </a:prstGeom>
        <a:solidFill>
          <a:srgbClr val="D52B1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IN" sz="2400" b="1" kern="1200" dirty="0" smtClean="0"/>
            <a:t>Common/critical challenges for Russian journals</a:t>
          </a:r>
          <a:endParaRPr lang="en-IN" sz="2400" b="1" kern="1200" dirty="0"/>
        </a:p>
      </dsp:txBody>
      <dsp:txXfrm>
        <a:off x="28272" y="1242262"/>
        <a:ext cx="6970805" cy="522605"/>
      </dsp:txXfrm>
    </dsp:sp>
    <dsp:sp modelId="{D0162CAF-46A1-418B-BAC6-154C708CD3E2}">
      <dsp:nvSpPr>
        <dsp:cNvPr id="0" name=""/>
        <dsp:cNvSpPr/>
      </dsp:nvSpPr>
      <dsp:spPr>
        <a:xfrm>
          <a:off x="0" y="1819060"/>
          <a:ext cx="7027349" cy="579149"/>
        </a:xfrm>
        <a:prstGeom prst="roundRect">
          <a:avLst/>
        </a:prstGeom>
        <a:solidFill>
          <a:srgbClr val="D52B1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IN" sz="2400" b="1" kern="1200" dirty="0" smtClean="0"/>
            <a:t>Case studies of Russian journals</a:t>
          </a:r>
          <a:endParaRPr lang="en-IN" sz="2400" b="1" kern="1200" dirty="0"/>
        </a:p>
      </dsp:txBody>
      <dsp:txXfrm>
        <a:off x="28272" y="1847332"/>
        <a:ext cx="6970805" cy="522605"/>
      </dsp:txXfrm>
    </dsp:sp>
    <dsp:sp modelId="{0E23DD52-304E-45A2-9E41-6F91FF7CE6BE}">
      <dsp:nvSpPr>
        <dsp:cNvPr id="0" name=""/>
        <dsp:cNvSpPr/>
      </dsp:nvSpPr>
      <dsp:spPr>
        <a:xfrm>
          <a:off x="0" y="2424130"/>
          <a:ext cx="7027349" cy="579149"/>
        </a:xfrm>
        <a:prstGeom prst="roundRect">
          <a:avLst/>
        </a:prstGeom>
        <a:solidFill>
          <a:srgbClr val="D52B1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t>Best practices for indexing</a:t>
          </a:r>
          <a:endParaRPr lang="en-IN" sz="2400" b="1" kern="1200" dirty="0"/>
        </a:p>
      </dsp:txBody>
      <dsp:txXfrm>
        <a:off x="28272" y="2452402"/>
        <a:ext cx="6970805" cy="522605"/>
      </dsp:txXfrm>
    </dsp:sp>
    <dsp:sp modelId="{140CF97F-5714-40CB-B935-1E50960CC790}">
      <dsp:nvSpPr>
        <dsp:cNvPr id="0" name=""/>
        <dsp:cNvSpPr/>
      </dsp:nvSpPr>
      <dsp:spPr>
        <a:xfrm>
          <a:off x="0" y="3029200"/>
          <a:ext cx="7027349" cy="579149"/>
        </a:xfrm>
        <a:prstGeom prst="roundRect">
          <a:avLst/>
        </a:prstGeom>
        <a:solidFill>
          <a:srgbClr val="D52B1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smtClean="0"/>
            <a:t>Solutions</a:t>
          </a:r>
          <a:endParaRPr lang="en-IN" sz="2400" b="1" kern="1200"/>
        </a:p>
      </dsp:txBody>
      <dsp:txXfrm>
        <a:off x="28272" y="3057472"/>
        <a:ext cx="6970805" cy="522605"/>
      </dsp:txXfrm>
    </dsp:sp>
    <dsp:sp modelId="{4A23A684-F0E4-45B3-BF67-3DF599E59C15}">
      <dsp:nvSpPr>
        <dsp:cNvPr id="0" name=""/>
        <dsp:cNvSpPr/>
      </dsp:nvSpPr>
      <dsp:spPr>
        <a:xfrm>
          <a:off x="0" y="3634270"/>
          <a:ext cx="7027349" cy="579149"/>
        </a:xfrm>
        <a:prstGeom prst="roundRect">
          <a:avLst/>
        </a:prstGeom>
        <a:solidFill>
          <a:srgbClr val="D52B1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smtClean="0"/>
            <a:t>Predatory journals/publishers</a:t>
          </a:r>
          <a:endParaRPr lang="en-IN" sz="2400" b="1" kern="1200"/>
        </a:p>
      </dsp:txBody>
      <dsp:txXfrm>
        <a:off x="28272" y="3662542"/>
        <a:ext cx="6970805" cy="522605"/>
      </dsp:txXfrm>
    </dsp:sp>
    <dsp:sp modelId="{7F1D5B6F-0203-4D5F-99EF-ED953AFBA16B}">
      <dsp:nvSpPr>
        <dsp:cNvPr id="0" name=""/>
        <dsp:cNvSpPr/>
      </dsp:nvSpPr>
      <dsp:spPr>
        <a:xfrm>
          <a:off x="0" y="4239341"/>
          <a:ext cx="7027349" cy="579149"/>
        </a:xfrm>
        <a:prstGeom prst="roundRect">
          <a:avLst/>
        </a:prstGeom>
        <a:solidFill>
          <a:srgbClr val="D52B1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smtClean="0"/>
            <a:t>Takeaway points</a:t>
          </a:r>
          <a:endParaRPr lang="en-IN" sz="2400" b="1" kern="1200"/>
        </a:p>
      </dsp:txBody>
      <dsp:txXfrm>
        <a:off x="28272" y="4267613"/>
        <a:ext cx="6970805" cy="522605"/>
      </dsp:txXfrm>
    </dsp:sp>
    <dsp:sp modelId="{41CD6B7D-5FEB-4286-B8E9-D408711A5EAA}">
      <dsp:nvSpPr>
        <dsp:cNvPr id="0" name=""/>
        <dsp:cNvSpPr/>
      </dsp:nvSpPr>
      <dsp:spPr>
        <a:xfrm>
          <a:off x="0" y="4844410"/>
          <a:ext cx="7027349" cy="579149"/>
        </a:xfrm>
        <a:prstGeom prst="roundRect">
          <a:avLst/>
        </a:prstGeom>
        <a:solidFill>
          <a:srgbClr val="D52B1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t>Questions &amp; Answers</a:t>
          </a:r>
          <a:endParaRPr lang="en-IN" sz="2400" b="1" kern="1200" dirty="0"/>
        </a:p>
      </dsp:txBody>
      <dsp:txXfrm>
        <a:off x="28272" y="4872682"/>
        <a:ext cx="6970805" cy="52260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C8ED5FD-68AD-4E33-A9AB-FA30BF4C482F}" type="datetimeFigureOut">
              <a:rPr lang="en-IN" smtClean="0"/>
              <a:t>23-04-2018</a:t>
            </a:fld>
            <a:endParaRPr lang="en-IN"/>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7B9C2BB-696C-4BC4-A333-8C089195EB8C}" type="slidenum">
              <a:rPr lang="en-IN" smtClean="0"/>
              <a:t>‹#›</a:t>
            </a:fld>
            <a:endParaRPr lang="en-IN"/>
          </a:p>
        </p:txBody>
      </p:sp>
    </p:spTree>
    <p:extLst>
      <p:ext uri="{BB962C8B-B14F-4D97-AF65-F5344CB8AC3E}">
        <p14:creationId xmlns:p14="http://schemas.microsoft.com/office/powerpoint/2010/main" val="11172323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AF4598-3C1B-7343-A56C-EF4C66EA29FF}" type="datetimeFigureOut">
              <a:rPr lang="en-US" smtClean="0"/>
              <a:t>4/23/2018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630659-36EB-544B-AE8B-6CA813654DF8}" type="slidenum">
              <a:rPr lang="en-US" smtClean="0"/>
              <a:t>‹#›</a:t>
            </a:fld>
            <a:endParaRPr lang="en-US"/>
          </a:p>
        </p:txBody>
      </p:sp>
    </p:spTree>
    <p:extLst>
      <p:ext uri="{BB962C8B-B14F-4D97-AF65-F5344CB8AC3E}">
        <p14:creationId xmlns:p14="http://schemas.microsoft.com/office/powerpoint/2010/main" val="20794291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ease.org.uk/wp-content/uploads/2015/12/Current-state-of-science-editing-and-publishing-in-Russia.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ease.org.uk/wp-content/uploads/2015/12/Current-state-of-science-editing-and-publishing-in-Russia.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publicationethics.org/resources/guidelines-new/principles-transparency-and-best-practice-scholarly-publishing"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stm-assoc.org/2015_02_20_STM_Report_2015.pdf"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stm-assoc.org/2015_02_20_STM_Report_2015.pdf"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dirty="0"/>
          </a:p>
        </p:txBody>
      </p:sp>
      <p:sp>
        <p:nvSpPr>
          <p:cNvPr id="4" name="Slide Number Placeholder 3"/>
          <p:cNvSpPr>
            <a:spLocks noGrp="1"/>
          </p:cNvSpPr>
          <p:nvPr>
            <p:ph type="sldNum" sz="quarter" idx="10"/>
          </p:nvPr>
        </p:nvSpPr>
        <p:spPr/>
        <p:txBody>
          <a:bodyPr/>
          <a:lstStyle/>
          <a:p>
            <a:fld id="{47630659-36EB-544B-AE8B-6CA813654DF8}"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562343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Sources: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hlinkClick r:id="rId3"/>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https://images.webofknowledge.com/WOKRS520B4.1/help/RSCI/hp_whatsnew_rsci.html</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hlinkClick r:id="rId3"/>
            </a:endParaRPr>
          </a:p>
          <a:p>
            <a:r>
              <a:rPr lang="en-US" dirty="0" smtClean="0"/>
              <a:t>https://herb.hse.ru/data/2016/03/03/1125173577/1HERB_07_view.pdf or https://www.hse.ru/en/news/research/177568491.html</a:t>
            </a:r>
          </a:p>
          <a:p>
            <a:endParaRPr lang="en-US" dirty="0" smtClean="0"/>
          </a:p>
          <a:p>
            <a:r>
              <a:rPr lang="en-US" dirty="0" smtClean="0"/>
              <a:t>http://europeanscienceediting.eu/wp-content/uploads/2016/08/ESEAug16origarticle.pdf</a:t>
            </a:r>
            <a:endParaRPr lang="en-US" dirty="0"/>
          </a:p>
        </p:txBody>
      </p:sp>
      <p:sp>
        <p:nvSpPr>
          <p:cNvPr id="4" name="Slide Number Placeholder 3"/>
          <p:cNvSpPr>
            <a:spLocks noGrp="1"/>
          </p:cNvSpPr>
          <p:nvPr>
            <p:ph type="sldNum" sz="quarter" idx="10"/>
          </p:nvPr>
        </p:nvSpPr>
        <p:spPr/>
        <p:txBody>
          <a:bodyPr/>
          <a:lstStyle/>
          <a:p>
            <a:fld id="{47630659-36EB-544B-AE8B-6CA813654DF8}" type="slidenum">
              <a:rPr lang="en-US" smtClean="0"/>
              <a:t>12</a:t>
            </a:fld>
            <a:endParaRPr lang="en-US" dirty="0"/>
          </a:p>
        </p:txBody>
      </p:sp>
    </p:spTree>
    <p:extLst>
      <p:ext uri="{BB962C8B-B14F-4D97-AF65-F5344CB8AC3E}">
        <p14:creationId xmlns:p14="http://schemas.microsoft.com/office/powerpoint/2010/main" val="528657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Source: </a:t>
            </a:r>
            <a:r>
              <a:rPr lang="en-US" dirty="0" smtClean="0">
                <a:hlinkClick r:id="rId3"/>
              </a:rPr>
              <a:t>http://www.ease.org.uk/wp-content/uploads/2015/12/Current-state-of-science-editing-and-publishing-in-Russia.pdf</a:t>
            </a:r>
            <a:r>
              <a:rPr lang="en-US" dirty="0" smtClean="0"/>
              <a:t> </a:t>
            </a:r>
            <a:endParaRPr lang="en-IN" dirty="0" smtClean="0"/>
          </a:p>
          <a:p>
            <a:endParaRPr lang="en-US" dirty="0"/>
          </a:p>
        </p:txBody>
      </p:sp>
      <p:sp>
        <p:nvSpPr>
          <p:cNvPr id="4" name="Slide Number Placeholder 3"/>
          <p:cNvSpPr>
            <a:spLocks noGrp="1"/>
          </p:cNvSpPr>
          <p:nvPr>
            <p:ph type="sldNum" sz="quarter" idx="10"/>
          </p:nvPr>
        </p:nvSpPr>
        <p:spPr/>
        <p:txBody>
          <a:bodyPr/>
          <a:lstStyle/>
          <a:p>
            <a:fld id="{47630659-36EB-544B-AE8B-6CA813654DF8}" type="slidenum">
              <a:rPr lang="en-US" smtClean="0"/>
              <a:t>13</a:t>
            </a:fld>
            <a:endParaRPr lang="en-US" dirty="0"/>
          </a:p>
        </p:txBody>
      </p:sp>
    </p:spTree>
    <p:extLst>
      <p:ext uri="{BB962C8B-B14F-4D97-AF65-F5344CB8AC3E}">
        <p14:creationId xmlns:p14="http://schemas.microsoft.com/office/powerpoint/2010/main" val="528657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7630659-36EB-544B-AE8B-6CA813654DF8}"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562343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p>
          <a:p>
            <a:endParaRPr lang="en-US" dirty="0" smtClean="0"/>
          </a:p>
          <a:p>
            <a:r>
              <a:rPr lang="en-US" dirty="0" smtClean="0"/>
              <a:t>http://conf.neicon.ru/materials/28-Sem0417/170417_0900_Bhailal.pdf</a:t>
            </a:r>
            <a:endParaRPr lang="en-US" dirty="0"/>
          </a:p>
        </p:txBody>
      </p:sp>
      <p:sp>
        <p:nvSpPr>
          <p:cNvPr id="4" name="Slide Number Placeholder 3"/>
          <p:cNvSpPr>
            <a:spLocks noGrp="1"/>
          </p:cNvSpPr>
          <p:nvPr>
            <p:ph type="sldNum" sz="quarter" idx="10"/>
          </p:nvPr>
        </p:nvSpPr>
        <p:spPr/>
        <p:txBody>
          <a:bodyPr/>
          <a:lstStyle/>
          <a:p>
            <a:fld id="{47630659-36EB-544B-AE8B-6CA813654DF8}" type="slidenum">
              <a:rPr lang="en-US" smtClean="0"/>
              <a:t>15</a:t>
            </a:fld>
            <a:endParaRPr lang="en-US" dirty="0"/>
          </a:p>
        </p:txBody>
      </p:sp>
    </p:spTree>
    <p:extLst>
      <p:ext uri="{BB962C8B-B14F-4D97-AF65-F5344CB8AC3E}">
        <p14:creationId xmlns:p14="http://schemas.microsoft.com/office/powerpoint/2010/main" val="528657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Source: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https://www.asianeditor.org/event/2015/workshop7/4.How%20to%20add%20Journal.pdf</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 2013, t</a:t>
            </a:r>
            <a:r>
              <a:rPr lang="en-US" dirty="0" smtClean="0"/>
              <a:t>he number of</a:t>
            </a:r>
            <a:r>
              <a:rPr lang="en-US" baseline="0" dirty="0" smtClean="0"/>
              <a:t> Russian journals getting indexed in </a:t>
            </a:r>
            <a:r>
              <a:rPr lang="en-US" baseline="0" dirty="0" err="1" smtClean="0"/>
              <a:t>WoS</a:t>
            </a:r>
            <a:r>
              <a:rPr lang="en-US" baseline="0" dirty="0" smtClean="0"/>
              <a:t> was &lt;200.</a:t>
            </a:r>
            <a:endParaRPr lang="en-US" dirty="0"/>
          </a:p>
        </p:txBody>
      </p:sp>
      <p:sp>
        <p:nvSpPr>
          <p:cNvPr id="4" name="Slide Number Placeholder 3"/>
          <p:cNvSpPr>
            <a:spLocks noGrp="1"/>
          </p:cNvSpPr>
          <p:nvPr>
            <p:ph type="sldNum" sz="quarter" idx="10"/>
          </p:nvPr>
        </p:nvSpPr>
        <p:spPr/>
        <p:txBody>
          <a:bodyPr/>
          <a:lstStyle/>
          <a:p>
            <a:fld id="{47630659-36EB-544B-AE8B-6CA813654DF8}" type="slidenum">
              <a:rPr lang="en-US" smtClean="0"/>
              <a:t>16</a:t>
            </a:fld>
            <a:endParaRPr lang="en-US" dirty="0"/>
          </a:p>
        </p:txBody>
      </p:sp>
    </p:spTree>
    <p:extLst>
      <p:ext uri="{BB962C8B-B14F-4D97-AF65-F5344CB8AC3E}">
        <p14:creationId xmlns:p14="http://schemas.microsoft.com/office/powerpoint/2010/main" val="2546624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Source: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https://www.stm-assoc.org/2015_02_20_STM_Report_2015.pdf</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the last two decades, the licensing model of academic publishers has been challenged with the changes to public policy, research methodology, and overall expectations from journal’s audience and users.</a:t>
            </a:r>
            <a:endParaRPr lang="en-US" dirty="0" smtClean="0"/>
          </a:p>
        </p:txBody>
      </p:sp>
      <p:sp>
        <p:nvSpPr>
          <p:cNvPr id="4" name="Slide Number Placeholder 3"/>
          <p:cNvSpPr>
            <a:spLocks noGrp="1"/>
          </p:cNvSpPr>
          <p:nvPr>
            <p:ph type="sldNum" sz="quarter" idx="10"/>
          </p:nvPr>
        </p:nvSpPr>
        <p:spPr/>
        <p:txBody>
          <a:bodyPr/>
          <a:lstStyle/>
          <a:p>
            <a:fld id="{47630659-36EB-544B-AE8B-6CA813654DF8}" type="slidenum">
              <a:rPr lang="en-US" smtClean="0"/>
              <a:t>17</a:t>
            </a:fld>
            <a:endParaRPr lang="en-US" dirty="0"/>
          </a:p>
        </p:txBody>
      </p:sp>
    </p:spTree>
    <p:extLst>
      <p:ext uri="{BB962C8B-B14F-4D97-AF65-F5344CB8AC3E}">
        <p14:creationId xmlns:p14="http://schemas.microsoft.com/office/powerpoint/2010/main" val="528657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Source: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https://www.ncbi.nlm.nih.gov/pubmed/26639728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major gaps for Russian publications is i) lack of publications in English, ii) citation management systems not capturing citation data, iii) journals not providing individual links to research articles, iv) indexing on search engines and citation managers is less. These issues are both directly or indirectly related to digitization of Russian journals too.</a:t>
            </a:r>
            <a:endParaRPr lang="en-US" dirty="0"/>
          </a:p>
        </p:txBody>
      </p:sp>
      <p:sp>
        <p:nvSpPr>
          <p:cNvPr id="4" name="Slide Number Placeholder 3"/>
          <p:cNvSpPr>
            <a:spLocks noGrp="1"/>
          </p:cNvSpPr>
          <p:nvPr>
            <p:ph type="sldNum" sz="quarter" idx="10"/>
          </p:nvPr>
        </p:nvSpPr>
        <p:spPr/>
        <p:txBody>
          <a:bodyPr/>
          <a:lstStyle/>
          <a:p>
            <a:fld id="{47630659-36EB-544B-AE8B-6CA813654DF8}" type="slidenum">
              <a:rPr lang="en-US" smtClean="0"/>
              <a:t>18</a:t>
            </a:fld>
            <a:endParaRPr lang="en-US" dirty="0"/>
          </a:p>
        </p:txBody>
      </p:sp>
    </p:spTree>
    <p:extLst>
      <p:ext uri="{BB962C8B-B14F-4D97-AF65-F5344CB8AC3E}">
        <p14:creationId xmlns:p14="http://schemas.microsoft.com/office/powerpoint/2010/main" val="528657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Source: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https://www.ncbi.nlm.nih.gov/pubmed/26639728 and https://www.ncbi.nlm.nih.gov/pmc/articles/PMC4009718/</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http://www.ease.org.uk/wp-content/uploads/kiselevesenov12.pdf</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drive to digitize</a:t>
            </a:r>
            <a:r>
              <a:rPr lang="en-US" baseline="0" dirty="0" smtClean="0"/>
              <a:t> Russian journals has been considerably less compared to that for other international journals, there continue to be issues with DOIs, XML encoding, and indexing on digital platforms. Also, the peer review process that is followed is quite unclear, so researchers are cautious to submit to Russian journals. In fact, most Russian journals are unknown to the scientific community, which leads to isolation of research published in Russian journals.</a:t>
            </a:r>
            <a:endParaRPr lang="en-US" dirty="0"/>
          </a:p>
        </p:txBody>
      </p:sp>
      <p:sp>
        <p:nvSpPr>
          <p:cNvPr id="4" name="Slide Number Placeholder 3"/>
          <p:cNvSpPr>
            <a:spLocks noGrp="1"/>
          </p:cNvSpPr>
          <p:nvPr>
            <p:ph type="sldNum" sz="quarter" idx="10"/>
          </p:nvPr>
        </p:nvSpPr>
        <p:spPr/>
        <p:txBody>
          <a:bodyPr/>
          <a:lstStyle/>
          <a:p>
            <a:fld id="{47630659-36EB-544B-AE8B-6CA813654DF8}" type="slidenum">
              <a:rPr lang="en-US" smtClean="0"/>
              <a:t>19</a:t>
            </a:fld>
            <a:endParaRPr lang="en-US" dirty="0"/>
          </a:p>
        </p:txBody>
      </p:sp>
    </p:spTree>
    <p:extLst>
      <p:ext uri="{BB962C8B-B14F-4D97-AF65-F5344CB8AC3E}">
        <p14:creationId xmlns:p14="http://schemas.microsoft.com/office/powerpoint/2010/main" val="528657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Source: http://www.ease.org.uk/wp-content/uploads/kiselevesenov12.pdf</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IN" sz="1200" dirty="0" smtClean="0"/>
              <a:t>The lack of English</a:t>
            </a:r>
            <a:r>
              <a:rPr lang="en-IN" sz="1200" baseline="0" dirty="0" smtClean="0"/>
              <a:t> </a:t>
            </a:r>
            <a:r>
              <a:rPr lang="en-IN" sz="1200" dirty="0" smtClean="0"/>
              <a:t>skills </a:t>
            </a:r>
            <a:r>
              <a:rPr lang="en-IN" sz="1200" b="1" dirty="0" smtClean="0"/>
              <a:t>prevents</a:t>
            </a:r>
            <a:r>
              <a:rPr lang="en-IN" sz="1200" dirty="0" smtClean="0"/>
              <a:t> publication of good articles that are written in English by Russian journals. Also, we have</a:t>
            </a:r>
            <a:r>
              <a:rPr lang="en-IN" sz="1200" baseline="0" dirty="0" smtClean="0"/>
              <a:t> listed </a:t>
            </a:r>
            <a:r>
              <a:rPr lang="en-IN" sz="1200" dirty="0" smtClean="0"/>
              <a:t>some common issues for Russian</a:t>
            </a:r>
            <a:r>
              <a:rPr lang="en-IN" sz="1200" baseline="0" dirty="0" smtClean="0"/>
              <a:t> publications such as inefficient peer review, lack of funds, and incorrect English language review (acceptance of poorly written scientific articles) whose solutions will be discussed later in this session.</a:t>
            </a:r>
            <a:endParaRPr lang="en-US" dirty="0"/>
          </a:p>
        </p:txBody>
      </p:sp>
      <p:sp>
        <p:nvSpPr>
          <p:cNvPr id="4" name="Slide Number Placeholder 3"/>
          <p:cNvSpPr>
            <a:spLocks noGrp="1"/>
          </p:cNvSpPr>
          <p:nvPr>
            <p:ph type="sldNum" sz="quarter" idx="10"/>
          </p:nvPr>
        </p:nvSpPr>
        <p:spPr/>
        <p:txBody>
          <a:bodyPr/>
          <a:lstStyle/>
          <a:p>
            <a:fld id="{47630659-36EB-544B-AE8B-6CA813654DF8}" type="slidenum">
              <a:rPr lang="en-US" smtClean="0"/>
              <a:t>20</a:t>
            </a:fld>
            <a:endParaRPr lang="en-US" dirty="0"/>
          </a:p>
        </p:txBody>
      </p:sp>
    </p:spTree>
    <p:extLst>
      <p:ext uri="{BB962C8B-B14F-4D97-AF65-F5344CB8AC3E}">
        <p14:creationId xmlns:p14="http://schemas.microsoft.com/office/powerpoint/2010/main" val="528657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7630659-36EB-544B-AE8B-6CA813654DF8}"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562343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630659-36EB-544B-AE8B-6CA813654DF8}" type="slidenum">
              <a:rPr lang="en-US" smtClean="0"/>
              <a:t>4</a:t>
            </a:fld>
            <a:endParaRPr lang="en-US"/>
          </a:p>
        </p:txBody>
      </p:sp>
    </p:spTree>
    <p:extLst>
      <p:ext uri="{BB962C8B-B14F-4D97-AF65-F5344CB8AC3E}">
        <p14:creationId xmlns:p14="http://schemas.microsoft.com/office/powerpoint/2010/main" val="2291050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Source: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https://www.highwirepress.com/why-us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https://www.atypon.com/who-we-are/company/</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https://www.silverchair.com/the-silverchair-platform/</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https://about.jstor.org/</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http://www.scielo.br/</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mtClean="0"/>
              <a:t>http://www.redalyc.org/redalyc/media/redalyc_n/Estaticas3/mision.html</a:t>
            </a:r>
            <a:endParaRPr lang="en-US" dirty="0" smtClean="0"/>
          </a:p>
        </p:txBody>
      </p:sp>
      <p:sp>
        <p:nvSpPr>
          <p:cNvPr id="4" name="Slide Number Placeholder 3"/>
          <p:cNvSpPr>
            <a:spLocks noGrp="1"/>
          </p:cNvSpPr>
          <p:nvPr>
            <p:ph type="sldNum" sz="quarter" idx="10"/>
          </p:nvPr>
        </p:nvSpPr>
        <p:spPr/>
        <p:txBody>
          <a:bodyPr/>
          <a:lstStyle/>
          <a:p>
            <a:fld id="{47630659-36EB-544B-AE8B-6CA813654DF8}" type="slidenum">
              <a:rPr lang="en-US" smtClean="0"/>
              <a:t>22</a:t>
            </a:fld>
            <a:endParaRPr lang="en-US" dirty="0"/>
          </a:p>
        </p:txBody>
      </p:sp>
    </p:spTree>
    <p:extLst>
      <p:ext uri="{BB962C8B-B14F-4D97-AF65-F5344CB8AC3E}">
        <p14:creationId xmlns:p14="http://schemas.microsoft.com/office/powerpoint/2010/main" val="528657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Source: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https://www.sciencedirect.com/science/article/pii/S1751157715300900</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285750" indent="-285750">
              <a:lnSpc>
                <a:spcPct val="150000"/>
              </a:lnSpc>
              <a:buFont typeface="Arial" panose="020B0604020202020204" pitchFamily="34" charset="0"/>
              <a:buChar char="•"/>
            </a:pPr>
            <a:r>
              <a:rPr lang="en-IN" sz="1200" dirty="0" smtClean="0"/>
              <a:t>Google Scholar has a very </a:t>
            </a:r>
            <a:r>
              <a:rPr lang="en-IN" sz="1200" b="1" dirty="0" smtClean="0"/>
              <a:t>different</a:t>
            </a:r>
            <a:r>
              <a:rPr lang="en-IN" sz="1200" dirty="0" smtClean="0"/>
              <a:t> nature than </a:t>
            </a:r>
            <a:r>
              <a:rPr lang="en-IN" sz="1200" dirty="0" err="1" smtClean="0"/>
              <a:t>WoS</a:t>
            </a:r>
            <a:r>
              <a:rPr lang="en-IN" sz="1200" dirty="0" smtClean="0"/>
              <a:t> and Scopus. The coverage of Google Scholar is also unclear. As a search engine, Google Scholar needs very limited bibliographic meta data on publications. Google Scholar indexes publications in journals, conference proceedings, books, theses, preprints, and technical reports. </a:t>
            </a:r>
          </a:p>
          <a:p>
            <a:pPr marL="285750" indent="-285750">
              <a:lnSpc>
                <a:spcPct val="150000"/>
              </a:lnSpc>
              <a:buFont typeface="Arial" panose="020B0604020202020204" pitchFamily="34" charset="0"/>
              <a:buChar char="•"/>
            </a:pPr>
            <a:endParaRPr lang="en-IN" sz="1200" dirty="0" smtClean="0"/>
          </a:p>
          <a:p>
            <a:pPr marL="285750" indent="-285750">
              <a:lnSpc>
                <a:spcPct val="150000"/>
              </a:lnSpc>
              <a:buFont typeface="Arial" panose="020B0604020202020204" pitchFamily="34" charset="0"/>
              <a:buChar char="•"/>
            </a:pPr>
            <a:r>
              <a:rPr lang="en-IN" sz="1200" dirty="0" smtClean="0"/>
              <a:t>Recently, in a published study, Google Scholar was reported to index </a:t>
            </a:r>
            <a:r>
              <a:rPr lang="en-IN" sz="1200" b="1" dirty="0" smtClean="0"/>
              <a:t>~100 million</a:t>
            </a:r>
            <a:r>
              <a:rPr lang="en-IN" sz="1200" dirty="0" smtClean="0"/>
              <a:t> English-language documents, i.e., almost </a:t>
            </a:r>
            <a:r>
              <a:rPr lang="en-IN" sz="1200" b="1" dirty="0" smtClean="0"/>
              <a:t>87%</a:t>
            </a:r>
            <a:r>
              <a:rPr lang="en-IN" sz="1200" dirty="0" smtClean="0"/>
              <a:t> of all English-language scholarly documents available on the web. If non-English documents are included, the number was </a:t>
            </a:r>
            <a:r>
              <a:rPr lang="en-IN" sz="1200" b="1" dirty="0" smtClean="0"/>
              <a:t>~160 million</a:t>
            </a:r>
            <a:r>
              <a:rPr lang="en-IN" sz="1200" dirty="0" smtClean="0"/>
              <a:t>.</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Source: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https://scholar.google.co.in/intl/en/scholar/inclusion.html</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285750" marR="0" indent="-285750" algn="l" defTabSz="457200" rtl="0" eaLnBrk="1" fontAlgn="auto" latinLnBrk="0" hangingPunct="1">
              <a:lnSpc>
                <a:spcPct val="100000"/>
              </a:lnSpc>
              <a:spcBef>
                <a:spcPts val="0"/>
              </a:spcBef>
              <a:spcAft>
                <a:spcPts val="0"/>
              </a:spcAft>
              <a:buClrTx/>
              <a:buSzTx/>
              <a:buFontTx/>
              <a:buAutoNum type="romanLcParenR"/>
              <a:tabLst/>
              <a:defRPr/>
            </a:pPr>
            <a:r>
              <a:rPr lang="en-IN" sz="1200" b="0" i="0" kern="1200" dirty="0" err="1" smtClean="0">
                <a:solidFill>
                  <a:schemeClr val="tx1"/>
                </a:solidFill>
                <a:effectLst/>
                <a:latin typeface="+mn-lt"/>
                <a:ea typeface="+mn-ea"/>
                <a:cs typeface="+mn-cs"/>
              </a:rPr>
              <a:t>Eprints</a:t>
            </a:r>
            <a:r>
              <a:rPr lang="en-IN" sz="1200" b="0" i="0" kern="1200" dirty="0" smtClean="0">
                <a:solidFill>
                  <a:schemeClr val="tx1"/>
                </a:solidFill>
                <a:effectLst/>
                <a:latin typeface="+mn-lt"/>
                <a:ea typeface="+mn-ea"/>
                <a:cs typeface="+mn-cs"/>
              </a:rPr>
              <a:t> (eprints.org), ii) Digital Commons (digitalcommons.bepress.com), or iii) </a:t>
            </a:r>
            <a:r>
              <a:rPr lang="en-IN" sz="1200" b="0" i="0" kern="1200" dirty="0" err="1" smtClean="0">
                <a:solidFill>
                  <a:schemeClr val="tx1"/>
                </a:solidFill>
                <a:effectLst/>
                <a:latin typeface="+mn-lt"/>
                <a:ea typeface="+mn-ea"/>
                <a:cs typeface="+mn-cs"/>
              </a:rPr>
              <a:t>DSpace</a:t>
            </a:r>
            <a:r>
              <a:rPr lang="en-IN" sz="1200" b="0" i="0" kern="1200" dirty="0" smtClean="0">
                <a:solidFill>
                  <a:schemeClr val="tx1"/>
                </a:solidFill>
                <a:effectLst/>
                <a:latin typeface="+mn-lt"/>
                <a:ea typeface="+mn-ea"/>
                <a:cs typeface="+mn-cs"/>
              </a:rPr>
              <a:t> (dspace.org)</a:t>
            </a:r>
            <a:endParaRPr lang="en-US" dirty="0" smtClean="0"/>
          </a:p>
        </p:txBody>
      </p:sp>
      <p:sp>
        <p:nvSpPr>
          <p:cNvPr id="4" name="Slide Number Placeholder 3"/>
          <p:cNvSpPr>
            <a:spLocks noGrp="1"/>
          </p:cNvSpPr>
          <p:nvPr>
            <p:ph type="sldNum" sz="quarter" idx="10"/>
          </p:nvPr>
        </p:nvSpPr>
        <p:spPr/>
        <p:txBody>
          <a:bodyPr/>
          <a:lstStyle/>
          <a:p>
            <a:fld id="{47630659-36EB-544B-AE8B-6CA813654DF8}" type="slidenum">
              <a:rPr lang="en-US" smtClean="0"/>
              <a:t>23</a:t>
            </a:fld>
            <a:endParaRPr lang="en-US" dirty="0"/>
          </a:p>
        </p:txBody>
      </p:sp>
    </p:spTree>
    <p:extLst>
      <p:ext uri="{BB962C8B-B14F-4D97-AF65-F5344CB8AC3E}">
        <p14:creationId xmlns:p14="http://schemas.microsoft.com/office/powerpoint/2010/main" val="528657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Source: https://www.elsevier.com/__data/assets/pdf_file/0007/69451/0597-Scopus-Content-Coverage-Guide-US-LETTER-v4-HI-singles-no-ticks.pdf</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IN" sz="1200" kern="1200" dirty="0" smtClean="0">
                <a:solidFill>
                  <a:schemeClr val="tx1"/>
                </a:solidFill>
                <a:effectLst/>
                <a:latin typeface="+mn-lt"/>
                <a:ea typeface="+mn-ea"/>
                <a:cs typeface="+mn-cs"/>
              </a:rPr>
              <a:t>All journals that are submitted for evaluation should be the following primary criteria for review:</a:t>
            </a:r>
          </a:p>
          <a:p>
            <a:pPr marL="171450" indent="-171450">
              <a:buFont typeface="Arial" panose="020B0604020202020204" pitchFamily="34" charset="0"/>
              <a:buChar char="•"/>
            </a:pPr>
            <a:r>
              <a:rPr lang="en-IN" sz="1200" kern="1200" dirty="0" smtClean="0">
                <a:solidFill>
                  <a:schemeClr val="tx1"/>
                </a:solidFill>
                <a:effectLst/>
                <a:latin typeface="+mn-lt"/>
                <a:ea typeface="+mn-ea"/>
                <a:cs typeface="+mn-cs"/>
              </a:rPr>
              <a:t>All content has to be peer-reviewed</a:t>
            </a:r>
          </a:p>
          <a:p>
            <a:pPr marL="171450" indent="-171450">
              <a:buFont typeface="Arial" panose="020B0604020202020204" pitchFamily="34" charset="0"/>
              <a:buChar char="•"/>
            </a:pPr>
            <a:r>
              <a:rPr lang="en-IN" sz="1200" kern="1200" dirty="0" smtClean="0">
                <a:solidFill>
                  <a:schemeClr val="tx1"/>
                </a:solidFill>
                <a:effectLst/>
                <a:latin typeface="+mn-lt"/>
                <a:ea typeface="+mn-ea"/>
                <a:cs typeface="+mn-cs"/>
              </a:rPr>
              <a:t>Issues should be published on a regular basis</a:t>
            </a:r>
          </a:p>
          <a:p>
            <a:pPr marL="171450" indent="-171450">
              <a:buFont typeface="Arial" panose="020B0604020202020204" pitchFamily="34" charset="0"/>
              <a:buChar char="•"/>
            </a:pPr>
            <a:r>
              <a:rPr lang="en-IN" sz="1200" kern="1200" dirty="0" smtClean="0">
                <a:solidFill>
                  <a:schemeClr val="tx1"/>
                </a:solidFill>
                <a:effectLst/>
                <a:latin typeface="+mn-lt"/>
                <a:ea typeface="+mn-ea"/>
                <a:cs typeface="+mn-cs"/>
              </a:rPr>
              <a:t>Journal should have an ISSN number registered with the International ISSN Centre</a:t>
            </a:r>
          </a:p>
          <a:p>
            <a:pPr marL="171450" indent="-171450">
              <a:buFont typeface="Arial" panose="020B0604020202020204" pitchFamily="34" charset="0"/>
              <a:buChar char="•"/>
            </a:pPr>
            <a:r>
              <a:rPr lang="en-IN" sz="1200" kern="1200" dirty="0" smtClean="0">
                <a:solidFill>
                  <a:schemeClr val="tx1"/>
                </a:solidFill>
                <a:effectLst/>
                <a:latin typeface="+mn-lt"/>
                <a:ea typeface="+mn-ea"/>
                <a:cs typeface="+mn-cs"/>
              </a:rPr>
              <a:t>Content should be relevant and readable for an international audience (e.g., references in Roman script and English language abstracts and titles)</a:t>
            </a:r>
          </a:p>
          <a:p>
            <a:pPr marL="171450" indent="-171450">
              <a:buFont typeface="Arial" panose="020B0604020202020204" pitchFamily="34" charset="0"/>
              <a:buChar char="•"/>
            </a:pPr>
            <a:r>
              <a:rPr lang="en-IN" sz="1200" kern="1200" dirty="0" smtClean="0">
                <a:solidFill>
                  <a:schemeClr val="tx1"/>
                </a:solidFill>
                <a:effectLst/>
                <a:latin typeface="+mn-lt"/>
                <a:ea typeface="+mn-ea"/>
                <a:cs typeface="+mn-cs"/>
              </a:rPr>
              <a:t>Have a publication ethics and publication malpractice statement</a:t>
            </a:r>
          </a:p>
          <a:p>
            <a:pPr marL="171450" indent="-171450">
              <a:buFont typeface="Arial" panose="020B0604020202020204" pitchFamily="34" charset="0"/>
              <a:buChar char="•"/>
            </a:pPr>
            <a:r>
              <a:rPr lang="en-IN" sz="1200" kern="1200" dirty="0" smtClean="0">
                <a:solidFill>
                  <a:schemeClr val="tx1"/>
                </a:solidFill>
                <a:effectLst/>
                <a:latin typeface="+mn-lt"/>
                <a:ea typeface="+mn-ea"/>
                <a:cs typeface="+mn-cs"/>
              </a:rPr>
              <a:t>The criteria that will be used in the review process are grouped in five main categories: journal policy, content, citations, regularity and online availability.</a:t>
            </a:r>
          </a:p>
          <a:p>
            <a:pPr marL="171450" indent="-171450">
              <a:buFont typeface="Arial" panose="020B0604020202020204" pitchFamily="34" charset="0"/>
              <a:buChar char="•"/>
            </a:pPr>
            <a:r>
              <a:rPr lang="en-IN" sz="1200" kern="1200" dirty="0" smtClean="0">
                <a:solidFill>
                  <a:schemeClr val="tx1"/>
                </a:solidFill>
                <a:effectLst/>
                <a:latin typeface="+mn-lt"/>
                <a:ea typeface="+mn-ea"/>
                <a:cs typeface="+mn-cs"/>
              </a:rPr>
              <a:t>The subject matter experts of CSAB then review titles using both quantitative and qualitative measures, and the selection is partly based on sample documents from the title.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7630659-36EB-544B-AE8B-6CA813654DF8}" type="slidenum">
              <a:rPr lang="en-US" smtClean="0"/>
              <a:t>24</a:t>
            </a:fld>
            <a:endParaRPr lang="en-US" dirty="0"/>
          </a:p>
        </p:txBody>
      </p:sp>
    </p:spTree>
    <p:extLst>
      <p:ext uri="{BB962C8B-B14F-4D97-AF65-F5344CB8AC3E}">
        <p14:creationId xmlns:p14="http://schemas.microsoft.com/office/powerpoint/2010/main" val="5286579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Source: https://www.elsevier.com/__data/assets/pdf_file/0007/69451/0597-Scopus-Content-Coverage-Guide-US-LETTER-v4-HI-singles-no-ticks.pdf</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IN" sz="1200" kern="1200" dirty="0" smtClean="0">
                <a:solidFill>
                  <a:schemeClr val="tx1"/>
                </a:solidFill>
                <a:effectLst/>
                <a:latin typeface="+mn-lt"/>
                <a:ea typeface="+mn-ea"/>
                <a:cs typeface="+mn-cs"/>
              </a:rPr>
              <a:t>Journals tend to alter editorial policies, publishing standards, and underperform over time. However, SCOPUS incentivizes journals to maintain their high content quality by annually re-evaluating low-performing journals based 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Self-citation rate</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Total citation</a:t>
            </a:r>
            <a:r>
              <a:rPr lang="en-US" sz="1200" kern="1200" baseline="0" dirty="0" smtClean="0">
                <a:solidFill>
                  <a:schemeClr val="tx1"/>
                </a:solidFill>
                <a:effectLst/>
                <a:latin typeface="+mn-lt"/>
                <a:ea typeface="+mn-ea"/>
                <a:cs typeface="+mn-cs"/>
              </a:rPr>
              <a:t> rate</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200" kern="1200" baseline="0" dirty="0" err="1" smtClean="0">
                <a:solidFill>
                  <a:schemeClr val="tx1"/>
                </a:solidFill>
                <a:effectLst/>
                <a:latin typeface="+mn-lt"/>
                <a:ea typeface="+mn-ea"/>
                <a:cs typeface="+mn-cs"/>
              </a:rPr>
              <a:t>CiteScore</a:t>
            </a:r>
            <a:endParaRPr lang="en-US" sz="1200" kern="1200" baseline="0" dirty="0" smtClean="0">
              <a:solidFill>
                <a:schemeClr val="tx1"/>
              </a:solidFill>
              <a:effectLst/>
              <a:latin typeface="+mn-lt"/>
              <a:ea typeface="+mn-ea"/>
              <a:cs typeface="+mn-cs"/>
            </a:endParaRP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200" kern="1200" baseline="0" dirty="0" smtClean="0">
                <a:solidFill>
                  <a:schemeClr val="tx1"/>
                </a:solidFill>
                <a:effectLst/>
                <a:latin typeface="+mn-lt"/>
                <a:ea typeface="+mn-ea"/>
                <a:cs typeface="+mn-cs"/>
              </a:rPr>
              <a:t>Number of published articles </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200" kern="1200" baseline="0" dirty="0" smtClean="0">
                <a:solidFill>
                  <a:schemeClr val="tx1"/>
                </a:solidFill>
                <a:effectLst/>
                <a:latin typeface="+mn-lt"/>
                <a:ea typeface="+mn-ea"/>
                <a:cs typeface="+mn-cs"/>
              </a:rPr>
              <a:t>Number of full-text articles</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200" kern="1200" baseline="0" dirty="0" smtClean="0">
                <a:solidFill>
                  <a:schemeClr val="tx1"/>
                </a:solidFill>
                <a:effectLst/>
                <a:latin typeface="+mn-lt"/>
                <a:ea typeface="+mn-ea"/>
                <a:cs typeface="+mn-cs"/>
              </a:rPr>
              <a:t>Usage of abstracts on Scopus</a:t>
            </a:r>
            <a:endParaRPr lang="en-US" dirty="0"/>
          </a:p>
        </p:txBody>
      </p:sp>
      <p:sp>
        <p:nvSpPr>
          <p:cNvPr id="4" name="Slide Number Placeholder 3"/>
          <p:cNvSpPr>
            <a:spLocks noGrp="1"/>
          </p:cNvSpPr>
          <p:nvPr>
            <p:ph type="sldNum" sz="quarter" idx="10"/>
          </p:nvPr>
        </p:nvSpPr>
        <p:spPr/>
        <p:txBody>
          <a:bodyPr/>
          <a:lstStyle/>
          <a:p>
            <a:fld id="{47630659-36EB-544B-AE8B-6CA813654DF8}" type="slidenum">
              <a:rPr lang="en-US" smtClean="0"/>
              <a:t>25</a:t>
            </a:fld>
            <a:endParaRPr lang="en-US" dirty="0"/>
          </a:p>
        </p:txBody>
      </p:sp>
    </p:spTree>
    <p:extLst>
      <p:ext uri="{BB962C8B-B14F-4D97-AF65-F5344CB8AC3E}">
        <p14:creationId xmlns:p14="http://schemas.microsoft.com/office/powerpoint/2010/main" val="5286579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Source: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https://www.sciencedirect.com/science/article/pii/S1751157715300900</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https://clarivate.com/essays/journal-selection-process/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IN" dirty="0" smtClean="0"/>
              <a:t>The selection process for all </a:t>
            </a:r>
            <a:r>
              <a:rPr lang="en-IN" dirty="0" err="1" smtClean="0"/>
              <a:t>WoS</a:t>
            </a:r>
            <a:r>
              <a:rPr lang="en-IN" dirty="0" smtClean="0"/>
              <a:t> indices is the </a:t>
            </a:r>
            <a:r>
              <a:rPr lang="en-IN" b="1" dirty="0" smtClean="0"/>
              <a:t>same</a:t>
            </a:r>
            <a:r>
              <a:rPr lang="en-IN" dirty="0" smtClean="0"/>
              <a:t>.</a:t>
            </a:r>
            <a:endParaRPr lang="en-US" dirty="0"/>
          </a:p>
        </p:txBody>
      </p:sp>
      <p:sp>
        <p:nvSpPr>
          <p:cNvPr id="4" name="Slide Number Placeholder 3"/>
          <p:cNvSpPr>
            <a:spLocks noGrp="1"/>
          </p:cNvSpPr>
          <p:nvPr>
            <p:ph type="sldNum" sz="quarter" idx="10"/>
          </p:nvPr>
        </p:nvSpPr>
        <p:spPr/>
        <p:txBody>
          <a:bodyPr/>
          <a:lstStyle/>
          <a:p>
            <a:fld id="{47630659-36EB-544B-AE8B-6CA813654DF8}" type="slidenum">
              <a:rPr lang="en-US" smtClean="0"/>
              <a:t>26</a:t>
            </a:fld>
            <a:endParaRPr lang="en-US" dirty="0"/>
          </a:p>
        </p:txBody>
      </p:sp>
    </p:spTree>
    <p:extLst>
      <p:ext uri="{BB962C8B-B14F-4D97-AF65-F5344CB8AC3E}">
        <p14:creationId xmlns:p14="http://schemas.microsoft.com/office/powerpoint/2010/main" val="5286579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Source: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https://www.sciencedirect.com/science/article/pii/S1751157715300900</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https://clarivate.com/essays/journal-selection-process/</a:t>
            </a:r>
            <a:endParaRPr lang="en-US" dirty="0"/>
          </a:p>
        </p:txBody>
      </p:sp>
      <p:sp>
        <p:nvSpPr>
          <p:cNvPr id="4" name="Slide Number Placeholder 3"/>
          <p:cNvSpPr>
            <a:spLocks noGrp="1"/>
          </p:cNvSpPr>
          <p:nvPr>
            <p:ph type="sldNum" sz="quarter" idx="10"/>
          </p:nvPr>
        </p:nvSpPr>
        <p:spPr/>
        <p:txBody>
          <a:bodyPr/>
          <a:lstStyle/>
          <a:p>
            <a:fld id="{47630659-36EB-544B-AE8B-6CA813654DF8}" type="slidenum">
              <a:rPr lang="en-US" smtClean="0"/>
              <a:t>27</a:t>
            </a:fld>
            <a:endParaRPr lang="en-US" dirty="0"/>
          </a:p>
        </p:txBody>
      </p:sp>
    </p:spTree>
    <p:extLst>
      <p:ext uri="{BB962C8B-B14F-4D97-AF65-F5344CB8AC3E}">
        <p14:creationId xmlns:p14="http://schemas.microsoft.com/office/powerpoint/2010/main" val="5286579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Source: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https://www.sciencedirect.com/science/article/pii/S1751157715300900</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https://clarivate.com/essays/journal-selection-process/</a:t>
            </a:r>
            <a:endParaRPr lang="en-US" dirty="0"/>
          </a:p>
        </p:txBody>
      </p:sp>
      <p:sp>
        <p:nvSpPr>
          <p:cNvPr id="4" name="Slide Number Placeholder 3"/>
          <p:cNvSpPr>
            <a:spLocks noGrp="1"/>
          </p:cNvSpPr>
          <p:nvPr>
            <p:ph type="sldNum" sz="quarter" idx="10"/>
          </p:nvPr>
        </p:nvSpPr>
        <p:spPr/>
        <p:txBody>
          <a:bodyPr/>
          <a:lstStyle/>
          <a:p>
            <a:fld id="{47630659-36EB-544B-AE8B-6CA813654DF8}" type="slidenum">
              <a:rPr lang="en-US" smtClean="0"/>
              <a:t>28</a:t>
            </a:fld>
            <a:endParaRPr lang="en-US" dirty="0"/>
          </a:p>
        </p:txBody>
      </p:sp>
    </p:spTree>
    <p:extLst>
      <p:ext uri="{BB962C8B-B14F-4D97-AF65-F5344CB8AC3E}">
        <p14:creationId xmlns:p14="http://schemas.microsoft.com/office/powerpoint/2010/main" val="5286579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Source: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https://www.crossref.org/get-started/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https://www.crossref.org/membership/small-publishers/</a:t>
            </a:r>
            <a:endParaRPr lang="en-US" dirty="0"/>
          </a:p>
        </p:txBody>
      </p:sp>
      <p:sp>
        <p:nvSpPr>
          <p:cNvPr id="4" name="Slide Number Placeholder 3"/>
          <p:cNvSpPr>
            <a:spLocks noGrp="1"/>
          </p:cNvSpPr>
          <p:nvPr>
            <p:ph type="sldNum" sz="quarter" idx="10"/>
          </p:nvPr>
        </p:nvSpPr>
        <p:spPr/>
        <p:txBody>
          <a:bodyPr/>
          <a:lstStyle/>
          <a:p>
            <a:fld id="{47630659-36EB-544B-AE8B-6CA813654DF8}" type="slidenum">
              <a:rPr lang="en-US" smtClean="0"/>
              <a:t>29</a:t>
            </a:fld>
            <a:endParaRPr lang="en-US" dirty="0"/>
          </a:p>
        </p:txBody>
      </p:sp>
    </p:spTree>
    <p:extLst>
      <p:ext uri="{BB962C8B-B14F-4D97-AF65-F5344CB8AC3E}">
        <p14:creationId xmlns:p14="http://schemas.microsoft.com/office/powerpoint/2010/main" val="5286579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Source: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https://www.crossref.org/get-started/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https://www.crossref.org/get-started/content-registration/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IN" dirty="0" smtClean="0"/>
              <a:t>Journals are required to share bibliographic metadata  as well as funding data, reference lists, abstracts, and ORCIDs, and similar information. This sharing has to be on a regular</a:t>
            </a:r>
            <a:r>
              <a:rPr lang="en-IN" baseline="0" dirty="0" smtClean="0"/>
              <a:t> basis and tracked by including persistent identifies like DOIs, ORCIDs, etc. The XML upload is critical for ensuring that the published links are actually working.</a:t>
            </a:r>
            <a:endParaRPr lang="en-US" dirty="0"/>
          </a:p>
        </p:txBody>
      </p:sp>
      <p:sp>
        <p:nvSpPr>
          <p:cNvPr id="4" name="Slide Number Placeholder 3"/>
          <p:cNvSpPr>
            <a:spLocks noGrp="1"/>
          </p:cNvSpPr>
          <p:nvPr>
            <p:ph type="sldNum" sz="quarter" idx="10"/>
          </p:nvPr>
        </p:nvSpPr>
        <p:spPr/>
        <p:txBody>
          <a:bodyPr/>
          <a:lstStyle/>
          <a:p>
            <a:fld id="{47630659-36EB-544B-AE8B-6CA813654DF8}" type="slidenum">
              <a:rPr lang="en-US" smtClean="0"/>
              <a:t>30</a:t>
            </a:fld>
            <a:endParaRPr lang="en-US" dirty="0"/>
          </a:p>
        </p:txBody>
      </p:sp>
    </p:spTree>
    <p:extLst>
      <p:ext uri="{BB962C8B-B14F-4D97-AF65-F5344CB8AC3E}">
        <p14:creationId xmlns:p14="http://schemas.microsoft.com/office/powerpoint/2010/main" val="5286579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Source: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mtClean="0"/>
              <a:t>https://www.crossref.org/get-started/</a:t>
            </a:r>
            <a:endParaRPr lang="en-US" dirty="0"/>
          </a:p>
        </p:txBody>
      </p:sp>
      <p:sp>
        <p:nvSpPr>
          <p:cNvPr id="4" name="Slide Number Placeholder 3"/>
          <p:cNvSpPr>
            <a:spLocks noGrp="1"/>
          </p:cNvSpPr>
          <p:nvPr>
            <p:ph type="sldNum" sz="quarter" idx="10"/>
          </p:nvPr>
        </p:nvSpPr>
        <p:spPr/>
        <p:txBody>
          <a:bodyPr/>
          <a:lstStyle/>
          <a:p>
            <a:fld id="{47630659-36EB-544B-AE8B-6CA813654DF8}" type="slidenum">
              <a:rPr lang="en-US" smtClean="0"/>
              <a:t>31</a:t>
            </a:fld>
            <a:endParaRPr lang="en-US" dirty="0"/>
          </a:p>
        </p:txBody>
      </p:sp>
    </p:spTree>
    <p:extLst>
      <p:ext uri="{BB962C8B-B14F-4D97-AF65-F5344CB8AC3E}">
        <p14:creationId xmlns:p14="http://schemas.microsoft.com/office/powerpoint/2010/main" val="528657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Russian example</a:t>
            </a:r>
            <a:endParaRPr lang="en-US" dirty="0"/>
          </a:p>
        </p:txBody>
      </p:sp>
      <p:sp>
        <p:nvSpPr>
          <p:cNvPr id="4" name="Slide Number Placeholder 3"/>
          <p:cNvSpPr>
            <a:spLocks noGrp="1"/>
          </p:cNvSpPr>
          <p:nvPr>
            <p:ph type="sldNum" sz="quarter" idx="10"/>
          </p:nvPr>
        </p:nvSpPr>
        <p:spPr/>
        <p:txBody>
          <a:bodyPr/>
          <a:lstStyle/>
          <a:p>
            <a:fld id="{47630659-36EB-544B-AE8B-6CA813654DF8}"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5623432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7630659-36EB-544B-AE8B-6CA813654DF8}"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5623432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Source: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https://www.sciencedirect.com/science/article/pii/S1751157715300900</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https://clarivate.com/essays/journal-selection-process/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7630659-36EB-544B-AE8B-6CA813654DF8}" type="slidenum">
              <a:rPr lang="en-US" smtClean="0"/>
              <a:t>33</a:t>
            </a:fld>
            <a:endParaRPr lang="en-US" dirty="0"/>
          </a:p>
        </p:txBody>
      </p:sp>
    </p:spTree>
    <p:extLst>
      <p:ext uri="{BB962C8B-B14F-4D97-AF65-F5344CB8AC3E}">
        <p14:creationId xmlns:p14="http://schemas.microsoft.com/office/powerpoint/2010/main" val="5286579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Source: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https://www.sciencedirect.com/science/article/pii/S1751157715300900</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https://clarivate.com/essays/journal-selection-process/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By author level self-citations, it means</a:t>
            </a:r>
            <a:r>
              <a:rPr lang="en-US" baseline="0" dirty="0" smtClean="0"/>
              <a:t> that the paper that is getting published has a citation of either the author or co-authors of the published study.</a:t>
            </a:r>
            <a:endParaRPr lang="en-US" dirty="0"/>
          </a:p>
        </p:txBody>
      </p:sp>
      <p:sp>
        <p:nvSpPr>
          <p:cNvPr id="4" name="Slide Number Placeholder 3"/>
          <p:cNvSpPr>
            <a:spLocks noGrp="1"/>
          </p:cNvSpPr>
          <p:nvPr>
            <p:ph type="sldNum" sz="quarter" idx="10"/>
          </p:nvPr>
        </p:nvSpPr>
        <p:spPr/>
        <p:txBody>
          <a:bodyPr/>
          <a:lstStyle/>
          <a:p>
            <a:fld id="{47630659-36EB-544B-AE8B-6CA813654DF8}" type="slidenum">
              <a:rPr lang="en-US" smtClean="0"/>
              <a:t>34</a:t>
            </a:fld>
            <a:endParaRPr lang="en-US" dirty="0"/>
          </a:p>
        </p:txBody>
      </p:sp>
    </p:spTree>
    <p:extLst>
      <p:ext uri="{BB962C8B-B14F-4D97-AF65-F5344CB8AC3E}">
        <p14:creationId xmlns:p14="http://schemas.microsoft.com/office/powerpoint/2010/main" val="5286579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Source: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https://www.sciencedirect.com/science/article/pii/S1751157715300900</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https://clarivate.com/essays/journal-selection-process/</a:t>
            </a:r>
            <a:endParaRPr lang="en-US" dirty="0"/>
          </a:p>
        </p:txBody>
      </p:sp>
      <p:sp>
        <p:nvSpPr>
          <p:cNvPr id="4" name="Slide Number Placeholder 3"/>
          <p:cNvSpPr>
            <a:spLocks noGrp="1"/>
          </p:cNvSpPr>
          <p:nvPr>
            <p:ph type="sldNum" sz="quarter" idx="10"/>
          </p:nvPr>
        </p:nvSpPr>
        <p:spPr/>
        <p:txBody>
          <a:bodyPr/>
          <a:lstStyle/>
          <a:p>
            <a:fld id="{47630659-36EB-544B-AE8B-6CA813654DF8}" type="slidenum">
              <a:rPr lang="en-US" smtClean="0"/>
              <a:t>35</a:t>
            </a:fld>
            <a:endParaRPr lang="en-US" dirty="0"/>
          </a:p>
        </p:txBody>
      </p:sp>
    </p:spTree>
    <p:extLst>
      <p:ext uri="{BB962C8B-B14F-4D97-AF65-F5344CB8AC3E}">
        <p14:creationId xmlns:p14="http://schemas.microsoft.com/office/powerpoint/2010/main" val="5286579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Many good quality journals</a:t>
            </a:r>
            <a:r>
              <a:rPr lang="en-US" baseline="0" dirty="0" smtClean="0"/>
              <a:t> will ensure that articles that are not “readable” at the submission itself are rejected. This is important to ensure that appropriate information is communicated to the journal’s readers. For papers written in English, the papers submitted by ESL authors can be difficult to read, which is why these papers may require intervention at the editorial level either by the journal’s editors or through other service providers.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Also, as a journal, the improvement in quality parameters is directly proportional to the quality of papers that are published on a regular basis. For this purpose, adherence to research/publication ethics as well as meeting the expectations of the journal’s target audience is essential.</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Speaker: Mention Chinese example!!</a:t>
            </a:r>
            <a:endParaRPr lang="en-US" dirty="0"/>
          </a:p>
        </p:txBody>
      </p:sp>
      <p:sp>
        <p:nvSpPr>
          <p:cNvPr id="4" name="Slide Number Placeholder 3"/>
          <p:cNvSpPr>
            <a:spLocks noGrp="1"/>
          </p:cNvSpPr>
          <p:nvPr>
            <p:ph type="sldNum" sz="quarter" idx="10"/>
          </p:nvPr>
        </p:nvSpPr>
        <p:spPr/>
        <p:txBody>
          <a:bodyPr/>
          <a:lstStyle/>
          <a:p>
            <a:fld id="{47630659-36EB-544B-AE8B-6CA813654DF8}" type="slidenum">
              <a:rPr lang="en-US" smtClean="0"/>
              <a:t>36</a:t>
            </a:fld>
            <a:endParaRPr lang="en-US" dirty="0"/>
          </a:p>
        </p:txBody>
      </p:sp>
    </p:spTree>
    <p:extLst>
      <p:ext uri="{BB962C8B-B14F-4D97-AF65-F5344CB8AC3E}">
        <p14:creationId xmlns:p14="http://schemas.microsoft.com/office/powerpoint/2010/main" val="5286579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Source: https://www.escienceediting.org/journal/view.php?number=69</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importance and relevance</a:t>
            </a:r>
            <a:r>
              <a:rPr lang="en-US" baseline="0" dirty="0" smtClean="0"/>
              <a:t> of the peer review process does not require any additional emphasis; it is obvious to most of the attendees. However, we would like to mention certain critical aspects of peer review, which can help improve the quality of publications as well as impact the journal’s quality.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Establishing peer review guidelines: Although a simple requirement, such guidelines can definitely help peer reviewers provide inputs where required and not miss out on the important aspects that the journal expects them to examine in any submitted manuscript.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Timelines: Given the complexity of the publication process, it is important that journals provide timelines to their peer reviewers for both initial submissions and revised submissions.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Decisions: Any acceptance/rejection decision, is influences by the peer reviewers’ opinions; hence, it is important for journals to ensure there is no conflict of interest in the paper getting reviewed by a particular peer reviewer.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Effectiveness: For the process to be effective, it is important that all the data of a submission is made readily available by both the author and journal to the peer reviewer. This also helps reduce the back and forth between the author and peer reviewer when the paper is getting reviewed.</a:t>
            </a:r>
          </a:p>
        </p:txBody>
      </p:sp>
      <p:sp>
        <p:nvSpPr>
          <p:cNvPr id="4" name="Slide Number Placeholder 3"/>
          <p:cNvSpPr>
            <a:spLocks noGrp="1"/>
          </p:cNvSpPr>
          <p:nvPr>
            <p:ph type="sldNum" sz="quarter" idx="10"/>
          </p:nvPr>
        </p:nvSpPr>
        <p:spPr/>
        <p:txBody>
          <a:bodyPr/>
          <a:lstStyle/>
          <a:p>
            <a:fld id="{47630659-36EB-544B-AE8B-6CA813654DF8}" type="slidenum">
              <a:rPr lang="en-US" smtClean="0"/>
              <a:t>37</a:t>
            </a:fld>
            <a:endParaRPr lang="en-US" dirty="0"/>
          </a:p>
        </p:txBody>
      </p:sp>
    </p:spTree>
    <p:extLst>
      <p:ext uri="{BB962C8B-B14F-4D97-AF65-F5344CB8AC3E}">
        <p14:creationId xmlns:p14="http://schemas.microsoft.com/office/powerpoint/2010/main" val="5286579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Source: https://www.escienceediting.org/journal/view.php?number=69</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sz="1200" b="0" i="0" kern="1200" dirty="0" smtClean="0">
                <a:solidFill>
                  <a:schemeClr val="tx1"/>
                </a:solidFill>
                <a:effectLst/>
                <a:latin typeface="+mn-lt"/>
                <a:ea typeface="+mn-ea"/>
                <a:cs typeface="+mn-cs"/>
              </a:rPr>
              <a:t>A journal’s editors</a:t>
            </a:r>
            <a:r>
              <a:rPr lang="en-US" sz="1200" b="0" i="0" kern="1200" baseline="0" dirty="0" smtClean="0">
                <a:solidFill>
                  <a:schemeClr val="tx1"/>
                </a:solidFill>
                <a:effectLst/>
                <a:latin typeface="+mn-lt"/>
                <a:ea typeface="+mn-ea"/>
                <a:cs typeface="+mn-cs"/>
              </a:rPr>
              <a:t> are the face of the journal to everyone, i.e., author, peer reviewer, and potential reader. Also, in a well-managed journal, all communication related to any of the journal’s past, previous or future publications should be routed to the journal’s editors. Along with the Editor-in-Chief, it is the journal’s editors who are expected to uphold ethical practices of publication and implement the journal’s policies and practices.</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Importantly, the journal’s editors help identify </a:t>
            </a:r>
            <a:r>
              <a:rPr lang="en-IN" sz="1200" b="0" i="0" kern="1200" dirty="0" smtClean="0">
                <a:solidFill>
                  <a:schemeClr val="tx1"/>
                </a:solidFill>
                <a:effectLst/>
                <a:latin typeface="+mn-lt"/>
                <a:ea typeface="+mn-ea"/>
                <a:cs typeface="+mn-cs"/>
              </a:rPr>
              <a:t>acquire data or clarification from authors for any suspicious submissions or unclear content. The fairness</a:t>
            </a:r>
            <a:r>
              <a:rPr lang="en-IN" sz="1200" b="0" i="0" kern="1200" baseline="0" dirty="0" smtClean="0">
                <a:solidFill>
                  <a:schemeClr val="tx1"/>
                </a:solidFill>
                <a:effectLst/>
                <a:latin typeface="+mn-lt"/>
                <a:ea typeface="+mn-ea"/>
                <a:cs typeface="+mn-cs"/>
              </a:rPr>
              <a:t> and consistency in the </a:t>
            </a:r>
            <a:r>
              <a:rPr lang="en-IN" sz="1200" b="0" i="0" kern="1200" dirty="0" smtClean="0">
                <a:solidFill>
                  <a:schemeClr val="tx1"/>
                </a:solidFill>
                <a:effectLst/>
                <a:latin typeface="+mn-lt"/>
                <a:ea typeface="+mn-ea"/>
                <a:cs typeface="+mn-cs"/>
              </a:rPr>
              <a:t>decision-making process for publications is also driven by the journal’s editors.</a:t>
            </a:r>
            <a:endParaRPr lang="en-US" dirty="0"/>
          </a:p>
        </p:txBody>
      </p:sp>
      <p:sp>
        <p:nvSpPr>
          <p:cNvPr id="4" name="Slide Number Placeholder 3"/>
          <p:cNvSpPr>
            <a:spLocks noGrp="1"/>
          </p:cNvSpPr>
          <p:nvPr>
            <p:ph type="sldNum" sz="quarter" idx="10"/>
          </p:nvPr>
        </p:nvSpPr>
        <p:spPr/>
        <p:txBody>
          <a:bodyPr/>
          <a:lstStyle/>
          <a:p>
            <a:fld id="{47630659-36EB-544B-AE8B-6CA813654DF8}" type="slidenum">
              <a:rPr lang="en-US" smtClean="0"/>
              <a:t>38</a:t>
            </a:fld>
            <a:endParaRPr lang="en-US" dirty="0"/>
          </a:p>
        </p:txBody>
      </p:sp>
    </p:spTree>
    <p:extLst>
      <p:ext uri="{BB962C8B-B14F-4D97-AF65-F5344CB8AC3E}">
        <p14:creationId xmlns:p14="http://schemas.microsoft.com/office/powerpoint/2010/main" val="5286579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US" sz="1200" dirty="0" smtClean="0"/>
              <a:t>Source: </a:t>
            </a:r>
            <a:r>
              <a:rPr lang="en-US" sz="1200" dirty="0" smtClean="0">
                <a:hlinkClick r:id="rId3"/>
              </a:rPr>
              <a:t>https://publicationethics.org/resources/guidelines-new/principles-transparency-and-best-practice-scholarly-publishing</a:t>
            </a:r>
            <a:r>
              <a:rPr lang="en-US" sz="1200" dirty="0" smtClean="0"/>
              <a:t> </a:t>
            </a:r>
            <a:endParaRPr lang="en-IN" sz="1200" dirty="0" smtClean="0"/>
          </a:p>
          <a:p>
            <a:pPr marL="228600" indent="-228600">
              <a:buFont typeface="+mj-lt"/>
              <a:buAutoNum type="arabicPeriod"/>
            </a:pPr>
            <a:endParaRPr lang="en-IN" u="sng" dirty="0" smtClean="0"/>
          </a:p>
          <a:p>
            <a:pPr marL="228600" indent="-228600">
              <a:buFont typeface="+mj-lt"/>
              <a:buAutoNum type="arabicPeriod"/>
            </a:pPr>
            <a:r>
              <a:rPr lang="en-IN" u="sng" dirty="0" smtClean="0"/>
              <a:t>Website</a:t>
            </a:r>
            <a:r>
              <a:rPr lang="en-IN" baseline="0" dirty="0" smtClean="0"/>
              <a:t>: </a:t>
            </a:r>
            <a:r>
              <a:rPr lang="en-IN" dirty="0" smtClean="0"/>
              <a:t>A journal’s website, including its textua</a:t>
            </a:r>
            <a:r>
              <a:rPr lang="en-IN" baseline="0" dirty="0" smtClean="0"/>
              <a:t>l content</a:t>
            </a:r>
            <a:r>
              <a:rPr lang="en-IN" dirty="0" smtClean="0"/>
              <a:t> should adhere</a:t>
            </a:r>
            <a:r>
              <a:rPr lang="en-IN" baseline="0" dirty="0" smtClean="0"/>
              <a:t> to </a:t>
            </a:r>
            <a:r>
              <a:rPr lang="en-IN" dirty="0" smtClean="0"/>
              <a:t>high ethical and professional standards. The information should not might mislead readers or authors. Also, there should not</a:t>
            </a:r>
            <a:r>
              <a:rPr lang="en-IN" baseline="0" dirty="0" smtClean="0"/>
              <a:t> be any duplication </a:t>
            </a:r>
            <a:r>
              <a:rPr lang="en-IN" dirty="0" smtClean="0"/>
              <a:t>of another journal/publisher’s site. The ‘Aims &amp; Scope’ statement on the website as well as the journal’s readership should be clearly defined. Finally,</a:t>
            </a:r>
            <a:r>
              <a:rPr lang="en-IN" baseline="0" dirty="0" smtClean="0"/>
              <a:t> the journal </a:t>
            </a:r>
            <a:r>
              <a:rPr lang="en-IN" dirty="0" smtClean="0"/>
              <a:t>should clearly state</a:t>
            </a:r>
            <a:r>
              <a:rPr lang="en-IN" baseline="0" dirty="0" smtClean="0"/>
              <a:t> its </a:t>
            </a:r>
            <a:r>
              <a:rPr lang="en-IN" dirty="0" smtClean="0"/>
              <a:t>authorship criteria (e.g., not considering multiple submissions, redundant publications) to be included and ISSNs should be clearly displayed (separate for print and electronic).</a:t>
            </a:r>
          </a:p>
          <a:p>
            <a:pPr marL="228600" indent="-228600">
              <a:buFont typeface="+mj-lt"/>
              <a:buAutoNum type="arabicPeriod"/>
            </a:pPr>
            <a:endParaRPr lang="en-IN" dirty="0" smtClean="0"/>
          </a:p>
          <a:p>
            <a:pPr marL="228600" indent="-228600">
              <a:buFont typeface="+mj-lt"/>
              <a:buAutoNum type="arabicPeriod"/>
            </a:pPr>
            <a:r>
              <a:rPr lang="en-IN" u="sng" dirty="0" smtClean="0"/>
              <a:t>Name</a:t>
            </a:r>
            <a:r>
              <a:rPr lang="en-IN" dirty="0" smtClean="0"/>
              <a:t>: The name should be unique such that it cannot</a:t>
            </a:r>
            <a:r>
              <a:rPr lang="en-IN" baseline="0" dirty="0" smtClean="0"/>
              <a:t> be </a:t>
            </a:r>
            <a:r>
              <a:rPr lang="en-IN" dirty="0" smtClean="0"/>
              <a:t>confused with that of another journal or mislead potential authors and readers.</a:t>
            </a:r>
          </a:p>
          <a:p>
            <a:pPr marL="228600" indent="-228600">
              <a:buFont typeface="+mj-lt"/>
              <a:buAutoNum type="arabicPeriod"/>
            </a:pPr>
            <a:endParaRPr lang="en-IN" dirty="0" smtClean="0"/>
          </a:p>
          <a:p>
            <a:pPr marL="228600" indent="-228600">
              <a:buFont typeface="+mj-lt"/>
              <a:buAutoNum type="arabicPeriod"/>
            </a:pPr>
            <a:r>
              <a:rPr lang="en-IN" u="sng" dirty="0" smtClean="0"/>
              <a:t>Peer Review process</a:t>
            </a:r>
            <a:r>
              <a:rPr lang="en-IN" dirty="0" smtClean="0"/>
              <a:t>: The</a:t>
            </a:r>
            <a:r>
              <a:rPr lang="en-IN" baseline="0" dirty="0" smtClean="0"/>
              <a:t> process for peer reviewing the </a:t>
            </a:r>
            <a:r>
              <a:rPr lang="en-IN" dirty="0" smtClean="0"/>
              <a:t>journal’s content should be clearly defined. This process, as well as the policies related to the journal’s peer review procedures, should be described on the website. Also, there should not be any statement guaranteeing manuscript acceptance or a </a:t>
            </a:r>
            <a:r>
              <a:rPr lang="en-IN" i="1" dirty="0" smtClean="0"/>
              <a:t>very</a:t>
            </a:r>
            <a:r>
              <a:rPr lang="en-IN" dirty="0" smtClean="0"/>
              <a:t> short peer review time period.</a:t>
            </a:r>
          </a:p>
          <a:p>
            <a:pPr marL="228600" indent="-228600">
              <a:buFont typeface="+mj-lt"/>
              <a:buAutoNum type="arabicPeriod"/>
            </a:pPr>
            <a:endParaRPr lang="en-IN" dirty="0" smtClean="0"/>
          </a:p>
          <a:p>
            <a:pPr marL="228600" indent="-228600">
              <a:buFont typeface="+mj-lt"/>
              <a:buAutoNum type="arabicPeriod"/>
            </a:pPr>
            <a:r>
              <a:rPr lang="en-IN" u="sng" dirty="0" smtClean="0"/>
              <a:t>Editorial</a:t>
            </a:r>
            <a:r>
              <a:rPr lang="en-IN" u="sng" baseline="0" dirty="0" smtClean="0"/>
              <a:t> board</a:t>
            </a:r>
            <a:r>
              <a:rPr lang="en-IN" baseline="0" dirty="0" smtClean="0"/>
              <a:t>: </a:t>
            </a:r>
            <a:r>
              <a:rPr lang="en-IN" dirty="0" smtClean="0"/>
              <a:t>The board or any other governing body should have recognized experts of the subject areas fall under the journal’s scope. The affiliations of the journal’s editorial board or other governing body should be provided on the journal’s website.</a:t>
            </a:r>
          </a:p>
          <a:p>
            <a:pPr marL="228600" indent="-228600">
              <a:buFont typeface="+mj-lt"/>
              <a:buAutoNum type="arabicPeriod"/>
            </a:pPr>
            <a:endParaRPr lang="en-IN" dirty="0" smtClean="0"/>
          </a:p>
          <a:p>
            <a:pPr marL="228600" indent="-228600">
              <a:buFont typeface="+mj-lt"/>
              <a:buAutoNum type="arabicPeriod"/>
            </a:pPr>
            <a:r>
              <a:rPr lang="en-IN" u="sng" dirty="0" smtClean="0"/>
              <a:t>Copyright</a:t>
            </a:r>
            <a:r>
              <a:rPr lang="en-IN" dirty="0" smtClean="0"/>
              <a:t>: The copyright policies should be stated in the author guidelines along with the name of the copyright holder. Also, licensing information should be described on the website, and licensing terms for all published articles (both HTML and PDFs) should be defined. If authors can publish under CC licensing then specific license requirements should be provided.</a:t>
            </a:r>
          </a:p>
          <a:p>
            <a:pPr marL="228600" indent="-228600">
              <a:buFont typeface="+mj-lt"/>
              <a:buAutoNum type="arabicPeriod"/>
            </a:pPr>
            <a:endParaRPr lang="en-IN" dirty="0" smtClean="0"/>
          </a:p>
          <a:p>
            <a:pPr marL="228600" indent="-228600">
              <a:buFont typeface="+mj-lt"/>
              <a:buAutoNum type="arabicPeriod"/>
            </a:pPr>
            <a:r>
              <a:rPr lang="en-IN" u="sng" dirty="0" smtClean="0"/>
              <a:t>Research misconduct</a:t>
            </a:r>
            <a:r>
              <a:rPr lang="en-IN" dirty="0" smtClean="0"/>
              <a:t>: Publishers and editors should follow necessary steps to identify and prevent the publication of papers in which possibly research misconduct has been noticed. This includes issues such as plagiarism, citation manipulation, and data falsification/fabrication. Also, to deal with the allegations, journal’s editors or the journal’s publisher</a:t>
            </a:r>
            <a:r>
              <a:rPr lang="en-IN" baseline="0" dirty="0" smtClean="0"/>
              <a:t> should follow COPE’s guidelines if </a:t>
            </a:r>
            <a:r>
              <a:rPr lang="en-IN" dirty="0" smtClean="0"/>
              <a:t>any allegation of research misconduct has been reported.</a:t>
            </a:r>
          </a:p>
          <a:p>
            <a:pPr marL="228600" indent="-228600">
              <a:buFont typeface="+mj-lt"/>
              <a:buAutoNum type="arabicPeriod"/>
            </a:pPr>
            <a:endParaRPr lang="en-IN" dirty="0" smtClean="0"/>
          </a:p>
          <a:p>
            <a:pPr marL="228600" indent="-228600">
              <a:buFont typeface="+mj-lt"/>
              <a:buAutoNum type="arabicPeriod"/>
            </a:pPr>
            <a:r>
              <a:rPr lang="en-IN" u="sng" dirty="0" smtClean="0"/>
              <a:t>Publication</a:t>
            </a:r>
            <a:r>
              <a:rPr lang="en-IN" u="sng" baseline="0" dirty="0" smtClean="0"/>
              <a:t> ethics</a:t>
            </a:r>
            <a:r>
              <a:rPr lang="en-IN" dirty="0" smtClean="0"/>
              <a:t>: The</a:t>
            </a:r>
            <a:r>
              <a:rPr lang="en-IN" baseline="0" dirty="0" smtClean="0"/>
              <a:t> journal’s </a:t>
            </a:r>
            <a:r>
              <a:rPr lang="en-IN" dirty="0" smtClean="0"/>
              <a:t>policies on publishing ethics should be clearly visible on its website and share information</a:t>
            </a:r>
            <a:r>
              <a:rPr lang="en-IN" baseline="0" dirty="0" smtClean="0"/>
              <a:t> on</a:t>
            </a:r>
            <a:r>
              <a:rPr lang="en-IN" dirty="0" smtClean="0"/>
              <a:t>: i) authorship and </a:t>
            </a:r>
            <a:r>
              <a:rPr lang="en-IN" dirty="0" err="1" smtClean="0"/>
              <a:t>contributorship</a:t>
            </a:r>
            <a:r>
              <a:rPr lang="en-IN" dirty="0" smtClean="0"/>
              <a:t>; ii) handling of complaints and appeals; iii) reporting of conflicts of interest / competing interests; iv) data sharing and reproducibility; v) ethical oversight; vi) intellectual property; and vii) post-publication discussions and corrections.</a:t>
            </a:r>
          </a:p>
          <a:p>
            <a:pPr marL="228600" indent="-228600">
              <a:buFont typeface="+mj-lt"/>
              <a:buAutoNum type="arabicPeriod"/>
            </a:pPr>
            <a:endParaRPr lang="en-IN" dirty="0" smtClean="0"/>
          </a:p>
          <a:p>
            <a:pPr marL="228600" indent="-228600">
              <a:buFont typeface="+mj-lt"/>
              <a:buAutoNum type="arabicPeriod"/>
            </a:pPr>
            <a:r>
              <a:rPr lang="en-IN" u="sng" dirty="0" smtClean="0"/>
              <a:t>Publishing schedule</a:t>
            </a:r>
            <a:r>
              <a:rPr lang="en-IN" dirty="0" smtClean="0"/>
              <a:t>: The periodicity at which a journal publishes shall be clearly indicated.</a:t>
            </a:r>
          </a:p>
          <a:p>
            <a:pPr marL="228600" indent="-228600">
              <a:buFont typeface="+mj-lt"/>
              <a:buAutoNum type="arabicPeriod"/>
            </a:pPr>
            <a:endParaRPr lang="en-IN" dirty="0" smtClean="0"/>
          </a:p>
          <a:p>
            <a:pPr marL="228600" indent="-228600">
              <a:buFont typeface="+mj-lt"/>
              <a:buAutoNum type="arabicPeriod"/>
            </a:pPr>
            <a:r>
              <a:rPr lang="en-IN" u="sng" dirty="0" smtClean="0"/>
              <a:t>Access</a:t>
            </a:r>
            <a:r>
              <a:rPr lang="en-IN" dirty="0" smtClean="0"/>
              <a:t>: The way(s) in which the journal and individual articles are available to readers and the nature of the fees that need to be incurred are clearly</a:t>
            </a:r>
            <a:r>
              <a:rPr lang="en-IN" baseline="0" dirty="0" smtClean="0"/>
              <a:t> defined</a:t>
            </a:r>
            <a:r>
              <a:rPr lang="en-IN" dirty="0" smtClean="0"/>
              <a:t>.</a:t>
            </a:r>
          </a:p>
          <a:p>
            <a:pPr marL="228600" indent="-228600">
              <a:buFont typeface="+mj-lt"/>
              <a:buAutoNum type="arabicPeriod"/>
            </a:pPr>
            <a:endParaRPr lang="en-IN" dirty="0" smtClean="0"/>
          </a:p>
          <a:p>
            <a:pPr marL="228600" indent="-228600">
              <a:buFont typeface="+mj-lt"/>
              <a:buAutoNum type="arabicPeriod"/>
            </a:pPr>
            <a:r>
              <a:rPr lang="en-IN" u="sng" dirty="0" smtClean="0"/>
              <a:t>Archiving</a:t>
            </a:r>
            <a:r>
              <a:rPr lang="en-IN" dirty="0" smtClean="0"/>
              <a:t>: A journal’s plan for electronic backup and preservation of access to the journal content (for example, access to main articles via CLOCKSS or PubMed Central) in the event a journal is no longer published shall be clearly indicated.</a:t>
            </a:r>
            <a:endParaRPr lang="en-US" dirty="0"/>
          </a:p>
        </p:txBody>
      </p:sp>
      <p:sp>
        <p:nvSpPr>
          <p:cNvPr id="4" name="Slide Number Placeholder 3"/>
          <p:cNvSpPr>
            <a:spLocks noGrp="1"/>
          </p:cNvSpPr>
          <p:nvPr>
            <p:ph type="sldNum" sz="quarter" idx="10"/>
          </p:nvPr>
        </p:nvSpPr>
        <p:spPr/>
        <p:txBody>
          <a:bodyPr/>
          <a:lstStyle/>
          <a:p>
            <a:fld id="{47630659-36EB-544B-AE8B-6CA813654DF8}" type="slidenum">
              <a:rPr lang="en-US" smtClean="0"/>
              <a:t>39</a:t>
            </a:fld>
            <a:endParaRPr lang="en-US" dirty="0"/>
          </a:p>
        </p:txBody>
      </p:sp>
    </p:spTree>
    <p:extLst>
      <p:ext uri="{BB962C8B-B14F-4D97-AF65-F5344CB8AC3E}">
        <p14:creationId xmlns:p14="http://schemas.microsoft.com/office/powerpoint/2010/main" val="5286579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7630659-36EB-544B-AE8B-6CA813654DF8}"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5623432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https://www.scienceopen.com/document/vid/2befee62-f9c0-4dc8-93c5-790d6102877d#abstract</a:t>
            </a:r>
          </a:p>
          <a:p>
            <a:endParaRPr lang="en-US" dirty="0" smtClean="0"/>
          </a:p>
          <a:p>
            <a:r>
              <a:rPr lang="en-US" dirty="0" smtClean="0"/>
              <a:t>Maybe you add OJS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7630659-36EB-544B-AE8B-6CA813654DF8}" type="slidenum">
              <a:rPr lang="en-US" smtClean="0"/>
              <a:t>41</a:t>
            </a:fld>
            <a:endParaRPr lang="en-US" dirty="0"/>
          </a:p>
        </p:txBody>
      </p:sp>
    </p:spTree>
    <p:extLst>
      <p:ext uri="{BB962C8B-B14F-4D97-AF65-F5344CB8AC3E}">
        <p14:creationId xmlns:p14="http://schemas.microsoft.com/office/powerpoint/2010/main" val="528657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Sources: </a:t>
            </a:r>
            <a:r>
              <a:rPr lang="en-US" dirty="0" err="1" smtClean="0"/>
              <a:t>i</a:t>
            </a:r>
            <a:r>
              <a:rPr lang="en-US" dirty="0" smtClean="0"/>
              <a:t>) </a:t>
            </a:r>
            <a:r>
              <a:rPr lang="en-US" dirty="0" smtClean="0">
                <a:hlinkClick r:id=""/>
              </a:rPr>
              <a:t>https://www.stm-assoc.org/2015_02_20_STM_Report_2015.pdf</a:t>
            </a:r>
            <a:r>
              <a:rPr lang="en-US" dirty="0" smtClean="0"/>
              <a:t>, ii)</a:t>
            </a:r>
            <a:r>
              <a:rPr lang="en-US" baseline="0" dirty="0" smtClean="0"/>
              <a:t> </a:t>
            </a:r>
            <a:r>
              <a:rPr lang="en-US" dirty="0" smtClean="0"/>
              <a:t>http://russiatrek.org/about-russian-science, and iii) http://news.ifmo.ru/en/archive/news/5867/ </a:t>
            </a:r>
          </a:p>
          <a:p>
            <a:endParaRPr lang="en-US" dirty="0"/>
          </a:p>
        </p:txBody>
      </p:sp>
      <p:sp>
        <p:nvSpPr>
          <p:cNvPr id="4" name="Slide Number Placeholder 3"/>
          <p:cNvSpPr>
            <a:spLocks noGrp="1"/>
          </p:cNvSpPr>
          <p:nvPr>
            <p:ph type="sldNum" sz="quarter" idx="10"/>
          </p:nvPr>
        </p:nvSpPr>
        <p:spPr/>
        <p:txBody>
          <a:bodyPr/>
          <a:lstStyle/>
          <a:p>
            <a:fld id="{47630659-36EB-544B-AE8B-6CA813654DF8}" type="slidenum">
              <a:rPr lang="en-US" smtClean="0"/>
              <a:t>6</a:t>
            </a:fld>
            <a:endParaRPr lang="en-US" dirty="0"/>
          </a:p>
        </p:txBody>
      </p:sp>
    </p:spTree>
    <p:extLst>
      <p:ext uri="{BB962C8B-B14F-4D97-AF65-F5344CB8AC3E}">
        <p14:creationId xmlns:p14="http://schemas.microsoft.com/office/powerpoint/2010/main" val="5286579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Enago Open Access Journal Finder </a:t>
            </a:r>
            <a:r>
              <a:rPr lang="en-US" sz="1200" b="0" i="0" kern="1200" dirty="0" smtClean="0">
                <a:solidFill>
                  <a:schemeClr val="tx1"/>
                </a:solidFill>
                <a:effectLst/>
                <a:latin typeface="+mn-lt"/>
                <a:ea typeface="+mn-ea"/>
                <a:cs typeface="+mn-cs"/>
              </a:rPr>
              <a:t>enables you to find quality open access journals that are pre-vetted to protect you from predatory publishers. This free journal finder solves common issues on predatory journals, journal authenticity, and article processing fees by utilizing a validated journal index provided by the Directory of Open Access Journals (DOAJ). </a:t>
            </a:r>
            <a:r>
              <a:rPr lang="en-US" sz="1200" b="0" i="0" kern="1200" dirty="0" err="1" smtClean="0">
                <a:solidFill>
                  <a:schemeClr val="tx1"/>
                </a:solidFill>
                <a:effectLst/>
                <a:latin typeface="+mn-lt"/>
                <a:ea typeface="+mn-ea"/>
                <a:cs typeface="+mn-cs"/>
              </a:rPr>
              <a:t>Enago’s</a:t>
            </a:r>
            <a:r>
              <a:rPr lang="en-US" sz="1200" b="0" i="0" kern="1200" dirty="0" smtClean="0">
                <a:solidFill>
                  <a:schemeClr val="tx1"/>
                </a:solidFill>
                <a:effectLst/>
                <a:latin typeface="+mn-lt"/>
                <a:ea typeface="+mn-ea"/>
                <a:cs typeface="+mn-cs"/>
              </a:rPr>
              <a:t> proprietary search algorithm helps you shortlist journals that are most relevant to your manuscript and research objectives, thus giving you the best chance of publication.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47630659-36EB-544B-AE8B-6CA813654DF8}" type="slidenum">
              <a:rPr lang="en-US" smtClean="0"/>
              <a:t>42</a:t>
            </a:fld>
            <a:endParaRPr lang="en-US"/>
          </a:p>
        </p:txBody>
      </p:sp>
    </p:spTree>
    <p:extLst>
      <p:ext uri="{BB962C8B-B14F-4D97-AF65-F5344CB8AC3E}">
        <p14:creationId xmlns:p14="http://schemas.microsoft.com/office/powerpoint/2010/main" val="857977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https://www.stm-assoc.org/2015_02_20_STM_Report_2015.pdf</a:t>
            </a:r>
            <a:r>
              <a:rPr lang="en-US" dirty="0" smtClean="0"/>
              <a:t> </a:t>
            </a:r>
          </a:p>
          <a:p>
            <a:endParaRPr lang="en-US" dirty="0" smtClean="0"/>
          </a:p>
          <a:p>
            <a:r>
              <a:rPr lang="en-US" dirty="0" smtClean="0"/>
              <a:t>https://www.nature.com/news/stop-this-waste-of-people-animals-and-money-1.22554</a:t>
            </a:r>
          </a:p>
          <a:p>
            <a:endParaRPr lang="en-US" dirty="0" smtClean="0"/>
          </a:p>
          <a:p>
            <a:r>
              <a:rPr lang="en-US" dirty="0" smtClean="0"/>
              <a:t>https://bmcmedicine.biomedcentral.com/articles/10.1186/s12916-015-0469-2</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7630659-36EB-544B-AE8B-6CA813654DF8}" type="slidenum">
              <a:rPr lang="en-US" smtClean="0"/>
              <a:t>43</a:t>
            </a:fld>
            <a:endParaRPr lang="en-US" dirty="0"/>
          </a:p>
        </p:txBody>
      </p:sp>
    </p:spTree>
    <p:extLst>
      <p:ext uri="{BB962C8B-B14F-4D97-AF65-F5344CB8AC3E}">
        <p14:creationId xmlns:p14="http://schemas.microsoft.com/office/powerpoint/2010/main" val="5286579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https://www.stm-assoc.org/2015_02_20_STM_Report_2015.pdf</a:t>
            </a:r>
            <a:r>
              <a:rPr lang="en-US" dirty="0" smtClean="0"/>
              <a:t> </a:t>
            </a:r>
          </a:p>
          <a:p>
            <a:endParaRPr lang="en-US" dirty="0" smtClean="0"/>
          </a:p>
          <a:p>
            <a:r>
              <a:rPr lang="en-US" dirty="0" smtClean="0"/>
              <a:t>https://academic.oup.com/asj/article/36/6/739/2664479</a:t>
            </a:r>
          </a:p>
          <a:p>
            <a:endParaRPr lang="en-US" dirty="0" smtClean="0"/>
          </a:p>
          <a:p>
            <a:r>
              <a:rPr lang="en-US" dirty="0" smtClean="0"/>
              <a:t>https://www.ncbi.nlm.nih.gov/pubmed/28378542</a:t>
            </a:r>
          </a:p>
          <a:p>
            <a:endParaRPr lang="en-US" dirty="0" smtClean="0"/>
          </a:p>
          <a:p>
            <a:r>
              <a:rPr lang="en-US" dirty="0" smtClean="0"/>
              <a:t>https://scholarlykitchen.sspnet.org/2018/04/18/paper-acceptedunless-letter-forged/</a:t>
            </a:r>
            <a:endParaRPr lang="en-US" dirty="0"/>
          </a:p>
        </p:txBody>
      </p:sp>
      <p:sp>
        <p:nvSpPr>
          <p:cNvPr id="4" name="Slide Number Placeholder 3"/>
          <p:cNvSpPr>
            <a:spLocks noGrp="1"/>
          </p:cNvSpPr>
          <p:nvPr>
            <p:ph type="sldNum" sz="quarter" idx="10"/>
          </p:nvPr>
        </p:nvSpPr>
        <p:spPr/>
        <p:txBody>
          <a:bodyPr/>
          <a:lstStyle/>
          <a:p>
            <a:fld id="{47630659-36EB-544B-AE8B-6CA813654DF8}" type="slidenum">
              <a:rPr lang="en-US" smtClean="0"/>
              <a:t>44</a:t>
            </a:fld>
            <a:endParaRPr lang="en-US" dirty="0"/>
          </a:p>
        </p:txBody>
      </p:sp>
    </p:spTree>
    <p:extLst>
      <p:ext uri="{BB962C8B-B14F-4D97-AF65-F5344CB8AC3E}">
        <p14:creationId xmlns:p14="http://schemas.microsoft.com/office/powerpoint/2010/main" val="5286579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https://academic.oup.com/asj/article/36/6/739/2664479</a:t>
            </a:r>
            <a:endParaRPr lang="en-US" dirty="0"/>
          </a:p>
        </p:txBody>
      </p:sp>
      <p:sp>
        <p:nvSpPr>
          <p:cNvPr id="4" name="Slide Number Placeholder 3"/>
          <p:cNvSpPr>
            <a:spLocks noGrp="1"/>
          </p:cNvSpPr>
          <p:nvPr>
            <p:ph type="sldNum" sz="quarter" idx="10"/>
          </p:nvPr>
        </p:nvSpPr>
        <p:spPr/>
        <p:txBody>
          <a:bodyPr/>
          <a:lstStyle/>
          <a:p>
            <a:fld id="{47630659-36EB-544B-AE8B-6CA813654DF8}" type="slidenum">
              <a:rPr lang="en-US" smtClean="0"/>
              <a:t>45</a:t>
            </a:fld>
            <a:endParaRPr lang="en-US" dirty="0"/>
          </a:p>
        </p:txBody>
      </p:sp>
    </p:spTree>
    <p:extLst>
      <p:ext uri="{BB962C8B-B14F-4D97-AF65-F5344CB8AC3E}">
        <p14:creationId xmlns:p14="http://schemas.microsoft.com/office/powerpoint/2010/main" val="5286579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7630659-36EB-544B-AE8B-6CA813654DF8}"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30391260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Source: http://www.ease.org.uk/wp-content/uploads/kiselevesenov12.pdf and https://herb.hse.ru/data/2017/03/05/1166793604/1HERB_11_view.pdf </a:t>
            </a:r>
            <a:endParaRPr lang="en-US" dirty="0"/>
          </a:p>
        </p:txBody>
      </p:sp>
      <p:sp>
        <p:nvSpPr>
          <p:cNvPr id="4" name="Slide Number Placeholder 3"/>
          <p:cNvSpPr>
            <a:spLocks noGrp="1"/>
          </p:cNvSpPr>
          <p:nvPr>
            <p:ph type="sldNum" sz="quarter" idx="10"/>
          </p:nvPr>
        </p:nvSpPr>
        <p:spPr/>
        <p:txBody>
          <a:bodyPr/>
          <a:lstStyle/>
          <a:p>
            <a:fld id="{47630659-36EB-544B-AE8B-6CA813654DF8}" type="slidenum">
              <a:rPr lang="en-US" smtClean="0"/>
              <a:t>47</a:t>
            </a:fld>
            <a:endParaRPr lang="en-US" dirty="0"/>
          </a:p>
        </p:txBody>
      </p:sp>
    </p:spTree>
    <p:extLst>
      <p:ext uri="{BB962C8B-B14F-4D97-AF65-F5344CB8AC3E}">
        <p14:creationId xmlns:p14="http://schemas.microsoft.com/office/powerpoint/2010/main" val="24501946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Source: http://www.ease.org.uk/wp-content/uploads/kiselevesenov12.pdf</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IN" sz="1200" dirty="0" smtClean="0"/>
              <a:t>Initially, SJMSR was produced only in print with a circulation of only 500 copies and was largely unknown to the medical community. To improve the journal’s visibilit</a:t>
            </a:r>
            <a:r>
              <a:rPr lang="en-IN" sz="1200" baseline="0" dirty="0" smtClean="0"/>
              <a:t>y and performance, a new set of editorial aims was adopted.</a:t>
            </a:r>
            <a:endParaRPr lang="en-US" dirty="0"/>
          </a:p>
        </p:txBody>
      </p:sp>
      <p:sp>
        <p:nvSpPr>
          <p:cNvPr id="4" name="Slide Number Placeholder 3"/>
          <p:cNvSpPr>
            <a:spLocks noGrp="1"/>
          </p:cNvSpPr>
          <p:nvPr>
            <p:ph type="sldNum" sz="quarter" idx="10"/>
          </p:nvPr>
        </p:nvSpPr>
        <p:spPr/>
        <p:txBody>
          <a:bodyPr/>
          <a:lstStyle/>
          <a:p>
            <a:fld id="{47630659-36EB-544B-AE8B-6CA813654DF8}" type="slidenum">
              <a:rPr lang="en-US" smtClean="0"/>
              <a:t>48</a:t>
            </a:fld>
            <a:endParaRPr lang="en-US" dirty="0"/>
          </a:p>
        </p:txBody>
      </p:sp>
    </p:spTree>
    <p:extLst>
      <p:ext uri="{BB962C8B-B14F-4D97-AF65-F5344CB8AC3E}">
        <p14:creationId xmlns:p14="http://schemas.microsoft.com/office/powerpoint/2010/main" val="9810457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Source: http://www.ease.org.uk/wp-content/uploads/kiselevesenov12.pdf</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As part of the new policy,</a:t>
            </a:r>
            <a:r>
              <a:rPr lang="en-US" baseline="0" dirty="0" smtClean="0"/>
              <a:t> the website was completely revamped, and all articles were published in the open access format. With these changes, the indexing of the journal considerably improved too and the editors also began promoting the article on social media forums.</a:t>
            </a:r>
            <a:endParaRPr lang="en-US" dirty="0"/>
          </a:p>
        </p:txBody>
      </p:sp>
      <p:sp>
        <p:nvSpPr>
          <p:cNvPr id="4" name="Slide Number Placeholder 3"/>
          <p:cNvSpPr>
            <a:spLocks noGrp="1"/>
          </p:cNvSpPr>
          <p:nvPr>
            <p:ph type="sldNum" sz="quarter" idx="10"/>
          </p:nvPr>
        </p:nvSpPr>
        <p:spPr/>
        <p:txBody>
          <a:bodyPr/>
          <a:lstStyle/>
          <a:p>
            <a:fld id="{47630659-36EB-544B-AE8B-6CA813654DF8}" type="slidenum">
              <a:rPr lang="en-US" smtClean="0"/>
              <a:t>49</a:t>
            </a:fld>
            <a:endParaRPr lang="en-US" dirty="0"/>
          </a:p>
        </p:txBody>
      </p:sp>
    </p:spTree>
    <p:extLst>
      <p:ext uri="{BB962C8B-B14F-4D97-AF65-F5344CB8AC3E}">
        <p14:creationId xmlns:p14="http://schemas.microsoft.com/office/powerpoint/2010/main" val="14536808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Source: http://www.ease.org.uk/wp-content/uploads/kiselevesenov12.pdf</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policy changes significantly improved the citation rate in RSCI from 4 to 143 by March 2012. This corresponded to an increase in submissions too and a higher acceptance rate.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English content also helped the journal get indexed by search engines, which became the primary sources for getting visitors/potential authors.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Given the positive improvement, a completely English version of SJMSR was also launched, which helped gain better funding.</a:t>
            </a:r>
            <a:endParaRPr lang="en-US" dirty="0"/>
          </a:p>
        </p:txBody>
      </p:sp>
      <p:sp>
        <p:nvSpPr>
          <p:cNvPr id="4" name="Slide Number Placeholder 3"/>
          <p:cNvSpPr>
            <a:spLocks noGrp="1"/>
          </p:cNvSpPr>
          <p:nvPr>
            <p:ph type="sldNum" sz="quarter" idx="10"/>
          </p:nvPr>
        </p:nvSpPr>
        <p:spPr/>
        <p:txBody>
          <a:bodyPr/>
          <a:lstStyle/>
          <a:p>
            <a:fld id="{47630659-36EB-544B-AE8B-6CA813654DF8}" type="slidenum">
              <a:rPr lang="en-US" smtClean="0"/>
              <a:t>50</a:t>
            </a:fld>
            <a:endParaRPr lang="en-US" dirty="0"/>
          </a:p>
        </p:txBody>
      </p:sp>
    </p:spTree>
    <p:extLst>
      <p:ext uri="{BB962C8B-B14F-4D97-AF65-F5344CB8AC3E}">
        <p14:creationId xmlns:p14="http://schemas.microsoft.com/office/powerpoint/2010/main" val="40323231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Source: https://herb.hse.ru/data/2017/03/05/1166793604/1HERB_11_view.pdf</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IN" sz="1200" dirty="0" smtClean="0"/>
              <a:t>MMJ has consistently been among the </a:t>
            </a:r>
            <a:r>
              <a:rPr lang="en-IN" sz="1200" b="1" dirty="0" smtClean="0"/>
              <a:t>top six</a:t>
            </a:r>
            <a:r>
              <a:rPr lang="en-IN" sz="1200" dirty="0" smtClean="0"/>
              <a:t> Russian mathematical journals. Its success</a:t>
            </a:r>
            <a:r>
              <a:rPr lang="en-IN" sz="1200" baseline="0" dirty="0" smtClean="0"/>
              <a:t> can be attributed to the Independent University of Moscow, which is well known internationally. Also, </a:t>
            </a:r>
            <a:r>
              <a:rPr lang="en-IN" sz="1200" dirty="0" smtClean="0"/>
              <a:t>MMJ’s </a:t>
            </a:r>
            <a:r>
              <a:rPr lang="en-IN" sz="1200" baseline="0" dirty="0" smtClean="0"/>
              <a:t>association with the Moscow mathematical school has been a contributor to its </a:t>
            </a:r>
            <a:r>
              <a:rPr lang="en-IN" sz="1200" baseline="0" dirty="0" err="1" smtClean="0"/>
              <a:t>sucess</a:t>
            </a:r>
            <a:r>
              <a:rPr lang="en-IN" sz="1200" baseline="0" dirty="0" smtClean="0"/>
              <a:t>.</a:t>
            </a:r>
            <a:endParaRPr lang="en-US" dirty="0"/>
          </a:p>
        </p:txBody>
      </p:sp>
      <p:sp>
        <p:nvSpPr>
          <p:cNvPr id="4" name="Slide Number Placeholder 3"/>
          <p:cNvSpPr>
            <a:spLocks noGrp="1"/>
          </p:cNvSpPr>
          <p:nvPr>
            <p:ph type="sldNum" sz="quarter" idx="10"/>
          </p:nvPr>
        </p:nvSpPr>
        <p:spPr/>
        <p:txBody>
          <a:bodyPr/>
          <a:lstStyle/>
          <a:p>
            <a:fld id="{47630659-36EB-544B-AE8B-6CA813654DF8}" type="slidenum">
              <a:rPr lang="en-US" smtClean="0"/>
              <a:t>51</a:t>
            </a:fld>
            <a:endParaRPr lang="en-US" dirty="0"/>
          </a:p>
        </p:txBody>
      </p:sp>
    </p:spTree>
    <p:extLst>
      <p:ext uri="{BB962C8B-B14F-4D97-AF65-F5344CB8AC3E}">
        <p14:creationId xmlns:p14="http://schemas.microsoft.com/office/powerpoint/2010/main" val="258458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http://conf.neicon.ru/materials/28-Sem0417/170417_0900_Bhailal.pdf</a:t>
            </a:r>
          </a:p>
          <a:p>
            <a:endParaRPr lang="en-US" dirty="0" smtClean="0"/>
          </a:p>
          <a:p>
            <a:r>
              <a:rPr lang="en-US" dirty="0" smtClean="0"/>
              <a:t>The figure represents</a:t>
            </a:r>
            <a:r>
              <a:rPr lang="en-US" baseline="0" dirty="0" smtClean="0"/>
              <a:t> the growth in the number of publications originating from different countries between 2010 and 2016. Based on the data, the output from Russia seems lesser or close to that from Brazil.</a:t>
            </a:r>
            <a:endParaRPr lang="en-US" dirty="0"/>
          </a:p>
        </p:txBody>
      </p:sp>
      <p:sp>
        <p:nvSpPr>
          <p:cNvPr id="4" name="Slide Number Placeholder 3"/>
          <p:cNvSpPr>
            <a:spLocks noGrp="1"/>
          </p:cNvSpPr>
          <p:nvPr>
            <p:ph type="sldNum" sz="quarter" idx="10"/>
          </p:nvPr>
        </p:nvSpPr>
        <p:spPr/>
        <p:txBody>
          <a:bodyPr/>
          <a:lstStyle/>
          <a:p>
            <a:fld id="{47630659-36EB-544B-AE8B-6CA813654DF8}" type="slidenum">
              <a:rPr lang="en-US" smtClean="0"/>
              <a:t>7</a:t>
            </a:fld>
            <a:endParaRPr lang="en-US" dirty="0"/>
          </a:p>
        </p:txBody>
      </p:sp>
    </p:spTree>
    <p:extLst>
      <p:ext uri="{BB962C8B-B14F-4D97-AF65-F5344CB8AC3E}">
        <p14:creationId xmlns:p14="http://schemas.microsoft.com/office/powerpoint/2010/main" val="5286579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Source: https://herb.hse.ru/data/2017/03/05/1166793604/1HERB_11_view.pdf</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IN" sz="1200" dirty="0" smtClean="0"/>
              <a:t>MMJ does not aim to achieve any </a:t>
            </a:r>
            <a:r>
              <a:rPr lang="en-IN" sz="1200" b="1" dirty="0" smtClean="0"/>
              <a:t>target ratio</a:t>
            </a:r>
            <a:r>
              <a:rPr lang="en-IN" sz="1200" dirty="0" smtClean="0"/>
              <a:t> between Russian and foreign authors. </a:t>
            </a:r>
            <a:endParaRPr lang="en-US" dirty="0"/>
          </a:p>
        </p:txBody>
      </p:sp>
      <p:sp>
        <p:nvSpPr>
          <p:cNvPr id="4" name="Slide Number Placeholder 3"/>
          <p:cNvSpPr>
            <a:spLocks noGrp="1"/>
          </p:cNvSpPr>
          <p:nvPr>
            <p:ph type="sldNum" sz="quarter" idx="10"/>
          </p:nvPr>
        </p:nvSpPr>
        <p:spPr/>
        <p:txBody>
          <a:bodyPr/>
          <a:lstStyle/>
          <a:p>
            <a:fld id="{47630659-36EB-544B-AE8B-6CA813654DF8}" type="slidenum">
              <a:rPr lang="en-US" smtClean="0"/>
              <a:t>52</a:t>
            </a:fld>
            <a:endParaRPr lang="en-US" dirty="0"/>
          </a:p>
        </p:txBody>
      </p:sp>
    </p:spTree>
    <p:extLst>
      <p:ext uri="{BB962C8B-B14F-4D97-AF65-F5344CB8AC3E}">
        <p14:creationId xmlns:p14="http://schemas.microsoft.com/office/powerpoint/2010/main" val="33519998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Source: https://herb.hse.ru/data/2017/03/05/1166793604/1HERB_11_view.pdf</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https://www.scijournal.org/impact-factor-of-MOSC-MATH-J.shtml</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IN" dirty="0" smtClean="0"/>
              <a:t>Because of the impressive </a:t>
            </a:r>
            <a:r>
              <a:rPr lang="en-IN" b="1" dirty="0" smtClean="0"/>
              <a:t>editorial board</a:t>
            </a:r>
            <a:r>
              <a:rPr lang="en-IN" dirty="0" smtClean="0"/>
              <a:t>, many western universities have subscribed to it. </a:t>
            </a:r>
            <a:endParaRPr lang="en-US" dirty="0"/>
          </a:p>
        </p:txBody>
      </p:sp>
      <p:sp>
        <p:nvSpPr>
          <p:cNvPr id="4" name="Slide Number Placeholder 3"/>
          <p:cNvSpPr>
            <a:spLocks noGrp="1"/>
          </p:cNvSpPr>
          <p:nvPr>
            <p:ph type="sldNum" sz="quarter" idx="10"/>
          </p:nvPr>
        </p:nvSpPr>
        <p:spPr/>
        <p:txBody>
          <a:bodyPr/>
          <a:lstStyle/>
          <a:p>
            <a:fld id="{47630659-36EB-544B-AE8B-6CA813654DF8}" type="slidenum">
              <a:rPr lang="en-US" smtClean="0"/>
              <a:t>53</a:t>
            </a:fld>
            <a:endParaRPr lang="en-US" dirty="0"/>
          </a:p>
        </p:txBody>
      </p:sp>
    </p:spTree>
    <p:extLst>
      <p:ext uri="{BB962C8B-B14F-4D97-AF65-F5344CB8AC3E}">
        <p14:creationId xmlns:p14="http://schemas.microsoft.com/office/powerpoint/2010/main" val="39815543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7630659-36EB-544B-AE8B-6CA813654DF8}"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18667840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t>Be aware of best practices in publication ethics </a:t>
            </a:r>
            <a:r>
              <a:rPr lang="en-US" sz="1200" dirty="0" smtClean="0">
                <a:sym typeface="Wingdings" panose="05000000000000000000" pitchFamily="2" charset="2"/>
              </a:rPr>
              <a:t> Plagiarism, image manipulation, salami slicing, duplicate submission, authorship</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47630659-36EB-544B-AE8B-6CA813654DF8}" type="slidenum">
              <a:rPr lang="en-US" smtClean="0"/>
              <a:t>55</a:t>
            </a:fld>
            <a:endParaRPr lang="en-US" dirty="0"/>
          </a:p>
        </p:txBody>
      </p:sp>
    </p:spTree>
    <p:extLst>
      <p:ext uri="{BB962C8B-B14F-4D97-AF65-F5344CB8AC3E}">
        <p14:creationId xmlns:p14="http://schemas.microsoft.com/office/powerpoint/2010/main" val="5286579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Manipulation:</a:t>
            </a:r>
            <a:r>
              <a:rPr lang="en-US" baseline="0" dirty="0" smtClean="0"/>
              <a:t> Forensic Droplets (https://ori.hhs.gov/droplets), </a:t>
            </a:r>
            <a:r>
              <a:rPr lang="en-IN" sz="1200" b="0" i="0" kern="1200" dirty="0" smtClean="0">
                <a:solidFill>
                  <a:schemeClr val="tx1"/>
                </a:solidFill>
                <a:effectLst/>
                <a:latin typeface="+mn-lt"/>
                <a:ea typeface="+mn-ea"/>
                <a:cs typeface="+mn-cs"/>
              </a:rPr>
              <a:t>Adobe Bridge, ImageJ (freely</a:t>
            </a:r>
            <a:r>
              <a:rPr lang="en-IN" sz="1200" b="0" i="0" kern="1200" baseline="0" dirty="0" smtClean="0">
                <a:solidFill>
                  <a:schemeClr val="tx1"/>
                </a:solidFill>
                <a:effectLst/>
                <a:latin typeface="+mn-lt"/>
                <a:ea typeface="+mn-ea"/>
                <a:cs typeface="+mn-cs"/>
              </a:rPr>
              <a:t> available from https://imagej.nih.gov/ij/)</a:t>
            </a:r>
            <a:r>
              <a:rPr lang="en-IN" sz="1200" b="0" i="0" kern="1200" dirty="0" smtClean="0">
                <a:solidFill>
                  <a:schemeClr val="tx1"/>
                </a:solidFill>
                <a:effectLst/>
                <a:latin typeface="+mn-lt"/>
                <a:ea typeface="+mn-ea"/>
                <a:cs typeface="+mn-cs"/>
              </a:rPr>
              <a:t>, and</a:t>
            </a:r>
            <a:r>
              <a:rPr lang="en-IN" sz="1200" b="0" i="0" kern="1200" baseline="0" dirty="0" smtClean="0">
                <a:solidFill>
                  <a:schemeClr val="tx1"/>
                </a:solidFill>
                <a:effectLst/>
                <a:latin typeface="+mn-lt"/>
                <a:ea typeface="+mn-ea"/>
                <a:cs typeface="+mn-cs"/>
              </a:rPr>
              <a:t> Image Data Integrity (http://www.imagedataintegrity.com/about.html)</a:t>
            </a:r>
            <a:r>
              <a:rPr lang="en-IN" sz="1200" b="0" i="0" kern="1200" dirty="0" smtClean="0">
                <a:solidFill>
                  <a:schemeClr val="tx1"/>
                </a:solidFill>
                <a:effectLst/>
                <a:latin typeface="+mn-lt"/>
                <a:ea typeface="+mn-ea"/>
                <a:cs typeface="+mn-cs"/>
              </a:rPr>
              <a:t> </a:t>
            </a:r>
            <a:endParaRPr lang="en-US" dirty="0" smtClean="0"/>
          </a:p>
          <a:p>
            <a:endParaRPr lang="en-US" dirty="0" smtClean="0"/>
          </a:p>
          <a:p>
            <a:r>
              <a:rPr lang="en-US" dirty="0" smtClean="0"/>
              <a:t>https://ori.hhs.gov/actions</a:t>
            </a:r>
          </a:p>
          <a:p>
            <a:endParaRPr lang="en-US" dirty="0" smtClean="0"/>
          </a:p>
          <a:p>
            <a:r>
              <a:rPr lang="en-US" dirty="0" smtClean="0"/>
              <a:t>https://www.elsevier.com/editors-update/story/publishing-ethics/the-art-of-detecting-data-and-image-manipulation</a:t>
            </a:r>
            <a:endParaRPr lang="en-US" dirty="0"/>
          </a:p>
        </p:txBody>
      </p:sp>
      <p:sp>
        <p:nvSpPr>
          <p:cNvPr id="4" name="Slide Number Placeholder 3"/>
          <p:cNvSpPr>
            <a:spLocks noGrp="1"/>
          </p:cNvSpPr>
          <p:nvPr>
            <p:ph type="sldNum" sz="quarter" idx="10"/>
          </p:nvPr>
        </p:nvSpPr>
        <p:spPr/>
        <p:txBody>
          <a:bodyPr/>
          <a:lstStyle/>
          <a:p>
            <a:fld id="{47630659-36EB-544B-AE8B-6CA813654DF8}" type="slidenum">
              <a:rPr lang="en-US" smtClean="0"/>
              <a:t>56</a:t>
            </a:fld>
            <a:endParaRPr lang="en-US" dirty="0"/>
          </a:p>
        </p:txBody>
      </p:sp>
    </p:spTree>
    <p:extLst>
      <p:ext uri="{BB962C8B-B14F-4D97-AF65-F5344CB8AC3E}">
        <p14:creationId xmlns:p14="http://schemas.microsoft.com/office/powerpoint/2010/main" val="5286579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7630659-36EB-544B-AE8B-6CA813654DF8}" type="slidenum">
              <a:rPr lang="en-US" smtClean="0"/>
              <a:t>57</a:t>
            </a:fld>
            <a:endParaRPr lang="en-US" dirty="0"/>
          </a:p>
        </p:txBody>
      </p:sp>
    </p:spTree>
    <p:extLst>
      <p:ext uri="{BB962C8B-B14F-4D97-AF65-F5344CB8AC3E}">
        <p14:creationId xmlns:p14="http://schemas.microsoft.com/office/powerpoint/2010/main" val="5286579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7630659-36EB-544B-AE8B-6CA813654DF8}"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562343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p>
          <a:p>
            <a:endParaRPr lang="en-US" dirty="0" smtClean="0">
              <a:hlinkClick r:id=""/>
            </a:endParaRPr>
          </a:p>
          <a:p>
            <a:r>
              <a:rPr lang="en-US" dirty="0" smtClean="0">
                <a:hlinkClick r:id=""/>
              </a:rPr>
              <a:t>https://www.nature.com/articles/d41586-018-02872-8</a:t>
            </a:r>
          </a:p>
          <a:p>
            <a:endParaRPr lang="en-US" dirty="0" smtClean="0">
              <a:hlinkClick r:id=""/>
            </a:endParaRPr>
          </a:p>
          <a:p>
            <a:r>
              <a:rPr lang="en-US" dirty="0" smtClean="0">
                <a:hlinkClick r:id=""/>
              </a:rPr>
              <a:t>http://rscf.ru/en/node/2902</a:t>
            </a:r>
            <a:endParaRPr lang="en-US" dirty="0" smtClean="0"/>
          </a:p>
          <a:p>
            <a:endParaRPr lang="en-US" dirty="0" smtClean="0"/>
          </a:p>
          <a:p>
            <a:r>
              <a:rPr lang="en-IN" dirty="0" smtClean="0"/>
              <a:t>From 2006 to 2016, the number of papers produced in Russia more than </a:t>
            </a:r>
            <a:r>
              <a:rPr lang="en-IN" b="1" dirty="0" smtClean="0"/>
              <a:t>doubled</a:t>
            </a:r>
            <a:r>
              <a:rPr lang="en-IN" dirty="0" smtClean="0"/>
              <a:t>; this growth in papers from Russia was higher</a:t>
            </a:r>
            <a:r>
              <a:rPr lang="en-IN" baseline="0" dirty="0" smtClean="0"/>
              <a:t> than that </a:t>
            </a:r>
            <a:r>
              <a:rPr lang="en-IN" dirty="0" smtClean="0"/>
              <a:t>from both Brazil and South Korea. Accordingly, the Russian government</a:t>
            </a:r>
            <a:r>
              <a:rPr lang="en-IN" baseline="0" dirty="0" smtClean="0"/>
              <a:t> has made an aggressive plan for Russian science in 2018. </a:t>
            </a:r>
            <a:r>
              <a:rPr lang="en-IN" dirty="0" smtClean="0"/>
              <a:t>The share of projects in biology, agriculture, fundamental medicine among the projects supported by the Russian Science Foundation is </a:t>
            </a:r>
            <a:r>
              <a:rPr lang="en-IN" b="1" dirty="0" smtClean="0"/>
              <a:t>&gt;25%</a:t>
            </a:r>
            <a:r>
              <a:rPr lang="en-IN" dirty="0" smtClean="0"/>
              <a:t>.</a:t>
            </a:r>
            <a:endParaRPr lang="en-US" dirty="0"/>
          </a:p>
        </p:txBody>
      </p:sp>
      <p:sp>
        <p:nvSpPr>
          <p:cNvPr id="4" name="Slide Number Placeholder 3"/>
          <p:cNvSpPr>
            <a:spLocks noGrp="1"/>
          </p:cNvSpPr>
          <p:nvPr>
            <p:ph type="sldNum" sz="quarter" idx="10"/>
          </p:nvPr>
        </p:nvSpPr>
        <p:spPr/>
        <p:txBody>
          <a:bodyPr/>
          <a:lstStyle/>
          <a:p>
            <a:fld id="{47630659-36EB-544B-AE8B-6CA813654DF8}" type="slidenum">
              <a:rPr lang="en-US" smtClean="0"/>
              <a:t>8</a:t>
            </a:fld>
            <a:endParaRPr lang="en-US" dirty="0"/>
          </a:p>
        </p:txBody>
      </p:sp>
    </p:spTree>
    <p:extLst>
      <p:ext uri="{BB962C8B-B14F-4D97-AF65-F5344CB8AC3E}">
        <p14:creationId xmlns:p14="http://schemas.microsoft.com/office/powerpoint/2010/main" val="528657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7630659-36EB-544B-AE8B-6CA813654DF8}"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562343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Sources: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hlinkClick r:id=""/>
              </a:rPr>
              <a:t>https://www.ncbi.nlm.nih.gov/pmc/articles/PMC4009718/</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hlinkClick r:id=""/>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hlinkClick r:id=""/>
              </a:rPr>
              <a:t>http://www.ease.org.uk/wp-content/uploads/2015/12/Current-state-of-science-editing-and-publishing-in-Russia.pdf</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285750" indent="-285750">
              <a:buFont typeface="Arial" panose="020B0604020202020204" pitchFamily="34" charset="0"/>
              <a:buChar char="•"/>
            </a:pPr>
            <a:r>
              <a:rPr lang="en-US" dirty="0" smtClean="0"/>
              <a:t>Regardless of the previous growth</a:t>
            </a:r>
            <a:r>
              <a:rPr lang="en-US" baseline="0" dirty="0" smtClean="0"/>
              <a:t> numbers, certain challenges continue to plague the Russian publishing industry and science. For instance, o</a:t>
            </a:r>
            <a:r>
              <a:rPr lang="en-IN" sz="1200" dirty="0" err="1" smtClean="0"/>
              <a:t>nly</a:t>
            </a:r>
            <a:r>
              <a:rPr lang="en-IN" sz="1200" dirty="0" smtClean="0"/>
              <a:t> </a:t>
            </a:r>
            <a:r>
              <a:rPr lang="en-IN" sz="1200" b="1" dirty="0" smtClean="0"/>
              <a:t>1</a:t>
            </a:r>
            <a:r>
              <a:rPr lang="en-IN" sz="1200" dirty="0" smtClean="0"/>
              <a:t> in </a:t>
            </a:r>
            <a:r>
              <a:rPr lang="en-IN" sz="1200" b="1" dirty="0" smtClean="0"/>
              <a:t>10</a:t>
            </a:r>
            <a:r>
              <a:rPr lang="en-IN" sz="1200" dirty="0" smtClean="0"/>
              <a:t> publications of Russian authors is indexed by international databases.</a:t>
            </a:r>
            <a:endParaRPr lang="en-US" dirty="0"/>
          </a:p>
        </p:txBody>
      </p:sp>
      <p:sp>
        <p:nvSpPr>
          <p:cNvPr id="4" name="Slide Number Placeholder 3"/>
          <p:cNvSpPr>
            <a:spLocks noGrp="1"/>
          </p:cNvSpPr>
          <p:nvPr>
            <p:ph type="sldNum" sz="quarter" idx="10"/>
          </p:nvPr>
        </p:nvSpPr>
        <p:spPr/>
        <p:txBody>
          <a:bodyPr/>
          <a:lstStyle/>
          <a:p>
            <a:fld id="{47630659-36EB-544B-AE8B-6CA813654DF8}" type="slidenum">
              <a:rPr lang="en-US" smtClean="0"/>
              <a:t>10</a:t>
            </a:fld>
            <a:endParaRPr lang="en-US" dirty="0"/>
          </a:p>
        </p:txBody>
      </p:sp>
    </p:spTree>
    <p:extLst>
      <p:ext uri="{BB962C8B-B14F-4D97-AF65-F5344CB8AC3E}">
        <p14:creationId xmlns:p14="http://schemas.microsoft.com/office/powerpoint/2010/main" val="528657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Sources: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hlinkClick r:id=""/>
              </a:rPr>
              <a:t>http://www.ease.org.uk/wp-content/uploads/2015/12/Current-state-of-science-editing-and-publishing-in-Russia.pdf</a:t>
            </a:r>
            <a:r>
              <a:rPr lang="en-US" dirty="0" smtClean="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IN" dirty="0" smtClean="0"/>
              <a:t>https://elibrary.ru/publishers.asp</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https://herb.hse.ru/data/2017/03/05/1166793604/1HERB_11_view.pdf</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Abbreviations: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SCIE – Science Citation Index Expanded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AHCI – </a:t>
            </a:r>
            <a:r>
              <a:rPr lang="en-IN" dirty="0" smtClean="0"/>
              <a:t>Arts and Humanities Citation Index</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SSCI – Social Sciences Citation Index</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hlinkClick r:id=""/>
            </a:endParaRPr>
          </a:p>
          <a:p>
            <a:r>
              <a:rPr lang="en-US" dirty="0" smtClean="0"/>
              <a:t>Also,</a:t>
            </a:r>
            <a:r>
              <a:rPr lang="en-US" baseline="0" dirty="0" smtClean="0"/>
              <a:t> there has been a growth in the number of Russian journals indexed by </a:t>
            </a:r>
            <a:r>
              <a:rPr lang="en-US" baseline="0" dirty="0" err="1" smtClean="0"/>
              <a:t>WoS</a:t>
            </a:r>
            <a:r>
              <a:rPr lang="en-US" baseline="0" dirty="0" smtClean="0"/>
              <a:t>; however, most journals continue to get indexed by SCIE, followed by AHCI and SSCI. The indexing in Scopus for Russian journals is better (300 vs 230 for </a:t>
            </a:r>
            <a:r>
              <a:rPr lang="en-US" baseline="0" dirty="0" err="1" smtClean="0"/>
              <a:t>WoS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7630659-36EB-544B-AE8B-6CA813654DF8}" type="slidenum">
              <a:rPr lang="en-US" smtClean="0"/>
              <a:t>11</a:t>
            </a:fld>
            <a:endParaRPr lang="en-US" dirty="0"/>
          </a:p>
        </p:txBody>
      </p:sp>
    </p:spTree>
    <p:extLst>
      <p:ext uri="{BB962C8B-B14F-4D97-AF65-F5344CB8AC3E}">
        <p14:creationId xmlns:p14="http://schemas.microsoft.com/office/powerpoint/2010/main" val="528657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a:xfrm>
            <a:off x="628650" y="6356350"/>
            <a:ext cx="2057400" cy="365125"/>
          </a:xfrm>
          <a:prstGeom prst="rect">
            <a:avLst/>
          </a:prstGeom>
        </p:spPr>
        <p:txBody>
          <a:bodyPr/>
          <a:lstStyle/>
          <a:p>
            <a:endParaRPr lang="en-IN" dirty="0">
              <a:solidFill>
                <a:prstClr val="black"/>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IN" dirty="0">
              <a:solidFill>
                <a:prstClr val="black"/>
              </a:solidFill>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FBCAF13E-7FA4-4B48-9B23-9609234B51FA}" type="slidenum">
              <a:rPr lang="en-IN" smtClean="0">
                <a:solidFill>
                  <a:prstClr val="black"/>
                </a:solidFill>
              </a:rPr>
              <a:pPr/>
              <a:t>‹#›</a:t>
            </a:fld>
            <a:endParaRPr lang="en-IN" dirty="0">
              <a:solidFill>
                <a:prstClr val="black"/>
              </a:solidFill>
            </a:endParaRPr>
          </a:p>
        </p:txBody>
      </p:sp>
    </p:spTree>
    <p:extLst>
      <p:ext uri="{BB962C8B-B14F-4D97-AF65-F5344CB8AC3E}">
        <p14:creationId xmlns:p14="http://schemas.microsoft.com/office/powerpoint/2010/main" val="11310914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a:xfrm>
            <a:off x="628650" y="6356350"/>
            <a:ext cx="2057400" cy="365125"/>
          </a:xfrm>
          <a:prstGeom prst="rect">
            <a:avLst/>
          </a:prstGeom>
        </p:spPr>
        <p:txBody>
          <a:bodyPr/>
          <a:lstStyle/>
          <a:p>
            <a:endParaRPr lang="en-IN" dirty="0">
              <a:solidFill>
                <a:prstClr val="black"/>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IN" dirty="0">
              <a:solidFill>
                <a:prstClr val="black"/>
              </a:solidFill>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FBCAF13E-7FA4-4B48-9B23-9609234B51FA}" type="slidenum">
              <a:rPr lang="en-IN" smtClean="0">
                <a:solidFill>
                  <a:prstClr val="black"/>
                </a:solidFill>
              </a:rPr>
              <a:pPr/>
              <a:t>‹#›</a:t>
            </a:fld>
            <a:endParaRPr lang="en-IN" dirty="0">
              <a:solidFill>
                <a:prstClr val="black"/>
              </a:solidFill>
            </a:endParaRPr>
          </a:p>
        </p:txBody>
      </p:sp>
    </p:spTree>
    <p:extLst>
      <p:ext uri="{BB962C8B-B14F-4D97-AF65-F5344CB8AC3E}">
        <p14:creationId xmlns:p14="http://schemas.microsoft.com/office/powerpoint/2010/main" val="387052986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a:xfrm>
            <a:off x="628650" y="6356350"/>
            <a:ext cx="2057400" cy="365125"/>
          </a:xfrm>
          <a:prstGeom prst="rect">
            <a:avLst/>
          </a:prstGeom>
        </p:spPr>
        <p:txBody>
          <a:bodyPr/>
          <a:lstStyle/>
          <a:p>
            <a:endParaRPr lang="en-IN" dirty="0">
              <a:solidFill>
                <a:prstClr val="black"/>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IN" dirty="0">
              <a:solidFill>
                <a:prstClr val="black"/>
              </a:solidFill>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FBCAF13E-7FA4-4B48-9B23-9609234B51FA}" type="slidenum">
              <a:rPr lang="en-IN" smtClean="0">
                <a:solidFill>
                  <a:prstClr val="black"/>
                </a:solidFill>
              </a:rPr>
              <a:pPr/>
              <a:t>‹#›</a:t>
            </a:fld>
            <a:endParaRPr lang="en-IN" dirty="0">
              <a:solidFill>
                <a:prstClr val="black"/>
              </a:solidFill>
            </a:endParaRPr>
          </a:p>
        </p:txBody>
      </p:sp>
    </p:spTree>
    <p:extLst>
      <p:ext uri="{BB962C8B-B14F-4D97-AF65-F5344CB8AC3E}">
        <p14:creationId xmlns:p14="http://schemas.microsoft.com/office/powerpoint/2010/main" val="208335892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4 Título"/>
          <p:cNvSpPr>
            <a:spLocks noGrp="1"/>
          </p:cNvSpPr>
          <p:nvPr>
            <p:ph type="ctrTitle"/>
          </p:nvPr>
        </p:nvSpPr>
        <p:spPr>
          <a:xfrm>
            <a:off x="214571" y="98630"/>
            <a:ext cx="5561533" cy="506776"/>
          </a:xfrm>
          <a:prstGeom prst="rect">
            <a:avLst/>
          </a:prstGeom>
        </p:spPr>
        <p:txBody>
          <a:bodyPr/>
          <a:lstStyle/>
          <a:p>
            <a:r>
              <a:rPr lang="es-MX" b="1" dirty="0" err="1" smtClean="0">
                <a:latin typeface="Tahoma"/>
                <a:cs typeface="Tahoma"/>
              </a:rPr>
              <a:t>Our</a:t>
            </a:r>
            <a:r>
              <a:rPr lang="es-MX" b="1" dirty="0" smtClean="0">
                <a:latin typeface="Tahoma"/>
                <a:cs typeface="Tahoma"/>
              </a:rPr>
              <a:t> </a:t>
            </a:r>
            <a:r>
              <a:rPr lang="es-MX" b="1" dirty="0" err="1" smtClean="0">
                <a:latin typeface="Tahoma"/>
                <a:cs typeface="Tahoma"/>
              </a:rPr>
              <a:t>Brands</a:t>
            </a:r>
            <a:endParaRPr lang="es-SV" b="1" dirty="0">
              <a:latin typeface="Tahoma"/>
              <a:cs typeface="Tahoma"/>
            </a:endParaRPr>
          </a:p>
        </p:txBody>
      </p:sp>
      <p:cxnSp>
        <p:nvCxnSpPr>
          <p:cNvPr id="8" name="Straight Connector 7"/>
          <p:cNvCxnSpPr/>
          <p:nvPr userDrawn="1"/>
        </p:nvCxnSpPr>
        <p:spPr>
          <a:xfrm>
            <a:off x="214571" y="678743"/>
            <a:ext cx="8714858" cy="0"/>
          </a:xfrm>
          <a:prstGeom prst="line">
            <a:avLst/>
          </a:prstGeom>
        </p:spPr>
        <p:style>
          <a:lnRef idx="3">
            <a:schemeClr val="dk1"/>
          </a:lnRef>
          <a:fillRef idx="0">
            <a:schemeClr val="dk1"/>
          </a:fillRef>
          <a:effectRef idx="2">
            <a:schemeClr val="dk1"/>
          </a:effectRef>
          <a:fontRef idx="minor">
            <a:schemeClr val="tx1"/>
          </a:fontRef>
        </p:style>
      </p:cxnSp>
      <p:sp>
        <p:nvSpPr>
          <p:cNvPr id="9" name="5 Marcador de número de diapositiva"/>
          <p:cNvSpPr>
            <a:spLocks noGrp="1"/>
          </p:cNvSpPr>
          <p:nvPr>
            <p:ph type="sldNum" sz="quarter" idx="12"/>
          </p:nvPr>
        </p:nvSpPr>
        <p:spPr>
          <a:xfrm>
            <a:off x="6906170" y="6356408"/>
            <a:ext cx="2057266" cy="365083"/>
          </a:xfrm>
          <a:prstGeom prst="rect">
            <a:avLst/>
          </a:prstGeom>
        </p:spPr>
        <p:txBody>
          <a:bodyPr/>
          <a:lstStyle/>
          <a:p>
            <a:fld id="{63356E29-4ECD-4C2B-B26A-7C34C1F3AF5F}" type="slidenum">
              <a:rPr lang="es-SV" smtClean="0">
                <a:solidFill>
                  <a:prstClr val="black"/>
                </a:solidFill>
                <a:latin typeface="Tahoma"/>
                <a:cs typeface="Tahoma"/>
              </a:rPr>
              <a:pPr/>
              <a:t>‹#›</a:t>
            </a:fld>
            <a:endParaRPr lang="es-SV">
              <a:solidFill>
                <a:prstClr val="black"/>
              </a:solidFill>
              <a:latin typeface="Tahoma"/>
              <a:cs typeface="Tahoma"/>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492930" y="167455"/>
            <a:ext cx="1476568" cy="475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45 Rectángulo"/>
          <p:cNvSpPr/>
          <p:nvPr userDrawn="1"/>
        </p:nvSpPr>
        <p:spPr bwMode="auto">
          <a:xfrm>
            <a:off x="286402" y="752081"/>
            <a:ext cx="8683095" cy="5332587"/>
          </a:xfrm>
          <a:prstGeom prst="rect">
            <a:avLst/>
          </a:prstGeom>
          <a:noFill/>
          <a:ln>
            <a:noFill/>
          </a:ln>
          <a:extLst/>
        </p:spPr>
        <p:txBody>
          <a:bodyPr lIns="0" tIns="0" rIns="0" bIns="0" rtlCol="0" anchor="t"/>
          <a:lstStyle/>
          <a:p>
            <a:pPr>
              <a:lnSpc>
                <a:spcPct val="140000"/>
              </a:lnSpc>
              <a:buClr>
                <a:srgbClr val="6C6C6C"/>
              </a:buClr>
            </a:pPr>
            <a:endParaRPr lang="en-US" sz="1100" dirty="0">
              <a:solidFill>
                <a:prstClr val="black"/>
              </a:solidFill>
              <a:latin typeface="Tahoma"/>
              <a:ea typeface="Open Sans Extrabold" panose="020B0906030804020204" pitchFamily="34" charset="0"/>
              <a:cs typeface="Tahoma"/>
            </a:endParaRPr>
          </a:p>
        </p:txBody>
      </p:sp>
    </p:spTree>
    <p:extLst>
      <p:ext uri="{BB962C8B-B14F-4D97-AF65-F5344CB8AC3E}">
        <p14:creationId xmlns:p14="http://schemas.microsoft.com/office/powerpoint/2010/main" val="170088372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a:xfrm>
            <a:off x="628650" y="6356350"/>
            <a:ext cx="2057400" cy="365125"/>
          </a:xfrm>
          <a:prstGeom prst="rect">
            <a:avLst/>
          </a:prstGeom>
        </p:spPr>
        <p:txBody>
          <a:bodyPr/>
          <a:lstStyle/>
          <a:p>
            <a:endParaRPr lang="en-IN" dirty="0">
              <a:solidFill>
                <a:prstClr val="black"/>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IN" dirty="0">
              <a:solidFill>
                <a:prstClr val="black"/>
              </a:solidFill>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FBCAF13E-7FA4-4B48-9B23-9609234B51FA}" type="slidenum">
              <a:rPr lang="en-IN" smtClean="0">
                <a:solidFill>
                  <a:prstClr val="black"/>
                </a:solidFill>
              </a:rPr>
              <a:pPr/>
              <a:t>‹#›</a:t>
            </a:fld>
            <a:endParaRPr lang="en-IN" dirty="0">
              <a:solidFill>
                <a:prstClr val="black"/>
              </a:solidFill>
            </a:endParaRPr>
          </a:p>
        </p:txBody>
      </p:sp>
    </p:spTree>
    <p:extLst>
      <p:ext uri="{BB962C8B-B14F-4D97-AF65-F5344CB8AC3E}">
        <p14:creationId xmlns:p14="http://schemas.microsoft.com/office/powerpoint/2010/main" val="337517439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IN"/>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a:xfrm>
            <a:off x="628650" y="6356350"/>
            <a:ext cx="2057400" cy="365125"/>
          </a:xfrm>
          <a:prstGeom prst="rect">
            <a:avLst/>
          </a:prstGeom>
        </p:spPr>
        <p:txBody>
          <a:bodyPr/>
          <a:lstStyle/>
          <a:p>
            <a:endParaRPr lang="en-IN" dirty="0">
              <a:solidFill>
                <a:prstClr val="black"/>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IN" dirty="0">
              <a:solidFill>
                <a:prstClr val="black"/>
              </a:solidFill>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FBCAF13E-7FA4-4B48-9B23-9609234B51FA}" type="slidenum">
              <a:rPr lang="en-IN" smtClean="0">
                <a:solidFill>
                  <a:prstClr val="black"/>
                </a:solidFill>
              </a:rPr>
              <a:pPr/>
              <a:t>‹#›</a:t>
            </a:fld>
            <a:endParaRPr lang="en-IN" dirty="0">
              <a:solidFill>
                <a:prstClr val="black"/>
              </a:solidFill>
            </a:endParaRPr>
          </a:p>
        </p:txBody>
      </p:sp>
    </p:spTree>
    <p:extLst>
      <p:ext uri="{BB962C8B-B14F-4D97-AF65-F5344CB8AC3E}">
        <p14:creationId xmlns:p14="http://schemas.microsoft.com/office/powerpoint/2010/main" val="291672740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endParaRPr lang="en-IN" dirty="0">
              <a:solidFill>
                <a:prstClr val="black"/>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IN" dirty="0">
              <a:solidFill>
                <a:prstClr val="black"/>
              </a:solidFill>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FBCAF13E-7FA4-4B48-9B23-9609234B51FA}" type="slidenum">
              <a:rPr lang="en-IN" smtClean="0">
                <a:solidFill>
                  <a:prstClr val="black"/>
                </a:solidFill>
              </a:rPr>
              <a:pPr/>
              <a:t>‹#›</a:t>
            </a:fld>
            <a:endParaRPr lang="en-IN" dirty="0">
              <a:solidFill>
                <a:prstClr val="black"/>
              </a:solidFill>
            </a:endParaRPr>
          </a:p>
        </p:txBody>
      </p:sp>
    </p:spTree>
    <p:extLst>
      <p:ext uri="{BB962C8B-B14F-4D97-AF65-F5344CB8AC3E}">
        <p14:creationId xmlns:p14="http://schemas.microsoft.com/office/powerpoint/2010/main" val="397061900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IN"/>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a:xfrm>
            <a:off x="628650" y="6356350"/>
            <a:ext cx="2057400" cy="365125"/>
          </a:xfrm>
          <a:prstGeom prst="rect">
            <a:avLst/>
          </a:prstGeom>
        </p:spPr>
        <p:txBody>
          <a:bodyPr/>
          <a:lstStyle/>
          <a:p>
            <a:endParaRPr lang="en-IN" dirty="0">
              <a:solidFill>
                <a:prstClr val="black"/>
              </a:solidFill>
            </a:endParaRPr>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IN" dirty="0">
              <a:solidFill>
                <a:prstClr val="black"/>
              </a:solidFill>
            </a:endParaRPr>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FBCAF13E-7FA4-4B48-9B23-9609234B51FA}" type="slidenum">
              <a:rPr lang="en-IN" smtClean="0">
                <a:solidFill>
                  <a:prstClr val="black"/>
                </a:solidFill>
              </a:rPr>
              <a:pPr/>
              <a:t>‹#›</a:t>
            </a:fld>
            <a:endParaRPr lang="en-IN" dirty="0">
              <a:solidFill>
                <a:prstClr val="black"/>
              </a:solidFill>
            </a:endParaRPr>
          </a:p>
        </p:txBody>
      </p:sp>
    </p:spTree>
    <p:extLst>
      <p:ext uri="{BB962C8B-B14F-4D97-AF65-F5344CB8AC3E}">
        <p14:creationId xmlns:p14="http://schemas.microsoft.com/office/powerpoint/2010/main" val="135390189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en-IN"/>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a:xfrm>
            <a:off x="628650" y="6356350"/>
            <a:ext cx="2057400" cy="365125"/>
          </a:xfrm>
          <a:prstGeom prst="rect">
            <a:avLst/>
          </a:prstGeom>
        </p:spPr>
        <p:txBody>
          <a:bodyPr/>
          <a:lstStyle/>
          <a:p>
            <a:endParaRPr lang="en-IN" dirty="0">
              <a:solidFill>
                <a:prstClr val="black"/>
              </a:solidFill>
            </a:endParaRPr>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p>
            <a:endParaRPr lang="en-IN" dirty="0">
              <a:solidFill>
                <a:prstClr val="black"/>
              </a:solidFill>
            </a:endParaRPr>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p>
            <a:fld id="{FBCAF13E-7FA4-4B48-9B23-9609234B51FA}" type="slidenum">
              <a:rPr lang="en-IN" smtClean="0">
                <a:solidFill>
                  <a:prstClr val="black"/>
                </a:solidFill>
              </a:rPr>
              <a:pPr/>
              <a:t>‹#›</a:t>
            </a:fld>
            <a:endParaRPr lang="en-IN" dirty="0">
              <a:solidFill>
                <a:prstClr val="black"/>
              </a:solidFill>
            </a:endParaRPr>
          </a:p>
        </p:txBody>
      </p:sp>
    </p:spTree>
    <p:extLst>
      <p:ext uri="{BB962C8B-B14F-4D97-AF65-F5344CB8AC3E}">
        <p14:creationId xmlns:p14="http://schemas.microsoft.com/office/powerpoint/2010/main" val="384653279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IN"/>
          </a:p>
        </p:txBody>
      </p:sp>
      <p:sp>
        <p:nvSpPr>
          <p:cNvPr id="3" name="Date Placeholder 2"/>
          <p:cNvSpPr>
            <a:spLocks noGrp="1"/>
          </p:cNvSpPr>
          <p:nvPr>
            <p:ph type="dt" sz="half" idx="10"/>
          </p:nvPr>
        </p:nvSpPr>
        <p:spPr>
          <a:xfrm>
            <a:off x="628650" y="6356350"/>
            <a:ext cx="2057400" cy="365125"/>
          </a:xfrm>
          <a:prstGeom prst="rect">
            <a:avLst/>
          </a:prstGeom>
        </p:spPr>
        <p:txBody>
          <a:bodyPr/>
          <a:lstStyle/>
          <a:p>
            <a:endParaRPr lang="en-IN" dirty="0">
              <a:solidFill>
                <a:prstClr val="black"/>
              </a:solidFill>
            </a:endParaRPr>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endParaRPr lang="en-IN" dirty="0">
              <a:solidFill>
                <a:prstClr val="black"/>
              </a:solidFill>
            </a:endParaRPr>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p>
            <a:fld id="{FBCAF13E-7FA4-4B48-9B23-9609234B51FA}" type="slidenum">
              <a:rPr lang="en-IN" smtClean="0">
                <a:solidFill>
                  <a:prstClr val="black"/>
                </a:solidFill>
              </a:rPr>
              <a:pPr/>
              <a:t>‹#›</a:t>
            </a:fld>
            <a:endParaRPr lang="en-IN" dirty="0">
              <a:solidFill>
                <a:prstClr val="black"/>
              </a:solidFill>
            </a:endParaRPr>
          </a:p>
        </p:txBody>
      </p:sp>
    </p:spTree>
    <p:extLst>
      <p:ext uri="{BB962C8B-B14F-4D97-AF65-F5344CB8AC3E}">
        <p14:creationId xmlns:p14="http://schemas.microsoft.com/office/powerpoint/2010/main" val="417082390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endParaRPr lang="en-IN" dirty="0">
              <a:solidFill>
                <a:prstClr val="black"/>
              </a:solidFill>
            </a:endParaRPr>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endParaRPr lang="en-IN" dirty="0">
              <a:solidFill>
                <a:prstClr val="black"/>
              </a:solidFill>
            </a:endParaRPr>
          </a:p>
        </p:txBody>
      </p:sp>
      <p:sp>
        <p:nvSpPr>
          <p:cNvPr id="4" name="Slide Number Placeholder 3"/>
          <p:cNvSpPr>
            <a:spLocks noGrp="1"/>
          </p:cNvSpPr>
          <p:nvPr>
            <p:ph type="sldNum" sz="quarter" idx="12"/>
          </p:nvPr>
        </p:nvSpPr>
        <p:spPr>
          <a:xfrm>
            <a:off x="6457950" y="6356350"/>
            <a:ext cx="2057400" cy="365125"/>
          </a:xfrm>
          <a:prstGeom prst="rect">
            <a:avLst/>
          </a:prstGeom>
        </p:spPr>
        <p:txBody>
          <a:bodyPr/>
          <a:lstStyle/>
          <a:p>
            <a:fld id="{FBCAF13E-7FA4-4B48-9B23-9609234B51FA}" type="slidenum">
              <a:rPr lang="en-IN" smtClean="0">
                <a:solidFill>
                  <a:prstClr val="black"/>
                </a:solidFill>
              </a:rPr>
              <a:pPr/>
              <a:t>‹#›</a:t>
            </a:fld>
            <a:endParaRPr lang="en-IN" dirty="0">
              <a:solidFill>
                <a:prstClr val="black"/>
              </a:solidFill>
            </a:endParaRPr>
          </a:p>
        </p:txBody>
      </p:sp>
    </p:spTree>
    <p:extLst>
      <p:ext uri="{BB962C8B-B14F-4D97-AF65-F5344CB8AC3E}">
        <p14:creationId xmlns:p14="http://schemas.microsoft.com/office/powerpoint/2010/main" val="38888960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IN"/>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a:xfrm>
            <a:off x="628650" y="6356350"/>
            <a:ext cx="2057400" cy="365125"/>
          </a:xfrm>
          <a:prstGeom prst="rect">
            <a:avLst/>
          </a:prstGeom>
        </p:spPr>
        <p:txBody>
          <a:bodyPr/>
          <a:lstStyle/>
          <a:p>
            <a:endParaRPr lang="en-IN" dirty="0">
              <a:solidFill>
                <a:prstClr val="black"/>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IN" dirty="0">
              <a:solidFill>
                <a:prstClr val="black"/>
              </a:solidFill>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FBCAF13E-7FA4-4B48-9B23-9609234B51FA}" type="slidenum">
              <a:rPr lang="en-IN" smtClean="0">
                <a:solidFill>
                  <a:prstClr val="black"/>
                </a:solidFill>
              </a:rPr>
              <a:pPr/>
              <a:t>‹#›</a:t>
            </a:fld>
            <a:endParaRPr lang="en-IN" dirty="0">
              <a:solidFill>
                <a:prstClr val="black"/>
              </a:solidFill>
            </a:endParaRPr>
          </a:p>
        </p:txBody>
      </p:sp>
    </p:spTree>
    <p:extLst>
      <p:ext uri="{BB962C8B-B14F-4D97-AF65-F5344CB8AC3E}">
        <p14:creationId xmlns:p14="http://schemas.microsoft.com/office/powerpoint/2010/main" val="153411787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endParaRPr lang="en-IN" dirty="0">
              <a:solidFill>
                <a:prstClr val="black"/>
              </a:solidFill>
            </a:endParaRPr>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IN" dirty="0">
              <a:solidFill>
                <a:prstClr val="black"/>
              </a:solidFill>
            </a:endParaRPr>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FBCAF13E-7FA4-4B48-9B23-9609234B51FA}" type="slidenum">
              <a:rPr lang="en-IN" smtClean="0">
                <a:solidFill>
                  <a:prstClr val="black"/>
                </a:solidFill>
              </a:rPr>
              <a:pPr/>
              <a:t>‹#›</a:t>
            </a:fld>
            <a:endParaRPr lang="en-IN" dirty="0">
              <a:solidFill>
                <a:prstClr val="black"/>
              </a:solidFill>
            </a:endParaRPr>
          </a:p>
        </p:txBody>
      </p:sp>
    </p:spTree>
    <p:extLst>
      <p:ext uri="{BB962C8B-B14F-4D97-AF65-F5344CB8AC3E}">
        <p14:creationId xmlns:p14="http://schemas.microsoft.com/office/powerpoint/2010/main" val="18725887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endParaRPr lang="en-IN" dirty="0">
              <a:solidFill>
                <a:prstClr val="black"/>
              </a:solidFill>
            </a:endParaRPr>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IN" dirty="0">
              <a:solidFill>
                <a:prstClr val="black"/>
              </a:solidFill>
            </a:endParaRPr>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FBCAF13E-7FA4-4B48-9B23-9609234B51FA}" type="slidenum">
              <a:rPr lang="en-IN" smtClean="0">
                <a:solidFill>
                  <a:prstClr val="black"/>
                </a:solidFill>
              </a:rPr>
              <a:pPr/>
              <a:t>‹#›</a:t>
            </a:fld>
            <a:endParaRPr lang="en-IN" dirty="0">
              <a:solidFill>
                <a:prstClr val="black"/>
              </a:solidFill>
            </a:endParaRPr>
          </a:p>
        </p:txBody>
      </p:sp>
    </p:spTree>
    <p:extLst>
      <p:ext uri="{BB962C8B-B14F-4D97-AF65-F5344CB8AC3E}">
        <p14:creationId xmlns:p14="http://schemas.microsoft.com/office/powerpoint/2010/main" val="2835796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a:xfrm>
            <a:off x="628650" y="6356350"/>
            <a:ext cx="2057400" cy="365125"/>
          </a:xfrm>
          <a:prstGeom prst="rect">
            <a:avLst/>
          </a:prstGeom>
        </p:spPr>
        <p:txBody>
          <a:bodyPr/>
          <a:lstStyle/>
          <a:p>
            <a:endParaRPr lang="en-IN" dirty="0">
              <a:solidFill>
                <a:prstClr val="black"/>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IN" dirty="0">
              <a:solidFill>
                <a:prstClr val="black"/>
              </a:solidFill>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FBCAF13E-7FA4-4B48-9B23-9609234B51FA}" type="slidenum">
              <a:rPr lang="en-IN" smtClean="0">
                <a:solidFill>
                  <a:prstClr val="black"/>
                </a:solidFill>
              </a:rPr>
              <a:pPr/>
              <a:t>‹#›</a:t>
            </a:fld>
            <a:endParaRPr lang="en-IN" dirty="0">
              <a:solidFill>
                <a:prstClr val="black"/>
              </a:solidFill>
            </a:endParaRPr>
          </a:p>
        </p:txBody>
      </p:sp>
    </p:spTree>
    <p:extLst>
      <p:ext uri="{BB962C8B-B14F-4D97-AF65-F5344CB8AC3E}">
        <p14:creationId xmlns:p14="http://schemas.microsoft.com/office/powerpoint/2010/main" val="15617317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a:xfrm>
            <a:off x="628650" y="6356350"/>
            <a:ext cx="2057400" cy="365125"/>
          </a:xfrm>
          <a:prstGeom prst="rect">
            <a:avLst/>
          </a:prstGeom>
        </p:spPr>
        <p:txBody>
          <a:bodyPr/>
          <a:lstStyle/>
          <a:p>
            <a:endParaRPr lang="en-IN" dirty="0">
              <a:solidFill>
                <a:prstClr val="black"/>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IN" dirty="0">
              <a:solidFill>
                <a:prstClr val="black"/>
              </a:solidFill>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FBCAF13E-7FA4-4B48-9B23-9609234B51FA}" type="slidenum">
              <a:rPr lang="en-IN" smtClean="0">
                <a:solidFill>
                  <a:prstClr val="black"/>
                </a:solidFill>
              </a:rPr>
              <a:pPr/>
              <a:t>‹#›</a:t>
            </a:fld>
            <a:endParaRPr lang="en-IN" dirty="0">
              <a:solidFill>
                <a:prstClr val="black"/>
              </a:solidFill>
            </a:endParaRPr>
          </a:p>
        </p:txBody>
      </p:sp>
    </p:spTree>
    <p:extLst>
      <p:ext uri="{BB962C8B-B14F-4D97-AF65-F5344CB8AC3E}">
        <p14:creationId xmlns:p14="http://schemas.microsoft.com/office/powerpoint/2010/main" val="24813936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71E3D5-EAA8-4F76-BCA6-80ABC1EEC950}" type="datetimeFigureOut">
              <a:rPr lang="en-US" smtClean="0">
                <a:solidFill>
                  <a:prstClr val="black">
                    <a:tint val="75000"/>
                  </a:prstClr>
                </a:solidFill>
              </a:rPr>
              <a:pPr/>
              <a:t>4/23/2018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BD3311-47A9-4A0C-BE3D-5A53DF2374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5038903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71E3D5-EAA8-4F76-BCA6-80ABC1EEC950}" type="datetimeFigureOut">
              <a:rPr lang="en-US" smtClean="0">
                <a:solidFill>
                  <a:prstClr val="black">
                    <a:tint val="75000"/>
                  </a:prstClr>
                </a:solidFill>
              </a:rPr>
              <a:pPr/>
              <a:t>4/23/2018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BD3311-47A9-4A0C-BE3D-5A53DF2374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11942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71E3D5-EAA8-4F76-BCA6-80ABC1EEC950}" type="datetimeFigureOut">
              <a:rPr lang="en-US" smtClean="0">
                <a:solidFill>
                  <a:prstClr val="black">
                    <a:tint val="75000"/>
                  </a:prstClr>
                </a:solidFill>
              </a:rPr>
              <a:pPr/>
              <a:t>4/23/2018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BD3311-47A9-4A0C-BE3D-5A53DF2374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589847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71E3D5-EAA8-4F76-BCA6-80ABC1EEC950}" type="datetimeFigureOut">
              <a:rPr lang="en-US" smtClean="0">
                <a:solidFill>
                  <a:prstClr val="black">
                    <a:tint val="75000"/>
                  </a:prstClr>
                </a:solidFill>
              </a:rPr>
              <a:pPr/>
              <a:t>4/23/2018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2BD3311-47A9-4A0C-BE3D-5A53DF2374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173885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71E3D5-EAA8-4F76-BCA6-80ABC1EEC950}" type="datetimeFigureOut">
              <a:rPr lang="en-US" smtClean="0">
                <a:solidFill>
                  <a:prstClr val="black">
                    <a:tint val="75000"/>
                  </a:prstClr>
                </a:solidFill>
              </a:rPr>
              <a:pPr/>
              <a:t>4/23/2018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2BD3311-47A9-4A0C-BE3D-5A53DF2374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611113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71E3D5-EAA8-4F76-BCA6-80ABC1EEC950}" type="datetimeFigureOut">
              <a:rPr lang="en-US" smtClean="0">
                <a:solidFill>
                  <a:prstClr val="black">
                    <a:tint val="75000"/>
                  </a:prstClr>
                </a:solidFill>
              </a:rPr>
              <a:pPr/>
              <a:t>4/23/2018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2BD3311-47A9-4A0C-BE3D-5A53DF2374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51763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endParaRPr lang="en-IN" dirty="0">
              <a:solidFill>
                <a:prstClr val="black"/>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IN" dirty="0">
              <a:solidFill>
                <a:prstClr val="black"/>
              </a:solidFill>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FBCAF13E-7FA4-4B48-9B23-9609234B51FA}" type="slidenum">
              <a:rPr lang="en-IN" smtClean="0">
                <a:solidFill>
                  <a:prstClr val="black"/>
                </a:solidFill>
              </a:rPr>
              <a:pPr/>
              <a:t>‹#›</a:t>
            </a:fld>
            <a:endParaRPr lang="en-IN" dirty="0">
              <a:solidFill>
                <a:prstClr val="black"/>
              </a:solidFill>
            </a:endParaRPr>
          </a:p>
        </p:txBody>
      </p:sp>
    </p:spTree>
    <p:extLst>
      <p:ext uri="{BB962C8B-B14F-4D97-AF65-F5344CB8AC3E}">
        <p14:creationId xmlns:p14="http://schemas.microsoft.com/office/powerpoint/2010/main" val="18480476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71E3D5-EAA8-4F76-BCA6-80ABC1EEC950}" type="datetimeFigureOut">
              <a:rPr lang="en-US" smtClean="0">
                <a:solidFill>
                  <a:prstClr val="black">
                    <a:tint val="75000"/>
                  </a:prstClr>
                </a:solidFill>
              </a:rPr>
              <a:pPr/>
              <a:t>4/23/2018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2BD3311-47A9-4A0C-BE3D-5A53DF2374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18718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71E3D5-EAA8-4F76-BCA6-80ABC1EEC950}" type="datetimeFigureOut">
              <a:rPr lang="en-US" smtClean="0">
                <a:solidFill>
                  <a:prstClr val="black">
                    <a:tint val="75000"/>
                  </a:prstClr>
                </a:solidFill>
              </a:rPr>
              <a:pPr/>
              <a:t>4/23/2018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2BD3311-47A9-4A0C-BE3D-5A53DF2374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916749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71E3D5-EAA8-4F76-BCA6-80ABC1EEC950}" type="datetimeFigureOut">
              <a:rPr lang="en-US" smtClean="0">
                <a:solidFill>
                  <a:prstClr val="black">
                    <a:tint val="75000"/>
                  </a:prstClr>
                </a:solidFill>
              </a:rPr>
              <a:pPr/>
              <a:t>4/23/2018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2BD3311-47A9-4A0C-BE3D-5A53DF2374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917628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71E3D5-EAA8-4F76-BCA6-80ABC1EEC950}" type="datetimeFigureOut">
              <a:rPr lang="en-US" smtClean="0">
                <a:solidFill>
                  <a:prstClr val="black">
                    <a:tint val="75000"/>
                  </a:prstClr>
                </a:solidFill>
              </a:rPr>
              <a:pPr/>
              <a:t>4/23/2018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BD3311-47A9-4A0C-BE3D-5A53DF2374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80976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71E3D5-EAA8-4F76-BCA6-80ABC1EEC950}" type="datetimeFigureOut">
              <a:rPr lang="en-US" smtClean="0">
                <a:solidFill>
                  <a:prstClr val="black">
                    <a:tint val="75000"/>
                  </a:prstClr>
                </a:solidFill>
              </a:rPr>
              <a:pPr/>
              <a:t>4/23/2018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BD3311-47A9-4A0C-BE3D-5A53DF2374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214533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a:xfrm>
            <a:off x="628650" y="6356350"/>
            <a:ext cx="2057400" cy="365125"/>
          </a:xfrm>
          <a:prstGeom prst="rect">
            <a:avLst/>
          </a:prstGeom>
        </p:spPr>
        <p:txBody>
          <a:bodyPr/>
          <a:lstStyle/>
          <a:p>
            <a:endParaRPr lang="en-IN" dirty="0">
              <a:solidFill>
                <a:prstClr val="black"/>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IN" dirty="0">
              <a:solidFill>
                <a:prstClr val="black"/>
              </a:solidFill>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FBCAF13E-7FA4-4B48-9B23-9609234B51FA}" type="slidenum">
              <a:rPr lang="en-IN" smtClean="0">
                <a:solidFill>
                  <a:prstClr val="black"/>
                </a:solidFill>
              </a:rPr>
              <a:pPr/>
              <a:t>‹#›</a:t>
            </a:fld>
            <a:endParaRPr lang="en-IN" dirty="0">
              <a:solidFill>
                <a:prstClr val="black"/>
              </a:solidFill>
            </a:endParaRPr>
          </a:p>
        </p:txBody>
      </p:sp>
    </p:spTree>
    <p:extLst>
      <p:ext uri="{BB962C8B-B14F-4D97-AF65-F5344CB8AC3E}">
        <p14:creationId xmlns:p14="http://schemas.microsoft.com/office/powerpoint/2010/main" val="12319987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IN"/>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a:xfrm>
            <a:off x="628650" y="6356350"/>
            <a:ext cx="2057400" cy="365125"/>
          </a:xfrm>
          <a:prstGeom prst="rect">
            <a:avLst/>
          </a:prstGeom>
        </p:spPr>
        <p:txBody>
          <a:bodyPr/>
          <a:lstStyle/>
          <a:p>
            <a:endParaRPr lang="en-IN" dirty="0">
              <a:solidFill>
                <a:prstClr val="black"/>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IN" dirty="0">
              <a:solidFill>
                <a:prstClr val="black"/>
              </a:solidFill>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FBCAF13E-7FA4-4B48-9B23-9609234B51FA}" type="slidenum">
              <a:rPr lang="en-IN" smtClean="0">
                <a:solidFill>
                  <a:prstClr val="black"/>
                </a:solidFill>
              </a:rPr>
              <a:pPr/>
              <a:t>‹#›</a:t>
            </a:fld>
            <a:endParaRPr lang="en-IN" dirty="0">
              <a:solidFill>
                <a:prstClr val="black"/>
              </a:solidFill>
            </a:endParaRPr>
          </a:p>
        </p:txBody>
      </p:sp>
    </p:spTree>
    <p:extLst>
      <p:ext uri="{BB962C8B-B14F-4D97-AF65-F5344CB8AC3E}">
        <p14:creationId xmlns:p14="http://schemas.microsoft.com/office/powerpoint/2010/main" val="20762370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endParaRPr lang="en-IN" dirty="0">
              <a:solidFill>
                <a:prstClr val="black"/>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IN" dirty="0">
              <a:solidFill>
                <a:prstClr val="black"/>
              </a:solidFill>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FBCAF13E-7FA4-4B48-9B23-9609234B51FA}" type="slidenum">
              <a:rPr lang="en-IN" smtClean="0">
                <a:solidFill>
                  <a:prstClr val="black"/>
                </a:solidFill>
              </a:rPr>
              <a:pPr/>
              <a:t>‹#›</a:t>
            </a:fld>
            <a:endParaRPr lang="en-IN" dirty="0">
              <a:solidFill>
                <a:prstClr val="black"/>
              </a:solidFill>
            </a:endParaRPr>
          </a:p>
        </p:txBody>
      </p:sp>
    </p:spTree>
    <p:extLst>
      <p:ext uri="{BB962C8B-B14F-4D97-AF65-F5344CB8AC3E}">
        <p14:creationId xmlns:p14="http://schemas.microsoft.com/office/powerpoint/2010/main" val="13397849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IN"/>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a:xfrm>
            <a:off x="628650" y="6356350"/>
            <a:ext cx="2057400" cy="365125"/>
          </a:xfrm>
          <a:prstGeom prst="rect">
            <a:avLst/>
          </a:prstGeom>
        </p:spPr>
        <p:txBody>
          <a:bodyPr/>
          <a:lstStyle/>
          <a:p>
            <a:endParaRPr lang="en-IN" dirty="0">
              <a:solidFill>
                <a:prstClr val="black"/>
              </a:solidFill>
            </a:endParaRPr>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IN" dirty="0">
              <a:solidFill>
                <a:prstClr val="black"/>
              </a:solidFill>
            </a:endParaRPr>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FBCAF13E-7FA4-4B48-9B23-9609234B51FA}" type="slidenum">
              <a:rPr lang="en-IN" smtClean="0">
                <a:solidFill>
                  <a:prstClr val="black"/>
                </a:solidFill>
              </a:rPr>
              <a:pPr/>
              <a:t>‹#›</a:t>
            </a:fld>
            <a:endParaRPr lang="en-IN" dirty="0">
              <a:solidFill>
                <a:prstClr val="black"/>
              </a:solidFill>
            </a:endParaRPr>
          </a:p>
        </p:txBody>
      </p:sp>
    </p:spTree>
    <p:extLst>
      <p:ext uri="{BB962C8B-B14F-4D97-AF65-F5344CB8AC3E}">
        <p14:creationId xmlns:p14="http://schemas.microsoft.com/office/powerpoint/2010/main" val="13086997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en-IN"/>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a:xfrm>
            <a:off x="628650" y="6356350"/>
            <a:ext cx="2057400" cy="365125"/>
          </a:xfrm>
          <a:prstGeom prst="rect">
            <a:avLst/>
          </a:prstGeom>
        </p:spPr>
        <p:txBody>
          <a:bodyPr/>
          <a:lstStyle/>
          <a:p>
            <a:endParaRPr lang="en-IN" dirty="0">
              <a:solidFill>
                <a:prstClr val="black"/>
              </a:solidFill>
            </a:endParaRPr>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p>
            <a:endParaRPr lang="en-IN" dirty="0">
              <a:solidFill>
                <a:prstClr val="black"/>
              </a:solidFill>
            </a:endParaRPr>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p>
            <a:fld id="{FBCAF13E-7FA4-4B48-9B23-9609234B51FA}" type="slidenum">
              <a:rPr lang="en-IN" smtClean="0">
                <a:solidFill>
                  <a:prstClr val="black"/>
                </a:solidFill>
              </a:rPr>
              <a:pPr/>
              <a:t>‹#›</a:t>
            </a:fld>
            <a:endParaRPr lang="en-IN" dirty="0">
              <a:solidFill>
                <a:prstClr val="black"/>
              </a:solidFill>
            </a:endParaRPr>
          </a:p>
        </p:txBody>
      </p:sp>
    </p:spTree>
    <p:extLst>
      <p:ext uri="{BB962C8B-B14F-4D97-AF65-F5344CB8AC3E}">
        <p14:creationId xmlns:p14="http://schemas.microsoft.com/office/powerpoint/2010/main" val="3421335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IN"/>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a:xfrm>
            <a:off x="628650" y="6356350"/>
            <a:ext cx="2057400" cy="365125"/>
          </a:xfrm>
          <a:prstGeom prst="rect">
            <a:avLst/>
          </a:prstGeom>
        </p:spPr>
        <p:txBody>
          <a:bodyPr/>
          <a:lstStyle/>
          <a:p>
            <a:endParaRPr lang="en-IN" dirty="0">
              <a:solidFill>
                <a:prstClr val="black"/>
              </a:solidFill>
            </a:endParaRPr>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IN" dirty="0">
              <a:solidFill>
                <a:prstClr val="black"/>
              </a:solidFill>
            </a:endParaRPr>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FBCAF13E-7FA4-4B48-9B23-9609234B51FA}" type="slidenum">
              <a:rPr lang="en-IN" smtClean="0">
                <a:solidFill>
                  <a:prstClr val="black"/>
                </a:solidFill>
              </a:rPr>
              <a:pPr/>
              <a:t>‹#›</a:t>
            </a:fld>
            <a:endParaRPr lang="en-IN" dirty="0">
              <a:solidFill>
                <a:prstClr val="black"/>
              </a:solidFill>
            </a:endParaRPr>
          </a:p>
        </p:txBody>
      </p:sp>
    </p:spTree>
    <p:extLst>
      <p:ext uri="{BB962C8B-B14F-4D97-AF65-F5344CB8AC3E}">
        <p14:creationId xmlns:p14="http://schemas.microsoft.com/office/powerpoint/2010/main" val="58429016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IN"/>
          </a:p>
        </p:txBody>
      </p:sp>
      <p:sp>
        <p:nvSpPr>
          <p:cNvPr id="3" name="Date Placeholder 2"/>
          <p:cNvSpPr>
            <a:spLocks noGrp="1"/>
          </p:cNvSpPr>
          <p:nvPr>
            <p:ph type="dt" sz="half" idx="10"/>
          </p:nvPr>
        </p:nvSpPr>
        <p:spPr>
          <a:xfrm>
            <a:off x="628650" y="6356350"/>
            <a:ext cx="2057400" cy="365125"/>
          </a:xfrm>
          <a:prstGeom prst="rect">
            <a:avLst/>
          </a:prstGeom>
        </p:spPr>
        <p:txBody>
          <a:bodyPr/>
          <a:lstStyle/>
          <a:p>
            <a:endParaRPr lang="en-IN" dirty="0">
              <a:solidFill>
                <a:prstClr val="black"/>
              </a:solidFill>
            </a:endParaRPr>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endParaRPr lang="en-IN" dirty="0">
              <a:solidFill>
                <a:prstClr val="black"/>
              </a:solidFill>
            </a:endParaRPr>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p>
            <a:fld id="{FBCAF13E-7FA4-4B48-9B23-9609234B51FA}" type="slidenum">
              <a:rPr lang="en-IN" smtClean="0">
                <a:solidFill>
                  <a:prstClr val="black"/>
                </a:solidFill>
              </a:rPr>
              <a:pPr/>
              <a:t>‹#›</a:t>
            </a:fld>
            <a:endParaRPr lang="en-IN" dirty="0">
              <a:solidFill>
                <a:prstClr val="black"/>
              </a:solidFill>
            </a:endParaRPr>
          </a:p>
        </p:txBody>
      </p:sp>
    </p:spTree>
    <p:extLst>
      <p:ext uri="{BB962C8B-B14F-4D97-AF65-F5344CB8AC3E}">
        <p14:creationId xmlns:p14="http://schemas.microsoft.com/office/powerpoint/2010/main" val="33847332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endParaRPr lang="en-IN" dirty="0">
              <a:solidFill>
                <a:prstClr val="black"/>
              </a:solidFill>
            </a:endParaRPr>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endParaRPr lang="en-IN" dirty="0">
              <a:solidFill>
                <a:prstClr val="black"/>
              </a:solidFill>
            </a:endParaRPr>
          </a:p>
        </p:txBody>
      </p:sp>
      <p:sp>
        <p:nvSpPr>
          <p:cNvPr id="4" name="Slide Number Placeholder 3"/>
          <p:cNvSpPr>
            <a:spLocks noGrp="1"/>
          </p:cNvSpPr>
          <p:nvPr>
            <p:ph type="sldNum" sz="quarter" idx="12"/>
          </p:nvPr>
        </p:nvSpPr>
        <p:spPr>
          <a:xfrm>
            <a:off x="6457950" y="6356350"/>
            <a:ext cx="2057400" cy="365125"/>
          </a:xfrm>
          <a:prstGeom prst="rect">
            <a:avLst/>
          </a:prstGeom>
        </p:spPr>
        <p:txBody>
          <a:bodyPr/>
          <a:lstStyle/>
          <a:p>
            <a:fld id="{FBCAF13E-7FA4-4B48-9B23-9609234B51FA}" type="slidenum">
              <a:rPr lang="en-IN" smtClean="0">
                <a:solidFill>
                  <a:prstClr val="black"/>
                </a:solidFill>
              </a:rPr>
              <a:pPr/>
              <a:t>‹#›</a:t>
            </a:fld>
            <a:endParaRPr lang="en-IN" dirty="0">
              <a:solidFill>
                <a:prstClr val="black"/>
              </a:solidFill>
            </a:endParaRPr>
          </a:p>
        </p:txBody>
      </p:sp>
    </p:spTree>
    <p:extLst>
      <p:ext uri="{BB962C8B-B14F-4D97-AF65-F5344CB8AC3E}">
        <p14:creationId xmlns:p14="http://schemas.microsoft.com/office/powerpoint/2010/main" val="13121727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endParaRPr lang="en-IN" dirty="0">
              <a:solidFill>
                <a:prstClr val="black"/>
              </a:solidFill>
            </a:endParaRPr>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IN" dirty="0">
              <a:solidFill>
                <a:prstClr val="black"/>
              </a:solidFill>
            </a:endParaRPr>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FBCAF13E-7FA4-4B48-9B23-9609234B51FA}" type="slidenum">
              <a:rPr lang="en-IN" smtClean="0">
                <a:solidFill>
                  <a:prstClr val="black"/>
                </a:solidFill>
              </a:rPr>
              <a:pPr/>
              <a:t>‹#›</a:t>
            </a:fld>
            <a:endParaRPr lang="en-IN" dirty="0">
              <a:solidFill>
                <a:prstClr val="black"/>
              </a:solidFill>
            </a:endParaRPr>
          </a:p>
        </p:txBody>
      </p:sp>
    </p:spTree>
    <p:extLst>
      <p:ext uri="{BB962C8B-B14F-4D97-AF65-F5344CB8AC3E}">
        <p14:creationId xmlns:p14="http://schemas.microsoft.com/office/powerpoint/2010/main" val="5714259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endParaRPr lang="en-IN" dirty="0">
              <a:solidFill>
                <a:prstClr val="black"/>
              </a:solidFill>
            </a:endParaRPr>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IN" dirty="0">
              <a:solidFill>
                <a:prstClr val="black"/>
              </a:solidFill>
            </a:endParaRPr>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FBCAF13E-7FA4-4B48-9B23-9609234B51FA}" type="slidenum">
              <a:rPr lang="en-IN" smtClean="0">
                <a:solidFill>
                  <a:prstClr val="black"/>
                </a:solidFill>
              </a:rPr>
              <a:pPr/>
              <a:t>‹#›</a:t>
            </a:fld>
            <a:endParaRPr lang="en-IN" dirty="0">
              <a:solidFill>
                <a:prstClr val="black"/>
              </a:solidFill>
            </a:endParaRPr>
          </a:p>
        </p:txBody>
      </p:sp>
    </p:spTree>
    <p:extLst>
      <p:ext uri="{BB962C8B-B14F-4D97-AF65-F5344CB8AC3E}">
        <p14:creationId xmlns:p14="http://schemas.microsoft.com/office/powerpoint/2010/main" val="30119251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a:xfrm>
            <a:off x="628650" y="6356350"/>
            <a:ext cx="2057400" cy="365125"/>
          </a:xfrm>
          <a:prstGeom prst="rect">
            <a:avLst/>
          </a:prstGeom>
        </p:spPr>
        <p:txBody>
          <a:bodyPr/>
          <a:lstStyle/>
          <a:p>
            <a:endParaRPr lang="en-IN" dirty="0">
              <a:solidFill>
                <a:prstClr val="black"/>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IN" dirty="0">
              <a:solidFill>
                <a:prstClr val="black"/>
              </a:solidFill>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FBCAF13E-7FA4-4B48-9B23-9609234B51FA}" type="slidenum">
              <a:rPr lang="en-IN" smtClean="0">
                <a:solidFill>
                  <a:prstClr val="black"/>
                </a:solidFill>
              </a:rPr>
              <a:pPr/>
              <a:t>‹#›</a:t>
            </a:fld>
            <a:endParaRPr lang="en-IN" dirty="0">
              <a:solidFill>
                <a:prstClr val="black"/>
              </a:solidFill>
            </a:endParaRPr>
          </a:p>
        </p:txBody>
      </p:sp>
    </p:spTree>
    <p:extLst>
      <p:ext uri="{BB962C8B-B14F-4D97-AF65-F5344CB8AC3E}">
        <p14:creationId xmlns:p14="http://schemas.microsoft.com/office/powerpoint/2010/main" val="39576997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a:xfrm>
            <a:off x="628650" y="6356350"/>
            <a:ext cx="2057400" cy="365125"/>
          </a:xfrm>
          <a:prstGeom prst="rect">
            <a:avLst/>
          </a:prstGeom>
        </p:spPr>
        <p:txBody>
          <a:bodyPr/>
          <a:lstStyle/>
          <a:p>
            <a:endParaRPr lang="en-IN" dirty="0">
              <a:solidFill>
                <a:prstClr val="black"/>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IN" dirty="0">
              <a:solidFill>
                <a:prstClr val="black"/>
              </a:solidFill>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FBCAF13E-7FA4-4B48-9B23-9609234B51FA}" type="slidenum">
              <a:rPr lang="en-IN" smtClean="0">
                <a:solidFill>
                  <a:prstClr val="black"/>
                </a:solidFill>
              </a:rPr>
              <a:pPr/>
              <a:t>‹#›</a:t>
            </a:fld>
            <a:endParaRPr lang="en-IN" dirty="0">
              <a:solidFill>
                <a:prstClr val="black"/>
              </a:solidFill>
            </a:endParaRPr>
          </a:p>
        </p:txBody>
      </p:sp>
    </p:spTree>
    <p:extLst>
      <p:ext uri="{BB962C8B-B14F-4D97-AF65-F5344CB8AC3E}">
        <p14:creationId xmlns:p14="http://schemas.microsoft.com/office/powerpoint/2010/main" val="2077280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en-IN"/>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a:xfrm>
            <a:off x="628650" y="6356350"/>
            <a:ext cx="2057400" cy="365125"/>
          </a:xfrm>
          <a:prstGeom prst="rect">
            <a:avLst/>
          </a:prstGeom>
        </p:spPr>
        <p:txBody>
          <a:bodyPr/>
          <a:lstStyle/>
          <a:p>
            <a:endParaRPr lang="en-IN" dirty="0">
              <a:solidFill>
                <a:prstClr val="black"/>
              </a:solidFill>
            </a:endParaRPr>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p>
            <a:endParaRPr lang="en-IN" dirty="0">
              <a:solidFill>
                <a:prstClr val="black"/>
              </a:solidFill>
            </a:endParaRPr>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p>
            <a:fld id="{FBCAF13E-7FA4-4B48-9B23-9609234B51FA}" type="slidenum">
              <a:rPr lang="en-IN" smtClean="0">
                <a:solidFill>
                  <a:prstClr val="black"/>
                </a:solidFill>
              </a:rPr>
              <a:pPr/>
              <a:t>‹#›</a:t>
            </a:fld>
            <a:endParaRPr lang="en-IN" dirty="0">
              <a:solidFill>
                <a:prstClr val="black"/>
              </a:solidFill>
            </a:endParaRPr>
          </a:p>
        </p:txBody>
      </p:sp>
    </p:spTree>
    <p:extLst>
      <p:ext uri="{BB962C8B-B14F-4D97-AF65-F5344CB8AC3E}">
        <p14:creationId xmlns:p14="http://schemas.microsoft.com/office/powerpoint/2010/main" val="24931809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IN"/>
          </a:p>
        </p:txBody>
      </p:sp>
      <p:sp>
        <p:nvSpPr>
          <p:cNvPr id="3" name="Date Placeholder 2"/>
          <p:cNvSpPr>
            <a:spLocks noGrp="1"/>
          </p:cNvSpPr>
          <p:nvPr>
            <p:ph type="dt" sz="half" idx="10"/>
          </p:nvPr>
        </p:nvSpPr>
        <p:spPr>
          <a:xfrm>
            <a:off x="628650" y="6356350"/>
            <a:ext cx="2057400" cy="365125"/>
          </a:xfrm>
          <a:prstGeom prst="rect">
            <a:avLst/>
          </a:prstGeom>
        </p:spPr>
        <p:txBody>
          <a:bodyPr/>
          <a:lstStyle/>
          <a:p>
            <a:endParaRPr lang="en-IN" dirty="0">
              <a:solidFill>
                <a:prstClr val="black"/>
              </a:solidFill>
            </a:endParaRPr>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endParaRPr lang="en-IN" dirty="0">
              <a:solidFill>
                <a:prstClr val="black"/>
              </a:solidFill>
            </a:endParaRPr>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p>
            <a:fld id="{FBCAF13E-7FA4-4B48-9B23-9609234B51FA}" type="slidenum">
              <a:rPr lang="en-IN" smtClean="0">
                <a:solidFill>
                  <a:prstClr val="black"/>
                </a:solidFill>
              </a:rPr>
              <a:pPr/>
              <a:t>‹#›</a:t>
            </a:fld>
            <a:endParaRPr lang="en-IN" dirty="0">
              <a:solidFill>
                <a:prstClr val="black"/>
              </a:solidFill>
            </a:endParaRPr>
          </a:p>
        </p:txBody>
      </p:sp>
    </p:spTree>
    <p:extLst>
      <p:ext uri="{BB962C8B-B14F-4D97-AF65-F5344CB8AC3E}">
        <p14:creationId xmlns:p14="http://schemas.microsoft.com/office/powerpoint/2010/main" val="211302549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endParaRPr lang="en-IN" dirty="0">
              <a:solidFill>
                <a:prstClr val="black"/>
              </a:solidFill>
            </a:endParaRPr>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endParaRPr lang="en-IN" dirty="0">
              <a:solidFill>
                <a:prstClr val="black"/>
              </a:solidFill>
            </a:endParaRPr>
          </a:p>
        </p:txBody>
      </p:sp>
      <p:sp>
        <p:nvSpPr>
          <p:cNvPr id="4" name="Slide Number Placeholder 3"/>
          <p:cNvSpPr>
            <a:spLocks noGrp="1"/>
          </p:cNvSpPr>
          <p:nvPr>
            <p:ph type="sldNum" sz="quarter" idx="12"/>
          </p:nvPr>
        </p:nvSpPr>
        <p:spPr>
          <a:xfrm>
            <a:off x="6457950" y="6356350"/>
            <a:ext cx="2057400" cy="365125"/>
          </a:xfrm>
          <a:prstGeom prst="rect">
            <a:avLst/>
          </a:prstGeom>
        </p:spPr>
        <p:txBody>
          <a:bodyPr/>
          <a:lstStyle/>
          <a:p>
            <a:fld id="{FBCAF13E-7FA4-4B48-9B23-9609234B51FA}" type="slidenum">
              <a:rPr lang="en-IN" smtClean="0">
                <a:solidFill>
                  <a:prstClr val="black"/>
                </a:solidFill>
              </a:rPr>
              <a:pPr/>
              <a:t>‹#›</a:t>
            </a:fld>
            <a:endParaRPr lang="en-IN" dirty="0">
              <a:solidFill>
                <a:prstClr val="black"/>
              </a:solidFill>
            </a:endParaRPr>
          </a:p>
        </p:txBody>
      </p:sp>
    </p:spTree>
    <p:extLst>
      <p:ext uri="{BB962C8B-B14F-4D97-AF65-F5344CB8AC3E}">
        <p14:creationId xmlns:p14="http://schemas.microsoft.com/office/powerpoint/2010/main" val="8157433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endParaRPr lang="en-IN" dirty="0">
              <a:solidFill>
                <a:prstClr val="black"/>
              </a:solidFill>
            </a:endParaRPr>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IN" dirty="0">
              <a:solidFill>
                <a:prstClr val="black"/>
              </a:solidFill>
            </a:endParaRPr>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FBCAF13E-7FA4-4B48-9B23-9609234B51FA}" type="slidenum">
              <a:rPr lang="en-IN" smtClean="0">
                <a:solidFill>
                  <a:prstClr val="black"/>
                </a:solidFill>
              </a:rPr>
              <a:pPr/>
              <a:t>‹#›</a:t>
            </a:fld>
            <a:endParaRPr lang="en-IN" dirty="0">
              <a:solidFill>
                <a:prstClr val="black"/>
              </a:solidFill>
            </a:endParaRPr>
          </a:p>
        </p:txBody>
      </p:sp>
    </p:spTree>
    <p:extLst>
      <p:ext uri="{BB962C8B-B14F-4D97-AF65-F5344CB8AC3E}">
        <p14:creationId xmlns:p14="http://schemas.microsoft.com/office/powerpoint/2010/main" val="308636488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endParaRPr lang="en-IN" dirty="0">
              <a:solidFill>
                <a:prstClr val="black"/>
              </a:solidFill>
            </a:endParaRPr>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IN" dirty="0">
              <a:solidFill>
                <a:prstClr val="black"/>
              </a:solidFill>
            </a:endParaRPr>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FBCAF13E-7FA4-4B48-9B23-9609234B51FA}" type="slidenum">
              <a:rPr lang="en-IN" smtClean="0">
                <a:solidFill>
                  <a:prstClr val="black"/>
                </a:solidFill>
              </a:rPr>
              <a:pPr/>
              <a:t>‹#›</a:t>
            </a:fld>
            <a:endParaRPr lang="en-IN" dirty="0">
              <a:solidFill>
                <a:prstClr val="black"/>
              </a:solidFill>
            </a:endParaRPr>
          </a:p>
        </p:txBody>
      </p:sp>
    </p:spTree>
    <p:extLst>
      <p:ext uri="{BB962C8B-B14F-4D97-AF65-F5344CB8AC3E}">
        <p14:creationId xmlns:p14="http://schemas.microsoft.com/office/powerpoint/2010/main" val="23744354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9" name="Straight Connector 8"/>
          <p:cNvCxnSpPr/>
          <p:nvPr userDrawn="1"/>
        </p:nvCxnSpPr>
        <p:spPr>
          <a:xfrm>
            <a:off x="214571" y="678743"/>
            <a:ext cx="8714858" cy="0"/>
          </a:xfrm>
          <a:prstGeom prst="line">
            <a:avLst/>
          </a:prstGeom>
        </p:spPr>
        <p:style>
          <a:lnRef idx="3">
            <a:schemeClr val="dk1"/>
          </a:lnRef>
          <a:fillRef idx="0">
            <a:schemeClr val="dk1"/>
          </a:fillRef>
          <a:effectRef idx="2">
            <a:schemeClr val="dk1"/>
          </a:effectRef>
          <a:fontRef idx="minor">
            <a:schemeClr val="tx1"/>
          </a:fontRef>
        </p:style>
      </p:cxnSp>
      <p:sp>
        <p:nvSpPr>
          <p:cNvPr id="10" name="5 Marcador de número de diapositiva"/>
          <p:cNvSpPr>
            <a:spLocks noGrp="1"/>
          </p:cNvSpPr>
          <p:nvPr>
            <p:ph type="sldNum" sz="quarter" idx="4"/>
          </p:nvPr>
        </p:nvSpPr>
        <p:spPr>
          <a:xfrm>
            <a:off x="6906170" y="6356408"/>
            <a:ext cx="2057266" cy="365083"/>
          </a:xfrm>
          <a:prstGeom prst="rect">
            <a:avLst/>
          </a:prstGeom>
        </p:spPr>
        <p:txBody>
          <a:bodyPr/>
          <a:lstStyle/>
          <a:p>
            <a:fld id="{63356E29-4ECD-4C2B-B26A-7C34C1F3AF5F}" type="slidenum">
              <a:rPr lang="es-SV" smtClean="0">
                <a:solidFill>
                  <a:prstClr val="black"/>
                </a:solidFill>
                <a:latin typeface="Tahoma"/>
                <a:cs typeface="Tahoma"/>
              </a:rPr>
              <a:pPr/>
              <a:t>‹#›</a:t>
            </a:fld>
            <a:endParaRPr lang="es-SV" dirty="0">
              <a:solidFill>
                <a:prstClr val="black"/>
              </a:solidFill>
              <a:latin typeface="Tahoma"/>
              <a:cs typeface="Tahoma"/>
            </a:endParaRPr>
          </a:p>
        </p:txBody>
      </p:sp>
      <p:pic>
        <p:nvPicPr>
          <p:cNvPr id="11" name="Picture 2"/>
          <p:cNvPicPr>
            <a:picLocks noChangeAspect="1" noChangeArrowheads="1"/>
          </p:cNvPicPr>
          <p:nvPr userDrawn="1"/>
        </p:nvPicPr>
        <p:blipFill>
          <a:blip r:embed="rId14" cstate="email">
            <a:extLst>
              <a:ext uri="{28A0092B-C50C-407E-A947-70E740481C1C}">
                <a14:useLocalDpi xmlns:a14="http://schemas.microsoft.com/office/drawing/2010/main" val="0"/>
              </a:ext>
            </a:extLst>
          </a:blip>
          <a:srcRect/>
          <a:stretch>
            <a:fillRect/>
          </a:stretch>
        </p:blipFill>
        <p:spPr bwMode="auto">
          <a:xfrm>
            <a:off x="7727598" y="6320157"/>
            <a:ext cx="1246469" cy="401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45 Rectángulo"/>
          <p:cNvSpPr/>
          <p:nvPr userDrawn="1"/>
        </p:nvSpPr>
        <p:spPr bwMode="auto">
          <a:xfrm>
            <a:off x="286402" y="752081"/>
            <a:ext cx="8683095" cy="5332587"/>
          </a:xfrm>
          <a:prstGeom prst="rect">
            <a:avLst/>
          </a:prstGeom>
          <a:noFill/>
          <a:ln>
            <a:noFill/>
          </a:ln>
          <a:extLst/>
        </p:spPr>
        <p:txBody>
          <a:bodyPr lIns="0" tIns="0" rIns="0" bIns="0" rtlCol="0" anchor="t"/>
          <a:lstStyle/>
          <a:p>
            <a:pPr>
              <a:lnSpc>
                <a:spcPct val="140000"/>
              </a:lnSpc>
              <a:buClr>
                <a:srgbClr val="6C6C6C"/>
              </a:buClr>
            </a:pPr>
            <a:endParaRPr lang="en-US" sz="1100" dirty="0">
              <a:solidFill>
                <a:prstClr val="black"/>
              </a:solidFill>
              <a:latin typeface="Tahoma"/>
              <a:ea typeface="Open Sans Extrabold" panose="020B0906030804020204" pitchFamily="34" charset="0"/>
              <a:cs typeface="Tahoma"/>
            </a:endParaRPr>
          </a:p>
        </p:txBody>
      </p:sp>
      <p:sp>
        <p:nvSpPr>
          <p:cNvPr id="14" name="4 Título"/>
          <p:cNvSpPr txBox="1">
            <a:spLocks/>
          </p:cNvSpPr>
          <p:nvPr userDrawn="1"/>
        </p:nvSpPr>
        <p:spPr>
          <a:xfrm>
            <a:off x="366971" y="251030"/>
            <a:ext cx="5561533" cy="506776"/>
          </a:xfrm>
          <a:prstGeom prst="rect">
            <a:avLst/>
          </a:prstGeom>
        </p:spPr>
        <p:txBody>
          <a:bodyPr vert="horz" lIns="91440" tIns="45720" rIns="91440" bIns="45720" rtlCol="0" anchor="ctr">
            <a:normAutofit fontScale="97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s-SV" b="1" dirty="0">
              <a:solidFill>
                <a:prstClr val="black"/>
              </a:solidFill>
              <a:latin typeface="Tahoma"/>
              <a:cs typeface="Tahoma"/>
            </a:endParaRPr>
          </a:p>
        </p:txBody>
      </p:sp>
      <p:pic>
        <p:nvPicPr>
          <p:cNvPr id="2" name="Picture 1"/>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434170" y="121823"/>
            <a:ext cx="2535327" cy="406871"/>
          </a:xfrm>
          <a:prstGeom prst="rect">
            <a:avLst/>
          </a:prstGeom>
        </p:spPr>
      </p:pic>
    </p:spTree>
    <p:extLst>
      <p:ext uri="{BB962C8B-B14F-4D97-AF65-F5344CB8AC3E}">
        <p14:creationId xmlns:p14="http://schemas.microsoft.com/office/powerpoint/2010/main" val="22757929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9" name="Straight Connector 8"/>
          <p:cNvCxnSpPr/>
          <p:nvPr userDrawn="1"/>
        </p:nvCxnSpPr>
        <p:spPr>
          <a:xfrm>
            <a:off x="214571" y="678743"/>
            <a:ext cx="8714858" cy="0"/>
          </a:xfrm>
          <a:prstGeom prst="line">
            <a:avLst/>
          </a:prstGeom>
        </p:spPr>
        <p:style>
          <a:lnRef idx="3">
            <a:schemeClr val="dk1"/>
          </a:lnRef>
          <a:fillRef idx="0">
            <a:schemeClr val="dk1"/>
          </a:fillRef>
          <a:effectRef idx="2">
            <a:schemeClr val="dk1"/>
          </a:effectRef>
          <a:fontRef idx="minor">
            <a:schemeClr val="tx1"/>
          </a:fontRef>
        </p:style>
      </p:cxnSp>
      <p:sp>
        <p:nvSpPr>
          <p:cNvPr id="10" name="5 Marcador de número de diapositiva"/>
          <p:cNvSpPr>
            <a:spLocks noGrp="1"/>
          </p:cNvSpPr>
          <p:nvPr>
            <p:ph type="sldNum" sz="quarter" idx="4"/>
          </p:nvPr>
        </p:nvSpPr>
        <p:spPr>
          <a:xfrm>
            <a:off x="6906170" y="6356408"/>
            <a:ext cx="2057266" cy="365083"/>
          </a:xfrm>
          <a:prstGeom prst="rect">
            <a:avLst/>
          </a:prstGeom>
        </p:spPr>
        <p:txBody>
          <a:bodyPr/>
          <a:lstStyle/>
          <a:p>
            <a:fld id="{63356E29-4ECD-4C2B-B26A-7C34C1F3AF5F}" type="slidenum">
              <a:rPr lang="es-SV">
                <a:solidFill>
                  <a:prstClr val="black"/>
                </a:solidFill>
                <a:latin typeface="Tahoma"/>
                <a:cs typeface="Tahoma"/>
              </a:rPr>
              <a:pPr/>
              <a:t>‹#›</a:t>
            </a:fld>
            <a:endParaRPr lang="es-SV" dirty="0">
              <a:solidFill>
                <a:prstClr val="black"/>
              </a:solidFill>
              <a:latin typeface="Tahoma"/>
              <a:cs typeface="Tahoma"/>
            </a:endParaRPr>
          </a:p>
        </p:txBody>
      </p:sp>
      <p:pic>
        <p:nvPicPr>
          <p:cNvPr id="11" name="Picture 2"/>
          <p:cNvPicPr>
            <a:picLocks noChangeAspect="1" noChangeArrowheads="1"/>
          </p:cNvPicPr>
          <p:nvPr userDrawn="1"/>
        </p:nvPicPr>
        <p:blipFill>
          <a:blip r:embed="rId13" cstate="email">
            <a:extLst>
              <a:ext uri="{28A0092B-C50C-407E-A947-70E740481C1C}">
                <a14:useLocalDpi xmlns:a14="http://schemas.microsoft.com/office/drawing/2010/main" val="0"/>
              </a:ext>
            </a:extLst>
          </a:blip>
          <a:srcRect/>
          <a:stretch>
            <a:fillRect/>
          </a:stretch>
        </p:blipFill>
        <p:spPr bwMode="auto">
          <a:xfrm>
            <a:off x="7492930" y="167455"/>
            <a:ext cx="1476568" cy="475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45 Rectángulo"/>
          <p:cNvSpPr/>
          <p:nvPr userDrawn="1"/>
        </p:nvSpPr>
        <p:spPr bwMode="auto">
          <a:xfrm>
            <a:off x="286402" y="752081"/>
            <a:ext cx="8683095" cy="5332587"/>
          </a:xfrm>
          <a:prstGeom prst="rect">
            <a:avLst/>
          </a:prstGeom>
          <a:noFill/>
          <a:ln>
            <a:noFill/>
          </a:ln>
          <a:extLst/>
        </p:spPr>
        <p:txBody>
          <a:bodyPr lIns="0" tIns="0" rIns="0" bIns="0" rtlCol="0" anchor="t"/>
          <a:lstStyle/>
          <a:p>
            <a:pPr>
              <a:lnSpc>
                <a:spcPct val="140000"/>
              </a:lnSpc>
              <a:buClr>
                <a:srgbClr val="6C6C6C"/>
              </a:buClr>
            </a:pPr>
            <a:endParaRPr lang="en-US" sz="1100" dirty="0">
              <a:solidFill>
                <a:prstClr val="black"/>
              </a:solidFill>
              <a:latin typeface="Tahoma"/>
              <a:ea typeface="Open Sans Extrabold" panose="020B0906030804020204" pitchFamily="34" charset="0"/>
              <a:cs typeface="Tahoma"/>
            </a:endParaRPr>
          </a:p>
        </p:txBody>
      </p:sp>
      <p:sp>
        <p:nvSpPr>
          <p:cNvPr id="14" name="4 Título"/>
          <p:cNvSpPr txBox="1">
            <a:spLocks/>
          </p:cNvSpPr>
          <p:nvPr userDrawn="1"/>
        </p:nvSpPr>
        <p:spPr>
          <a:xfrm>
            <a:off x="366971" y="251030"/>
            <a:ext cx="5561533" cy="506776"/>
          </a:xfrm>
          <a:prstGeom prst="rect">
            <a:avLst/>
          </a:prstGeom>
        </p:spPr>
        <p:txBody>
          <a:bodyPr vert="horz" lIns="91440" tIns="45720" rIns="91440" bIns="45720" rtlCol="0" anchor="ctr">
            <a:normAutofit fontScale="97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s-SV" b="1" dirty="0">
              <a:solidFill>
                <a:prstClr val="black"/>
              </a:solidFill>
              <a:latin typeface="Tahoma"/>
              <a:cs typeface="Tahoma"/>
            </a:endParaRPr>
          </a:p>
        </p:txBody>
      </p:sp>
    </p:spTree>
    <p:extLst>
      <p:ext uri="{BB962C8B-B14F-4D97-AF65-F5344CB8AC3E}">
        <p14:creationId xmlns:p14="http://schemas.microsoft.com/office/powerpoint/2010/main" val="328639672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9571E3D5-EAA8-4F76-BCA6-80ABC1EEC950}" type="datetimeFigureOut">
              <a:rPr lang="en-US" smtClean="0">
                <a:solidFill>
                  <a:prstClr val="black">
                    <a:tint val="75000"/>
                  </a:prstClr>
                </a:solidFill>
              </a:rPr>
              <a:pPr defTabSz="914400"/>
              <a:t>4/23/2018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32BD3311-47A9-4A0C-BE3D-5A53DF2374FF}"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215076352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9" name="Straight Connector 8"/>
          <p:cNvCxnSpPr/>
          <p:nvPr userDrawn="1"/>
        </p:nvCxnSpPr>
        <p:spPr>
          <a:xfrm>
            <a:off x="214571" y="678743"/>
            <a:ext cx="8714858" cy="0"/>
          </a:xfrm>
          <a:prstGeom prst="line">
            <a:avLst/>
          </a:prstGeom>
        </p:spPr>
        <p:style>
          <a:lnRef idx="3">
            <a:schemeClr val="dk1"/>
          </a:lnRef>
          <a:fillRef idx="0">
            <a:schemeClr val="dk1"/>
          </a:fillRef>
          <a:effectRef idx="2">
            <a:schemeClr val="dk1"/>
          </a:effectRef>
          <a:fontRef idx="minor">
            <a:schemeClr val="tx1"/>
          </a:fontRef>
        </p:style>
      </p:cxnSp>
      <p:sp>
        <p:nvSpPr>
          <p:cNvPr id="10" name="5 Marcador de número de diapositiva"/>
          <p:cNvSpPr>
            <a:spLocks noGrp="1"/>
          </p:cNvSpPr>
          <p:nvPr>
            <p:ph type="sldNum" sz="quarter" idx="4"/>
          </p:nvPr>
        </p:nvSpPr>
        <p:spPr>
          <a:xfrm>
            <a:off x="6906170" y="6356408"/>
            <a:ext cx="2057266" cy="365083"/>
          </a:xfrm>
          <a:prstGeom prst="rect">
            <a:avLst/>
          </a:prstGeom>
        </p:spPr>
        <p:txBody>
          <a:bodyPr/>
          <a:lstStyle/>
          <a:p>
            <a:fld id="{63356E29-4ECD-4C2B-B26A-7C34C1F3AF5F}" type="slidenum">
              <a:rPr lang="es-SV">
                <a:solidFill>
                  <a:prstClr val="black"/>
                </a:solidFill>
                <a:latin typeface="Tahoma"/>
                <a:cs typeface="Tahoma"/>
              </a:rPr>
              <a:pPr/>
              <a:t>‹#›</a:t>
            </a:fld>
            <a:endParaRPr lang="es-SV" dirty="0">
              <a:solidFill>
                <a:prstClr val="black"/>
              </a:solidFill>
              <a:latin typeface="Tahoma"/>
              <a:cs typeface="Tahoma"/>
            </a:endParaRPr>
          </a:p>
        </p:txBody>
      </p:sp>
      <p:pic>
        <p:nvPicPr>
          <p:cNvPr id="11" name="Picture 2"/>
          <p:cNvPicPr>
            <a:picLocks noChangeAspect="1" noChangeArrowheads="1"/>
          </p:cNvPicPr>
          <p:nvPr userDrawn="1"/>
        </p:nvPicPr>
        <p:blipFill>
          <a:blip r:embed="rId13" cstate="email">
            <a:extLst>
              <a:ext uri="{28A0092B-C50C-407E-A947-70E740481C1C}">
                <a14:useLocalDpi xmlns:a14="http://schemas.microsoft.com/office/drawing/2010/main" val="0"/>
              </a:ext>
            </a:extLst>
          </a:blip>
          <a:srcRect/>
          <a:stretch>
            <a:fillRect/>
          </a:stretch>
        </p:blipFill>
        <p:spPr bwMode="auto">
          <a:xfrm>
            <a:off x="7492930" y="167455"/>
            <a:ext cx="1476568" cy="475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45 Rectángulo"/>
          <p:cNvSpPr/>
          <p:nvPr userDrawn="1"/>
        </p:nvSpPr>
        <p:spPr bwMode="auto">
          <a:xfrm>
            <a:off x="286402" y="752081"/>
            <a:ext cx="8683095" cy="5332587"/>
          </a:xfrm>
          <a:prstGeom prst="rect">
            <a:avLst/>
          </a:prstGeom>
          <a:noFill/>
          <a:ln>
            <a:noFill/>
          </a:ln>
          <a:extLst/>
        </p:spPr>
        <p:txBody>
          <a:bodyPr lIns="0" tIns="0" rIns="0" bIns="0" rtlCol="0" anchor="t"/>
          <a:lstStyle/>
          <a:p>
            <a:pPr>
              <a:lnSpc>
                <a:spcPct val="140000"/>
              </a:lnSpc>
              <a:buClr>
                <a:srgbClr val="6C6C6C"/>
              </a:buClr>
            </a:pPr>
            <a:endParaRPr lang="en-US" sz="1100" dirty="0">
              <a:solidFill>
                <a:prstClr val="black"/>
              </a:solidFill>
              <a:latin typeface="Tahoma"/>
              <a:ea typeface="Open Sans Extrabold" panose="020B0906030804020204" pitchFamily="34" charset="0"/>
              <a:cs typeface="Tahoma"/>
            </a:endParaRPr>
          </a:p>
        </p:txBody>
      </p:sp>
      <p:sp>
        <p:nvSpPr>
          <p:cNvPr id="14" name="4 Título"/>
          <p:cNvSpPr txBox="1">
            <a:spLocks/>
          </p:cNvSpPr>
          <p:nvPr userDrawn="1"/>
        </p:nvSpPr>
        <p:spPr>
          <a:xfrm>
            <a:off x="366971" y="251030"/>
            <a:ext cx="5561533" cy="506776"/>
          </a:xfrm>
          <a:prstGeom prst="rect">
            <a:avLst/>
          </a:prstGeom>
        </p:spPr>
        <p:txBody>
          <a:bodyPr vert="horz" lIns="91440" tIns="45720" rIns="91440" bIns="45720" rtlCol="0" anchor="ctr">
            <a:normAutofit fontScale="97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s-SV" b="1" dirty="0">
              <a:solidFill>
                <a:prstClr val="black"/>
              </a:solidFill>
              <a:latin typeface="Tahoma"/>
              <a:cs typeface="Tahoma"/>
            </a:endParaRPr>
          </a:p>
        </p:txBody>
      </p:sp>
    </p:spTree>
    <p:extLst>
      <p:ext uri="{BB962C8B-B14F-4D97-AF65-F5344CB8AC3E}">
        <p14:creationId xmlns:p14="http://schemas.microsoft.com/office/powerpoint/2010/main" val="3077493603"/>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hyperlink" Target="https://www.enago.co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hyperlink" Target="https://publicationethics.org/resources/guidelines-new/principles-transparency-and-best-practice-scholarly-publishing"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jpe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gif"/><Relationship Id="rId4" Type="http://schemas.openxmlformats.org/officeDocument/2006/relationships/image" Target="../media/image50.png"/></Relationships>
</file>

<file path=ppt/slides/_rels/slide5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hyperlink" Target="enago.com/ap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13"/>
          <p:cNvSpPr/>
          <p:nvPr/>
        </p:nvSpPr>
        <p:spPr bwMode="auto">
          <a:xfrm>
            <a:off x="0" y="2033081"/>
            <a:ext cx="9157408" cy="2383276"/>
          </a:xfrm>
          <a:prstGeom prst="rect">
            <a:avLst/>
          </a:prstGeom>
          <a:solidFill>
            <a:srgbClr val="D52B1E"/>
          </a:solidFill>
          <a:ln>
            <a:noFill/>
          </a:ln>
          <a:extLst/>
        </p:spPr>
        <p:txBody>
          <a:bodyPr lIns="0" tIns="0" rIns="0" bIns="0" rtlCol="0" anchor="ctr"/>
          <a:lstStyle/>
          <a:p>
            <a:pPr algn="ctr" defTabSz="914400"/>
            <a:endParaRPr lang="es-ES" dirty="0">
              <a:solidFill>
                <a:prstClr val="black"/>
              </a:solidFill>
            </a:endParaRPr>
          </a:p>
        </p:txBody>
      </p:sp>
      <p:sp>
        <p:nvSpPr>
          <p:cNvPr id="5" name="Title Placeholder 1"/>
          <p:cNvSpPr txBox="1">
            <a:spLocks/>
          </p:cNvSpPr>
          <p:nvPr/>
        </p:nvSpPr>
        <p:spPr>
          <a:xfrm>
            <a:off x="-132177" y="2648849"/>
            <a:ext cx="9385359" cy="1143000"/>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prstClr val="white"/>
                </a:solidFill>
              </a:rPr>
              <a:t>Getting Indexed in International Scientific Citation Databases: Current Trends and Common Gaps</a:t>
            </a:r>
            <a:endParaRPr lang="es-ES" sz="3200" b="1" dirty="0">
              <a:solidFill>
                <a:prstClr val="white"/>
              </a:solidFill>
            </a:endParaRPr>
          </a:p>
        </p:txBody>
      </p:sp>
      <p:sp>
        <p:nvSpPr>
          <p:cNvPr id="2" name="AutoShape 2" descr="Image result for university of indonesia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7" name="TextBox 6"/>
          <p:cNvSpPr txBox="1"/>
          <p:nvPr/>
        </p:nvSpPr>
        <p:spPr>
          <a:xfrm>
            <a:off x="2559270" y="4919969"/>
            <a:ext cx="3996965" cy="461665"/>
          </a:xfrm>
          <a:prstGeom prst="rect">
            <a:avLst/>
          </a:prstGeom>
          <a:noFill/>
        </p:spPr>
        <p:txBody>
          <a:bodyPr wrap="square" rtlCol="0">
            <a:spAutoFit/>
          </a:bodyPr>
          <a:lstStyle/>
          <a:p>
            <a:pPr algn="ctr" fontAlgn="base"/>
            <a:r>
              <a:rPr lang="en-US" sz="2400" b="1" kern="0" dirty="0" smtClean="0">
                <a:latin typeface="Calibri" panose="020F0502020204030204" pitchFamily="34" charset="0"/>
                <a:ea typeface="+mj-ea"/>
                <a:cs typeface="Calibri" panose="020F0502020204030204" pitchFamily="34" charset="0"/>
              </a:rPr>
              <a:t>Tuesday, April 24, 2018</a:t>
            </a:r>
            <a:endParaRPr lang="en-US" dirty="0"/>
          </a:p>
        </p:txBody>
      </p:sp>
      <p:sp>
        <p:nvSpPr>
          <p:cNvPr id="8" name="TextBox 7"/>
          <p:cNvSpPr txBox="1"/>
          <p:nvPr/>
        </p:nvSpPr>
        <p:spPr>
          <a:xfrm>
            <a:off x="1849581" y="5483570"/>
            <a:ext cx="5424054" cy="461665"/>
          </a:xfrm>
          <a:prstGeom prst="rect">
            <a:avLst/>
          </a:prstGeom>
          <a:noFill/>
        </p:spPr>
        <p:txBody>
          <a:bodyPr wrap="square" rtlCol="0">
            <a:spAutoFit/>
          </a:bodyPr>
          <a:lstStyle/>
          <a:p>
            <a:pPr algn="ctr" fontAlgn="base"/>
            <a:r>
              <a:rPr lang="en-US" sz="2400" b="1" kern="0" dirty="0" smtClean="0">
                <a:latin typeface="Calibri" panose="020F0502020204030204" pitchFamily="34" charset="0"/>
                <a:ea typeface="+mj-ea"/>
                <a:cs typeface="Calibri" panose="020F0502020204030204" pitchFamily="34" charset="0"/>
              </a:rPr>
              <a:t>Dr Andreas </a:t>
            </a:r>
            <a:r>
              <a:rPr lang="en-US" sz="2400" b="1" kern="0" dirty="0" err="1" smtClean="0">
                <a:latin typeface="Calibri" panose="020F0502020204030204" pitchFamily="34" charset="0"/>
                <a:ea typeface="+mj-ea"/>
                <a:cs typeface="Calibri" panose="020F0502020204030204" pitchFamily="34" charset="0"/>
              </a:rPr>
              <a:t>Thoss</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911" y="608539"/>
            <a:ext cx="2050156" cy="653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Image result for twit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589" y="6350990"/>
            <a:ext cx="339322" cy="33932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72293" y="6320374"/>
            <a:ext cx="1011236" cy="369332"/>
          </a:xfrm>
          <a:prstGeom prst="rect">
            <a:avLst/>
          </a:prstGeom>
          <a:noFill/>
        </p:spPr>
        <p:txBody>
          <a:bodyPr wrap="square" rtlCol="0">
            <a:spAutoFit/>
          </a:bodyPr>
          <a:lstStyle/>
          <a:p>
            <a:r>
              <a:rPr lang="en-US" b="1" kern="0" dirty="0" smtClean="0">
                <a:latin typeface="Calibri" panose="020F0502020204030204" pitchFamily="34" charset="0"/>
                <a:ea typeface="+mj-ea"/>
                <a:cs typeface="Calibri" panose="020F0502020204030204" pitchFamily="34" charset="0"/>
              </a:rPr>
              <a:t>@</a:t>
            </a:r>
            <a:r>
              <a:rPr lang="en-US" b="1" kern="0" dirty="0" err="1" smtClean="0">
                <a:latin typeface="Calibri" panose="020F0502020204030204" pitchFamily="34" charset="0"/>
                <a:ea typeface="+mj-ea"/>
                <a:cs typeface="Calibri" panose="020F0502020204030204" pitchFamily="34" charset="0"/>
              </a:rPr>
              <a:t>enago</a:t>
            </a:r>
            <a:endParaRPr lang="en-IN" b="1" kern="0" dirty="0">
              <a:latin typeface="Calibri" panose="020F0502020204030204" pitchFamily="34" charset="0"/>
              <a:ea typeface="+mj-ea"/>
              <a:cs typeface="Calibri" panose="020F050202020403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6354" y="6349772"/>
            <a:ext cx="355835" cy="268741"/>
          </a:xfrm>
          <a:prstGeom prst="rect">
            <a:avLst/>
          </a:prstGeom>
        </p:spPr>
      </p:pic>
      <p:sp>
        <p:nvSpPr>
          <p:cNvPr id="16" name="TextBox 15"/>
          <p:cNvSpPr txBox="1"/>
          <p:nvPr/>
        </p:nvSpPr>
        <p:spPr>
          <a:xfrm>
            <a:off x="2580481" y="6290440"/>
            <a:ext cx="2325686" cy="369332"/>
          </a:xfrm>
          <a:prstGeom prst="rect">
            <a:avLst/>
          </a:prstGeom>
          <a:noFill/>
        </p:spPr>
        <p:txBody>
          <a:bodyPr wrap="square" rtlCol="0">
            <a:spAutoFit/>
          </a:bodyPr>
          <a:lstStyle/>
          <a:p>
            <a:r>
              <a:rPr lang="en-US" b="1" kern="0" dirty="0">
                <a:latin typeface="Calibri" panose="020F0502020204030204" pitchFamily="34" charset="0"/>
                <a:ea typeface="+mj-ea"/>
                <a:cs typeface="Calibri" panose="020F0502020204030204" pitchFamily="34" charset="0"/>
              </a:rPr>
              <a:t>academy@enago.com</a:t>
            </a:r>
            <a:endParaRPr lang="en-IN" b="1" kern="0" dirty="0">
              <a:latin typeface="Calibri" panose="020F0502020204030204" pitchFamily="34" charset="0"/>
              <a:ea typeface="+mj-ea"/>
              <a:cs typeface="Calibri" panose="020F0502020204030204" pitchFamily="34" charset="0"/>
            </a:endParaRPr>
          </a:p>
        </p:txBody>
      </p:sp>
      <p:sp>
        <p:nvSpPr>
          <p:cNvPr id="11" name="AutoShape 7" descr="Image result for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AutoShape 9" descr="Image result for faceboo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3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3879" y="6311001"/>
            <a:ext cx="364660" cy="364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5642219" y="6275997"/>
            <a:ext cx="1655879" cy="369332"/>
          </a:xfrm>
          <a:prstGeom prst="rect">
            <a:avLst/>
          </a:prstGeom>
          <a:noFill/>
        </p:spPr>
        <p:txBody>
          <a:bodyPr wrap="square" rtlCol="0">
            <a:spAutoFit/>
          </a:bodyPr>
          <a:lstStyle/>
          <a:p>
            <a:r>
              <a:rPr lang="en-US" b="1" kern="0" dirty="0" err="1" smtClean="0">
                <a:latin typeface="Calibri" panose="020F0502020204030204" pitchFamily="34" charset="0"/>
                <a:ea typeface="+mj-ea"/>
                <a:cs typeface="Calibri" panose="020F0502020204030204" pitchFamily="34" charset="0"/>
              </a:rPr>
              <a:t>enagoacademy</a:t>
            </a:r>
            <a:endParaRPr lang="en-IN" b="1" kern="0" dirty="0">
              <a:latin typeface="Calibri" panose="020F0502020204030204" pitchFamily="34" charset="0"/>
              <a:ea typeface="+mj-ea"/>
              <a:cs typeface="Calibri" panose="020F0502020204030204" pitchFamily="34" charset="0"/>
            </a:endParaRPr>
          </a:p>
        </p:txBody>
      </p:sp>
      <p:sp>
        <p:nvSpPr>
          <p:cNvPr id="13" name="AutoShape 12" descr="Image result for linkedi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37"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19718" y="6325231"/>
            <a:ext cx="336199" cy="336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8138010" y="6304445"/>
            <a:ext cx="1011236" cy="369332"/>
          </a:xfrm>
          <a:prstGeom prst="rect">
            <a:avLst/>
          </a:prstGeom>
          <a:noFill/>
        </p:spPr>
        <p:txBody>
          <a:bodyPr wrap="square" rtlCol="0">
            <a:spAutoFit/>
          </a:bodyPr>
          <a:lstStyle/>
          <a:p>
            <a:r>
              <a:rPr lang="en-US" b="1" kern="0" dirty="0" smtClean="0">
                <a:latin typeface="Calibri" panose="020F0502020204030204" pitchFamily="34" charset="0"/>
                <a:ea typeface="+mj-ea"/>
                <a:cs typeface="Calibri" panose="020F0502020204030204" pitchFamily="34" charset="0"/>
              </a:rPr>
              <a:t>Enago</a:t>
            </a:r>
            <a:endParaRPr lang="en-IN" b="1" kern="0" dirty="0">
              <a:latin typeface="Calibri" panose="020F0502020204030204" pitchFamily="34" charset="0"/>
              <a:ea typeface="+mj-ea"/>
              <a:cs typeface="Calibri" panose="020F0502020204030204" pitchFamily="34" charset="0"/>
            </a:endParaRPr>
          </a:p>
        </p:txBody>
      </p:sp>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06167" y="551693"/>
            <a:ext cx="3892490" cy="624669"/>
          </a:xfrm>
          <a:prstGeom prst="rect">
            <a:avLst/>
          </a:prstGeom>
        </p:spPr>
      </p:pic>
    </p:spTree>
    <p:extLst>
      <p:ext uri="{BB962C8B-B14F-4D97-AF65-F5344CB8AC3E}">
        <p14:creationId xmlns:p14="http://schemas.microsoft.com/office/powerpoint/2010/main" val="1738673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ED50F6FA-98C5-43A5-9149-BCA03420E39D}"/>
              </a:ext>
            </a:extLst>
          </p:cNvPr>
          <p:cNvSpPr txBox="1">
            <a:spLocks/>
          </p:cNvSpPr>
          <p:nvPr/>
        </p:nvSpPr>
        <p:spPr>
          <a:xfrm>
            <a:off x="228600" y="76201"/>
            <a:ext cx="7239000" cy="6857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latin typeface="Tahoma" panose="020B0604030504040204" pitchFamily="34" charset="0"/>
                <a:ea typeface="Tahoma" panose="020B0604030504040204" pitchFamily="34" charset="0"/>
                <a:cs typeface="Tahoma" panose="020B0604030504040204" pitchFamily="34" charset="0"/>
              </a:rPr>
              <a:t>Issues Noted in Russian Journals</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0" y="6627168"/>
            <a:ext cx="9144000" cy="230832"/>
          </a:xfrm>
          <a:prstGeom prst="rect">
            <a:avLst/>
          </a:prstGeom>
          <a:noFill/>
        </p:spPr>
        <p:txBody>
          <a:bodyPr wrap="square" rtlCol="0">
            <a:spAutoFit/>
          </a:bodyPr>
          <a:lstStyle/>
          <a:p>
            <a:pPr algn="ctr"/>
            <a:r>
              <a:rPr lang="en-US" sz="900" b="1" dirty="0"/>
              <a:t>Copyright © </a:t>
            </a:r>
            <a:r>
              <a:rPr lang="en-US" sz="900" b="1" dirty="0" smtClean="0"/>
              <a:t>2018 </a:t>
            </a:r>
            <a:r>
              <a:rPr lang="en-US" sz="900" b="1" dirty="0"/>
              <a:t>Enago Academy | All Rights Reserved.</a:t>
            </a:r>
          </a:p>
        </p:txBody>
      </p:sp>
      <p:sp>
        <p:nvSpPr>
          <p:cNvPr id="7" name="Rectangle 6"/>
          <p:cNvSpPr/>
          <p:nvPr/>
        </p:nvSpPr>
        <p:spPr>
          <a:xfrm>
            <a:off x="307975" y="1352496"/>
            <a:ext cx="4339771" cy="5122941"/>
          </a:xfrm>
          <a:prstGeom prst="rect">
            <a:avLst/>
          </a:prstGeom>
        </p:spPr>
        <p:txBody>
          <a:bodyPr wrap="square">
            <a:spAutoFit/>
          </a:bodyPr>
          <a:lstStyle/>
          <a:p>
            <a:pPr marL="285750" indent="-285750">
              <a:lnSpc>
                <a:spcPct val="150000"/>
              </a:lnSpc>
              <a:buFont typeface="Arial" panose="020B0604020202020204" pitchFamily="34" charset="0"/>
              <a:buChar char="•"/>
            </a:pPr>
            <a:r>
              <a:rPr lang="en-IN" sz="2000" b="1" dirty="0" smtClean="0"/>
              <a:t>Plagiarism</a:t>
            </a:r>
            <a:r>
              <a:rPr lang="en-IN" sz="2000" dirty="0" smtClean="0"/>
              <a:t> in </a:t>
            </a:r>
            <a:r>
              <a:rPr lang="en-IN" sz="2000" dirty="0"/>
              <a:t>Russian </a:t>
            </a:r>
            <a:r>
              <a:rPr lang="en-IN" sz="2000" dirty="0" smtClean="0"/>
              <a:t>papers continues to be detected </a:t>
            </a:r>
            <a:r>
              <a:rPr lang="en-IN" sz="2000" dirty="0"/>
              <a:t>by </a:t>
            </a:r>
            <a:r>
              <a:rPr lang="en-IN" sz="2000" dirty="0" smtClean="0"/>
              <a:t>both </a:t>
            </a:r>
            <a:r>
              <a:rPr lang="en-IN" sz="2000" b="1" dirty="0" smtClean="0"/>
              <a:t>reviewers</a:t>
            </a:r>
            <a:r>
              <a:rPr lang="en-IN" sz="2000" dirty="0" smtClean="0"/>
              <a:t> and </a:t>
            </a:r>
            <a:r>
              <a:rPr lang="en-IN" sz="2000" b="1" dirty="0" smtClean="0"/>
              <a:t>journal editors</a:t>
            </a:r>
            <a:endParaRPr lang="en-IN" sz="2000" dirty="0" smtClean="0"/>
          </a:p>
          <a:p>
            <a:pPr marL="285750" indent="-285750">
              <a:lnSpc>
                <a:spcPct val="150000"/>
              </a:lnSpc>
              <a:buFont typeface="Arial" panose="020B0604020202020204" pitchFamily="34" charset="0"/>
              <a:buChar char="•"/>
            </a:pPr>
            <a:endParaRPr lang="en-IN" sz="2000" dirty="0"/>
          </a:p>
          <a:p>
            <a:pPr marL="285750" indent="-285750">
              <a:lnSpc>
                <a:spcPct val="150000"/>
              </a:lnSpc>
              <a:buFont typeface="Arial" panose="020B0604020202020204" pitchFamily="34" charset="0"/>
              <a:buChar char="•"/>
            </a:pPr>
            <a:r>
              <a:rPr lang="en-IN" sz="2000" b="1" dirty="0" smtClean="0"/>
              <a:t>Plagiarism</a:t>
            </a:r>
            <a:r>
              <a:rPr lang="en-IN" sz="2000" dirty="0" smtClean="0"/>
              <a:t> </a:t>
            </a:r>
            <a:r>
              <a:rPr lang="en-IN" sz="2000" dirty="0"/>
              <a:t>in research grant applications </a:t>
            </a:r>
            <a:r>
              <a:rPr lang="en-IN" sz="2000" dirty="0" smtClean="0"/>
              <a:t>still goes </a:t>
            </a:r>
            <a:r>
              <a:rPr lang="en-IN" sz="2000" dirty="0"/>
              <a:t>unnoticed by most research evaluators</a:t>
            </a:r>
            <a:r>
              <a:rPr lang="en-IN" sz="2000" dirty="0" smtClean="0"/>
              <a:t>.</a:t>
            </a:r>
          </a:p>
          <a:p>
            <a:pPr marL="285750" indent="-285750">
              <a:lnSpc>
                <a:spcPct val="150000"/>
              </a:lnSpc>
              <a:buFont typeface="Arial" panose="020B0604020202020204" pitchFamily="34" charset="0"/>
              <a:buChar char="•"/>
            </a:pPr>
            <a:endParaRPr lang="en-IN" sz="2000" dirty="0"/>
          </a:p>
          <a:p>
            <a:pPr marL="285750" indent="-285750">
              <a:lnSpc>
                <a:spcPct val="150000"/>
              </a:lnSpc>
              <a:buFont typeface="Arial" panose="020B0604020202020204" pitchFamily="34" charset="0"/>
              <a:buChar char="•"/>
            </a:pPr>
            <a:r>
              <a:rPr lang="en-IN" sz="2000" dirty="0" smtClean="0"/>
              <a:t>Some Russian scholarly </a:t>
            </a:r>
            <a:r>
              <a:rPr lang="en-IN" sz="2000" dirty="0"/>
              <a:t>journals </a:t>
            </a:r>
            <a:r>
              <a:rPr lang="en-IN" sz="2000" dirty="0" smtClean="0"/>
              <a:t>do not follow a standardized </a:t>
            </a:r>
            <a:r>
              <a:rPr lang="en-IN" sz="2000" b="1" dirty="0"/>
              <a:t>peer </a:t>
            </a:r>
            <a:r>
              <a:rPr lang="en-IN" sz="2000" b="1" dirty="0" smtClean="0"/>
              <a:t>review process</a:t>
            </a:r>
            <a:r>
              <a:rPr lang="en-IN" sz="2000" dirty="0" smtClean="0"/>
              <a:t>.</a:t>
            </a:r>
          </a:p>
        </p:txBody>
      </p:sp>
      <p:pic>
        <p:nvPicPr>
          <p:cNvPr id="1026" name="Picture 2" descr="Image result for Russian Index of Scientific Cit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6876" y="1363957"/>
            <a:ext cx="2165684" cy="715344"/>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Image result for ithentica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4" name="AutoShape 6" descr="Image result for ithenticat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0447" y="2794930"/>
            <a:ext cx="2543788" cy="49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9" descr="Image result for scopu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3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4206" y="4918797"/>
            <a:ext cx="2521203" cy="907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6427" y="3816506"/>
            <a:ext cx="2146133" cy="61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73194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ED50F6FA-98C5-43A5-9149-BCA03420E39D}"/>
              </a:ext>
            </a:extLst>
          </p:cNvPr>
          <p:cNvSpPr txBox="1">
            <a:spLocks/>
          </p:cNvSpPr>
          <p:nvPr/>
        </p:nvSpPr>
        <p:spPr>
          <a:xfrm>
            <a:off x="228600" y="76201"/>
            <a:ext cx="7239000" cy="6857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latin typeface="Tahoma" panose="020B0604030504040204" pitchFamily="34" charset="0"/>
                <a:ea typeface="Tahoma" panose="020B0604030504040204" pitchFamily="34" charset="0"/>
                <a:cs typeface="Tahoma" panose="020B0604030504040204" pitchFamily="34" charset="0"/>
              </a:rPr>
              <a:t>Coverage of </a:t>
            </a:r>
            <a:r>
              <a:rPr lang="en-US" sz="2400" b="1" dirty="0">
                <a:latin typeface="Tahoma" panose="020B0604030504040204" pitchFamily="34" charset="0"/>
                <a:ea typeface="Tahoma" panose="020B0604030504040204" pitchFamily="34" charset="0"/>
                <a:cs typeface="Tahoma" panose="020B0604030504040204" pitchFamily="34" charset="0"/>
              </a:rPr>
              <a:t>Russian </a:t>
            </a:r>
            <a:r>
              <a:rPr lang="en-US" sz="2400" b="1" dirty="0" smtClean="0">
                <a:latin typeface="Tahoma" panose="020B0604030504040204" pitchFamily="34" charset="0"/>
                <a:ea typeface="Tahoma" panose="020B0604030504040204" pitchFamily="34" charset="0"/>
                <a:cs typeface="Tahoma" panose="020B0604030504040204" pitchFamily="34" charset="0"/>
              </a:rPr>
              <a:t>Journals</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0" y="6627168"/>
            <a:ext cx="9144000" cy="230832"/>
          </a:xfrm>
          <a:prstGeom prst="rect">
            <a:avLst/>
          </a:prstGeom>
          <a:noFill/>
        </p:spPr>
        <p:txBody>
          <a:bodyPr wrap="square" rtlCol="0">
            <a:spAutoFit/>
          </a:bodyPr>
          <a:lstStyle/>
          <a:p>
            <a:pPr algn="ctr"/>
            <a:r>
              <a:rPr lang="en-US" sz="900" b="1" dirty="0"/>
              <a:t>Copyright © </a:t>
            </a:r>
            <a:r>
              <a:rPr lang="en-US" sz="900" b="1" dirty="0" smtClean="0"/>
              <a:t>2018 </a:t>
            </a:r>
            <a:r>
              <a:rPr lang="en-US" sz="900" b="1" dirty="0"/>
              <a:t>Enago Academy | All Rights Reserved.</a:t>
            </a:r>
          </a:p>
        </p:txBody>
      </p:sp>
      <p:sp>
        <p:nvSpPr>
          <p:cNvPr id="7" name="Rectangle 6"/>
          <p:cNvSpPr/>
          <p:nvPr/>
        </p:nvSpPr>
        <p:spPr>
          <a:xfrm>
            <a:off x="228600" y="1007188"/>
            <a:ext cx="5928705" cy="5078313"/>
          </a:xfrm>
          <a:prstGeom prst="rect">
            <a:avLst/>
          </a:prstGeom>
        </p:spPr>
        <p:txBody>
          <a:bodyPr wrap="square">
            <a:spAutoFit/>
          </a:bodyPr>
          <a:lstStyle/>
          <a:p>
            <a:pPr marL="285750" indent="-285750">
              <a:lnSpc>
                <a:spcPct val="150000"/>
              </a:lnSpc>
              <a:buFont typeface="Arial" panose="020B0604020202020204" pitchFamily="34" charset="0"/>
              <a:buChar char="•"/>
            </a:pPr>
            <a:r>
              <a:rPr lang="en-IN" dirty="0"/>
              <a:t>Russian Index of Scientific Citations (http://elibrary.ru/) does not </a:t>
            </a:r>
            <a:r>
              <a:rPr lang="en-IN" b="1" dirty="0"/>
              <a:t>strictly</a:t>
            </a:r>
            <a:r>
              <a:rPr lang="en-IN" dirty="0"/>
              <a:t> calculate research performance indicators</a:t>
            </a:r>
          </a:p>
          <a:p>
            <a:pPr marL="285750" indent="-285750">
              <a:lnSpc>
                <a:spcPct val="150000"/>
              </a:lnSpc>
              <a:buFont typeface="Arial" panose="020B0604020202020204" pitchFamily="34" charset="0"/>
              <a:buChar char="•"/>
            </a:pPr>
            <a:r>
              <a:rPr lang="en-IN" dirty="0" smtClean="0"/>
              <a:t>Russian science</a:t>
            </a:r>
            <a:r>
              <a:rPr lang="en-IN" dirty="0"/>
              <a:t>, particularly in social sciences and humanities, </a:t>
            </a:r>
            <a:r>
              <a:rPr lang="en-IN" dirty="0" smtClean="0"/>
              <a:t>is </a:t>
            </a:r>
            <a:r>
              <a:rPr lang="en-IN" b="1" dirty="0" smtClean="0"/>
              <a:t>poorly</a:t>
            </a:r>
            <a:r>
              <a:rPr lang="en-IN" dirty="0" smtClean="0"/>
              <a:t> </a:t>
            </a:r>
            <a:r>
              <a:rPr lang="en-IN" dirty="0"/>
              <a:t>covered by international </a:t>
            </a:r>
            <a:r>
              <a:rPr lang="en-IN" dirty="0" smtClean="0"/>
              <a:t>databases.</a:t>
            </a:r>
          </a:p>
          <a:p>
            <a:pPr marL="285750" indent="-285750">
              <a:lnSpc>
                <a:spcPct val="150000"/>
              </a:lnSpc>
              <a:buFont typeface="Arial" panose="020B0604020202020204" pitchFamily="34" charset="0"/>
              <a:buChar char="•"/>
            </a:pPr>
            <a:r>
              <a:rPr lang="en-IN" dirty="0" smtClean="0"/>
              <a:t>The </a:t>
            </a:r>
            <a:r>
              <a:rPr lang="en-IN" dirty="0"/>
              <a:t>best Russian journals were found to be those in </a:t>
            </a:r>
            <a:r>
              <a:rPr lang="en-IN" b="1" dirty="0"/>
              <a:t>physics</a:t>
            </a:r>
            <a:r>
              <a:rPr lang="en-IN" dirty="0"/>
              <a:t>, </a:t>
            </a:r>
            <a:r>
              <a:rPr lang="en-IN" b="1" dirty="0"/>
              <a:t>astronomy </a:t>
            </a:r>
            <a:r>
              <a:rPr lang="en-IN" dirty="0"/>
              <a:t>and </a:t>
            </a:r>
            <a:r>
              <a:rPr lang="en-IN" b="1" dirty="0"/>
              <a:t>chemistry</a:t>
            </a:r>
            <a:r>
              <a:rPr lang="en-IN" dirty="0"/>
              <a:t>.</a:t>
            </a:r>
            <a:endParaRPr lang="en-US" dirty="0"/>
          </a:p>
          <a:p>
            <a:pPr marL="285750" indent="-285750">
              <a:lnSpc>
                <a:spcPct val="150000"/>
              </a:lnSpc>
              <a:buFont typeface="Arial" panose="020B0604020202020204" pitchFamily="34" charset="0"/>
              <a:buChar char="•"/>
            </a:pPr>
            <a:r>
              <a:rPr lang="en-IN" dirty="0" smtClean="0"/>
              <a:t>Russian publications covered </a:t>
            </a:r>
            <a:r>
              <a:rPr lang="en-IN" dirty="0"/>
              <a:t>by </a:t>
            </a:r>
            <a:r>
              <a:rPr lang="en-IN" dirty="0" err="1" smtClean="0"/>
              <a:t>WoS</a:t>
            </a:r>
            <a:r>
              <a:rPr lang="en-IN" dirty="0" smtClean="0"/>
              <a:t> grew from </a:t>
            </a:r>
            <a:r>
              <a:rPr lang="en-IN" b="1" dirty="0" smtClean="0"/>
              <a:t>~150</a:t>
            </a:r>
            <a:r>
              <a:rPr lang="en-IN" dirty="0" smtClean="0"/>
              <a:t> </a:t>
            </a:r>
            <a:r>
              <a:rPr lang="en-IN" dirty="0"/>
              <a:t>in </a:t>
            </a:r>
            <a:r>
              <a:rPr lang="en-IN" b="1" dirty="0"/>
              <a:t>2009</a:t>
            </a:r>
            <a:r>
              <a:rPr lang="en-IN" dirty="0"/>
              <a:t> to </a:t>
            </a:r>
            <a:r>
              <a:rPr lang="en-IN" b="1" dirty="0" smtClean="0"/>
              <a:t>&gt;230</a:t>
            </a:r>
            <a:r>
              <a:rPr lang="en-IN" dirty="0" smtClean="0"/>
              <a:t> </a:t>
            </a:r>
            <a:r>
              <a:rPr lang="en-IN" dirty="0"/>
              <a:t>in early </a:t>
            </a:r>
            <a:r>
              <a:rPr lang="en-IN" b="1" dirty="0" smtClean="0"/>
              <a:t>2017</a:t>
            </a:r>
            <a:r>
              <a:rPr lang="en-IN" dirty="0" smtClean="0"/>
              <a:t>.</a:t>
            </a:r>
          </a:p>
          <a:p>
            <a:pPr marL="285750" indent="-285750">
              <a:lnSpc>
                <a:spcPct val="150000"/>
              </a:lnSpc>
              <a:buFont typeface="Arial" panose="020B0604020202020204" pitchFamily="34" charset="0"/>
              <a:buChar char="•"/>
            </a:pPr>
            <a:r>
              <a:rPr lang="en-IN" dirty="0" smtClean="0"/>
              <a:t>The highest number </a:t>
            </a:r>
            <a:r>
              <a:rPr lang="en-IN" dirty="0"/>
              <a:t>of Russian journals </a:t>
            </a:r>
            <a:r>
              <a:rPr lang="en-IN" dirty="0" smtClean="0"/>
              <a:t>are listed </a:t>
            </a:r>
            <a:r>
              <a:rPr lang="en-IN" dirty="0"/>
              <a:t>in </a:t>
            </a:r>
            <a:r>
              <a:rPr lang="en-IN" b="1" dirty="0" smtClean="0"/>
              <a:t>SCIE (157)</a:t>
            </a:r>
            <a:r>
              <a:rPr lang="en-IN" dirty="0" smtClean="0"/>
              <a:t>, </a:t>
            </a:r>
            <a:r>
              <a:rPr lang="en-IN" dirty="0"/>
              <a:t>followed by </a:t>
            </a:r>
            <a:r>
              <a:rPr lang="en-IN" b="1" dirty="0" smtClean="0"/>
              <a:t>AHCI (7)</a:t>
            </a:r>
            <a:r>
              <a:rPr lang="en-IN" dirty="0" smtClean="0"/>
              <a:t>, </a:t>
            </a:r>
            <a:r>
              <a:rPr lang="en-IN" dirty="0"/>
              <a:t>and </a:t>
            </a:r>
            <a:r>
              <a:rPr lang="en-IN" b="1" dirty="0" smtClean="0"/>
              <a:t>SSCI (5)</a:t>
            </a:r>
            <a:r>
              <a:rPr lang="en-IN" dirty="0" smtClean="0"/>
              <a:t>.</a:t>
            </a:r>
          </a:p>
          <a:p>
            <a:pPr marL="285750" indent="-285750">
              <a:lnSpc>
                <a:spcPct val="150000"/>
              </a:lnSpc>
              <a:buFont typeface="Arial" panose="020B0604020202020204" pitchFamily="34" charset="0"/>
              <a:buChar char="•"/>
            </a:pPr>
            <a:r>
              <a:rPr lang="en-IN" dirty="0" err="1" smtClean="0"/>
              <a:t>WoS</a:t>
            </a:r>
            <a:r>
              <a:rPr lang="en-IN" dirty="0" smtClean="0"/>
              <a:t> does not have </a:t>
            </a:r>
            <a:r>
              <a:rPr lang="en-IN" b="1" dirty="0" smtClean="0"/>
              <a:t>any</a:t>
            </a:r>
            <a:r>
              <a:rPr lang="en-IN" dirty="0" smtClean="0"/>
              <a:t> Russian </a:t>
            </a:r>
            <a:r>
              <a:rPr lang="en-IN" dirty="0"/>
              <a:t>journal in economics, political science or </a:t>
            </a:r>
            <a:r>
              <a:rPr lang="en-IN" dirty="0" smtClean="0"/>
              <a:t>arts.</a:t>
            </a:r>
            <a:endParaRPr lang="en-US" dirty="0" smtClean="0"/>
          </a:p>
        </p:txBody>
      </p:sp>
      <p:pic>
        <p:nvPicPr>
          <p:cNvPr id="3074" name="Picture 2" descr="Image result for coverage of journa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6489560" y="2019205"/>
            <a:ext cx="2236473" cy="3350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7185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ED50F6FA-98C5-43A5-9149-BCA03420E39D}"/>
              </a:ext>
            </a:extLst>
          </p:cNvPr>
          <p:cNvSpPr txBox="1">
            <a:spLocks/>
          </p:cNvSpPr>
          <p:nvPr/>
        </p:nvSpPr>
        <p:spPr>
          <a:xfrm>
            <a:off x="228600" y="76201"/>
            <a:ext cx="7239000" cy="6857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sz="2400" b="1" dirty="0">
                <a:latin typeface="Tahoma" panose="020B0604030504040204" pitchFamily="34" charset="0"/>
                <a:ea typeface="Tahoma" panose="020B0604030504040204" pitchFamily="34" charset="0"/>
                <a:cs typeface="Tahoma" panose="020B0604030504040204" pitchFamily="34" charset="0"/>
              </a:rPr>
              <a:t>Highlights for Russian Journals</a:t>
            </a:r>
          </a:p>
        </p:txBody>
      </p:sp>
      <p:sp>
        <p:nvSpPr>
          <p:cNvPr id="6" name="TextBox 5"/>
          <p:cNvSpPr txBox="1"/>
          <p:nvPr/>
        </p:nvSpPr>
        <p:spPr>
          <a:xfrm>
            <a:off x="0" y="6627168"/>
            <a:ext cx="9144000" cy="230832"/>
          </a:xfrm>
          <a:prstGeom prst="rect">
            <a:avLst/>
          </a:prstGeom>
          <a:noFill/>
        </p:spPr>
        <p:txBody>
          <a:bodyPr wrap="square" rtlCol="0">
            <a:spAutoFit/>
          </a:bodyPr>
          <a:lstStyle/>
          <a:p>
            <a:pPr algn="ctr"/>
            <a:r>
              <a:rPr lang="en-US" sz="900" b="1" dirty="0"/>
              <a:t>Copyright © </a:t>
            </a:r>
            <a:r>
              <a:rPr lang="en-US" sz="900" b="1" dirty="0" smtClean="0"/>
              <a:t>2018 </a:t>
            </a:r>
            <a:r>
              <a:rPr lang="en-US" sz="900" b="1" dirty="0"/>
              <a:t>Enago Academy | All Rights Reserved.</a:t>
            </a:r>
          </a:p>
        </p:txBody>
      </p:sp>
      <p:sp>
        <p:nvSpPr>
          <p:cNvPr id="7" name="Rectangle 6"/>
          <p:cNvSpPr/>
          <p:nvPr/>
        </p:nvSpPr>
        <p:spPr>
          <a:xfrm>
            <a:off x="249866" y="963468"/>
            <a:ext cx="4333673" cy="5170646"/>
          </a:xfrm>
          <a:prstGeom prst="rect">
            <a:avLst/>
          </a:prstGeom>
        </p:spPr>
        <p:txBody>
          <a:bodyPr wrap="square">
            <a:spAutoFit/>
          </a:bodyPr>
          <a:lstStyle/>
          <a:p>
            <a:pPr marL="285750" indent="-285750">
              <a:lnSpc>
                <a:spcPct val="150000"/>
              </a:lnSpc>
              <a:buFont typeface="Arial" panose="020B0604020202020204" pitchFamily="34" charset="0"/>
              <a:buChar char="•"/>
            </a:pPr>
            <a:r>
              <a:rPr lang="en-IN" sz="2000" dirty="0" smtClean="0"/>
              <a:t>In Scopus</a:t>
            </a:r>
            <a:r>
              <a:rPr lang="en-IN" sz="2000" dirty="0"/>
              <a:t>, </a:t>
            </a:r>
            <a:r>
              <a:rPr lang="en-IN" sz="2000" dirty="0" smtClean="0"/>
              <a:t>there are </a:t>
            </a:r>
            <a:r>
              <a:rPr lang="en-IN" sz="2000" b="1" dirty="0"/>
              <a:t>300</a:t>
            </a:r>
            <a:r>
              <a:rPr lang="en-IN" sz="2000" dirty="0"/>
              <a:t> indexed </a:t>
            </a:r>
            <a:r>
              <a:rPr lang="en-IN" sz="2000" dirty="0" smtClean="0"/>
              <a:t>Russian journals</a:t>
            </a:r>
            <a:r>
              <a:rPr lang="en-IN" sz="2000" dirty="0"/>
              <a:t>: </a:t>
            </a:r>
            <a:endParaRPr lang="en-IN" sz="2000" dirty="0" smtClean="0"/>
          </a:p>
          <a:p>
            <a:pPr marL="742950" lvl="1" indent="-285750">
              <a:lnSpc>
                <a:spcPct val="150000"/>
              </a:lnSpc>
              <a:buFont typeface="Arial" panose="020B0604020202020204" pitchFamily="34" charset="0"/>
              <a:buChar char="•"/>
            </a:pPr>
            <a:r>
              <a:rPr lang="en-IN" sz="2000" dirty="0" smtClean="0"/>
              <a:t>i</a:t>
            </a:r>
            <a:r>
              <a:rPr lang="en-IN" sz="2000" dirty="0"/>
              <a:t>) physical sciences – </a:t>
            </a:r>
            <a:r>
              <a:rPr lang="en-IN" sz="2000" b="1" dirty="0"/>
              <a:t>181</a:t>
            </a:r>
            <a:r>
              <a:rPr lang="en-IN" sz="2000" dirty="0"/>
              <a:t>, </a:t>
            </a:r>
            <a:endParaRPr lang="en-IN" sz="2000" dirty="0" smtClean="0"/>
          </a:p>
          <a:p>
            <a:pPr marL="742950" lvl="1" indent="-285750">
              <a:lnSpc>
                <a:spcPct val="150000"/>
              </a:lnSpc>
              <a:buFont typeface="Arial" panose="020B0604020202020204" pitchFamily="34" charset="0"/>
              <a:buChar char="•"/>
            </a:pPr>
            <a:r>
              <a:rPr lang="en-IN" sz="2000" dirty="0" smtClean="0"/>
              <a:t>ii</a:t>
            </a:r>
            <a:r>
              <a:rPr lang="en-IN" sz="2000" dirty="0"/>
              <a:t>) life sciences – </a:t>
            </a:r>
            <a:r>
              <a:rPr lang="en-IN" sz="2000" b="1" dirty="0"/>
              <a:t>44</a:t>
            </a:r>
            <a:r>
              <a:rPr lang="en-IN" sz="2000" dirty="0"/>
              <a:t>, </a:t>
            </a:r>
            <a:endParaRPr lang="en-IN" sz="2000" dirty="0" smtClean="0"/>
          </a:p>
          <a:p>
            <a:pPr marL="742950" lvl="1" indent="-285750">
              <a:lnSpc>
                <a:spcPct val="150000"/>
              </a:lnSpc>
              <a:buFont typeface="Arial" panose="020B0604020202020204" pitchFamily="34" charset="0"/>
              <a:buChar char="•"/>
            </a:pPr>
            <a:r>
              <a:rPr lang="en-IN" sz="2000" dirty="0" smtClean="0"/>
              <a:t>iii</a:t>
            </a:r>
            <a:r>
              <a:rPr lang="en-IN" sz="2000" dirty="0"/>
              <a:t>) health sciences – </a:t>
            </a:r>
            <a:r>
              <a:rPr lang="en-IN" sz="2000" b="1" dirty="0"/>
              <a:t>42</a:t>
            </a:r>
            <a:r>
              <a:rPr lang="en-IN" sz="2000" dirty="0"/>
              <a:t>, </a:t>
            </a:r>
            <a:endParaRPr lang="en-IN" sz="2000" dirty="0" smtClean="0"/>
          </a:p>
          <a:p>
            <a:pPr marL="742950" lvl="1" indent="-285750">
              <a:lnSpc>
                <a:spcPct val="150000"/>
              </a:lnSpc>
              <a:buFont typeface="Arial" panose="020B0604020202020204" pitchFamily="34" charset="0"/>
              <a:buChar char="•"/>
            </a:pPr>
            <a:r>
              <a:rPr lang="en-IN" sz="2000" dirty="0" smtClean="0"/>
              <a:t>iv</a:t>
            </a:r>
            <a:r>
              <a:rPr lang="en-IN" sz="2000" dirty="0"/>
              <a:t>) social sciences – </a:t>
            </a:r>
            <a:r>
              <a:rPr lang="en-IN" sz="2000" b="1" dirty="0"/>
              <a:t>16</a:t>
            </a:r>
            <a:r>
              <a:rPr lang="en-IN" sz="2000" dirty="0"/>
              <a:t>, </a:t>
            </a:r>
            <a:endParaRPr lang="en-IN" sz="2000" dirty="0" smtClean="0"/>
          </a:p>
          <a:p>
            <a:pPr marL="742950" lvl="1" indent="-285750">
              <a:lnSpc>
                <a:spcPct val="150000"/>
              </a:lnSpc>
              <a:buFont typeface="Arial" panose="020B0604020202020204" pitchFamily="34" charset="0"/>
              <a:buChar char="•"/>
            </a:pPr>
            <a:r>
              <a:rPr lang="en-IN" sz="2000" dirty="0" smtClean="0"/>
              <a:t>v</a:t>
            </a:r>
            <a:r>
              <a:rPr lang="en-IN" sz="2000" dirty="0"/>
              <a:t>) physics and astronomy – </a:t>
            </a:r>
            <a:r>
              <a:rPr lang="en-IN" sz="2000" b="1" dirty="0"/>
              <a:t>2</a:t>
            </a:r>
            <a:r>
              <a:rPr lang="en-IN" sz="2000" dirty="0" smtClean="0"/>
              <a:t>.</a:t>
            </a:r>
          </a:p>
          <a:p>
            <a:pPr marL="285750" indent="-285750">
              <a:lnSpc>
                <a:spcPct val="150000"/>
              </a:lnSpc>
              <a:buFont typeface="Arial" panose="020B0604020202020204" pitchFamily="34" charset="0"/>
              <a:buChar char="•"/>
            </a:pPr>
            <a:endParaRPr lang="en-IN" sz="2000" dirty="0" smtClean="0"/>
          </a:p>
          <a:p>
            <a:pPr marL="285750" indent="-285750">
              <a:lnSpc>
                <a:spcPct val="150000"/>
              </a:lnSpc>
              <a:buFont typeface="Arial" panose="020B0604020202020204" pitchFamily="34" charset="0"/>
              <a:buChar char="•"/>
            </a:pPr>
            <a:r>
              <a:rPr lang="en-IN" sz="2000" dirty="0" smtClean="0"/>
              <a:t>Although Chinese research is </a:t>
            </a:r>
            <a:r>
              <a:rPr lang="en-IN" sz="2000" b="1" dirty="0" smtClean="0"/>
              <a:t>8</a:t>
            </a:r>
            <a:r>
              <a:rPr lang="en-IN" sz="2000" dirty="0" smtClean="0"/>
              <a:t> times that of Russia, </a:t>
            </a:r>
            <a:r>
              <a:rPr lang="en-IN" sz="2000" dirty="0"/>
              <a:t>China has only </a:t>
            </a:r>
            <a:r>
              <a:rPr lang="en-IN" sz="2000" b="1" dirty="0"/>
              <a:t>~260</a:t>
            </a:r>
            <a:r>
              <a:rPr lang="en-IN" sz="2000" dirty="0"/>
              <a:t> journals in the </a:t>
            </a:r>
            <a:r>
              <a:rPr lang="en-IN" sz="2000" dirty="0" err="1" smtClean="0"/>
              <a:t>WoS</a:t>
            </a:r>
            <a:r>
              <a:rPr lang="en-IN" sz="2000" dirty="0" smtClean="0"/>
              <a:t>.</a:t>
            </a:r>
            <a:endParaRPr lang="en-US" sz="2000" dirty="0"/>
          </a:p>
        </p:txBody>
      </p:sp>
      <p:sp>
        <p:nvSpPr>
          <p:cNvPr id="2" name="Rectangle 1"/>
          <p:cNvSpPr/>
          <p:nvPr/>
        </p:nvSpPr>
        <p:spPr>
          <a:xfrm>
            <a:off x="4562273" y="961618"/>
            <a:ext cx="4572000" cy="4247317"/>
          </a:xfrm>
          <a:prstGeom prst="rect">
            <a:avLst/>
          </a:prstGeom>
        </p:spPr>
        <p:txBody>
          <a:bodyPr>
            <a:spAutoFit/>
          </a:bodyPr>
          <a:lstStyle/>
          <a:p>
            <a:pPr marL="285750" indent="-285750">
              <a:lnSpc>
                <a:spcPct val="150000"/>
              </a:lnSpc>
              <a:buFont typeface="Arial" panose="020B0604020202020204" pitchFamily="34" charset="0"/>
              <a:buChar char="•"/>
            </a:pPr>
            <a:r>
              <a:rPr lang="en-IN" sz="2000" b="1" i="1" dirty="0" smtClean="0"/>
              <a:t>Russian </a:t>
            </a:r>
            <a:r>
              <a:rPr lang="en-IN" sz="2000" b="1" i="1" dirty="0"/>
              <a:t>Chemical Reviews</a:t>
            </a:r>
            <a:r>
              <a:rPr lang="en-IN" sz="2000" dirty="0"/>
              <a:t>, </a:t>
            </a:r>
            <a:r>
              <a:rPr lang="en-IN" sz="2000" b="1" i="1" dirty="0"/>
              <a:t>Physics-</a:t>
            </a:r>
            <a:r>
              <a:rPr lang="en-IN" sz="2000" b="1" i="1" dirty="0" err="1"/>
              <a:t>Uspekhi</a:t>
            </a:r>
            <a:r>
              <a:rPr lang="en-IN" sz="2000" dirty="0"/>
              <a:t>, and </a:t>
            </a:r>
            <a:r>
              <a:rPr lang="en-IN" sz="2000" b="1" i="1" dirty="0"/>
              <a:t>Russian Mathematical </a:t>
            </a:r>
            <a:r>
              <a:rPr lang="en-IN" sz="2000" b="1" i="1" dirty="0" smtClean="0"/>
              <a:t>Surveys</a:t>
            </a:r>
            <a:r>
              <a:rPr lang="en-IN" sz="2000" dirty="0" smtClean="0"/>
              <a:t> </a:t>
            </a:r>
            <a:r>
              <a:rPr lang="en-IN" sz="2000" dirty="0"/>
              <a:t>are part of the top </a:t>
            </a:r>
            <a:r>
              <a:rPr lang="en-IN" sz="2000" b="1" dirty="0"/>
              <a:t>25%</a:t>
            </a:r>
            <a:r>
              <a:rPr lang="en-IN" sz="2000" dirty="0"/>
              <a:t> of high impact factor </a:t>
            </a:r>
            <a:r>
              <a:rPr lang="en-IN" sz="2000" dirty="0" smtClean="0"/>
              <a:t>journals.</a:t>
            </a:r>
            <a:endParaRPr lang="en-IN" sz="2000" dirty="0"/>
          </a:p>
          <a:p>
            <a:pPr marL="285750" indent="-285750">
              <a:lnSpc>
                <a:spcPct val="150000"/>
              </a:lnSpc>
              <a:buFont typeface="Arial" panose="020B0604020202020204" pitchFamily="34" charset="0"/>
              <a:buChar char="•"/>
            </a:pPr>
            <a:endParaRPr lang="en-IN" sz="2000" dirty="0"/>
          </a:p>
          <a:p>
            <a:pPr marL="285750" indent="-285750">
              <a:lnSpc>
                <a:spcPct val="150000"/>
              </a:lnSpc>
              <a:buFont typeface="Arial" panose="020B0604020202020204" pitchFamily="34" charset="0"/>
              <a:buChar char="•"/>
            </a:pPr>
            <a:r>
              <a:rPr lang="en-IN" sz="2000" b="1" i="1" dirty="0" smtClean="0"/>
              <a:t>Polymer </a:t>
            </a:r>
            <a:r>
              <a:rPr lang="en-IN" sz="2000" b="1" i="1" dirty="0"/>
              <a:t>Science Series C</a:t>
            </a:r>
            <a:r>
              <a:rPr lang="en-IN" sz="2000" dirty="0"/>
              <a:t> and </a:t>
            </a:r>
            <a:r>
              <a:rPr lang="en-IN" sz="2000" b="1" i="1" dirty="0"/>
              <a:t>Moscow Mathematical </a:t>
            </a:r>
            <a:r>
              <a:rPr lang="en-IN" sz="2000" b="1" i="1" dirty="0" smtClean="0"/>
              <a:t>Journal</a:t>
            </a:r>
            <a:r>
              <a:rPr lang="en-IN" sz="2000" dirty="0" smtClean="0"/>
              <a:t> are in </a:t>
            </a:r>
            <a:r>
              <a:rPr lang="en-IN" sz="2000" dirty="0"/>
              <a:t>the top </a:t>
            </a:r>
            <a:r>
              <a:rPr lang="en-IN" sz="2000" b="1" dirty="0"/>
              <a:t>50%</a:t>
            </a:r>
            <a:r>
              <a:rPr lang="en-IN" sz="2000" dirty="0"/>
              <a:t> of high impact factor journals </a:t>
            </a:r>
            <a:r>
              <a:rPr lang="en-IN" sz="2000" dirty="0" smtClean="0"/>
              <a:t>for their </a:t>
            </a:r>
            <a:r>
              <a:rPr lang="en-IN" sz="2000" dirty="0"/>
              <a:t>respective research areas.</a:t>
            </a:r>
            <a:endParaRPr lang="en-US" sz="2000" dirty="0"/>
          </a:p>
        </p:txBody>
      </p:sp>
    </p:spTree>
    <p:extLst>
      <p:ext uri="{BB962C8B-B14F-4D97-AF65-F5344CB8AC3E}">
        <p14:creationId xmlns:p14="http://schemas.microsoft.com/office/powerpoint/2010/main" val="11029986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ED50F6FA-98C5-43A5-9149-BCA03420E39D}"/>
              </a:ext>
            </a:extLst>
          </p:cNvPr>
          <p:cNvSpPr txBox="1">
            <a:spLocks/>
          </p:cNvSpPr>
          <p:nvPr/>
        </p:nvSpPr>
        <p:spPr>
          <a:xfrm>
            <a:off x="228600" y="76201"/>
            <a:ext cx="7239000" cy="6857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sz="2400" b="1" dirty="0" smtClean="0">
                <a:latin typeface="Tahoma" panose="020B0604030504040204" pitchFamily="34" charset="0"/>
                <a:ea typeface="Tahoma" panose="020B0604030504040204" pitchFamily="34" charset="0"/>
                <a:cs typeface="Tahoma" panose="020B0604030504040204" pitchFamily="34" charset="0"/>
              </a:rPr>
              <a:t>Survey for Russian Journals</a:t>
            </a:r>
            <a:endParaRPr lang="en-IN" sz="2400" b="1"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0" y="6627168"/>
            <a:ext cx="9144000" cy="230832"/>
          </a:xfrm>
          <a:prstGeom prst="rect">
            <a:avLst/>
          </a:prstGeom>
          <a:noFill/>
        </p:spPr>
        <p:txBody>
          <a:bodyPr wrap="square" rtlCol="0">
            <a:spAutoFit/>
          </a:bodyPr>
          <a:lstStyle/>
          <a:p>
            <a:pPr algn="ctr"/>
            <a:r>
              <a:rPr lang="en-US" sz="900" b="1" dirty="0"/>
              <a:t>Copyright © </a:t>
            </a:r>
            <a:r>
              <a:rPr lang="en-US" sz="900" b="1" dirty="0" smtClean="0"/>
              <a:t>2018 </a:t>
            </a:r>
            <a:r>
              <a:rPr lang="en-US" sz="900" b="1" dirty="0"/>
              <a:t>Enago Academy | All Rights Reserved.</a:t>
            </a:r>
          </a:p>
        </p:txBody>
      </p:sp>
      <p:sp>
        <p:nvSpPr>
          <p:cNvPr id="7" name="Rectangle 6"/>
          <p:cNvSpPr/>
          <p:nvPr/>
        </p:nvSpPr>
        <p:spPr>
          <a:xfrm>
            <a:off x="252916" y="900260"/>
            <a:ext cx="8150855" cy="5016758"/>
          </a:xfrm>
          <a:prstGeom prst="rect">
            <a:avLst/>
          </a:prstGeom>
        </p:spPr>
        <p:txBody>
          <a:bodyPr wrap="square">
            <a:spAutoFit/>
          </a:bodyPr>
          <a:lstStyle/>
          <a:p>
            <a:r>
              <a:rPr lang="en-IN" sz="2000" dirty="0" smtClean="0"/>
              <a:t>In a 2013 survey (sample size: 100</a:t>
            </a:r>
            <a:r>
              <a:rPr lang="en-IN" sz="2000" dirty="0"/>
              <a:t>) conducted by </a:t>
            </a:r>
            <a:r>
              <a:rPr lang="en-IN" sz="2000" dirty="0" smtClean="0"/>
              <a:t>a group of Russian researchers (</a:t>
            </a:r>
            <a:r>
              <a:rPr lang="en-IN" sz="2000" dirty="0" err="1" smtClean="0"/>
              <a:t>Gorin</a:t>
            </a:r>
            <a:r>
              <a:rPr lang="en-IN" sz="2000" dirty="0" smtClean="0"/>
              <a:t> </a:t>
            </a:r>
            <a:r>
              <a:rPr lang="en-IN" sz="2000" i="1" dirty="0"/>
              <a:t>et </a:t>
            </a:r>
            <a:r>
              <a:rPr lang="en-IN" sz="2000" i="1" dirty="0" smtClean="0"/>
              <a:t>al.</a:t>
            </a:r>
            <a:r>
              <a:rPr lang="en-IN" sz="2000" dirty="0" smtClean="0"/>
              <a:t>), the </a:t>
            </a:r>
            <a:r>
              <a:rPr lang="en-IN" sz="2000" dirty="0"/>
              <a:t>following opinions </a:t>
            </a:r>
            <a:r>
              <a:rPr lang="en-IN" sz="2000" dirty="0" smtClean="0"/>
              <a:t>for Russian </a:t>
            </a:r>
            <a:r>
              <a:rPr lang="en-IN" sz="2000" dirty="0"/>
              <a:t>science </a:t>
            </a:r>
            <a:r>
              <a:rPr lang="en-IN" sz="2000" dirty="0" smtClean="0"/>
              <a:t>journals were obtained:</a:t>
            </a:r>
          </a:p>
          <a:p>
            <a:endParaRPr lang="en-US" sz="2000" dirty="0"/>
          </a:p>
          <a:p>
            <a:pPr marL="285750" indent="-285750">
              <a:buFont typeface="Arial" panose="020B0604020202020204" pitchFamily="34" charset="0"/>
              <a:buChar char="•"/>
            </a:pPr>
            <a:r>
              <a:rPr lang="en-IN" sz="2000" b="1" dirty="0"/>
              <a:t>65</a:t>
            </a:r>
            <a:r>
              <a:rPr lang="en-IN" sz="2000" b="1" dirty="0" smtClean="0"/>
              <a:t>%</a:t>
            </a:r>
            <a:r>
              <a:rPr lang="en-IN" sz="2000" dirty="0" smtClean="0"/>
              <a:t> of respondents considered Russian journals </a:t>
            </a:r>
            <a:r>
              <a:rPr lang="en-IN" sz="2000" dirty="0"/>
              <a:t>do not </a:t>
            </a:r>
            <a:r>
              <a:rPr lang="en-IN" sz="2000" dirty="0" smtClean="0"/>
              <a:t>have </a:t>
            </a:r>
            <a:r>
              <a:rPr lang="en-IN" sz="2000" dirty="0"/>
              <a:t>a reputation, while </a:t>
            </a:r>
            <a:r>
              <a:rPr lang="en-IN" sz="2000" b="1" dirty="0"/>
              <a:t>35%</a:t>
            </a:r>
            <a:r>
              <a:rPr lang="en-IN" sz="2000" dirty="0"/>
              <a:t> thought that these journals </a:t>
            </a:r>
            <a:r>
              <a:rPr lang="en-IN" sz="2000" dirty="0" smtClean="0"/>
              <a:t>are not </a:t>
            </a:r>
            <a:r>
              <a:rPr lang="en-IN" sz="2000" dirty="0"/>
              <a:t>highly regarded</a:t>
            </a:r>
            <a:r>
              <a:rPr lang="en-IN" sz="2000" dirty="0" smtClean="0"/>
              <a: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IN" sz="2000" dirty="0" smtClean="0"/>
              <a:t>Respondents did </a:t>
            </a:r>
            <a:r>
              <a:rPr lang="en-IN" sz="2000" dirty="0"/>
              <a:t>not always </a:t>
            </a:r>
            <a:r>
              <a:rPr lang="en-IN" sz="2000" b="1" dirty="0"/>
              <a:t>trust</a:t>
            </a:r>
            <a:r>
              <a:rPr lang="en-IN" sz="2000" dirty="0"/>
              <a:t> information </a:t>
            </a:r>
            <a:r>
              <a:rPr lang="en-IN" sz="2000" dirty="0" smtClean="0"/>
              <a:t>from Russian journals</a:t>
            </a:r>
          </a:p>
          <a:p>
            <a:pPr marL="285750" indent="-285750">
              <a:buFont typeface="Arial" panose="020B0604020202020204" pitchFamily="34" charset="0"/>
              <a:buChar char="•"/>
            </a:pPr>
            <a:endParaRPr lang="en-IN" sz="2000" dirty="0" smtClean="0"/>
          </a:p>
          <a:p>
            <a:pPr marL="285750" indent="-285750">
              <a:buFont typeface="Arial" panose="020B0604020202020204" pitchFamily="34" charset="0"/>
              <a:buChar char="•"/>
            </a:pPr>
            <a:r>
              <a:rPr lang="en-IN" sz="2000" dirty="0" smtClean="0"/>
              <a:t>Articles </a:t>
            </a:r>
            <a:r>
              <a:rPr lang="en-IN" sz="2000" dirty="0"/>
              <a:t>were of low quality and </a:t>
            </a:r>
            <a:r>
              <a:rPr lang="en-IN" sz="2000" dirty="0" smtClean="0"/>
              <a:t>journal </a:t>
            </a:r>
            <a:r>
              <a:rPr lang="en-IN" sz="2000" dirty="0"/>
              <a:t>design was </a:t>
            </a:r>
            <a:r>
              <a:rPr lang="en-IN" sz="2000" b="1" dirty="0"/>
              <a:t>poor</a:t>
            </a:r>
            <a:r>
              <a:rPr lang="en-IN" sz="2000" dirty="0" smtClean="0"/>
              <a:t>.</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IN" sz="2000" dirty="0" smtClean="0"/>
              <a:t>Journal’s </a:t>
            </a:r>
            <a:r>
              <a:rPr lang="en-IN" sz="2000" b="1" dirty="0"/>
              <a:t>reputation</a:t>
            </a:r>
            <a:r>
              <a:rPr lang="en-IN" sz="2000" dirty="0"/>
              <a:t> </a:t>
            </a:r>
            <a:r>
              <a:rPr lang="en-IN" sz="2000" dirty="0" smtClean="0"/>
              <a:t>to be directly related to the </a:t>
            </a:r>
            <a:r>
              <a:rPr lang="en-IN" sz="2000" b="1" dirty="0"/>
              <a:t>quality</a:t>
            </a:r>
            <a:r>
              <a:rPr lang="en-IN" sz="2000" dirty="0"/>
              <a:t> of </a:t>
            </a:r>
            <a:r>
              <a:rPr lang="en-IN" sz="2000" b="1" dirty="0" smtClean="0"/>
              <a:t>scientific </a:t>
            </a:r>
            <a:r>
              <a:rPr lang="en-IN" sz="2000" b="1" dirty="0"/>
              <a:t>articles</a:t>
            </a:r>
            <a:r>
              <a:rPr lang="en-IN" sz="2000" dirty="0"/>
              <a:t>. </a:t>
            </a:r>
            <a:endParaRPr lang="en-IN" sz="2000" dirty="0" smtClean="0"/>
          </a:p>
          <a:p>
            <a:pPr marL="285750" indent="-285750">
              <a:buFont typeface="Arial" panose="020B0604020202020204" pitchFamily="34" charset="0"/>
              <a:buChar char="•"/>
            </a:pPr>
            <a:endParaRPr lang="en-IN" sz="2000" dirty="0"/>
          </a:p>
          <a:p>
            <a:pPr marL="285750" indent="-285750">
              <a:buFont typeface="Arial" panose="020B0604020202020204" pitchFamily="34" charset="0"/>
              <a:buChar char="•"/>
            </a:pPr>
            <a:r>
              <a:rPr lang="en-IN" sz="2000" dirty="0" smtClean="0"/>
              <a:t>The </a:t>
            </a:r>
            <a:r>
              <a:rPr lang="en-IN" sz="2000" dirty="0"/>
              <a:t>Journal Impact Factor, founding body and social responsibility </a:t>
            </a:r>
            <a:r>
              <a:rPr lang="en-IN" sz="2000" dirty="0" smtClean="0"/>
              <a:t>were </a:t>
            </a:r>
            <a:r>
              <a:rPr lang="en-IN" sz="2000" dirty="0"/>
              <a:t>judged as </a:t>
            </a:r>
            <a:r>
              <a:rPr lang="en-IN" sz="2000" b="1" dirty="0"/>
              <a:t>secondary </a:t>
            </a:r>
            <a:r>
              <a:rPr lang="en-IN" sz="2000" dirty="0"/>
              <a:t>factors. </a:t>
            </a:r>
            <a:endParaRPr lang="en-US" sz="2000" dirty="0" smtClean="0"/>
          </a:p>
        </p:txBody>
      </p:sp>
      <p:sp>
        <p:nvSpPr>
          <p:cNvPr id="5" name="TextBox 4"/>
          <p:cNvSpPr txBox="1"/>
          <p:nvPr/>
        </p:nvSpPr>
        <p:spPr>
          <a:xfrm>
            <a:off x="213754" y="5928576"/>
            <a:ext cx="8665559" cy="584775"/>
          </a:xfrm>
          <a:prstGeom prst="rect">
            <a:avLst/>
          </a:prstGeom>
          <a:noFill/>
        </p:spPr>
        <p:txBody>
          <a:bodyPr wrap="square" rtlCol="0">
            <a:spAutoFit/>
          </a:bodyPr>
          <a:lstStyle/>
          <a:p>
            <a:r>
              <a:rPr lang="en-US" sz="1600" dirty="0" smtClean="0"/>
              <a:t>Source: </a:t>
            </a:r>
            <a:r>
              <a:rPr lang="en-IN" sz="1600" dirty="0" err="1"/>
              <a:t>Gorin</a:t>
            </a:r>
            <a:r>
              <a:rPr lang="en-IN" sz="1600" dirty="0"/>
              <a:t> </a:t>
            </a:r>
            <a:r>
              <a:rPr lang="en-IN" sz="1600" i="1" dirty="0" smtClean="0"/>
              <a:t>et al</a:t>
            </a:r>
            <a:r>
              <a:rPr lang="en-IN" sz="1600" dirty="0" smtClean="0"/>
              <a:t>. </a:t>
            </a:r>
            <a:r>
              <a:rPr lang="en-IN" sz="1600" dirty="0"/>
              <a:t>Current state of science editing and publishing in Russia. </a:t>
            </a:r>
            <a:r>
              <a:rPr lang="en-IN" sz="1600" i="1" dirty="0" smtClean="0"/>
              <a:t>European Science Editing</a:t>
            </a:r>
            <a:r>
              <a:rPr lang="en-IN" sz="1600" dirty="0" smtClean="0"/>
              <a:t>. 2013, 39(4): 87-89.</a:t>
            </a:r>
            <a:endParaRPr lang="en-US" sz="900" b="1" dirty="0"/>
          </a:p>
        </p:txBody>
      </p:sp>
    </p:spTree>
    <p:extLst>
      <p:ext uri="{BB962C8B-B14F-4D97-AF65-F5344CB8AC3E}">
        <p14:creationId xmlns:p14="http://schemas.microsoft.com/office/powerpoint/2010/main" val="27541396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13"/>
          <p:cNvSpPr/>
          <p:nvPr/>
        </p:nvSpPr>
        <p:spPr bwMode="auto">
          <a:xfrm>
            <a:off x="0" y="2628886"/>
            <a:ext cx="9157408" cy="1693501"/>
          </a:xfrm>
          <a:prstGeom prst="rect">
            <a:avLst/>
          </a:prstGeom>
          <a:solidFill>
            <a:srgbClr val="D52B1E"/>
          </a:solidFill>
          <a:ln>
            <a:noFill/>
          </a:ln>
          <a:extLst/>
        </p:spPr>
        <p:txBody>
          <a:bodyPr lIns="0" tIns="0" rIns="0" bIns="0" rtlCol="0" anchor="ctr"/>
          <a:lstStyle/>
          <a:p>
            <a:pPr algn="ctr" defTabSz="914400"/>
            <a:endParaRPr lang="es-ES" dirty="0">
              <a:solidFill>
                <a:prstClr val="black"/>
              </a:solidFill>
            </a:endParaRPr>
          </a:p>
        </p:txBody>
      </p:sp>
      <p:sp>
        <p:nvSpPr>
          <p:cNvPr id="5" name="Title Placeholder 1"/>
          <p:cNvSpPr txBox="1">
            <a:spLocks/>
          </p:cNvSpPr>
          <p:nvPr/>
        </p:nvSpPr>
        <p:spPr>
          <a:xfrm>
            <a:off x="-132177" y="2901777"/>
            <a:ext cx="9385359" cy="1143000"/>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prstClr val="white"/>
                </a:solidFill>
                <a:latin typeface="+mn-lt"/>
              </a:rPr>
              <a:t>Common/Critical Challenges </a:t>
            </a:r>
          </a:p>
          <a:p>
            <a:r>
              <a:rPr lang="en-US" sz="4000" b="1" dirty="0" smtClean="0">
                <a:solidFill>
                  <a:prstClr val="white"/>
                </a:solidFill>
                <a:latin typeface="+mn-lt"/>
              </a:rPr>
              <a:t>for </a:t>
            </a:r>
            <a:r>
              <a:rPr lang="en-US" sz="4000" b="1" dirty="0">
                <a:solidFill>
                  <a:prstClr val="white"/>
                </a:solidFill>
                <a:latin typeface="+mn-lt"/>
              </a:rPr>
              <a:t>Russian </a:t>
            </a:r>
            <a:r>
              <a:rPr lang="en-US" sz="4000" b="1" dirty="0" smtClean="0">
                <a:solidFill>
                  <a:prstClr val="white"/>
                </a:solidFill>
                <a:latin typeface="+mn-lt"/>
              </a:rPr>
              <a:t>Journals</a:t>
            </a:r>
            <a:endParaRPr lang="en-US" sz="4000" b="1" dirty="0">
              <a:solidFill>
                <a:prstClr val="white"/>
              </a:solidFill>
              <a:latin typeface="+mn-lt"/>
            </a:endParaRPr>
          </a:p>
        </p:txBody>
      </p:sp>
      <p:sp>
        <p:nvSpPr>
          <p:cNvPr id="2" name="AutoShape 2" descr="Image result for university of indonesia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9" name="TextBox 8"/>
          <p:cNvSpPr txBox="1"/>
          <p:nvPr/>
        </p:nvSpPr>
        <p:spPr>
          <a:xfrm>
            <a:off x="0" y="6645244"/>
            <a:ext cx="9144000" cy="230832"/>
          </a:xfrm>
          <a:prstGeom prst="rect">
            <a:avLst/>
          </a:prstGeom>
          <a:noFill/>
        </p:spPr>
        <p:txBody>
          <a:bodyPr wrap="square" rtlCol="0">
            <a:spAutoFit/>
          </a:bodyPr>
          <a:lstStyle/>
          <a:p>
            <a:pPr algn="ctr"/>
            <a:r>
              <a:rPr lang="en-US" sz="900" b="1" dirty="0"/>
              <a:t>Copyright © </a:t>
            </a:r>
            <a:r>
              <a:rPr lang="en-US" sz="900" b="1" dirty="0" smtClean="0"/>
              <a:t>2018 </a:t>
            </a:r>
            <a:r>
              <a:rPr lang="en-US" sz="900" b="1" dirty="0"/>
              <a:t>Enago Academy | All Rights Reserved.</a:t>
            </a:r>
          </a:p>
        </p:txBody>
      </p:sp>
    </p:spTree>
    <p:extLst>
      <p:ext uri="{BB962C8B-B14F-4D97-AF65-F5344CB8AC3E}">
        <p14:creationId xmlns:p14="http://schemas.microsoft.com/office/powerpoint/2010/main" val="8312780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ED50F6FA-98C5-43A5-9149-BCA03420E39D}"/>
              </a:ext>
            </a:extLst>
          </p:cNvPr>
          <p:cNvSpPr txBox="1">
            <a:spLocks/>
          </p:cNvSpPr>
          <p:nvPr/>
        </p:nvSpPr>
        <p:spPr>
          <a:xfrm>
            <a:off x="228600" y="76201"/>
            <a:ext cx="7239000" cy="6857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latin typeface="Tahoma" panose="020B0604030504040204" pitchFamily="34" charset="0"/>
                <a:ea typeface="Tahoma" panose="020B0604030504040204" pitchFamily="34" charset="0"/>
                <a:cs typeface="Tahoma" panose="020B0604030504040204" pitchFamily="34" charset="0"/>
              </a:rPr>
              <a:t>Some Facts</a:t>
            </a:r>
            <a:endParaRPr lang="en-US" sz="3300" b="1"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0" y="6627168"/>
            <a:ext cx="9144000" cy="230832"/>
          </a:xfrm>
          <a:prstGeom prst="rect">
            <a:avLst/>
          </a:prstGeom>
          <a:noFill/>
        </p:spPr>
        <p:txBody>
          <a:bodyPr wrap="square" rtlCol="0">
            <a:spAutoFit/>
          </a:bodyPr>
          <a:lstStyle/>
          <a:p>
            <a:pPr algn="ctr"/>
            <a:r>
              <a:rPr lang="en-US" sz="900" b="1" dirty="0"/>
              <a:t>Copyright © </a:t>
            </a:r>
            <a:r>
              <a:rPr lang="en-US" sz="900" b="1" dirty="0" smtClean="0"/>
              <a:t>2018 </a:t>
            </a:r>
            <a:r>
              <a:rPr lang="en-US" sz="900" b="1" dirty="0"/>
              <a:t>Enago Academy | All Rights Reserved.</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770" y="917863"/>
            <a:ext cx="10662584" cy="5940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56956" y="679315"/>
            <a:ext cx="7948893" cy="338554"/>
          </a:xfrm>
          <a:prstGeom prst="rect">
            <a:avLst/>
          </a:prstGeom>
          <a:noFill/>
        </p:spPr>
        <p:txBody>
          <a:bodyPr wrap="square" rtlCol="0">
            <a:spAutoFit/>
          </a:bodyPr>
          <a:lstStyle/>
          <a:p>
            <a:r>
              <a:rPr lang="en-US" sz="1600" b="1" i="1" dirty="0" smtClean="0"/>
              <a:t>Figure</a:t>
            </a:r>
            <a:r>
              <a:rPr lang="en-US" sz="1600" i="1" dirty="0" smtClean="0"/>
              <a:t>: Based on data from Scopus, &lt;33% of Russian journals get indexed after review</a:t>
            </a:r>
            <a:endParaRPr lang="en-IN" sz="1600" i="1" dirty="0"/>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7732" y="5710237"/>
            <a:ext cx="3657600"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0554" y="5218149"/>
            <a:ext cx="3657600"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569020" y="6401007"/>
            <a:ext cx="8701391" cy="523220"/>
          </a:xfrm>
          <a:prstGeom prst="rect">
            <a:avLst/>
          </a:prstGeom>
        </p:spPr>
        <p:txBody>
          <a:bodyPr wrap="square">
            <a:spAutoFit/>
          </a:bodyPr>
          <a:lstStyle/>
          <a:p>
            <a:pPr algn="ctr"/>
            <a:r>
              <a:rPr lang="en-US" sz="2800" b="1" dirty="0" smtClean="0">
                <a:solidFill>
                  <a:srgbClr val="FF0000"/>
                </a:solidFill>
              </a:rPr>
              <a:t>Indexing in Scopus</a:t>
            </a:r>
          </a:p>
        </p:txBody>
      </p:sp>
    </p:spTree>
    <p:extLst>
      <p:ext uri="{BB962C8B-B14F-4D97-AF65-F5344CB8AC3E}">
        <p14:creationId xmlns:p14="http://schemas.microsoft.com/office/powerpoint/2010/main" val="7090645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ED50F6FA-98C5-43A5-9149-BCA03420E39D}"/>
              </a:ext>
            </a:extLst>
          </p:cNvPr>
          <p:cNvSpPr txBox="1">
            <a:spLocks/>
          </p:cNvSpPr>
          <p:nvPr/>
        </p:nvSpPr>
        <p:spPr>
          <a:xfrm>
            <a:off x="228600" y="76201"/>
            <a:ext cx="7239000" cy="6857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latin typeface="Tahoma" panose="020B0604030504040204" pitchFamily="34" charset="0"/>
                <a:ea typeface="Tahoma" panose="020B0604030504040204" pitchFamily="34" charset="0"/>
                <a:cs typeface="Tahoma" panose="020B0604030504040204" pitchFamily="34" charset="0"/>
              </a:rPr>
              <a:t>Some </a:t>
            </a:r>
            <a:r>
              <a:rPr lang="en-US" sz="2800" b="1" dirty="0" smtClean="0">
                <a:latin typeface="Tahoma" panose="020B0604030504040204" pitchFamily="34" charset="0"/>
                <a:ea typeface="Tahoma" panose="020B0604030504040204" pitchFamily="34" charset="0"/>
                <a:cs typeface="Tahoma" panose="020B0604030504040204" pitchFamily="34" charset="0"/>
              </a:rPr>
              <a:t>Facts (…</a:t>
            </a:r>
            <a:r>
              <a:rPr lang="en-US" sz="2800" b="1" dirty="0" err="1" smtClean="0">
                <a:latin typeface="Tahoma" panose="020B0604030504040204" pitchFamily="34" charset="0"/>
                <a:ea typeface="Tahoma" panose="020B0604030504040204" pitchFamily="34" charset="0"/>
                <a:cs typeface="Tahoma" panose="020B0604030504040204" pitchFamily="34" charset="0"/>
              </a:rPr>
              <a:t>contd</a:t>
            </a:r>
            <a:r>
              <a:rPr lang="en-US" sz="2800" b="1" dirty="0" smtClean="0">
                <a:latin typeface="Tahoma" panose="020B0604030504040204" pitchFamily="34" charset="0"/>
                <a:ea typeface="Tahoma" panose="020B0604030504040204" pitchFamily="34" charset="0"/>
                <a:cs typeface="Tahoma" panose="020B0604030504040204" pitchFamily="34" charset="0"/>
              </a:rPr>
              <a:t>)</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0" y="6627168"/>
            <a:ext cx="9144000" cy="230832"/>
          </a:xfrm>
          <a:prstGeom prst="rect">
            <a:avLst/>
          </a:prstGeom>
          <a:noFill/>
        </p:spPr>
        <p:txBody>
          <a:bodyPr wrap="square" rtlCol="0">
            <a:spAutoFit/>
          </a:bodyPr>
          <a:lstStyle/>
          <a:p>
            <a:pPr algn="ctr"/>
            <a:r>
              <a:rPr lang="en-US" sz="900" b="1" dirty="0"/>
              <a:t>Copyright © </a:t>
            </a:r>
            <a:r>
              <a:rPr lang="en-US" sz="900" b="1" dirty="0" smtClean="0"/>
              <a:t>2018 </a:t>
            </a:r>
            <a:r>
              <a:rPr lang="en-US" sz="900" b="1" dirty="0"/>
              <a:t>Enago Academy | All Rights Reserved.</a:t>
            </a:r>
          </a:p>
        </p:txBody>
      </p:sp>
      <p:sp>
        <p:nvSpPr>
          <p:cNvPr id="7" name="Rectangle 6"/>
          <p:cNvSpPr/>
          <p:nvPr/>
        </p:nvSpPr>
        <p:spPr>
          <a:xfrm>
            <a:off x="228599" y="834661"/>
            <a:ext cx="8701391" cy="523220"/>
          </a:xfrm>
          <a:prstGeom prst="rect">
            <a:avLst/>
          </a:prstGeom>
        </p:spPr>
        <p:txBody>
          <a:bodyPr wrap="square">
            <a:spAutoFit/>
          </a:bodyPr>
          <a:lstStyle/>
          <a:p>
            <a:pPr algn="ctr"/>
            <a:r>
              <a:rPr lang="en-US" sz="2800" b="1" dirty="0" smtClean="0">
                <a:solidFill>
                  <a:srgbClr val="FF0000"/>
                </a:solidFill>
              </a:rPr>
              <a:t>Indexing in Web of Science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7959"/>
            <a:ext cx="8115386" cy="4075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7281" y="5658066"/>
            <a:ext cx="2847975"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67531" y="5993069"/>
            <a:ext cx="7183847" cy="584775"/>
          </a:xfrm>
          <a:prstGeom prst="rect">
            <a:avLst/>
          </a:prstGeom>
          <a:noFill/>
        </p:spPr>
        <p:txBody>
          <a:bodyPr wrap="square" rtlCol="0">
            <a:spAutoFit/>
          </a:bodyPr>
          <a:lstStyle/>
          <a:p>
            <a:r>
              <a:rPr lang="en-US" sz="1600" b="1" i="1" dirty="0" smtClean="0"/>
              <a:t>Figure: </a:t>
            </a:r>
            <a:r>
              <a:rPr lang="en-US" sz="1600" i="1" dirty="0" smtClean="0"/>
              <a:t>Based on 2013 data, 156 Russian journals were indexed </a:t>
            </a:r>
            <a:r>
              <a:rPr lang="en-US" sz="1600" i="1" dirty="0"/>
              <a:t>by </a:t>
            </a:r>
            <a:r>
              <a:rPr lang="en-US" sz="1600" i="1" dirty="0" err="1" smtClean="0"/>
              <a:t>WoS</a:t>
            </a:r>
            <a:r>
              <a:rPr lang="en-US" sz="1600" i="1" dirty="0" smtClean="0"/>
              <a:t>. </a:t>
            </a:r>
            <a:r>
              <a:rPr lang="en-US" sz="1600" dirty="0" smtClean="0"/>
              <a:t>Source: </a:t>
            </a:r>
            <a:r>
              <a:rPr lang="en-IN" sz="1600" dirty="0"/>
              <a:t>2</a:t>
            </a:r>
            <a:r>
              <a:rPr lang="en-IN" sz="1600" baseline="30000" dirty="0"/>
              <a:t>nd</a:t>
            </a:r>
            <a:r>
              <a:rPr lang="en-IN" sz="1600" dirty="0"/>
              <a:t> Asian Science Editors' Conference &amp; </a:t>
            </a:r>
            <a:r>
              <a:rPr lang="en-IN" sz="1600" dirty="0" smtClean="0"/>
              <a:t>Workshop, August 2015.</a:t>
            </a:r>
            <a:endParaRPr lang="en-IN" sz="1400" dirty="0"/>
          </a:p>
        </p:txBody>
      </p:sp>
    </p:spTree>
    <p:extLst>
      <p:ext uri="{BB962C8B-B14F-4D97-AF65-F5344CB8AC3E}">
        <p14:creationId xmlns:p14="http://schemas.microsoft.com/office/powerpoint/2010/main" val="30611006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ED50F6FA-98C5-43A5-9149-BCA03420E39D}"/>
              </a:ext>
            </a:extLst>
          </p:cNvPr>
          <p:cNvSpPr txBox="1">
            <a:spLocks/>
          </p:cNvSpPr>
          <p:nvPr/>
        </p:nvSpPr>
        <p:spPr>
          <a:xfrm>
            <a:off x="228600" y="76201"/>
            <a:ext cx="7239000" cy="6857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latin typeface="Tahoma" panose="020B0604030504040204" pitchFamily="34" charset="0"/>
                <a:ea typeface="Tahoma" panose="020B0604030504040204" pitchFamily="34" charset="0"/>
                <a:cs typeface="Tahoma" panose="020B0604030504040204" pitchFamily="34" charset="0"/>
              </a:rPr>
              <a:t>Important C</a:t>
            </a:r>
            <a:r>
              <a:rPr lang="en-US" sz="2800" b="1" dirty="0" smtClean="0">
                <a:latin typeface="Tahoma" panose="020B0604030504040204" pitchFamily="34" charset="0"/>
                <a:ea typeface="Tahoma" panose="020B0604030504040204" pitchFamily="34" charset="0"/>
                <a:cs typeface="Tahoma" panose="020B0604030504040204" pitchFamily="34" charset="0"/>
              </a:rPr>
              <a:t>hanges</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0" y="6627168"/>
            <a:ext cx="9144000" cy="230832"/>
          </a:xfrm>
          <a:prstGeom prst="rect">
            <a:avLst/>
          </a:prstGeom>
          <a:noFill/>
        </p:spPr>
        <p:txBody>
          <a:bodyPr wrap="square" rtlCol="0">
            <a:spAutoFit/>
          </a:bodyPr>
          <a:lstStyle/>
          <a:p>
            <a:pPr algn="ctr"/>
            <a:r>
              <a:rPr lang="en-US" sz="900" b="1" dirty="0"/>
              <a:t>Copyright © </a:t>
            </a:r>
            <a:r>
              <a:rPr lang="en-US" sz="900" b="1" dirty="0" smtClean="0"/>
              <a:t>2018 </a:t>
            </a:r>
            <a:r>
              <a:rPr lang="en-US" sz="900" b="1" dirty="0"/>
              <a:t>Enago Academy | All Rights Reserved.</a:t>
            </a:r>
          </a:p>
        </p:txBody>
      </p:sp>
      <p:sp>
        <p:nvSpPr>
          <p:cNvPr id="7" name="Rectangle 6"/>
          <p:cNvSpPr/>
          <p:nvPr/>
        </p:nvSpPr>
        <p:spPr>
          <a:xfrm>
            <a:off x="228599" y="1344417"/>
            <a:ext cx="5372101" cy="4708981"/>
          </a:xfrm>
          <a:prstGeom prst="rect">
            <a:avLst/>
          </a:prstGeom>
        </p:spPr>
        <p:txBody>
          <a:bodyPr wrap="square">
            <a:spAutoFit/>
          </a:bodyPr>
          <a:lstStyle/>
          <a:p>
            <a:pPr marL="285750" indent="-285750">
              <a:lnSpc>
                <a:spcPct val="150000"/>
              </a:lnSpc>
              <a:buFont typeface="Arial" panose="020B0604020202020204" pitchFamily="34" charset="0"/>
              <a:buChar char="•"/>
            </a:pPr>
            <a:r>
              <a:rPr lang="en-IN" sz="2000" dirty="0" smtClean="0"/>
              <a:t>Changes </a:t>
            </a:r>
            <a:r>
              <a:rPr lang="en-IN" sz="2000" dirty="0"/>
              <a:t>to the </a:t>
            </a:r>
            <a:r>
              <a:rPr lang="en-IN" sz="2000" b="1" dirty="0"/>
              <a:t>publishing </a:t>
            </a:r>
            <a:r>
              <a:rPr lang="en-IN" sz="2000" b="1" dirty="0" smtClean="0"/>
              <a:t>market</a:t>
            </a:r>
          </a:p>
          <a:p>
            <a:pPr>
              <a:lnSpc>
                <a:spcPct val="150000"/>
              </a:lnSpc>
            </a:pPr>
            <a:r>
              <a:rPr lang="en-IN" sz="2000" dirty="0" smtClean="0"/>
              <a:t>(</a:t>
            </a:r>
            <a:r>
              <a:rPr lang="en-IN" sz="2000" dirty="0"/>
              <a:t>e.g</a:t>
            </a:r>
            <a:r>
              <a:rPr lang="en-IN" sz="2000" dirty="0" smtClean="0"/>
              <a:t>., open access publishing, sales models </a:t>
            </a:r>
            <a:r>
              <a:rPr lang="en-IN" sz="2000" dirty="0"/>
              <a:t>such as consortia </a:t>
            </a:r>
            <a:r>
              <a:rPr lang="en-IN" sz="2000" dirty="0" smtClean="0"/>
              <a:t>licensing, </a:t>
            </a:r>
            <a:r>
              <a:rPr lang="en-IN" sz="2000" dirty="0"/>
              <a:t>globalisation and the growth of </a:t>
            </a:r>
            <a:r>
              <a:rPr lang="en-IN" sz="2000" dirty="0" smtClean="0"/>
              <a:t>new regions)</a:t>
            </a:r>
          </a:p>
          <a:p>
            <a:pPr marL="285750" indent="-285750">
              <a:lnSpc>
                <a:spcPct val="150000"/>
              </a:lnSpc>
              <a:buFont typeface="Arial" panose="020B0604020202020204" pitchFamily="34" charset="0"/>
              <a:buChar char="•"/>
            </a:pPr>
            <a:r>
              <a:rPr lang="en-IN" sz="2000" dirty="0" smtClean="0"/>
              <a:t>Changes </a:t>
            </a:r>
            <a:r>
              <a:rPr lang="en-IN" sz="2000" b="1" dirty="0"/>
              <a:t>to the way research is </a:t>
            </a:r>
            <a:r>
              <a:rPr lang="en-IN" sz="2000" b="1" dirty="0" smtClean="0"/>
              <a:t>conducted</a:t>
            </a:r>
          </a:p>
          <a:p>
            <a:pPr>
              <a:lnSpc>
                <a:spcPct val="150000"/>
              </a:lnSpc>
            </a:pPr>
            <a:r>
              <a:rPr lang="en-IN" sz="2000" dirty="0" smtClean="0"/>
              <a:t>(</a:t>
            </a:r>
            <a:r>
              <a:rPr lang="en-IN" sz="2000" dirty="0"/>
              <a:t>e.g</a:t>
            </a:r>
            <a:r>
              <a:rPr lang="en-IN" sz="2000" dirty="0" smtClean="0"/>
              <a:t>., growth </a:t>
            </a:r>
            <a:r>
              <a:rPr lang="en-IN" sz="2000" dirty="0"/>
              <a:t>of </a:t>
            </a:r>
            <a:r>
              <a:rPr lang="en-IN" sz="2000" dirty="0" smtClean="0"/>
              <a:t>data-intensive and </a:t>
            </a:r>
            <a:r>
              <a:rPr lang="en-IN" sz="2000" dirty="0"/>
              <a:t>data-driven </a:t>
            </a:r>
            <a:r>
              <a:rPr lang="en-IN" sz="2000" dirty="0" smtClean="0"/>
              <a:t>science)</a:t>
            </a:r>
          </a:p>
          <a:p>
            <a:pPr marL="285750" indent="-285750">
              <a:lnSpc>
                <a:spcPct val="150000"/>
              </a:lnSpc>
              <a:buFont typeface="Arial" panose="020B0604020202020204" pitchFamily="34" charset="0"/>
              <a:buChar char="•"/>
            </a:pPr>
            <a:r>
              <a:rPr lang="en-IN" sz="2000" dirty="0" smtClean="0"/>
              <a:t>Changes </a:t>
            </a:r>
            <a:r>
              <a:rPr lang="en-IN" sz="2000" dirty="0"/>
              <a:t>to </a:t>
            </a:r>
            <a:r>
              <a:rPr lang="en-IN" sz="2000" b="1" dirty="0"/>
              <a:t>public </a:t>
            </a:r>
            <a:r>
              <a:rPr lang="en-IN" sz="2000" b="1" dirty="0" smtClean="0"/>
              <a:t>policy</a:t>
            </a:r>
          </a:p>
          <a:p>
            <a:pPr>
              <a:lnSpc>
                <a:spcPct val="150000"/>
              </a:lnSpc>
            </a:pPr>
            <a:r>
              <a:rPr lang="en-IN" sz="2000" dirty="0" smtClean="0"/>
              <a:t>(e.g. research funder self-archiving and data-sharing mandates)</a:t>
            </a:r>
            <a:endParaRPr lang="en-US" sz="2000" dirty="0" smtClean="0"/>
          </a:p>
        </p:txBody>
      </p:sp>
      <p:pic>
        <p:nvPicPr>
          <p:cNvPr id="4098" name="Picture 2" descr="Image result for Important Chan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0700" y="1951323"/>
            <a:ext cx="3414031" cy="2560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8627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ED50F6FA-98C5-43A5-9149-BCA03420E39D}"/>
              </a:ext>
            </a:extLst>
          </p:cNvPr>
          <p:cNvSpPr txBox="1">
            <a:spLocks/>
          </p:cNvSpPr>
          <p:nvPr/>
        </p:nvSpPr>
        <p:spPr>
          <a:xfrm>
            <a:off x="228600" y="76201"/>
            <a:ext cx="7239000" cy="6857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latin typeface="Tahoma" panose="020B0604030504040204" pitchFamily="34" charset="0"/>
                <a:ea typeface="Tahoma" panose="020B0604030504040204" pitchFamily="34" charset="0"/>
                <a:cs typeface="Tahoma" panose="020B0604030504040204" pitchFamily="34" charset="0"/>
              </a:rPr>
              <a:t>Primary Challenges</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0" y="6627168"/>
            <a:ext cx="9144000" cy="230832"/>
          </a:xfrm>
          <a:prstGeom prst="rect">
            <a:avLst/>
          </a:prstGeom>
          <a:noFill/>
        </p:spPr>
        <p:txBody>
          <a:bodyPr wrap="square" rtlCol="0">
            <a:spAutoFit/>
          </a:bodyPr>
          <a:lstStyle/>
          <a:p>
            <a:pPr algn="ctr"/>
            <a:r>
              <a:rPr lang="en-US" sz="900" b="1" dirty="0"/>
              <a:t>Copyright © </a:t>
            </a:r>
            <a:r>
              <a:rPr lang="en-US" sz="900" b="1" dirty="0" smtClean="0"/>
              <a:t>2018 </a:t>
            </a:r>
            <a:r>
              <a:rPr lang="en-US" sz="900" b="1" dirty="0"/>
              <a:t>Enago Academy | All Rights Reserved.</a:t>
            </a:r>
          </a:p>
        </p:txBody>
      </p:sp>
      <p:sp>
        <p:nvSpPr>
          <p:cNvPr id="7" name="Rectangle 6"/>
          <p:cNvSpPr/>
          <p:nvPr/>
        </p:nvSpPr>
        <p:spPr>
          <a:xfrm>
            <a:off x="228599" y="1257317"/>
            <a:ext cx="4350695" cy="4708981"/>
          </a:xfrm>
          <a:prstGeom prst="rect">
            <a:avLst/>
          </a:prstGeom>
        </p:spPr>
        <p:txBody>
          <a:bodyPr wrap="square">
            <a:spAutoFit/>
          </a:bodyPr>
          <a:lstStyle/>
          <a:p>
            <a:pPr marL="342900" indent="-342900">
              <a:lnSpc>
                <a:spcPct val="150000"/>
              </a:lnSpc>
              <a:buFont typeface="Arial" panose="020B0604020202020204" pitchFamily="34" charset="0"/>
              <a:buChar char="•"/>
            </a:pPr>
            <a:r>
              <a:rPr lang="en-IN" sz="2000" b="1" dirty="0"/>
              <a:t>Russian </a:t>
            </a:r>
            <a:r>
              <a:rPr lang="en-IN" sz="2000" dirty="0"/>
              <a:t>publications are </a:t>
            </a:r>
            <a:r>
              <a:rPr lang="en-IN" sz="2000" dirty="0" smtClean="0"/>
              <a:t>rarely cited </a:t>
            </a:r>
            <a:r>
              <a:rPr lang="en-IN" sz="2000" dirty="0"/>
              <a:t>in English language </a:t>
            </a:r>
            <a:r>
              <a:rPr lang="en-IN" sz="2000" dirty="0" smtClean="0"/>
              <a:t>papers.</a:t>
            </a:r>
          </a:p>
          <a:p>
            <a:pPr marL="342900" indent="-342900">
              <a:lnSpc>
                <a:spcPct val="150000"/>
              </a:lnSpc>
              <a:buFont typeface="Arial" panose="020B0604020202020204" pitchFamily="34" charset="0"/>
              <a:buChar char="•"/>
            </a:pPr>
            <a:endParaRPr lang="en-IN" sz="2000" dirty="0" smtClean="0"/>
          </a:p>
          <a:p>
            <a:pPr marL="342900" indent="-342900">
              <a:lnSpc>
                <a:spcPct val="150000"/>
              </a:lnSpc>
              <a:buFont typeface="Arial" panose="020B0604020202020204" pitchFamily="34" charset="0"/>
              <a:buChar char="•"/>
            </a:pPr>
            <a:r>
              <a:rPr lang="en-IN" sz="2000" dirty="0" smtClean="0"/>
              <a:t>Articles published in Russian journals cannot be captured by </a:t>
            </a:r>
            <a:r>
              <a:rPr lang="en-IN" sz="2000" b="1" dirty="0" smtClean="0"/>
              <a:t>citation management systems</a:t>
            </a:r>
            <a:r>
              <a:rPr lang="en-IN" sz="2000" dirty="0" smtClean="0"/>
              <a:t>.</a:t>
            </a:r>
          </a:p>
          <a:p>
            <a:pPr marL="342900" indent="-342900">
              <a:lnSpc>
                <a:spcPct val="150000"/>
              </a:lnSpc>
              <a:buFont typeface="Arial" panose="020B0604020202020204" pitchFamily="34" charset="0"/>
              <a:buChar char="•"/>
            </a:pPr>
            <a:endParaRPr lang="en-IN" sz="2000" dirty="0" smtClean="0"/>
          </a:p>
          <a:p>
            <a:pPr marL="342900" indent="-342900">
              <a:lnSpc>
                <a:spcPct val="150000"/>
              </a:lnSpc>
              <a:buFont typeface="Arial" panose="020B0604020202020204" pitchFamily="34" charset="0"/>
              <a:buChar char="•"/>
            </a:pPr>
            <a:r>
              <a:rPr lang="en-IN" sz="2000" dirty="0" smtClean="0"/>
              <a:t>Some </a:t>
            </a:r>
            <a:r>
              <a:rPr lang="en-IN" sz="2000" dirty="0"/>
              <a:t>journals </a:t>
            </a:r>
            <a:r>
              <a:rPr lang="en-IN" sz="2000" dirty="0" smtClean="0"/>
              <a:t>still use PDF files </a:t>
            </a:r>
            <a:r>
              <a:rPr lang="en-IN" sz="2000" dirty="0"/>
              <a:t>of the </a:t>
            </a:r>
            <a:r>
              <a:rPr lang="en-IN" sz="2000" b="1" dirty="0" smtClean="0"/>
              <a:t>complete issue</a:t>
            </a:r>
            <a:r>
              <a:rPr lang="en-IN" sz="2000" dirty="0" smtClean="0"/>
              <a:t> rather than provide links for each article.</a:t>
            </a:r>
            <a:endParaRPr lang="en-US" sz="2000" i="1" dirty="0" smtClean="0"/>
          </a:p>
        </p:txBody>
      </p:sp>
      <p:sp>
        <p:nvSpPr>
          <p:cNvPr id="5" name="Rectangle 4"/>
          <p:cNvSpPr/>
          <p:nvPr/>
        </p:nvSpPr>
        <p:spPr>
          <a:xfrm>
            <a:off x="4580167" y="1277365"/>
            <a:ext cx="4350695" cy="3785652"/>
          </a:xfrm>
          <a:prstGeom prst="rect">
            <a:avLst/>
          </a:prstGeom>
        </p:spPr>
        <p:txBody>
          <a:bodyPr wrap="square">
            <a:spAutoFit/>
          </a:bodyPr>
          <a:lstStyle/>
          <a:p>
            <a:pPr marL="342900" indent="-342900">
              <a:lnSpc>
                <a:spcPct val="150000"/>
              </a:lnSpc>
              <a:buFont typeface="Arial" panose="020B0604020202020204" pitchFamily="34" charset="0"/>
              <a:buChar char="•"/>
            </a:pPr>
            <a:r>
              <a:rPr lang="en-IN" sz="2000" dirty="0" smtClean="0"/>
              <a:t>Users are unable to perform </a:t>
            </a:r>
            <a:r>
              <a:rPr lang="en-IN" sz="2000" b="1" dirty="0" smtClean="0"/>
              <a:t>contextual search</a:t>
            </a:r>
            <a:r>
              <a:rPr lang="en-IN" sz="2000" dirty="0" smtClean="0"/>
              <a:t> for a Russian article’s content on search engines.</a:t>
            </a:r>
          </a:p>
          <a:p>
            <a:pPr marL="342900" indent="-342900">
              <a:lnSpc>
                <a:spcPct val="150000"/>
              </a:lnSpc>
              <a:buFont typeface="Arial" panose="020B0604020202020204" pitchFamily="34" charset="0"/>
              <a:buChar char="•"/>
            </a:pPr>
            <a:endParaRPr lang="en-IN" sz="2000" dirty="0" smtClean="0"/>
          </a:p>
          <a:p>
            <a:pPr marL="342900" indent="-342900">
              <a:lnSpc>
                <a:spcPct val="150000"/>
              </a:lnSpc>
              <a:buFont typeface="Arial" panose="020B0604020202020204" pitchFamily="34" charset="0"/>
              <a:buChar char="•"/>
            </a:pPr>
            <a:r>
              <a:rPr lang="en-IN" sz="2000" dirty="0" smtClean="0"/>
              <a:t>Russian </a:t>
            </a:r>
            <a:r>
              <a:rPr lang="en-IN" sz="2000" dirty="0"/>
              <a:t>journals need to improve </a:t>
            </a:r>
            <a:r>
              <a:rPr lang="en-IN" sz="2000" b="1" dirty="0" smtClean="0"/>
              <a:t>indexing</a:t>
            </a:r>
            <a:r>
              <a:rPr lang="en-IN" sz="2000" dirty="0" smtClean="0"/>
              <a:t> </a:t>
            </a:r>
            <a:r>
              <a:rPr lang="en-IN" sz="2000" dirty="0"/>
              <a:t>of their online information by </a:t>
            </a:r>
            <a:r>
              <a:rPr lang="en-IN" sz="2000" b="1" dirty="0"/>
              <a:t>search engines</a:t>
            </a:r>
            <a:r>
              <a:rPr lang="en-IN" sz="2000" dirty="0"/>
              <a:t> and </a:t>
            </a:r>
            <a:r>
              <a:rPr lang="en-IN" sz="2000" b="1" dirty="0"/>
              <a:t>citation </a:t>
            </a:r>
            <a:r>
              <a:rPr lang="en-IN" sz="2000" b="1" dirty="0" smtClean="0"/>
              <a:t>managers</a:t>
            </a:r>
            <a:r>
              <a:rPr lang="en-IN" sz="2000" dirty="0" smtClean="0"/>
              <a:t>.</a:t>
            </a:r>
            <a:endParaRPr lang="en-US" sz="2000" i="1" dirty="0" smtClean="0"/>
          </a:p>
        </p:txBody>
      </p:sp>
    </p:spTree>
    <p:extLst>
      <p:ext uri="{BB962C8B-B14F-4D97-AF65-F5344CB8AC3E}">
        <p14:creationId xmlns:p14="http://schemas.microsoft.com/office/powerpoint/2010/main" val="14601691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ED50F6FA-98C5-43A5-9149-BCA03420E39D}"/>
              </a:ext>
            </a:extLst>
          </p:cNvPr>
          <p:cNvSpPr txBox="1">
            <a:spLocks/>
          </p:cNvSpPr>
          <p:nvPr/>
        </p:nvSpPr>
        <p:spPr>
          <a:xfrm>
            <a:off x="228600" y="76201"/>
            <a:ext cx="7239000" cy="6857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latin typeface="Tahoma" panose="020B0604030504040204" pitchFamily="34" charset="0"/>
                <a:ea typeface="Tahoma" panose="020B0604030504040204" pitchFamily="34" charset="0"/>
                <a:cs typeface="Tahoma" panose="020B0604030504040204" pitchFamily="34" charset="0"/>
              </a:rPr>
              <a:t>Primary </a:t>
            </a:r>
            <a:r>
              <a:rPr lang="en-US" sz="2800" b="1" dirty="0" smtClean="0">
                <a:latin typeface="Tahoma" panose="020B0604030504040204" pitchFamily="34" charset="0"/>
                <a:ea typeface="Tahoma" panose="020B0604030504040204" pitchFamily="34" charset="0"/>
                <a:cs typeface="Tahoma" panose="020B0604030504040204" pitchFamily="34" charset="0"/>
              </a:rPr>
              <a:t>Challenges (…</a:t>
            </a:r>
            <a:r>
              <a:rPr lang="en-US" sz="2800" b="1" dirty="0" err="1" smtClean="0">
                <a:latin typeface="Tahoma" panose="020B0604030504040204" pitchFamily="34" charset="0"/>
                <a:ea typeface="Tahoma" panose="020B0604030504040204" pitchFamily="34" charset="0"/>
                <a:cs typeface="Tahoma" panose="020B0604030504040204" pitchFamily="34" charset="0"/>
              </a:rPr>
              <a:t>contd</a:t>
            </a:r>
            <a:r>
              <a:rPr lang="en-US" sz="2800" b="1" dirty="0" smtClean="0">
                <a:latin typeface="Tahoma" panose="020B0604030504040204" pitchFamily="34" charset="0"/>
                <a:ea typeface="Tahoma" panose="020B0604030504040204" pitchFamily="34" charset="0"/>
                <a:cs typeface="Tahoma" panose="020B0604030504040204" pitchFamily="34" charset="0"/>
              </a:rPr>
              <a:t>)</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0" y="6627168"/>
            <a:ext cx="9144000" cy="230832"/>
          </a:xfrm>
          <a:prstGeom prst="rect">
            <a:avLst/>
          </a:prstGeom>
          <a:noFill/>
        </p:spPr>
        <p:txBody>
          <a:bodyPr wrap="square" rtlCol="0">
            <a:spAutoFit/>
          </a:bodyPr>
          <a:lstStyle/>
          <a:p>
            <a:pPr algn="ctr"/>
            <a:r>
              <a:rPr lang="en-US" sz="900" b="1" dirty="0"/>
              <a:t>Copyright © </a:t>
            </a:r>
            <a:r>
              <a:rPr lang="en-US" sz="900" b="1" dirty="0" smtClean="0"/>
              <a:t>2018 </a:t>
            </a:r>
            <a:r>
              <a:rPr lang="en-US" sz="900" b="1" dirty="0"/>
              <a:t>Enago Academy | All Rights Reserved.</a:t>
            </a:r>
          </a:p>
        </p:txBody>
      </p:sp>
      <p:sp>
        <p:nvSpPr>
          <p:cNvPr id="7" name="Rectangle 6"/>
          <p:cNvSpPr/>
          <p:nvPr/>
        </p:nvSpPr>
        <p:spPr>
          <a:xfrm>
            <a:off x="228599" y="980581"/>
            <a:ext cx="7715251" cy="5632311"/>
          </a:xfrm>
          <a:prstGeom prst="rect">
            <a:avLst/>
          </a:prstGeom>
        </p:spPr>
        <p:txBody>
          <a:bodyPr wrap="square">
            <a:spAutoFit/>
          </a:bodyPr>
          <a:lstStyle/>
          <a:p>
            <a:pPr marL="342900" indent="-342900">
              <a:lnSpc>
                <a:spcPct val="150000"/>
              </a:lnSpc>
              <a:buFont typeface="Arial" panose="020B0604020202020204" pitchFamily="34" charset="0"/>
              <a:buChar char="•"/>
            </a:pPr>
            <a:r>
              <a:rPr lang="en-IN" sz="2000" dirty="0" smtClean="0"/>
              <a:t>Russian journals </a:t>
            </a:r>
            <a:r>
              <a:rPr lang="en-IN" sz="2000" dirty="0"/>
              <a:t>need to </a:t>
            </a:r>
            <a:r>
              <a:rPr lang="en-IN" sz="2000" dirty="0" smtClean="0"/>
              <a:t>increase </a:t>
            </a:r>
            <a:r>
              <a:rPr lang="en-IN" sz="2000" b="1" dirty="0" smtClean="0"/>
              <a:t>digital presence</a:t>
            </a:r>
            <a:r>
              <a:rPr lang="en-IN" sz="2000" dirty="0" smtClean="0"/>
              <a:t> </a:t>
            </a:r>
            <a:r>
              <a:rPr lang="en-IN" sz="2000" dirty="0"/>
              <a:t>of content by including </a:t>
            </a:r>
            <a:endParaRPr lang="en-IN" sz="2000" dirty="0" smtClean="0"/>
          </a:p>
          <a:p>
            <a:pPr lvl="1">
              <a:lnSpc>
                <a:spcPct val="150000"/>
              </a:lnSpc>
            </a:pPr>
            <a:r>
              <a:rPr lang="en-IN" sz="2000" dirty="0" smtClean="0"/>
              <a:t>i</a:t>
            </a:r>
            <a:r>
              <a:rPr lang="en-IN" sz="2000" dirty="0"/>
              <a:t>) digital object identifiers (DOIs), </a:t>
            </a:r>
            <a:endParaRPr lang="en-IN" sz="2000" dirty="0" smtClean="0"/>
          </a:p>
          <a:p>
            <a:pPr lvl="1">
              <a:lnSpc>
                <a:spcPct val="150000"/>
              </a:lnSpc>
            </a:pPr>
            <a:r>
              <a:rPr lang="en-IN" sz="2000" dirty="0" smtClean="0"/>
              <a:t>ii</a:t>
            </a:r>
            <a:r>
              <a:rPr lang="en-IN" sz="2000" dirty="0"/>
              <a:t>) XML encoding for archiving and preserving literature, and </a:t>
            </a:r>
            <a:endParaRPr lang="en-IN" sz="2000" dirty="0" smtClean="0"/>
          </a:p>
          <a:p>
            <a:pPr lvl="1">
              <a:lnSpc>
                <a:spcPct val="150000"/>
              </a:lnSpc>
            </a:pPr>
            <a:r>
              <a:rPr lang="en-IN" sz="2000" dirty="0" smtClean="0"/>
              <a:t>iii</a:t>
            </a:r>
            <a:r>
              <a:rPr lang="en-IN" sz="2000" dirty="0"/>
              <a:t>) indexing and posting journal articles on digital </a:t>
            </a:r>
            <a:r>
              <a:rPr lang="en-IN" sz="2000" dirty="0" smtClean="0"/>
              <a:t>platforms</a:t>
            </a:r>
          </a:p>
          <a:p>
            <a:pPr marL="342900" indent="-342900">
              <a:lnSpc>
                <a:spcPct val="150000"/>
              </a:lnSpc>
              <a:buFont typeface="Arial" panose="020B0604020202020204" pitchFamily="34" charset="0"/>
              <a:buChar char="•"/>
            </a:pPr>
            <a:endParaRPr lang="en-US" sz="2000" i="1" dirty="0"/>
          </a:p>
          <a:p>
            <a:pPr marL="342900" indent="-342900">
              <a:lnSpc>
                <a:spcPct val="150000"/>
              </a:lnSpc>
              <a:buFont typeface="Arial" panose="020B0604020202020204" pitchFamily="34" charset="0"/>
              <a:buChar char="•"/>
            </a:pPr>
            <a:r>
              <a:rPr lang="en-IN" sz="2000" dirty="0" smtClean="0"/>
              <a:t>Reputed researchers </a:t>
            </a:r>
            <a:r>
              <a:rPr lang="en-IN" sz="2000" dirty="0"/>
              <a:t>are cautious to submit to journals that do not have </a:t>
            </a:r>
            <a:r>
              <a:rPr lang="en-IN" sz="2000" dirty="0" smtClean="0"/>
              <a:t>a clear </a:t>
            </a:r>
            <a:r>
              <a:rPr lang="en-IN" sz="2000" b="1" dirty="0"/>
              <a:t>peer review</a:t>
            </a:r>
            <a:r>
              <a:rPr lang="en-IN" sz="2000" dirty="0"/>
              <a:t> or </a:t>
            </a:r>
            <a:r>
              <a:rPr lang="en-IN" sz="2000" b="1" dirty="0" smtClean="0"/>
              <a:t>indexing</a:t>
            </a:r>
            <a:r>
              <a:rPr lang="en-IN" sz="2000" dirty="0" smtClean="0"/>
              <a:t> process.</a:t>
            </a:r>
          </a:p>
          <a:p>
            <a:pPr marL="342900" indent="-342900">
              <a:lnSpc>
                <a:spcPct val="150000"/>
              </a:lnSpc>
              <a:buFont typeface="Arial" panose="020B0604020202020204" pitchFamily="34" charset="0"/>
              <a:buChar char="•"/>
            </a:pPr>
            <a:endParaRPr lang="en-US" sz="2000" i="1" dirty="0"/>
          </a:p>
          <a:p>
            <a:pPr marL="342900" indent="-342900">
              <a:lnSpc>
                <a:spcPct val="150000"/>
              </a:lnSpc>
              <a:buFont typeface="Arial" panose="020B0604020202020204" pitchFamily="34" charset="0"/>
              <a:buChar char="•"/>
            </a:pPr>
            <a:r>
              <a:rPr lang="en-IN" sz="2000" dirty="0" smtClean="0"/>
              <a:t>Most Russian </a:t>
            </a:r>
            <a:r>
              <a:rPr lang="en-IN" sz="2000" dirty="0"/>
              <a:t>scholarly journals remain largely </a:t>
            </a:r>
            <a:r>
              <a:rPr lang="en-IN" sz="2000" b="1" dirty="0"/>
              <a:t>unknown</a:t>
            </a:r>
            <a:r>
              <a:rPr lang="en-IN" sz="2000" dirty="0"/>
              <a:t> to the global scientific community, causing isolation of </a:t>
            </a:r>
            <a:r>
              <a:rPr lang="en-IN" sz="2000" dirty="0" smtClean="0"/>
              <a:t>research</a:t>
            </a:r>
            <a:r>
              <a:rPr lang="en-IN" sz="2000" dirty="0"/>
              <a:t> </a:t>
            </a:r>
            <a:r>
              <a:rPr lang="en-IN" sz="2000" dirty="0" smtClean="0"/>
              <a:t>published in Russian journals.</a:t>
            </a:r>
            <a:endParaRPr lang="en-IN" sz="2000" dirty="0"/>
          </a:p>
        </p:txBody>
      </p:sp>
    </p:spTree>
    <p:extLst>
      <p:ext uri="{BB962C8B-B14F-4D97-AF65-F5344CB8AC3E}">
        <p14:creationId xmlns:p14="http://schemas.microsoft.com/office/powerpoint/2010/main" val="13604949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5" y="942256"/>
            <a:ext cx="8636000" cy="5756275"/>
          </a:xfrm>
        </p:spPr>
        <p:txBody>
          <a:bodyPr/>
          <a:lstStyle/>
          <a:p>
            <a:pPr>
              <a:lnSpc>
                <a:spcPct val="150000"/>
              </a:lnSpc>
            </a:pPr>
            <a:r>
              <a:rPr lang="en-IN" sz="2200" dirty="0" smtClean="0"/>
              <a:t>Editor &amp; Publisher for </a:t>
            </a:r>
            <a:r>
              <a:rPr lang="en-IN" sz="2200" i="1" dirty="0" smtClean="0"/>
              <a:t>Advanced Optical Technologies</a:t>
            </a:r>
            <a:endParaRPr lang="en-IN" sz="2200" dirty="0"/>
          </a:p>
          <a:p>
            <a:pPr>
              <a:lnSpc>
                <a:spcPct val="150000"/>
              </a:lnSpc>
            </a:pPr>
            <a:r>
              <a:rPr lang="en-US" sz="2200" dirty="0"/>
              <a:t>Founder, </a:t>
            </a:r>
            <a:r>
              <a:rPr lang="en-US" sz="2200" dirty="0" err="1"/>
              <a:t>Thoss</a:t>
            </a:r>
            <a:r>
              <a:rPr lang="en-US" sz="2200" dirty="0"/>
              <a:t> Media GmbH</a:t>
            </a:r>
          </a:p>
          <a:p>
            <a:pPr>
              <a:lnSpc>
                <a:spcPct val="150000"/>
              </a:lnSpc>
            </a:pPr>
            <a:r>
              <a:rPr lang="en-US" sz="2200" dirty="0" smtClean="0"/>
              <a:t>Ex-Publisher</a:t>
            </a:r>
            <a:r>
              <a:rPr lang="en-US" sz="2200" dirty="0"/>
              <a:t>, John Wiley &amp; </a:t>
            </a:r>
            <a:r>
              <a:rPr lang="en-US" sz="2200" dirty="0" smtClean="0"/>
              <a:t>Sons</a:t>
            </a:r>
            <a:endParaRPr lang="en-US" sz="2200" dirty="0"/>
          </a:p>
          <a:p>
            <a:pPr>
              <a:lnSpc>
                <a:spcPct val="150000"/>
              </a:lnSpc>
            </a:pPr>
            <a:r>
              <a:rPr lang="en-US" sz="2200" dirty="0" smtClean="0"/>
              <a:t>Ex-Director, </a:t>
            </a:r>
            <a:r>
              <a:rPr lang="en-US" sz="2200" dirty="0" err="1" smtClean="0"/>
              <a:t>JenLab</a:t>
            </a:r>
            <a:r>
              <a:rPr lang="en-US" sz="2200" dirty="0" smtClean="0"/>
              <a:t> GmbH</a:t>
            </a:r>
          </a:p>
          <a:p>
            <a:pPr>
              <a:lnSpc>
                <a:spcPct val="150000"/>
              </a:lnSpc>
            </a:pPr>
            <a:r>
              <a:rPr lang="en-US" sz="2200" dirty="0" smtClean="0"/>
              <a:t>Contributing Editor</a:t>
            </a:r>
            <a:r>
              <a:rPr lang="en-US" sz="2200" dirty="0"/>
              <a:t>, Laser Focus </a:t>
            </a:r>
            <a:r>
              <a:rPr lang="en-US" sz="2200" dirty="0" smtClean="0"/>
              <a:t>World </a:t>
            </a:r>
          </a:p>
          <a:p>
            <a:pPr>
              <a:lnSpc>
                <a:spcPct val="150000"/>
              </a:lnSpc>
            </a:pPr>
            <a:r>
              <a:rPr lang="en-US" sz="2200" dirty="0" smtClean="0"/>
              <a:t>Helped </a:t>
            </a:r>
            <a:r>
              <a:rPr lang="en-US" sz="2200" dirty="0"/>
              <a:t>establish </a:t>
            </a:r>
            <a:r>
              <a:rPr lang="en-US" sz="2200" i="1" dirty="0"/>
              <a:t>Laser &amp; Photonics </a:t>
            </a:r>
            <a:r>
              <a:rPr lang="en-US" sz="2200" i="1" dirty="0" smtClean="0"/>
              <a:t>Reviews</a:t>
            </a:r>
            <a:r>
              <a:rPr lang="en-US" sz="2200" dirty="0" smtClean="0"/>
              <a:t> </a:t>
            </a:r>
            <a:r>
              <a:rPr lang="en-US" sz="2200" dirty="0"/>
              <a:t>and </a:t>
            </a:r>
            <a:r>
              <a:rPr lang="en-US" sz="2200" i="1" dirty="0"/>
              <a:t>Journal of </a:t>
            </a:r>
            <a:r>
              <a:rPr lang="en-US" sz="2200" i="1" dirty="0" err="1"/>
              <a:t>Biophotonics</a:t>
            </a:r>
            <a:endParaRPr lang="en-US" sz="2200" i="1" dirty="0" smtClean="0"/>
          </a:p>
          <a:p>
            <a:pPr>
              <a:lnSpc>
                <a:spcPct val="150000"/>
              </a:lnSpc>
            </a:pPr>
            <a:r>
              <a:rPr lang="en-US" sz="2200" dirty="0" smtClean="0"/>
              <a:t>Associated with </a:t>
            </a:r>
            <a:r>
              <a:rPr lang="en-US" sz="2200" dirty="0"/>
              <a:t>Optical Society of </a:t>
            </a:r>
            <a:r>
              <a:rPr lang="en-US" sz="2200" dirty="0" smtClean="0"/>
              <a:t>America &amp; </a:t>
            </a:r>
            <a:r>
              <a:rPr lang="en-IN" sz="2200" dirty="0"/>
              <a:t>Society of Photographic Instrumentation </a:t>
            </a:r>
            <a:r>
              <a:rPr lang="en-IN" sz="2200" dirty="0" smtClean="0"/>
              <a:t>Engineers for training workshops</a:t>
            </a:r>
            <a:endParaRPr lang="en-IN" sz="2200" dirty="0"/>
          </a:p>
        </p:txBody>
      </p:sp>
      <p:sp>
        <p:nvSpPr>
          <p:cNvPr id="5" name="Title 1"/>
          <p:cNvSpPr txBox="1">
            <a:spLocks/>
          </p:cNvSpPr>
          <p:nvPr/>
        </p:nvSpPr>
        <p:spPr>
          <a:xfrm>
            <a:off x="269875" y="207963"/>
            <a:ext cx="8874125" cy="50958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defTabSz="685800">
              <a:defRPr/>
            </a:pPr>
            <a:r>
              <a:rPr lang="en-US" sz="2100" b="1" dirty="0">
                <a:solidFill>
                  <a:srgbClr val="C00000"/>
                </a:solidFill>
                <a:latin typeface="Tahoma"/>
                <a:cs typeface="Tahoma"/>
              </a:rPr>
              <a:t>About Dr Andreas </a:t>
            </a:r>
            <a:r>
              <a:rPr lang="en-US" sz="2100" b="1" dirty="0" err="1">
                <a:solidFill>
                  <a:srgbClr val="C00000"/>
                </a:solidFill>
                <a:latin typeface="Tahoma"/>
                <a:cs typeface="Tahoma"/>
              </a:rPr>
              <a:t>Thoss</a:t>
            </a:r>
            <a:endParaRPr kumimoji="0" lang="en-US" sz="2100" b="1" i="0" u="none" strike="noStrike" kern="1200" cap="none" spc="0" normalizeH="0" baseline="0" noProof="0" dirty="0">
              <a:ln>
                <a:noFill/>
              </a:ln>
              <a:solidFill>
                <a:srgbClr val="C00000"/>
              </a:solidFill>
              <a:effectLst/>
              <a:uLnTx/>
              <a:uFillTx/>
              <a:latin typeface="Tahoma"/>
              <a:ea typeface="+mj-ea"/>
              <a:cs typeface="Tahoma"/>
            </a:endParaRPr>
          </a:p>
        </p:txBody>
      </p:sp>
    </p:spTree>
    <p:extLst>
      <p:ext uri="{BB962C8B-B14F-4D97-AF65-F5344CB8AC3E}">
        <p14:creationId xmlns:p14="http://schemas.microsoft.com/office/powerpoint/2010/main" val="30760780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ED50F6FA-98C5-43A5-9149-BCA03420E39D}"/>
              </a:ext>
            </a:extLst>
          </p:cNvPr>
          <p:cNvSpPr txBox="1">
            <a:spLocks/>
          </p:cNvSpPr>
          <p:nvPr/>
        </p:nvSpPr>
        <p:spPr>
          <a:xfrm>
            <a:off x="228600" y="76201"/>
            <a:ext cx="7239000" cy="6857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latin typeface="Tahoma" panose="020B0604030504040204" pitchFamily="34" charset="0"/>
                <a:ea typeface="Tahoma" panose="020B0604030504040204" pitchFamily="34" charset="0"/>
                <a:cs typeface="Tahoma" panose="020B0604030504040204" pitchFamily="34" charset="0"/>
              </a:rPr>
              <a:t>Other Limitations</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0" y="6627168"/>
            <a:ext cx="9144000" cy="230832"/>
          </a:xfrm>
          <a:prstGeom prst="rect">
            <a:avLst/>
          </a:prstGeom>
          <a:noFill/>
        </p:spPr>
        <p:txBody>
          <a:bodyPr wrap="square" rtlCol="0">
            <a:spAutoFit/>
          </a:bodyPr>
          <a:lstStyle/>
          <a:p>
            <a:pPr algn="ctr"/>
            <a:r>
              <a:rPr lang="en-US" sz="900" b="1" dirty="0"/>
              <a:t>Copyright © </a:t>
            </a:r>
            <a:r>
              <a:rPr lang="en-US" sz="900" b="1" dirty="0" smtClean="0"/>
              <a:t>2018 </a:t>
            </a:r>
            <a:r>
              <a:rPr lang="en-US" sz="900" b="1" dirty="0"/>
              <a:t>Enago Academy | All Rights Reserved.</a:t>
            </a:r>
          </a:p>
        </p:txBody>
      </p:sp>
      <p:sp>
        <p:nvSpPr>
          <p:cNvPr id="7" name="Rectangle 6"/>
          <p:cNvSpPr/>
          <p:nvPr/>
        </p:nvSpPr>
        <p:spPr>
          <a:xfrm>
            <a:off x="260087" y="931941"/>
            <a:ext cx="4311913" cy="4247317"/>
          </a:xfrm>
          <a:prstGeom prst="rect">
            <a:avLst/>
          </a:prstGeom>
        </p:spPr>
        <p:txBody>
          <a:bodyPr wrap="square">
            <a:spAutoFit/>
          </a:bodyPr>
          <a:lstStyle/>
          <a:p>
            <a:pPr marL="285750" indent="-285750">
              <a:lnSpc>
                <a:spcPct val="150000"/>
              </a:lnSpc>
              <a:buFont typeface="Arial" panose="020B0604020202020204" pitchFamily="34" charset="0"/>
              <a:buChar char="•"/>
            </a:pPr>
            <a:r>
              <a:rPr lang="en-IN" sz="2000" b="1" dirty="0" smtClean="0"/>
              <a:t>English </a:t>
            </a:r>
            <a:r>
              <a:rPr lang="en-IN" sz="2000" b="1" dirty="0"/>
              <a:t>language skills</a:t>
            </a:r>
            <a:r>
              <a:rPr lang="en-IN" sz="2000" dirty="0"/>
              <a:t> among Russian authors and </a:t>
            </a:r>
            <a:r>
              <a:rPr lang="en-IN" sz="2000" dirty="0" smtClean="0"/>
              <a:t>editors limit </a:t>
            </a:r>
            <a:r>
              <a:rPr lang="en-IN" sz="2000" dirty="0"/>
              <a:t>the global influence </a:t>
            </a:r>
            <a:r>
              <a:rPr lang="en-IN" sz="2000" dirty="0" smtClean="0"/>
              <a:t>of their </a:t>
            </a:r>
            <a:r>
              <a:rPr lang="en-IN" sz="2000" dirty="0"/>
              <a:t>scientific articles</a:t>
            </a:r>
            <a:r>
              <a:rPr lang="en-IN" sz="2000" dirty="0" smtClean="0"/>
              <a:t>.</a:t>
            </a:r>
          </a:p>
          <a:p>
            <a:pPr marL="285750" indent="-285750">
              <a:lnSpc>
                <a:spcPct val="150000"/>
              </a:lnSpc>
              <a:buFont typeface="Arial" panose="020B0604020202020204" pitchFamily="34" charset="0"/>
              <a:buChar char="•"/>
            </a:pPr>
            <a:endParaRPr lang="en-IN" sz="2000" dirty="0" smtClean="0"/>
          </a:p>
          <a:p>
            <a:pPr marL="285750" indent="-285750">
              <a:lnSpc>
                <a:spcPct val="150000"/>
              </a:lnSpc>
              <a:buFont typeface="Arial" panose="020B0604020202020204" pitchFamily="34" charset="0"/>
              <a:buChar char="•"/>
            </a:pPr>
            <a:r>
              <a:rPr lang="en-IN" sz="2000" dirty="0" smtClean="0"/>
              <a:t>Although Russian </a:t>
            </a:r>
            <a:r>
              <a:rPr lang="en-IN" sz="2000" dirty="0"/>
              <a:t>journals </a:t>
            </a:r>
            <a:r>
              <a:rPr lang="en-IN" sz="2000" dirty="0" smtClean="0"/>
              <a:t>have launched English language versions, very </a:t>
            </a:r>
            <a:r>
              <a:rPr lang="en-IN" sz="2000" b="1" dirty="0" smtClean="0"/>
              <a:t>few</a:t>
            </a:r>
            <a:r>
              <a:rPr lang="en-IN" sz="2000" dirty="0" smtClean="0"/>
              <a:t> of them are pursuing a </a:t>
            </a:r>
            <a:r>
              <a:rPr lang="en-IN" sz="2000" b="1" dirty="0" smtClean="0"/>
              <a:t>bilingual</a:t>
            </a:r>
            <a:r>
              <a:rPr lang="en-IN" sz="2000" dirty="0" smtClean="0"/>
              <a:t> model.</a:t>
            </a:r>
            <a:endParaRPr lang="en-US" sz="2000" dirty="0" smtClean="0"/>
          </a:p>
        </p:txBody>
      </p:sp>
      <p:sp>
        <p:nvSpPr>
          <p:cNvPr id="5" name="Rectangle 4"/>
          <p:cNvSpPr/>
          <p:nvPr/>
        </p:nvSpPr>
        <p:spPr>
          <a:xfrm>
            <a:off x="4628147" y="931941"/>
            <a:ext cx="4311913" cy="5122941"/>
          </a:xfrm>
          <a:prstGeom prst="rect">
            <a:avLst/>
          </a:prstGeom>
        </p:spPr>
        <p:txBody>
          <a:bodyPr wrap="square">
            <a:spAutoFit/>
          </a:bodyPr>
          <a:lstStyle/>
          <a:p>
            <a:pPr marL="285750" indent="-285750">
              <a:lnSpc>
                <a:spcPct val="150000"/>
              </a:lnSpc>
              <a:buFont typeface="Arial" panose="020B0604020202020204" pitchFamily="34" charset="0"/>
              <a:buChar char="•"/>
            </a:pPr>
            <a:r>
              <a:rPr lang="en-IN" sz="2000" dirty="0" smtClean="0"/>
              <a:t>Certain common issues that persist among Russian journals</a:t>
            </a:r>
            <a:r>
              <a:rPr lang="en-IN" sz="2000" dirty="0"/>
              <a:t>: </a:t>
            </a:r>
            <a:endParaRPr lang="en-IN" sz="2000" dirty="0" smtClean="0"/>
          </a:p>
          <a:p>
            <a:pPr marL="857250" lvl="1" indent="-400050">
              <a:lnSpc>
                <a:spcPct val="150000"/>
              </a:lnSpc>
              <a:buFont typeface="+mj-lt"/>
              <a:buAutoNum type="alphaLcParenR"/>
            </a:pPr>
            <a:r>
              <a:rPr lang="en-IN" sz="2000" dirty="0" smtClean="0"/>
              <a:t>lack </a:t>
            </a:r>
            <a:r>
              <a:rPr lang="en-IN" sz="2000" dirty="0"/>
              <a:t>of electronic </a:t>
            </a:r>
            <a:r>
              <a:rPr lang="en-IN" sz="2000" b="1" dirty="0"/>
              <a:t>full-texts of articles</a:t>
            </a:r>
            <a:r>
              <a:rPr lang="en-IN" sz="2000" dirty="0"/>
              <a:t>, </a:t>
            </a:r>
            <a:endParaRPr lang="en-IN" sz="2000" dirty="0" smtClean="0"/>
          </a:p>
          <a:p>
            <a:pPr marL="857250" lvl="1" indent="-400050">
              <a:lnSpc>
                <a:spcPct val="150000"/>
              </a:lnSpc>
              <a:buFont typeface="+mj-lt"/>
              <a:buAutoNum type="alphaLcParenR"/>
            </a:pPr>
            <a:r>
              <a:rPr lang="en-IN" sz="2000" dirty="0" smtClean="0"/>
              <a:t>poor </a:t>
            </a:r>
            <a:r>
              <a:rPr lang="en-IN" sz="2000" dirty="0"/>
              <a:t>quality of </a:t>
            </a:r>
            <a:r>
              <a:rPr lang="en-IN" sz="2000" b="1" dirty="0"/>
              <a:t>journal websites</a:t>
            </a:r>
            <a:r>
              <a:rPr lang="en-IN" sz="2000" dirty="0"/>
              <a:t>, </a:t>
            </a:r>
            <a:endParaRPr lang="en-IN" sz="2000" dirty="0" smtClean="0"/>
          </a:p>
          <a:p>
            <a:pPr marL="857250" lvl="1" indent="-400050">
              <a:lnSpc>
                <a:spcPct val="150000"/>
              </a:lnSpc>
              <a:buFont typeface="+mj-lt"/>
              <a:buAutoNum type="alphaLcParenR"/>
            </a:pPr>
            <a:r>
              <a:rPr lang="en-IN" sz="2000" dirty="0" smtClean="0"/>
              <a:t>inefficient </a:t>
            </a:r>
            <a:r>
              <a:rPr lang="en-IN" sz="2000" dirty="0"/>
              <a:t>peer </a:t>
            </a:r>
            <a:r>
              <a:rPr lang="en-IN" sz="2000" b="1" dirty="0"/>
              <a:t>review</a:t>
            </a:r>
            <a:r>
              <a:rPr lang="en-IN" sz="2000" dirty="0"/>
              <a:t>, </a:t>
            </a:r>
            <a:endParaRPr lang="en-IN" sz="2000" dirty="0" smtClean="0"/>
          </a:p>
          <a:p>
            <a:pPr marL="857250" lvl="1" indent="-400050">
              <a:lnSpc>
                <a:spcPct val="150000"/>
              </a:lnSpc>
              <a:buFont typeface="+mj-lt"/>
              <a:buAutoNum type="alphaLcParenR"/>
            </a:pPr>
            <a:r>
              <a:rPr lang="en-IN" sz="2000" dirty="0" smtClean="0"/>
              <a:t>lack </a:t>
            </a:r>
            <a:r>
              <a:rPr lang="en-IN" sz="2000" dirty="0"/>
              <a:t>of </a:t>
            </a:r>
            <a:r>
              <a:rPr lang="en-IN" sz="2000" b="1" dirty="0"/>
              <a:t>funds</a:t>
            </a:r>
            <a:r>
              <a:rPr lang="en-IN" sz="2000" dirty="0"/>
              <a:t> to run the </a:t>
            </a:r>
            <a:r>
              <a:rPr lang="en-IN" sz="2000" dirty="0" smtClean="0"/>
              <a:t>journals, </a:t>
            </a:r>
            <a:r>
              <a:rPr lang="en-IN" sz="2000" dirty="0"/>
              <a:t>and </a:t>
            </a:r>
            <a:endParaRPr lang="en-IN" sz="2000" dirty="0" smtClean="0"/>
          </a:p>
          <a:p>
            <a:pPr marL="857250" lvl="1" indent="-400050">
              <a:lnSpc>
                <a:spcPct val="150000"/>
              </a:lnSpc>
              <a:buFont typeface="+mj-lt"/>
              <a:buAutoNum type="alphaLcParenR"/>
            </a:pPr>
            <a:r>
              <a:rPr lang="en-IN" sz="2000" dirty="0" smtClean="0"/>
              <a:t>incorrect </a:t>
            </a:r>
            <a:r>
              <a:rPr lang="en-IN" sz="2000" dirty="0"/>
              <a:t>English language </a:t>
            </a:r>
            <a:r>
              <a:rPr lang="en-IN" sz="2000" b="1" dirty="0" smtClean="0"/>
              <a:t>review</a:t>
            </a:r>
            <a:r>
              <a:rPr lang="en-IN" sz="2000" dirty="0" smtClean="0"/>
              <a:t> (for bilingual journals).</a:t>
            </a:r>
            <a:endParaRPr lang="en-US" sz="2000" dirty="0" smtClean="0"/>
          </a:p>
        </p:txBody>
      </p:sp>
    </p:spTree>
    <p:extLst>
      <p:ext uri="{BB962C8B-B14F-4D97-AF65-F5344CB8AC3E}">
        <p14:creationId xmlns:p14="http://schemas.microsoft.com/office/powerpoint/2010/main" val="11564784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13"/>
          <p:cNvSpPr/>
          <p:nvPr/>
        </p:nvSpPr>
        <p:spPr bwMode="auto">
          <a:xfrm>
            <a:off x="0" y="2628886"/>
            <a:ext cx="9157408" cy="1693501"/>
          </a:xfrm>
          <a:prstGeom prst="rect">
            <a:avLst/>
          </a:prstGeom>
          <a:solidFill>
            <a:srgbClr val="D52B1E"/>
          </a:solidFill>
          <a:ln>
            <a:noFill/>
          </a:ln>
          <a:extLst/>
        </p:spPr>
        <p:txBody>
          <a:bodyPr lIns="0" tIns="0" rIns="0" bIns="0" rtlCol="0" anchor="ctr"/>
          <a:lstStyle/>
          <a:p>
            <a:pPr algn="ctr" defTabSz="914400"/>
            <a:endParaRPr lang="es-ES" dirty="0">
              <a:solidFill>
                <a:prstClr val="black"/>
              </a:solidFill>
            </a:endParaRPr>
          </a:p>
        </p:txBody>
      </p:sp>
      <p:sp>
        <p:nvSpPr>
          <p:cNvPr id="5" name="Title Placeholder 1"/>
          <p:cNvSpPr txBox="1">
            <a:spLocks/>
          </p:cNvSpPr>
          <p:nvPr/>
        </p:nvSpPr>
        <p:spPr>
          <a:xfrm>
            <a:off x="-132177" y="2901777"/>
            <a:ext cx="9385359" cy="1143000"/>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prstClr val="white"/>
                </a:solidFill>
                <a:latin typeface="+mn-lt"/>
              </a:rPr>
              <a:t>Solution: Follow These Best Practices</a:t>
            </a:r>
          </a:p>
          <a:p>
            <a:r>
              <a:rPr lang="en-US" sz="4000" b="1" dirty="0" smtClean="0">
                <a:solidFill>
                  <a:prstClr val="white"/>
                </a:solidFill>
                <a:latin typeface="+mn-lt"/>
              </a:rPr>
              <a:t>to Get Indexed</a:t>
            </a:r>
            <a:endParaRPr lang="en-US" sz="4000" b="1" dirty="0">
              <a:solidFill>
                <a:prstClr val="white"/>
              </a:solidFill>
              <a:latin typeface="+mn-lt"/>
            </a:endParaRPr>
          </a:p>
        </p:txBody>
      </p:sp>
      <p:sp>
        <p:nvSpPr>
          <p:cNvPr id="2" name="AutoShape 2" descr="Image result for university of indonesia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9" name="TextBox 8"/>
          <p:cNvSpPr txBox="1"/>
          <p:nvPr/>
        </p:nvSpPr>
        <p:spPr>
          <a:xfrm>
            <a:off x="0" y="6645244"/>
            <a:ext cx="9144000" cy="230832"/>
          </a:xfrm>
          <a:prstGeom prst="rect">
            <a:avLst/>
          </a:prstGeom>
          <a:noFill/>
        </p:spPr>
        <p:txBody>
          <a:bodyPr wrap="square" rtlCol="0">
            <a:spAutoFit/>
          </a:bodyPr>
          <a:lstStyle/>
          <a:p>
            <a:pPr algn="ctr"/>
            <a:r>
              <a:rPr lang="en-US" sz="900" b="1" dirty="0"/>
              <a:t>Copyright © </a:t>
            </a:r>
            <a:r>
              <a:rPr lang="en-US" sz="900" b="1" dirty="0" smtClean="0"/>
              <a:t>2018 </a:t>
            </a:r>
            <a:r>
              <a:rPr lang="en-US" sz="900" b="1" dirty="0"/>
              <a:t>Enago Academy | All Rights Reserved.</a:t>
            </a:r>
          </a:p>
        </p:txBody>
      </p:sp>
    </p:spTree>
    <p:extLst>
      <p:ext uri="{BB962C8B-B14F-4D97-AF65-F5344CB8AC3E}">
        <p14:creationId xmlns:p14="http://schemas.microsoft.com/office/powerpoint/2010/main" val="26203530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ED50F6FA-98C5-43A5-9149-BCA03420E39D}"/>
              </a:ext>
            </a:extLst>
          </p:cNvPr>
          <p:cNvSpPr txBox="1">
            <a:spLocks/>
          </p:cNvSpPr>
          <p:nvPr/>
        </p:nvSpPr>
        <p:spPr>
          <a:xfrm>
            <a:off x="228600" y="76201"/>
            <a:ext cx="7239000" cy="6857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sz="2800" b="1" dirty="0" smtClean="0">
                <a:latin typeface="Tahoma" panose="020B0604030504040204" pitchFamily="34" charset="0"/>
                <a:ea typeface="Tahoma" panose="020B0604030504040204" pitchFamily="34" charset="0"/>
                <a:cs typeface="Tahoma" panose="020B0604030504040204" pitchFamily="34" charset="0"/>
              </a:rPr>
              <a:t>Getting Indexed</a:t>
            </a:r>
            <a:endParaRPr lang="en-IN" sz="3300" b="1"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0" y="6627168"/>
            <a:ext cx="9144000" cy="230832"/>
          </a:xfrm>
          <a:prstGeom prst="rect">
            <a:avLst/>
          </a:prstGeom>
          <a:noFill/>
        </p:spPr>
        <p:txBody>
          <a:bodyPr wrap="square" rtlCol="0">
            <a:spAutoFit/>
          </a:bodyPr>
          <a:lstStyle/>
          <a:p>
            <a:pPr algn="ctr"/>
            <a:r>
              <a:rPr lang="en-US" sz="900" b="1" dirty="0"/>
              <a:t>Copyright © </a:t>
            </a:r>
            <a:r>
              <a:rPr lang="en-US" sz="900" b="1" dirty="0" smtClean="0"/>
              <a:t>2018 </a:t>
            </a:r>
            <a:r>
              <a:rPr lang="en-US" sz="900" b="1" dirty="0"/>
              <a:t>Enago Academy | All Rights Reserved.</a:t>
            </a:r>
          </a:p>
        </p:txBody>
      </p:sp>
      <p:sp>
        <p:nvSpPr>
          <p:cNvPr id="8" name="Rectangle 7"/>
          <p:cNvSpPr/>
          <p:nvPr/>
        </p:nvSpPr>
        <p:spPr>
          <a:xfrm>
            <a:off x="228599" y="844389"/>
            <a:ext cx="8701391" cy="523220"/>
          </a:xfrm>
          <a:prstGeom prst="rect">
            <a:avLst/>
          </a:prstGeom>
        </p:spPr>
        <p:txBody>
          <a:bodyPr wrap="square">
            <a:spAutoFit/>
          </a:bodyPr>
          <a:lstStyle/>
          <a:p>
            <a:pPr algn="ctr"/>
            <a:r>
              <a:rPr lang="en-US" sz="2800" b="1" dirty="0" smtClean="0">
                <a:solidFill>
                  <a:srgbClr val="FF0000"/>
                </a:solidFill>
              </a:rPr>
              <a:t>Using Journal Hosting Systems</a:t>
            </a:r>
          </a:p>
        </p:txBody>
      </p:sp>
      <p:sp>
        <p:nvSpPr>
          <p:cNvPr id="9" name="Rectangle 8"/>
          <p:cNvSpPr/>
          <p:nvPr/>
        </p:nvSpPr>
        <p:spPr>
          <a:xfrm>
            <a:off x="249865" y="1456607"/>
            <a:ext cx="7239001" cy="2862322"/>
          </a:xfrm>
          <a:prstGeom prst="rect">
            <a:avLst/>
          </a:prstGeom>
        </p:spPr>
        <p:txBody>
          <a:bodyPr wrap="square">
            <a:spAutoFit/>
          </a:bodyPr>
          <a:lstStyle/>
          <a:p>
            <a:pPr marL="285750" indent="-285750">
              <a:lnSpc>
                <a:spcPct val="150000"/>
              </a:lnSpc>
              <a:buFont typeface="Arial" panose="020B0604020202020204" pitchFamily="34" charset="0"/>
              <a:buChar char="•"/>
            </a:pPr>
            <a:r>
              <a:rPr lang="en-IN" sz="2000" dirty="0" smtClean="0"/>
              <a:t>Hosting systems assist in publication of scholarly content like journals, articles, or books</a:t>
            </a:r>
          </a:p>
          <a:p>
            <a:pPr marL="285750" indent="-285750">
              <a:lnSpc>
                <a:spcPct val="150000"/>
              </a:lnSpc>
              <a:buFont typeface="Arial" panose="020B0604020202020204" pitchFamily="34" charset="0"/>
              <a:buChar char="•"/>
            </a:pPr>
            <a:r>
              <a:rPr lang="en-IN" sz="2000" dirty="0" smtClean="0"/>
              <a:t>These systems help editors have real-time </a:t>
            </a:r>
            <a:r>
              <a:rPr lang="en-IN" sz="2000" dirty="0"/>
              <a:t>interactions </a:t>
            </a:r>
            <a:r>
              <a:rPr lang="en-IN" sz="2000" dirty="0" smtClean="0"/>
              <a:t>with authors/peer reviewers</a:t>
            </a:r>
          </a:p>
          <a:p>
            <a:pPr marL="285750" indent="-285750">
              <a:lnSpc>
                <a:spcPct val="150000"/>
              </a:lnSpc>
              <a:buFont typeface="Arial" panose="020B0604020202020204" pitchFamily="34" charset="0"/>
              <a:buChar char="•"/>
            </a:pPr>
            <a:r>
              <a:rPr lang="en-US" sz="2000" dirty="0" smtClean="0"/>
              <a:t>Easy verification and tracking of identifiers like DOIs, ORCID, </a:t>
            </a:r>
            <a:r>
              <a:rPr lang="en-US" sz="2000" dirty="0" err="1" smtClean="0"/>
              <a:t>CrossRef</a:t>
            </a:r>
            <a:r>
              <a:rPr lang="en-US" sz="2000" dirty="0" smtClean="0"/>
              <a:t>, ISBNs, </a:t>
            </a:r>
            <a:r>
              <a:rPr lang="en-US" sz="2000" dirty="0" err="1" smtClean="0"/>
              <a:t>etc</a:t>
            </a:r>
            <a:endParaRPr lang="en-IN" sz="2000" dirty="0" smtClean="0"/>
          </a:p>
        </p:txBody>
      </p:sp>
      <p:sp>
        <p:nvSpPr>
          <p:cNvPr id="3" name="AutoShape 2" descr="Image result for atyp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5838" y="1003747"/>
            <a:ext cx="1783250" cy="783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descr="Image result for highwi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8577" y="2003525"/>
            <a:ext cx="1897773" cy="51558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2190" y="2723438"/>
            <a:ext cx="144780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380999" y="4154790"/>
            <a:ext cx="8701391" cy="523220"/>
          </a:xfrm>
          <a:prstGeom prst="rect">
            <a:avLst/>
          </a:prstGeom>
        </p:spPr>
        <p:txBody>
          <a:bodyPr wrap="square">
            <a:spAutoFit/>
          </a:bodyPr>
          <a:lstStyle/>
          <a:p>
            <a:pPr algn="ctr"/>
            <a:r>
              <a:rPr lang="en-US" sz="2800" b="1" dirty="0" smtClean="0">
                <a:solidFill>
                  <a:srgbClr val="FF0000"/>
                </a:solidFill>
              </a:rPr>
              <a:t>Using Aggregators</a:t>
            </a:r>
          </a:p>
        </p:txBody>
      </p:sp>
      <p:sp>
        <p:nvSpPr>
          <p:cNvPr id="4" name="AutoShape 9" descr="Image result for redaly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5" name="AutoShape 12" descr="Image result for redaly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2061"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37439" y="5602505"/>
            <a:ext cx="1718150" cy="556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2"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30375" y="4604099"/>
            <a:ext cx="1447401" cy="687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3"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10883" y="3574771"/>
            <a:ext cx="1790413" cy="932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p:nvPr/>
        </p:nvSpPr>
        <p:spPr>
          <a:xfrm>
            <a:off x="253403" y="4681944"/>
            <a:ext cx="7239001" cy="1477328"/>
          </a:xfrm>
          <a:prstGeom prst="rect">
            <a:avLst/>
          </a:prstGeom>
        </p:spPr>
        <p:txBody>
          <a:bodyPr wrap="square">
            <a:spAutoFit/>
          </a:bodyPr>
          <a:lstStyle/>
          <a:p>
            <a:pPr marL="285750" indent="-285750">
              <a:lnSpc>
                <a:spcPct val="150000"/>
              </a:lnSpc>
              <a:buFont typeface="Arial" panose="020B0604020202020204" pitchFamily="34" charset="0"/>
              <a:buChar char="•"/>
            </a:pPr>
            <a:r>
              <a:rPr lang="en-IN" sz="2000" dirty="0" smtClean="0"/>
              <a:t>Aggregators like JSTOR, </a:t>
            </a:r>
            <a:r>
              <a:rPr lang="en-IN" sz="2000" dirty="0" err="1" smtClean="0"/>
              <a:t>SciELO</a:t>
            </a:r>
            <a:r>
              <a:rPr lang="en-IN" sz="2000" dirty="0" smtClean="0"/>
              <a:t>, and </a:t>
            </a:r>
            <a:r>
              <a:rPr lang="en-IN" sz="2000" dirty="0" err="1" smtClean="0"/>
              <a:t>Redalyc</a:t>
            </a:r>
            <a:r>
              <a:rPr lang="en-IN" sz="2000" dirty="0" smtClean="0"/>
              <a:t> offer free access to scholarly material </a:t>
            </a:r>
            <a:r>
              <a:rPr lang="en-IN" sz="2000" dirty="0"/>
              <a:t>and </a:t>
            </a:r>
            <a:r>
              <a:rPr lang="en-IN" sz="2000" dirty="0" smtClean="0"/>
              <a:t>virtually act as digital libraries</a:t>
            </a:r>
          </a:p>
          <a:p>
            <a:pPr marL="285750" indent="-285750">
              <a:lnSpc>
                <a:spcPct val="150000"/>
              </a:lnSpc>
              <a:buFont typeface="Arial" panose="020B0604020202020204" pitchFamily="34" charset="0"/>
              <a:buChar char="•"/>
            </a:pPr>
            <a:r>
              <a:rPr lang="en-US" sz="2000" dirty="0" smtClean="0"/>
              <a:t>They also act like bibliographic databases </a:t>
            </a:r>
            <a:endParaRPr lang="en-IN" sz="2000" dirty="0" smtClean="0"/>
          </a:p>
        </p:txBody>
      </p:sp>
    </p:spTree>
    <p:extLst>
      <p:ext uri="{BB962C8B-B14F-4D97-AF65-F5344CB8AC3E}">
        <p14:creationId xmlns:p14="http://schemas.microsoft.com/office/powerpoint/2010/main" val="27700677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ED50F6FA-98C5-43A5-9149-BCA03420E39D}"/>
              </a:ext>
            </a:extLst>
          </p:cNvPr>
          <p:cNvSpPr txBox="1">
            <a:spLocks/>
          </p:cNvSpPr>
          <p:nvPr/>
        </p:nvSpPr>
        <p:spPr>
          <a:xfrm>
            <a:off x="228600" y="76201"/>
            <a:ext cx="7239000" cy="6857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sz="2800" b="1" dirty="0">
                <a:latin typeface="Tahoma" panose="020B0604030504040204" pitchFamily="34" charset="0"/>
                <a:ea typeface="Tahoma" panose="020B0604030504040204" pitchFamily="34" charset="0"/>
                <a:cs typeface="Tahoma" panose="020B0604030504040204" pitchFamily="34" charset="0"/>
              </a:rPr>
              <a:t>Indexing in Google Scholar</a:t>
            </a:r>
          </a:p>
        </p:txBody>
      </p:sp>
      <p:sp>
        <p:nvSpPr>
          <p:cNvPr id="6" name="TextBox 5"/>
          <p:cNvSpPr txBox="1"/>
          <p:nvPr/>
        </p:nvSpPr>
        <p:spPr>
          <a:xfrm>
            <a:off x="0" y="6646218"/>
            <a:ext cx="9144000" cy="230832"/>
          </a:xfrm>
          <a:prstGeom prst="rect">
            <a:avLst/>
          </a:prstGeom>
          <a:noFill/>
        </p:spPr>
        <p:txBody>
          <a:bodyPr wrap="square" rtlCol="0">
            <a:spAutoFit/>
          </a:bodyPr>
          <a:lstStyle/>
          <a:p>
            <a:pPr algn="ctr"/>
            <a:r>
              <a:rPr lang="en-US" sz="900" b="1" dirty="0"/>
              <a:t>Copyright © </a:t>
            </a:r>
            <a:r>
              <a:rPr lang="en-US" sz="900" b="1" dirty="0" smtClean="0"/>
              <a:t>2018 </a:t>
            </a:r>
            <a:r>
              <a:rPr lang="en-US" sz="900" b="1" dirty="0"/>
              <a:t>Enago Academy | All Rights Reserved.</a:t>
            </a:r>
          </a:p>
        </p:txBody>
      </p:sp>
      <p:sp>
        <p:nvSpPr>
          <p:cNvPr id="7" name="Rectangle 6"/>
          <p:cNvSpPr/>
          <p:nvPr/>
        </p:nvSpPr>
        <p:spPr>
          <a:xfrm>
            <a:off x="257783" y="2722068"/>
            <a:ext cx="4321511" cy="4247317"/>
          </a:xfrm>
          <a:prstGeom prst="rect">
            <a:avLst/>
          </a:prstGeom>
        </p:spPr>
        <p:txBody>
          <a:bodyPr wrap="square">
            <a:spAutoFit/>
          </a:bodyPr>
          <a:lstStyle/>
          <a:p>
            <a:pPr>
              <a:lnSpc>
                <a:spcPct val="150000"/>
              </a:lnSpc>
            </a:pPr>
            <a:r>
              <a:rPr lang="en-IN" b="1" dirty="0"/>
              <a:t>Journal </a:t>
            </a:r>
            <a:r>
              <a:rPr lang="en-IN" b="1" dirty="0" smtClean="0"/>
              <a:t>Publishers</a:t>
            </a:r>
          </a:p>
          <a:p>
            <a:pPr marL="742950" lvl="1" indent="-285750">
              <a:lnSpc>
                <a:spcPct val="150000"/>
              </a:lnSpc>
              <a:buFont typeface="Arial" panose="020B0604020202020204" pitchFamily="34" charset="0"/>
              <a:buChar char="•"/>
            </a:pPr>
            <a:r>
              <a:rPr lang="en-IN" dirty="0" smtClean="0"/>
              <a:t>For a </a:t>
            </a:r>
            <a:r>
              <a:rPr lang="en-IN" dirty="0"/>
              <a:t>small number of journals, </a:t>
            </a:r>
            <a:r>
              <a:rPr lang="en-IN" dirty="0" smtClean="0"/>
              <a:t>established </a:t>
            </a:r>
            <a:r>
              <a:rPr lang="en-IN" dirty="0"/>
              <a:t>journal hosting </a:t>
            </a:r>
            <a:r>
              <a:rPr lang="en-IN" dirty="0" smtClean="0"/>
              <a:t>services should be used such as </a:t>
            </a:r>
            <a:r>
              <a:rPr lang="en-IN" b="1" dirty="0" err="1" smtClean="0"/>
              <a:t>Atypon</a:t>
            </a:r>
            <a:r>
              <a:rPr lang="en-IN" dirty="0" smtClean="0"/>
              <a:t> and </a:t>
            </a:r>
            <a:r>
              <a:rPr lang="en-IN" b="1" dirty="0" err="1" smtClean="0"/>
              <a:t>Highwire</a:t>
            </a:r>
            <a:r>
              <a:rPr lang="en-IN" dirty="0" smtClean="0"/>
              <a:t>.</a:t>
            </a:r>
          </a:p>
          <a:p>
            <a:pPr marL="742950" lvl="1" indent="-285750">
              <a:lnSpc>
                <a:spcPct val="150000"/>
              </a:lnSpc>
              <a:buFont typeface="Arial" panose="020B0604020202020204" pitchFamily="34" charset="0"/>
              <a:buChar char="•"/>
            </a:pPr>
            <a:endParaRPr lang="en-IN" dirty="0" smtClean="0"/>
          </a:p>
          <a:p>
            <a:pPr marL="742950" lvl="1" indent="-285750">
              <a:lnSpc>
                <a:spcPct val="150000"/>
              </a:lnSpc>
              <a:buFont typeface="Arial" panose="020B0604020202020204" pitchFamily="34" charset="0"/>
              <a:buChar char="•"/>
            </a:pPr>
            <a:r>
              <a:rPr lang="en-IN" dirty="0" smtClean="0"/>
              <a:t>If aggregators like </a:t>
            </a:r>
            <a:r>
              <a:rPr lang="en-IN" dirty="0"/>
              <a:t>JSTOR or </a:t>
            </a:r>
            <a:r>
              <a:rPr lang="en-IN" dirty="0" err="1" smtClean="0"/>
              <a:t>SciELO</a:t>
            </a:r>
            <a:r>
              <a:rPr lang="en-IN" dirty="0" smtClean="0"/>
              <a:t> are used, then they should support </a:t>
            </a:r>
            <a:r>
              <a:rPr lang="en-IN" b="1" dirty="0"/>
              <a:t>full-text </a:t>
            </a:r>
            <a:r>
              <a:rPr lang="en-IN" b="1" dirty="0" smtClean="0"/>
              <a:t>indexing</a:t>
            </a:r>
            <a:r>
              <a:rPr lang="en-IN" dirty="0" smtClean="0"/>
              <a:t> in Google Scholar.</a:t>
            </a:r>
          </a:p>
          <a:p>
            <a:pPr marL="742950" lvl="1" indent="-285750">
              <a:lnSpc>
                <a:spcPct val="150000"/>
              </a:lnSpc>
              <a:buFont typeface="Arial" panose="020B0604020202020204" pitchFamily="34" charset="0"/>
              <a:buChar char="•"/>
            </a:pPr>
            <a:endParaRPr lang="en-IN" dirty="0" smtClean="0"/>
          </a:p>
        </p:txBody>
      </p:sp>
      <p:sp>
        <p:nvSpPr>
          <p:cNvPr id="2" name="Rectangle 1"/>
          <p:cNvSpPr/>
          <p:nvPr/>
        </p:nvSpPr>
        <p:spPr>
          <a:xfrm>
            <a:off x="4585746" y="2804155"/>
            <a:ext cx="4572000" cy="3000821"/>
          </a:xfrm>
          <a:prstGeom prst="rect">
            <a:avLst/>
          </a:prstGeom>
        </p:spPr>
        <p:txBody>
          <a:bodyPr>
            <a:spAutoFit/>
          </a:bodyPr>
          <a:lstStyle/>
          <a:p>
            <a:pPr>
              <a:lnSpc>
                <a:spcPct val="150000"/>
              </a:lnSpc>
            </a:pPr>
            <a:r>
              <a:rPr lang="en-IN" b="1" dirty="0" smtClean="0"/>
              <a:t>University </a:t>
            </a:r>
            <a:r>
              <a:rPr lang="en-IN" b="1" dirty="0"/>
              <a:t>Repositories</a:t>
            </a:r>
            <a:endParaRPr lang="en-IN" dirty="0"/>
          </a:p>
          <a:p>
            <a:pPr marL="285750" lvl="1" indent="-285750">
              <a:lnSpc>
                <a:spcPct val="150000"/>
              </a:lnSpc>
              <a:buFont typeface="Arial" panose="020B0604020202020204" pitchFamily="34" charset="0"/>
              <a:buChar char="•"/>
            </a:pPr>
            <a:r>
              <a:rPr lang="en-IN" dirty="0" smtClean="0"/>
              <a:t>Google </a:t>
            </a:r>
            <a:r>
              <a:rPr lang="en-IN" dirty="0"/>
              <a:t>Scholar recommends using the latest version of </a:t>
            </a:r>
            <a:r>
              <a:rPr lang="en-IN" dirty="0" err="1"/>
              <a:t>Eprints</a:t>
            </a:r>
            <a:r>
              <a:rPr lang="en-IN" dirty="0"/>
              <a:t>, Digital Commons, or </a:t>
            </a:r>
            <a:r>
              <a:rPr lang="en-IN" dirty="0" err="1"/>
              <a:t>DSpace</a:t>
            </a:r>
            <a:r>
              <a:rPr lang="en-IN" dirty="0"/>
              <a:t> software to host your papers</a:t>
            </a:r>
            <a:r>
              <a:rPr lang="en-IN" dirty="0" smtClean="0"/>
              <a:t>.</a:t>
            </a:r>
            <a:endParaRPr lang="en-IN" dirty="0"/>
          </a:p>
          <a:p>
            <a:pPr marL="285750" indent="-285750">
              <a:lnSpc>
                <a:spcPct val="150000"/>
              </a:lnSpc>
              <a:buFont typeface="Arial" panose="020B0604020202020204" pitchFamily="34" charset="0"/>
              <a:buChar char="•"/>
            </a:pPr>
            <a:endParaRPr lang="en-IN" dirty="0" smtClean="0"/>
          </a:p>
          <a:p>
            <a:pPr marL="285750" indent="-285750">
              <a:lnSpc>
                <a:spcPct val="150000"/>
              </a:lnSpc>
              <a:buFont typeface="Arial" panose="020B0604020202020204" pitchFamily="34" charset="0"/>
              <a:buChar char="•"/>
            </a:pPr>
            <a:r>
              <a:rPr lang="en-IN" dirty="0" smtClean="0"/>
              <a:t>Google </a:t>
            </a:r>
            <a:r>
              <a:rPr lang="en-IN" dirty="0"/>
              <a:t>Scholar also recommends using </a:t>
            </a:r>
            <a:r>
              <a:rPr lang="en-IN" b="1" dirty="0"/>
              <a:t>Open Journal Systems (OJS</a:t>
            </a:r>
            <a:r>
              <a:rPr lang="en-IN" b="1" dirty="0" smtClean="0"/>
              <a:t>)</a:t>
            </a:r>
            <a:endParaRPr lang="en-IN" dirty="0"/>
          </a:p>
        </p:txBody>
      </p:sp>
      <p:pic>
        <p:nvPicPr>
          <p:cNvPr id="5122" name="Picture 2" descr="Image result for google scho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1611" y="1871329"/>
            <a:ext cx="1349725" cy="128356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36516" y="985068"/>
            <a:ext cx="8693473" cy="1754326"/>
          </a:xfrm>
          <a:prstGeom prst="rect">
            <a:avLst/>
          </a:prstGeom>
        </p:spPr>
        <p:txBody>
          <a:bodyPr wrap="square">
            <a:spAutoFit/>
          </a:bodyPr>
          <a:lstStyle/>
          <a:p>
            <a:pPr marL="285750" indent="-285750">
              <a:lnSpc>
                <a:spcPct val="150000"/>
              </a:lnSpc>
              <a:buFont typeface="Arial" panose="020B0604020202020204" pitchFamily="34" charset="0"/>
              <a:buChar char="•"/>
            </a:pPr>
            <a:r>
              <a:rPr lang="en-IN" dirty="0" smtClean="0"/>
              <a:t>Unlike Scopus or </a:t>
            </a:r>
            <a:r>
              <a:rPr lang="en-IN" dirty="0" err="1" smtClean="0"/>
              <a:t>WoS</a:t>
            </a:r>
            <a:r>
              <a:rPr lang="en-IN" dirty="0" smtClean="0"/>
              <a:t>, Google Scholar does </a:t>
            </a:r>
            <a:r>
              <a:rPr lang="en-IN" b="1" dirty="0" smtClean="0"/>
              <a:t>not</a:t>
            </a:r>
            <a:r>
              <a:rPr lang="en-IN" dirty="0" smtClean="0"/>
              <a:t> have any submission process for journals/publishers.</a:t>
            </a:r>
          </a:p>
          <a:p>
            <a:pPr marL="285750" indent="-285750">
              <a:lnSpc>
                <a:spcPct val="150000"/>
              </a:lnSpc>
              <a:buFont typeface="Arial" panose="020B0604020202020204" pitchFamily="34" charset="0"/>
              <a:buChar char="•"/>
            </a:pPr>
            <a:r>
              <a:rPr lang="en-US" dirty="0" smtClean="0"/>
              <a:t>GS uses crawlers (automated bots) for indexing, so following practices are recommended:</a:t>
            </a:r>
            <a:endParaRPr lang="en-IN" dirty="0"/>
          </a:p>
        </p:txBody>
      </p:sp>
    </p:spTree>
    <p:extLst>
      <p:ext uri="{BB962C8B-B14F-4D97-AF65-F5344CB8AC3E}">
        <p14:creationId xmlns:p14="http://schemas.microsoft.com/office/powerpoint/2010/main" val="27970623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907" y="-154379"/>
            <a:ext cx="8717462" cy="7166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rot="16200000">
            <a:off x="-4404817" y="3167390"/>
            <a:ext cx="8193720" cy="523220"/>
          </a:xfrm>
          <a:prstGeom prst="rect">
            <a:avLst/>
          </a:prstGeom>
        </p:spPr>
        <p:txBody>
          <a:bodyPr wrap="square">
            <a:spAutoFit/>
          </a:bodyPr>
          <a:lstStyle/>
          <a:p>
            <a:pPr algn="ctr"/>
            <a:r>
              <a:rPr lang="en-US" sz="2800" b="1" dirty="0">
                <a:solidFill>
                  <a:srgbClr val="FF0000"/>
                </a:solidFill>
              </a:rPr>
              <a:t>Indexing </a:t>
            </a:r>
            <a:r>
              <a:rPr lang="en-US" sz="2800" b="1" dirty="0" smtClean="0">
                <a:solidFill>
                  <a:srgbClr val="FF0000"/>
                </a:solidFill>
              </a:rPr>
              <a:t>in Scopus</a:t>
            </a:r>
          </a:p>
        </p:txBody>
      </p:sp>
      <p:sp>
        <p:nvSpPr>
          <p:cNvPr id="9" name="TextBox 8"/>
          <p:cNvSpPr txBox="1"/>
          <p:nvPr/>
        </p:nvSpPr>
        <p:spPr>
          <a:xfrm rot="16200000">
            <a:off x="-3431426" y="3407258"/>
            <a:ext cx="7183847" cy="369332"/>
          </a:xfrm>
          <a:prstGeom prst="rect">
            <a:avLst/>
          </a:prstGeom>
          <a:noFill/>
        </p:spPr>
        <p:txBody>
          <a:bodyPr wrap="square" rtlCol="0">
            <a:spAutoFit/>
          </a:bodyPr>
          <a:lstStyle/>
          <a:p>
            <a:pPr algn="ctr"/>
            <a:r>
              <a:rPr lang="en-US" b="1" i="1" dirty="0" smtClean="0"/>
              <a:t>Figure:</a:t>
            </a:r>
            <a:r>
              <a:rPr lang="en-US" i="1" dirty="0" smtClean="0"/>
              <a:t> Criteria for getting indexed by Scopus</a:t>
            </a:r>
            <a:endParaRPr lang="en-IN" i="1" dirty="0"/>
          </a:p>
        </p:txBody>
      </p:sp>
    </p:spTree>
    <p:extLst>
      <p:ext uri="{BB962C8B-B14F-4D97-AF65-F5344CB8AC3E}">
        <p14:creationId xmlns:p14="http://schemas.microsoft.com/office/powerpoint/2010/main" val="33067177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ED50F6FA-98C5-43A5-9149-BCA03420E39D}"/>
              </a:ext>
            </a:extLst>
          </p:cNvPr>
          <p:cNvSpPr txBox="1">
            <a:spLocks/>
          </p:cNvSpPr>
          <p:nvPr/>
        </p:nvSpPr>
        <p:spPr>
          <a:xfrm>
            <a:off x="228600" y="76201"/>
            <a:ext cx="7239000" cy="6857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sz="2800" b="1" dirty="0" smtClean="0">
                <a:latin typeface="Tahoma" panose="020B0604030504040204" pitchFamily="34" charset="0"/>
                <a:ea typeface="Tahoma" panose="020B0604030504040204" pitchFamily="34" charset="0"/>
                <a:cs typeface="Tahoma" panose="020B0604030504040204" pitchFamily="34" charset="0"/>
              </a:rPr>
              <a:t>Best Practices for Scopus - 2</a:t>
            </a:r>
            <a:endParaRPr lang="en-IN" sz="2800" b="1" dirty="0">
              <a:latin typeface="Tahoma" panose="020B0604030504040204" pitchFamily="34" charset="0"/>
              <a:ea typeface="Tahoma" panose="020B0604030504040204" pitchFamily="34" charset="0"/>
              <a:cs typeface="Tahoma" panose="020B060403050404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996" y="76201"/>
            <a:ext cx="9657127" cy="6469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rot="16200000">
            <a:off x="-4969825" y="2318926"/>
            <a:ext cx="8701391" cy="523220"/>
          </a:xfrm>
          <a:prstGeom prst="rect">
            <a:avLst/>
          </a:prstGeom>
        </p:spPr>
        <p:txBody>
          <a:bodyPr wrap="square">
            <a:spAutoFit/>
          </a:bodyPr>
          <a:lstStyle/>
          <a:p>
            <a:pPr algn="ctr"/>
            <a:r>
              <a:rPr lang="en-US" sz="2800" b="1" dirty="0">
                <a:solidFill>
                  <a:srgbClr val="FF0000"/>
                </a:solidFill>
              </a:rPr>
              <a:t>Indexing </a:t>
            </a:r>
            <a:r>
              <a:rPr lang="en-US" sz="2800" b="1" dirty="0" smtClean="0">
                <a:solidFill>
                  <a:srgbClr val="FF0000"/>
                </a:solidFill>
              </a:rPr>
              <a:t>in Scopus</a:t>
            </a:r>
          </a:p>
        </p:txBody>
      </p:sp>
      <p:sp>
        <p:nvSpPr>
          <p:cNvPr id="9" name="TextBox 8"/>
          <p:cNvSpPr txBox="1"/>
          <p:nvPr/>
        </p:nvSpPr>
        <p:spPr>
          <a:xfrm>
            <a:off x="142504" y="6550223"/>
            <a:ext cx="8906493" cy="369332"/>
          </a:xfrm>
          <a:prstGeom prst="rect">
            <a:avLst/>
          </a:prstGeom>
          <a:noFill/>
        </p:spPr>
        <p:txBody>
          <a:bodyPr wrap="square" rtlCol="0">
            <a:spAutoFit/>
          </a:bodyPr>
          <a:lstStyle/>
          <a:p>
            <a:pPr algn="ctr"/>
            <a:r>
              <a:rPr lang="en-US" b="1" i="1" dirty="0" smtClean="0"/>
              <a:t>Figure:</a:t>
            </a:r>
            <a:r>
              <a:rPr lang="en-US" i="1" dirty="0" smtClean="0"/>
              <a:t> Re-evaluation criteria of Scopus for indexed journals.</a:t>
            </a:r>
            <a:endParaRPr lang="en-IN" i="1" dirty="0"/>
          </a:p>
        </p:txBody>
      </p:sp>
    </p:spTree>
    <p:extLst>
      <p:ext uri="{BB962C8B-B14F-4D97-AF65-F5344CB8AC3E}">
        <p14:creationId xmlns:p14="http://schemas.microsoft.com/office/powerpoint/2010/main" val="18467540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ED50F6FA-98C5-43A5-9149-BCA03420E39D}"/>
              </a:ext>
            </a:extLst>
          </p:cNvPr>
          <p:cNvSpPr txBox="1">
            <a:spLocks/>
          </p:cNvSpPr>
          <p:nvPr/>
        </p:nvSpPr>
        <p:spPr>
          <a:xfrm>
            <a:off x="228600" y="76201"/>
            <a:ext cx="7239000" cy="6857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sz="2800" b="1" dirty="0">
                <a:latin typeface="Tahoma" panose="020B0604030504040204" pitchFamily="34" charset="0"/>
                <a:ea typeface="Tahoma" panose="020B0604030504040204" pitchFamily="34" charset="0"/>
                <a:cs typeface="Tahoma" panose="020B0604030504040204" pitchFamily="34" charset="0"/>
              </a:rPr>
              <a:t>Indexing in </a:t>
            </a:r>
            <a:r>
              <a:rPr lang="en-IN" sz="2800" b="1" dirty="0" err="1">
                <a:latin typeface="Tahoma" panose="020B0604030504040204" pitchFamily="34" charset="0"/>
                <a:ea typeface="Tahoma" panose="020B0604030504040204" pitchFamily="34" charset="0"/>
                <a:cs typeface="Tahoma" panose="020B0604030504040204" pitchFamily="34" charset="0"/>
              </a:rPr>
              <a:t>WoS</a:t>
            </a:r>
            <a:endParaRPr lang="en-IN"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0" y="6627168"/>
            <a:ext cx="9144000" cy="230832"/>
          </a:xfrm>
          <a:prstGeom prst="rect">
            <a:avLst/>
          </a:prstGeom>
          <a:noFill/>
        </p:spPr>
        <p:txBody>
          <a:bodyPr wrap="square" rtlCol="0">
            <a:spAutoFit/>
          </a:bodyPr>
          <a:lstStyle/>
          <a:p>
            <a:pPr algn="ctr"/>
            <a:r>
              <a:rPr lang="en-US" sz="900" b="1" dirty="0"/>
              <a:t>Copyright © </a:t>
            </a:r>
            <a:r>
              <a:rPr lang="en-US" sz="900" b="1" dirty="0" smtClean="0"/>
              <a:t>2018 </a:t>
            </a:r>
            <a:r>
              <a:rPr lang="en-US" sz="900" b="1" dirty="0"/>
              <a:t>Enago Academy | All Rights Reserved.</a:t>
            </a:r>
          </a:p>
        </p:txBody>
      </p:sp>
      <p:sp>
        <p:nvSpPr>
          <p:cNvPr id="7" name="Rectangle 6"/>
          <p:cNvSpPr/>
          <p:nvPr/>
        </p:nvSpPr>
        <p:spPr>
          <a:xfrm>
            <a:off x="218871" y="807513"/>
            <a:ext cx="8701391" cy="6129050"/>
          </a:xfrm>
          <a:prstGeom prst="rect">
            <a:avLst/>
          </a:prstGeom>
        </p:spPr>
        <p:txBody>
          <a:bodyPr wrap="square">
            <a:spAutoFit/>
          </a:bodyPr>
          <a:lstStyle/>
          <a:p>
            <a:pPr marL="285750" indent="-285750">
              <a:lnSpc>
                <a:spcPct val="150000"/>
              </a:lnSpc>
              <a:buFont typeface="Arial" panose="020B0604020202020204" pitchFamily="34" charset="0"/>
              <a:buChar char="•"/>
            </a:pPr>
            <a:r>
              <a:rPr lang="en-IN" sz="2400" dirty="0" smtClean="0"/>
              <a:t>If number of publications </a:t>
            </a:r>
            <a:r>
              <a:rPr lang="en-IN" sz="2400" dirty="0"/>
              <a:t>in Scopus </a:t>
            </a:r>
            <a:r>
              <a:rPr lang="en-IN" sz="2400" dirty="0" smtClean="0"/>
              <a:t>are compared with those in </a:t>
            </a:r>
            <a:r>
              <a:rPr lang="en-IN" sz="2400" dirty="0" err="1"/>
              <a:t>WoS</a:t>
            </a:r>
            <a:r>
              <a:rPr lang="en-IN" sz="2400" dirty="0"/>
              <a:t>, </a:t>
            </a:r>
            <a:r>
              <a:rPr lang="en-IN" sz="2400" b="1" dirty="0" smtClean="0"/>
              <a:t>97</a:t>
            </a:r>
            <a:r>
              <a:rPr lang="en-IN" sz="2400" b="1" dirty="0"/>
              <a:t>%</a:t>
            </a:r>
            <a:r>
              <a:rPr lang="en-IN" sz="2400" dirty="0"/>
              <a:t> of </a:t>
            </a:r>
            <a:r>
              <a:rPr lang="en-IN" sz="2400" dirty="0" smtClean="0"/>
              <a:t>publications covered </a:t>
            </a:r>
            <a:r>
              <a:rPr lang="en-IN" sz="2400" dirty="0"/>
              <a:t>by </a:t>
            </a:r>
            <a:r>
              <a:rPr lang="en-IN" sz="2400" dirty="0" err="1"/>
              <a:t>WoS</a:t>
            </a:r>
            <a:r>
              <a:rPr lang="en-IN" sz="2400" dirty="0"/>
              <a:t> are </a:t>
            </a:r>
            <a:r>
              <a:rPr lang="en-IN" sz="2400" dirty="0" smtClean="0"/>
              <a:t>covered </a:t>
            </a:r>
            <a:r>
              <a:rPr lang="en-IN" sz="2400" dirty="0"/>
              <a:t>by </a:t>
            </a:r>
            <a:r>
              <a:rPr lang="en-IN" sz="2400" dirty="0" smtClean="0"/>
              <a:t>Scopus; hence, </a:t>
            </a:r>
            <a:r>
              <a:rPr lang="en-IN" sz="2400" dirty="0" err="1"/>
              <a:t>WoS</a:t>
            </a:r>
            <a:r>
              <a:rPr lang="en-IN" sz="2400" dirty="0"/>
              <a:t> </a:t>
            </a:r>
            <a:r>
              <a:rPr lang="en-IN" sz="2400" dirty="0" smtClean="0"/>
              <a:t>is almost a </a:t>
            </a:r>
            <a:r>
              <a:rPr lang="en-IN" sz="2400" dirty="0"/>
              <a:t>perfect subset of Scopus</a:t>
            </a:r>
            <a:r>
              <a:rPr lang="en-IN" sz="2400" dirty="0" smtClean="0"/>
              <a:t>.</a:t>
            </a:r>
          </a:p>
          <a:p>
            <a:pPr marL="285750" indent="-285750">
              <a:lnSpc>
                <a:spcPct val="150000"/>
              </a:lnSpc>
              <a:buFont typeface="Arial" panose="020B0604020202020204" pitchFamily="34" charset="0"/>
              <a:buChar char="•"/>
            </a:pPr>
            <a:endParaRPr lang="en-US" sz="2400" dirty="0"/>
          </a:p>
          <a:p>
            <a:pPr marL="285750" indent="-285750">
              <a:lnSpc>
                <a:spcPct val="150000"/>
              </a:lnSpc>
              <a:buFont typeface="Arial" panose="020B0604020202020204" pitchFamily="34" charset="0"/>
              <a:buChar char="•"/>
            </a:pPr>
            <a:r>
              <a:rPr lang="en-IN" sz="2400" dirty="0" smtClean="0"/>
              <a:t>3,500 </a:t>
            </a:r>
            <a:r>
              <a:rPr lang="en-IN" sz="2400" dirty="0"/>
              <a:t>journal titles for inclusion in SCIE, SSCI and </a:t>
            </a:r>
            <a:r>
              <a:rPr lang="en-IN" sz="2400" dirty="0" smtClean="0"/>
              <a:t>AHCI, only </a:t>
            </a:r>
            <a:r>
              <a:rPr lang="en-IN" sz="2400" b="1" dirty="0" smtClean="0"/>
              <a:t>~10</a:t>
            </a:r>
            <a:r>
              <a:rPr lang="en-IN" sz="2400" b="1" dirty="0"/>
              <a:t>%</a:t>
            </a:r>
            <a:r>
              <a:rPr lang="en-IN" sz="2400" dirty="0"/>
              <a:t> of these journals are accepted for </a:t>
            </a:r>
            <a:r>
              <a:rPr lang="en-IN" sz="2400" dirty="0" smtClean="0"/>
              <a:t>coverage by </a:t>
            </a:r>
            <a:r>
              <a:rPr lang="en-IN" sz="2400" dirty="0" err="1" smtClean="0"/>
              <a:t>WoS</a:t>
            </a:r>
            <a:r>
              <a:rPr lang="en-IN" sz="2400" dirty="0" smtClean="0"/>
              <a:t>.</a:t>
            </a:r>
          </a:p>
          <a:p>
            <a:pPr marL="285750" indent="-285750">
              <a:lnSpc>
                <a:spcPct val="150000"/>
              </a:lnSpc>
              <a:buFont typeface="Arial" panose="020B0604020202020204" pitchFamily="34" charset="0"/>
              <a:buChar char="•"/>
            </a:pPr>
            <a:endParaRPr lang="en-US" sz="2400" dirty="0"/>
          </a:p>
          <a:p>
            <a:pPr marL="285750" indent="-285750">
              <a:lnSpc>
                <a:spcPct val="150000"/>
              </a:lnSpc>
              <a:buFont typeface="Arial" panose="020B0604020202020204" pitchFamily="34" charset="0"/>
              <a:buChar char="•"/>
            </a:pPr>
            <a:r>
              <a:rPr lang="en-IN" sz="2400" dirty="0" smtClean="0"/>
              <a:t>Along with SCIE, SSCI, </a:t>
            </a:r>
            <a:r>
              <a:rPr lang="en-IN" sz="2400" dirty="0"/>
              <a:t>and </a:t>
            </a:r>
            <a:r>
              <a:rPr lang="en-IN" sz="2400" dirty="0" smtClean="0"/>
              <a:t>AHCI, </a:t>
            </a:r>
            <a:r>
              <a:rPr lang="en-IN" sz="2400" dirty="0" err="1" smtClean="0"/>
              <a:t>WoS</a:t>
            </a:r>
            <a:r>
              <a:rPr lang="en-IN" sz="2400" dirty="0" smtClean="0"/>
              <a:t> has developed the Emerging </a:t>
            </a:r>
            <a:r>
              <a:rPr lang="en-IN" sz="2400" dirty="0"/>
              <a:t>Sources Citation Index (</a:t>
            </a:r>
            <a:r>
              <a:rPr lang="en-IN" sz="2400" b="1" dirty="0"/>
              <a:t>ESCI</a:t>
            </a:r>
            <a:r>
              <a:rPr lang="en-IN" sz="2400" dirty="0" smtClean="0"/>
              <a:t>), a </a:t>
            </a:r>
            <a:r>
              <a:rPr lang="en-IN" sz="2400" dirty="0"/>
              <a:t>multidisciplinary citation index covering all areas </a:t>
            </a:r>
            <a:r>
              <a:rPr lang="en-IN" sz="2400" dirty="0" smtClean="0"/>
              <a:t>of sciences</a:t>
            </a:r>
            <a:r>
              <a:rPr lang="en-IN" sz="2400" dirty="0"/>
              <a:t>, social sciences and arts &amp; </a:t>
            </a:r>
            <a:r>
              <a:rPr lang="en-IN" sz="2400" dirty="0" smtClean="0"/>
              <a:t>humanities.</a:t>
            </a:r>
            <a:endParaRPr lang="en-US" sz="2400" dirty="0" smtClean="0"/>
          </a:p>
        </p:txBody>
      </p:sp>
    </p:spTree>
    <p:extLst>
      <p:ext uri="{BB962C8B-B14F-4D97-AF65-F5344CB8AC3E}">
        <p14:creationId xmlns:p14="http://schemas.microsoft.com/office/powerpoint/2010/main" val="41650734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ED50F6FA-98C5-43A5-9149-BCA03420E39D}"/>
              </a:ext>
            </a:extLst>
          </p:cNvPr>
          <p:cNvSpPr txBox="1">
            <a:spLocks/>
          </p:cNvSpPr>
          <p:nvPr/>
        </p:nvSpPr>
        <p:spPr>
          <a:xfrm>
            <a:off x="228600" y="76201"/>
            <a:ext cx="7239000" cy="6857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sz="2800" b="1" dirty="0">
                <a:latin typeface="Tahoma" panose="020B0604030504040204" pitchFamily="34" charset="0"/>
                <a:ea typeface="Tahoma" panose="020B0604030504040204" pitchFamily="34" charset="0"/>
                <a:cs typeface="Tahoma" panose="020B0604030504040204" pitchFamily="34" charset="0"/>
              </a:rPr>
              <a:t>Indexing in </a:t>
            </a:r>
            <a:r>
              <a:rPr lang="en-IN" sz="2800" b="1" dirty="0" err="1">
                <a:latin typeface="Tahoma" panose="020B0604030504040204" pitchFamily="34" charset="0"/>
                <a:ea typeface="Tahoma" panose="020B0604030504040204" pitchFamily="34" charset="0"/>
                <a:cs typeface="Tahoma" panose="020B0604030504040204" pitchFamily="34" charset="0"/>
              </a:rPr>
              <a:t>WoS</a:t>
            </a:r>
            <a:r>
              <a:rPr lang="en-IN" sz="2800" b="1" dirty="0">
                <a:latin typeface="Tahoma" panose="020B0604030504040204" pitchFamily="34" charset="0"/>
                <a:ea typeface="Tahoma" panose="020B0604030504040204" pitchFamily="34" charset="0"/>
                <a:cs typeface="Tahoma" panose="020B0604030504040204" pitchFamily="34" charset="0"/>
              </a:rPr>
              <a:t> </a:t>
            </a:r>
            <a:r>
              <a:rPr lang="en-IN" sz="2800" b="1" dirty="0" smtClean="0">
                <a:latin typeface="Tahoma" panose="020B0604030504040204" pitchFamily="34" charset="0"/>
                <a:ea typeface="Tahoma" panose="020B0604030504040204" pitchFamily="34" charset="0"/>
                <a:cs typeface="Tahoma" panose="020B0604030504040204" pitchFamily="34" charset="0"/>
              </a:rPr>
              <a:t>(…</a:t>
            </a:r>
            <a:r>
              <a:rPr lang="en-IN" sz="2800" b="1" dirty="0" err="1" smtClean="0">
                <a:latin typeface="Tahoma" panose="020B0604030504040204" pitchFamily="34" charset="0"/>
                <a:ea typeface="Tahoma" panose="020B0604030504040204" pitchFamily="34" charset="0"/>
                <a:cs typeface="Tahoma" panose="020B0604030504040204" pitchFamily="34" charset="0"/>
              </a:rPr>
              <a:t>contd</a:t>
            </a:r>
            <a:r>
              <a:rPr lang="en-IN" sz="2800" b="1" dirty="0" smtClean="0">
                <a:latin typeface="Tahoma" panose="020B0604030504040204" pitchFamily="34" charset="0"/>
                <a:ea typeface="Tahoma" panose="020B0604030504040204" pitchFamily="34" charset="0"/>
                <a:cs typeface="Tahoma" panose="020B0604030504040204" pitchFamily="34" charset="0"/>
              </a:rPr>
              <a:t>)</a:t>
            </a:r>
            <a:endParaRPr lang="en-IN"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0" y="6627168"/>
            <a:ext cx="9144000" cy="230832"/>
          </a:xfrm>
          <a:prstGeom prst="rect">
            <a:avLst/>
          </a:prstGeom>
          <a:noFill/>
        </p:spPr>
        <p:txBody>
          <a:bodyPr wrap="square" rtlCol="0">
            <a:spAutoFit/>
          </a:bodyPr>
          <a:lstStyle/>
          <a:p>
            <a:pPr algn="ctr"/>
            <a:r>
              <a:rPr lang="en-US" sz="900" b="1" dirty="0"/>
              <a:t>Copyright © </a:t>
            </a:r>
            <a:r>
              <a:rPr lang="en-US" sz="900" b="1" dirty="0" smtClean="0"/>
              <a:t>2018 </a:t>
            </a:r>
            <a:r>
              <a:rPr lang="en-US" sz="900" b="1" dirty="0"/>
              <a:t>Enago Academy | All Rights Reserved.</a:t>
            </a:r>
          </a:p>
        </p:txBody>
      </p:sp>
      <p:sp>
        <p:nvSpPr>
          <p:cNvPr id="7" name="Rectangle 6"/>
          <p:cNvSpPr/>
          <p:nvPr/>
        </p:nvSpPr>
        <p:spPr>
          <a:xfrm>
            <a:off x="228600" y="878428"/>
            <a:ext cx="4353129" cy="5632311"/>
          </a:xfrm>
          <a:prstGeom prst="rect">
            <a:avLst/>
          </a:prstGeom>
        </p:spPr>
        <p:txBody>
          <a:bodyPr wrap="square">
            <a:spAutoFit/>
          </a:bodyPr>
          <a:lstStyle/>
          <a:p>
            <a:pPr marL="285750" indent="-285750">
              <a:lnSpc>
                <a:spcPct val="150000"/>
              </a:lnSpc>
              <a:buFont typeface="Arial" panose="020B0604020202020204" pitchFamily="34" charset="0"/>
              <a:buChar char="•"/>
            </a:pPr>
            <a:r>
              <a:rPr lang="en-IN" sz="2000" dirty="0"/>
              <a:t>Journals accepted for coverage in ESCI must be </a:t>
            </a:r>
            <a:endParaRPr lang="en-IN" sz="2000" dirty="0" smtClean="0"/>
          </a:p>
          <a:p>
            <a:pPr marL="742950" lvl="1" indent="-285750">
              <a:lnSpc>
                <a:spcPct val="150000"/>
              </a:lnSpc>
              <a:buFont typeface="Arial" panose="020B0604020202020204" pitchFamily="34" charset="0"/>
              <a:buChar char="•"/>
            </a:pPr>
            <a:r>
              <a:rPr lang="en-IN" sz="2000" b="1" dirty="0" smtClean="0"/>
              <a:t>peer </a:t>
            </a:r>
            <a:r>
              <a:rPr lang="en-IN" sz="2000" b="1" dirty="0"/>
              <a:t>reviewed</a:t>
            </a:r>
            <a:r>
              <a:rPr lang="en-IN" sz="2000" dirty="0"/>
              <a:t>, </a:t>
            </a:r>
            <a:endParaRPr lang="en-IN" sz="2000" dirty="0" smtClean="0"/>
          </a:p>
          <a:p>
            <a:pPr marL="742950" lvl="1" indent="-285750">
              <a:lnSpc>
                <a:spcPct val="150000"/>
              </a:lnSpc>
              <a:buFont typeface="Arial" panose="020B0604020202020204" pitchFamily="34" charset="0"/>
              <a:buChar char="•"/>
            </a:pPr>
            <a:r>
              <a:rPr lang="en-IN" sz="2000" dirty="0" smtClean="0"/>
              <a:t>follow </a:t>
            </a:r>
            <a:r>
              <a:rPr lang="en-IN" sz="2000" b="1" dirty="0"/>
              <a:t>ethical</a:t>
            </a:r>
            <a:r>
              <a:rPr lang="en-IN" sz="2000" dirty="0"/>
              <a:t> publishing practices, </a:t>
            </a:r>
            <a:endParaRPr lang="en-IN" sz="2000" dirty="0" smtClean="0"/>
          </a:p>
          <a:p>
            <a:pPr marL="742950" lvl="1" indent="-285750">
              <a:lnSpc>
                <a:spcPct val="150000"/>
              </a:lnSpc>
              <a:buFont typeface="Arial" panose="020B0604020202020204" pitchFamily="34" charset="0"/>
              <a:buChar char="•"/>
            </a:pPr>
            <a:r>
              <a:rPr lang="en-IN" sz="2000" dirty="0" smtClean="0"/>
              <a:t>meet </a:t>
            </a:r>
            <a:r>
              <a:rPr lang="en-IN" sz="2000" dirty="0" err="1" smtClean="0"/>
              <a:t>WoS’s</a:t>
            </a:r>
            <a:r>
              <a:rPr lang="en-IN" sz="2000" dirty="0" smtClean="0"/>
              <a:t> </a:t>
            </a:r>
            <a:r>
              <a:rPr lang="en-IN" sz="2000" b="1" dirty="0" smtClean="0"/>
              <a:t>technical </a:t>
            </a:r>
            <a:r>
              <a:rPr lang="en-IN" sz="2000" b="1" dirty="0"/>
              <a:t>requirements</a:t>
            </a:r>
            <a:r>
              <a:rPr lang="en-IN" sz="2000" dirty="0"/>
              <a:t>, </a:t>
            </a:r>
            <a:endParaRPr lang="en-IN" sz="2000" dirty="0" smtClean="0"/>
          </a:p>
          <a:p>
            <a:pPr marL="742950" lvl="1" indent="-285750">
              <a:lnSpc>
                <a:spcPct val="150000"/>
              </a:lnSpc>
              <a:buFont typeface="Arial" panose="020B0604020202020204" pitchFamily="34" charset="0"/>
              <a:buChar char="•"/>
            </a:pPr>
            <a:r>
              <a:rPr lang="en-IN" sz="2000" dirty="0" smtClean="0"/>
              <a:t>have </a:t>
            </a:r>
            <a:r>
              <a:rPr lang="en-IN" sz="2000" b="1" dirty="0"/>
              <a:t>English</a:t>
            </a:r>
            <a:r>
              <a:rPr lang="en-IN" sz="2000" dirty="0"/>
              <a:t> language </a:t>
            </a:r>
            <a:r>
              <a:rPr lang="en-IN" sz="2000" b="1" dirty="0"/>
              <a:t>bibliographic</a:t>
            </a:r>
            <a:r>
              <a:rPr lang="en-IN" sz="2000" dirty="0"/>
              <a:t> information, and </a:t>
            </a:r>
            <a:endParaRPr lang="en-IN" sz="2000" dirty="0" smtClean="0"/>
          </a:p>
          <a:p>
            <a:pPr marL="742950" lvl="1" indent="-285750">
              <a:lnSpc>
                <a:spcPct val="150000"/>
              </a:lnSpc>
              <a:buFont typeface="Arial" panose="020B0604020202020204" pitchFamily="34" charset="0"/>
              <a:buChar char="•"/>
            </a:pPr>
            <a:r>
              <a:rPr lang="en-IN" sz="2000" dirty="0" smtClean="0"/>
              <a:t>be </a:t>
            </a:r>
            <a:r>
              <a:rPr lang="en-IN" sz="2000" b="1" dirty="0"/>
              <a:t>recommended</a:t>
            </a:r>
            <a:r>
              <a:rPr lang="en-IN" sz="2000" dirty="0"/>
              <a:t> or </a:t>
            </a:r>
            <a:r>
              <a:rPr lang="en-IN" sz="2000" b="1" dirty="0"/>
              <a:t>requested</a:t>
            </a:r>
            <a:r>
              <a:rPr lang="en-IN" sz="2000" dirty="0"/>
              <a:t> by a scholarly audience of </a:t>
            </a:r>
            <a:r>
              <a:rPr lang="en-IN" sz="2000" i="1" dirty="0"/>
              <a:t>Web of Science</a:t>
            </a:r>
            <a:r>
              <a:rPr lang="en-IN" sz="2000" dirty="0"/>
              <a:t> users</a:t>
            </a:r>
            <a:r>
              <a:rPr lang="en-IN" sz="2000" dirty="0" smtClean="0"/>
              <a:t>.</a:t>
            </a:r>
            <a:endParaRPr lang="en-US" sz="2000" dirty="0"/>
          </a:p>
        </p:txBody>
      </p:sp>
      <p:sp>
        <p:nvSpPr>
          <p:cNvPr id="2" name="Rectangle 1"/>
          <p:cNvSpPr/>
          <p:nvPr/>
        </p:nvSpPr>
        <p:spPr>
          <a:xfrm>
            <a:off x="4572080" y="1513091"/>
            <a:ext cx="4572000" cy="2862322"/>
          </a:xfrm>
          <a:prstGeom prst="rect">
            <a:avLst/>
          </a:prstGeom>
        </p:spPr>
        <p:txBody>
          <a:bodyPr>
            <a:spAutoFit/>
          </a:bodyPr>
          <a:lstStyle/>
          <a:p>
            <a:pPr marL="285750" lvl="1" indent="-285750">
              <a:lnSpc>
                <a:spcPct val="150000"/>
              </a:lnSpc>
              <a:buFont typeface="Arial" panose="020B0604020202020204" pitchFamily="34" charset="0"/>
              <a:buChar char="•"/>
            </a:pPr>
            <a:r>
              <a:rPr lang="en-IN" sz="2000" dirty="0" smtClean="0"/>
              <a:t>Journals in </a:t>
            </a:r>
            <a:r>
              <a:rPr lang="en-IN" sz="2000" b="1" dirty="0"/>
              <a:t>ESCI</a:t>
            </a:r>
            <a:r>
              <a:rPr lang="en-IN" sz="2000" dirty="0"/>
              <a:t> may be evaluated later for coverage in </a:t>
            </a:r>
            <a:r>
              <a:rPr lang="en-IN" sz="2000" b="1" dirty="0"/>
              <a:t>SCIE</a:t>
            </a:r>
            <a:r>
              <a:rPr lang="en-IN" sz="2000" dirty="0"/>
              <a:t>, </a:t>
            </a:r>
            <a:r>
              <a:rPr lang="en-IN" sz="2000" b="1" dirty="0"/>
              <a:t>SSCI</a:t>
            </a:r>
            <a:r>
              <a:rPr lang="en-IN" sz="2000" dirty="0"/>
              <a:t> or </a:t>
            </a:r>
            <a:r>
              <a:rPr lang="en-IN" sz="2000" b="1" dirty="0"/>
              <a:t>AHCI</a:t>
            </a:r>
            <a:r>
              <a:rPr lang="en-IN" sz="2000" dirty="0"/>
              <a:t>.</a:t>
            </a:r>
          </a:p>
          <a:p>
            <a:pPr marL="285750" lvl="1" indent="-285750">
              <a:lnSpc>
                <a:spcPct val="150000"/>
              </a:lnSpc>
              <a:buFont typeface="Arial" panose="020B0604020202020204" pitchFamily="34" charset="0"/>
              <a:buChar char="•"/>
            </a:pPr>
            <a:endParaRPr lang="en-US" sz="2000" dirty="0"/>
          </a:p>
          <a:p>
            <a:pPr marL="285750" lvl="1" indent="-285750">
              <a:lnSpc>
                <a:spcPct val="150000"/>
              </a:lnSpc>
              <a:buFont typeface="Arial" panose="020B0604020202020204" pitchFamily="34" charset="0"/>
              <a:buChar char="•"/>
            </a:pPr>
            <a:r>
              <a:rPr lang="en-IN" sz="2000" dirty="0" smtClean="0"/>
              <a:t>Coverage in </a:t>
            </a:r>
            <a:r>
              <a:rPr lang="en-IN" sz="2000" b="1" dirty="0" smtClean="0"/>
              <a:t>ESCI</a:t>
            </a:r>
            <a:r>
              <a:rPr lang="en-IN" sz="2000" dirty="0" smtClean="0"/>
              <a:t> does </a:t>
            </a:r>
            <a:r>
              <a:rPr lang="en-IN" sz="2000" b="1" dirty="0" smtClean="0"/>
              <a:t>not</a:t>
            </a:r>
            <a:r>
              <a:rPr lang="en-IN" sz="2000" dirty="0" smtClean="0"/>
              <a:t> guarantee eventual acceptance into </a:t>
            </a:r>
            <a:r>
              <a:rPr lang="en-IN" sz="2000" b="1" dirty="0" smtClean="0"/>
              <a:t>SCIE</a:t>
            </a:r>
            <a:r>
              <a:rPr lang="en-IN" sz="2000" dirty="0" smtClean="0"/>
              <a:t>, </a:t>
            </a:r>
            <a:r>
              <a:rPr lang="en-IN" sz="2000" b="1" dirty="0" smtClean="0"/>
              <a:t>SSCI </a:t>
            </a:r>
            <a:r>
              <a:rPr lang="en-IN" sz="2000" dirty="0" smtClean="0"/>
              <a:t>or </a:t>
            </a:r>
            <a:r>
              <a:rPr lang="en-IN" sz="2000" b="1" dirty="0" smtClean="0"/>
              <a:t>AHCI</a:t>
            </a:r>
            <a:r>
              <a:rPr lang="en-IN" sz="2000" dirty="0" smtClean="0"/>
              <a:t>.</a:t>
            </a:r>
            <a:endParaRPr lang="en-US" sz="2000" dirty="0"/>
          </a:p>
        </p:txBody>
      </p:sp>
    </p:spTree>
    <p:extLst>
      <p:ext uri="{BB962C8B-B14F-4D97-AF65-F5344CB8AC3E}">
        <p14:creationId xmlns:p14="http://schemas.microsoft.com/office/powerpoint/2010/main" val="16497616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ED50F6FA-98C5-43A5-9149-BCA03420E39D}"/>
              </a:ext>
            </a:extLst>
          </p:cNvPr>
          <p:cNvSpPr txBox="1">
            <a:spLocks/>
          </p:cNvSpPr>
          <p:nvPr/>
        </p:nvSpPr>
        <p:spPr>
          <a:xfrm>
            <a:off x="228600" y="76201"/>
            <a:ext cx="7239000" cy="6857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sz="2800" b="1" dirty="0">
                <a:latin typeface="Tahoma" panose="020B0604030504040204" pitchFamily="34" charset="0"/>
                <a:ea typeface="Tahoma" panose="020B0604030504040204" pitchFamily="34" charset="0"/>
                <a:cs typeface="Tahoma" panose="020B0604030504040204" pitchFamily="34" charset="0"/>
              </a:rPr>
              <a:t>Indexing in </a:t>
            </a:r>
            <a:r>
              <a:rPr lang="en-IN" sz="2800" b="1" dirty="0" err="1">
                <a:latin typeface="Tahoma" panose="020B0604030504040204" pitchFamily="34" charset="0"/>
                <a:ea typeface="Tahoma" panose="020B0604030504040204" pitchFamily="34" charset="0"/>
                <a:cs typeface="Tahoma" panose="020B0604030504040204" pitchFamily="34" charset="0"/>
              </a:rPr>
              <a:t>WoS</a:t>
            </a:r>
            <a:r>
              <a:rPr lang="en-IN" sz="2800" b="1" dirty="0">
                <a:latin typeface="Tahoma" panose="020B0604030504040204" pitchFamily="34" charset="0"/>
                <a:ea typeface="Tahoma" panose="020B0604030504040204" pitchFamily="34" charset="0"/>
                <a:cs typeface="Tahoma" panose="020B0604030504040204" pitchFamily="34" charset="0"/>
              </a:rPr>
              <a:t> </a:t>
            </a:r>
            <a:r>
              <a:rPr lang="en-IN" sz="2800" b="1" dirty="0" smtClean="0">
                <a:latin typeface="Tahoma" panose="020B0604030504040204" pitchFamily="34" charset="0"/>
                <a:ea typeface="Tahoma" panose="020B0604030504040204" pitchFamily="34" charset="0"/>
                <a:cs typeface="Tahoma" panose="020B0604030504040204" pitchFamily="34" charset="0"/>
              </a:rPr>
              <a:t>(…</a:t>
            </a:r>
            <a:r>
              <a:rPr lang="en-IN" sz="2800" b="1" dirty="0" err="1" smtClean="0">
                <a:latin typeface="Tahoma" panose="020B0604030504040204" pitchFamily="34" charset="0"/>
                <a:ea typeface="Tahoma" panose="020B0604030504040204" pitchFamily="34" charset="0"/>
                <a:cs typeface="Tahoma" panose="020B0604030504040204" pitchFamily="34" charset="0"/>
              </a:rPr>
              <a:t>contd</a:t>
            </a:r>
            <a:r>
              <a:rPr lang="en-IN" sz="2800" b="1" dirty="0" smtClean="0">
                <a:latin typeface="Tahoma" panose="020B0604030504040204" pitchFamily="34" charset="0"/>
                <a:ea typeface="Tahoma" panose="020B0604030504040204" pitchFamily="34" charset="0"/>
                <a:cs typeface="Tahoma" panose="020B0604030504040204" pitchFamily="34" charset="0"/>
              </a:rPr>
              <a:t>)</a:t>
            </a:r>
            <a:endParaRPr lang="en-IN"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0" y="6627168"/>
            <a:ext cx="9144000" cy="230832"/>
          </a:xfrm>
          <a:prstGeom prst="rect">
            <a:avLst/>
          </a:prstGeom>
          <a:noFill/>
        </p:spPr>
        <p:txBody>
          <a:bodyPr wrap="square" rtlCol="0">
            <a:spAutoFit/>
          </a:bodyPr>
          <a:lstStyle/>
          <a:p>
            <a:pPr algn="ctr"/>
            <a:r>
              <a:rPr lang="en-US" sz="900" b="1" dirty="0"/>
              <a:t>Copyright © </a:t>
            </a:r>
            <a:r>
              <a:rPr lang="en-US" sz="900" b="1" dirty="0" smtClean="0"/>
              <a:t>2018 </a:t>
            </a:r>
            <a:r>
              <a:rPr lang="en-US" sz="900" b="1" dirty="0"/>
              <a:t>Enago Academy | All Rights Reserved.</a:t>
            </a:r>
          </a:p>
        </p:txBody>
      </p:sp>
      <p:sp>
        <p:nvSpPr>
          <p:cNvPr id="7" name="Rectangle 6"/>
          <p:cNvSpPr/>
          <p:nvPr/>
        </p:nvSpPr>
        <p:spPr>
          <a:xfrm>
            <a:off x="334986" y="822494"/>
            <a:ext cx="8701391" cy="5575052"/>
          </a:xfrm>
          <a:prstGeom prst="rect">
            <a:avLst/>
          </a:prstGeom>
        </p:spPr>
        <p:txBody>
          <a:bodyPr wrap="square">
            <a:spAutoFit/>
          </a:bodyPr>
          <a:lstStyle/>
          <a:p>
            <a:pPr marL="285750" indent="-285750">
              <a:lnSpc>
                <a:spcPct val="150000"/>
              </a:lnSpc>
              <a:buFont typeface="Arial" panose="020B0604020202020204" pitchFamily="34" charset="0"/>
              <a:buChar char="•"/>
            </a:pPr>
            <a:r>
              <a:rPr lang="en-IN" sz="2400" dirty="0" smtClean="0"/>
              <a:t>Journal Impact Factor metrics are </a:t>
            </a:r>
            <a:r>
              <a:rPr lang="en-IN" sz="2400" b="1" dirty="0" smtClean="0"/>
              <a:t>not</a:t>
            </a:r>
            <a:r>
              <a:rPr lang="en-IN" sz="2400" dirty="0" smtClean="0"/>
              <a:t> calculated for journals covered in </a:t>
            </a:r>
            <a:r>
              <a:rPr lang="en-IN" sz="2400" b="1" dirty="0" smtClean="0"/>
              <a:t>ESCI</a:t>
            </a:r>
            <a:r>
              <a:rPr lang="en-IN" sz="2400" dirty="0" smtClean="0"/>
              <a:t>. </a:t>
            </a:r>
          </a:p>
          <a:p>
            <a:pPr marL="285750" indent="-285750">
              <a:lnSpc>
                <a:spcPct val="150000"/>
              </a:lnSpc>
              <a:buFont typeface="Arial" panose="020B0604020202020204" pitchFamily="34" charset="0"/>
              <a:buChar char="•"/>
            </a:pPr>
            <a:endParaRPr lang="en-IN" sz="2400" dirty="0" smtClean="0"/>
          </a:p>
          <a:p>
            <a:pPr marL="285750" indent="-285750">
              <a:lnSpc>
                <a:spcPct val="150000"/>
              </a:lnSpc>
              <a:buFont typeface="Arial" panose="020B0604020202020204" pitchFamily="34" charset="0"/>
              <a:buChar char="•"/>
            </a:pPr>
            <a:r>
              <a:rPr lang="en-IN" sz="2400" dirty="0" smtClean="0"/>
              <a:t>Only </a:t>
            </a:r>
            <a:r>
              <a:rPr lang="en-IN" sz="2400" dirty="0"/>
              <a:t>journals </a:t>
            </a:r>
            <a:r>
              <a:rPr lang="en-IN" sz="2400" dirty="0" smtClean="0"/>
              <a:t>selected </a:t>
            </a:r>
            <a:r>
              <a:rPr lang="en-IN" sz="2400" dirty="0"/>
              <a:t>for </a:t>
            </a:r>
            <a:r>
              <a:rPr lang="en-IN" sz="2400" b="1" dirty="0"/>
              <a:t>SCIE</a:t>
            </a:r>
            <a:r>
              <a:rPr lang="en-IN" sz="2400" dirty="0"/>
              <a:t> and </a:t>
            </a:r>
            <a:r>
              <a:rPr lang="en-IN" sz="2400" b="1" dirty="0"/>
              <a:t>SSCI</a:t>
            </a:r>
            <a:r>
              <a:rPr lang="en-IN" sz="2400" dirty="0"/>
              <a:t> </a:t>
            </a:r>
            <a:r>
              <a:rPr lang="en-IN" sz="2400" dirty="0" smtClean="0"/>
              <a:t>are assigned the JIF </a:t>
            </a:r>
            <a:r>
              <a:rPr lang="en-IN" sz="2400" dirty="0"/>
              <a:t>and related metrics. </a:t>
            </a:r>
            <a:endParaRPr lang="en-IN" sz="2400" dirty="0" smtClean="0"/>
          </a:p>
          <a:p>
            <a:pPr marL="285750" indent="-285750">
              <a:lnSpc>
                <a:spcPct val="150000"/>
              </a:lnSpc>
              <a:buFont typeface="Arial" panose="020B0604020202020204" pitchFamily="34" charset="0"/>
              <a:buChar char="•"/>
            </a:pPr>
            <a:endParaRPr lang="en-IN" sz="2400" dirty="0" smtClean="0"/>
          </a:p>
          <a:p>
            <a:pPr marL="285750" indent="-285750">
              <a:lnSpc>
                <a:spcPct val="150000"/>
              </a:lnSpc>
              <a:buFont typeface="Arial" panose="020B0604020202020204" pitchFamily="34" charset="0"/>
              <a:buChar char="•"/>
            </a:pPr>
            <a:r>
              <a:rPr lang="en-IN" sz="2400" dirty="0" smtClean="0"/>
              <a:t>For </a:t>
            </a:r>
            <a:r>
              <a:rPr lang="en-IN" sz="2400" b="1" dirty="0" smtClean="0"/>
              <a:t>JIF</a:t>
            </a:r>
            <a:r>
              <a:rPr lang="en-IN" sz="2400" dirty="0" smtClean="0"/>
              <a:t>, the </a:t>
            </a:r>
            <a:r>
              <a:rPr lang="en-IN" sz="2400" dirty="0"/>
              <a:t>metrics are drawn from </a:t>
            </a:r>
            <a:r>
              <a:rPr lang="en-IN" sz="2400" dirty="0" smtClean="0"/>
              <a:t>SCIE</a:t>
            </a:r>
            <a:r>
              <a:rPr lang="en-IN" sz="2400" dirty="0"/>
              <a:t>, SSCI, AHCI, ESCI, and the Conference Proceedings Citation Index (CPCI). </a:t>
            </a:r>
            <a:endParaRPr lang="en-IN" sz="2400" dirty="0" smtClean="0"/>
          </a:p>
          <a:p>
            <a:pPr marL="285750" indent="-285750">
              <a:lnSpc>
                <a:spcPct val="150000"/>
              </a:lnSpc>
              <a:buFont typeface="Arial" panose="020B0604020202020204" pitchFamily="34" charset="0"/>
              <a:buChar char="•"/>
            </a:pPr>
            <a:endParaRPr lang="en-IN" sz="2400" dirty="0" smtClean="0"/>
          </a:p>
          <a:p>
            <a:pPr marL="285750" indent="-285750">
              <a:lnSpc>
                <a:spcPct val="150000"/>
              </a:lnSpc>
              <a:buFont typeface="Arial" panose="020B0604020202020204" pitchFamily="34" charset="0"/>
              <a:buChar char="•"/>
            </a:pPr>
            <a:r>
              <a:rPr lang="en-IN" sz="2400" dirty="0" smtClean="0"/>
              <a:t>JIFs </a:t>
            </a:r>
            <a:r>
              <a:rPr lang="en-IN" sz="2400" dirty="0"/>
              <a:t>are not calculated for journals covered </a:t>
            </a:r>
            <a:r>
              <a:rPr lang="en-IN" sz="2400" dirty="0" smtClean="0"/>
              <a:t>only in </a:t>
            </a:r>
            <a:r>
              <a:rPr lang="en-IN" sz="2400" b="1" dirty="0"/>
              <a:t>AHCI</a:t>
            </a:r>
            <a:r>
              <a:rPr lang="en-IN" sz="2400" dirty="0" smtClean="0"/>
              <a:t>.</a:t>
            </a:r>
            <a:endParaRPr lang="en-US" sz="2400" dirty="0"/>
          </a:p>
        </p:txBody>
      </p:sp>
    </p:spTree>
    <p:extLst>
      <p:ext uri="{BB962C8B-B14F-4D97-AF65-F5344CB8AC3E}">
        <p14:creationId xmlns:p14="http://schemas.microsoft.com/office/powerpoint/2010/main" val="25634799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ED50F6FA-98C5-43A5-9149-BCA03420E39D}"/>
              </a:ext>
            </a:extLst>
          </p:cNvPr>
          <p:cNvSpPr txBox="1">
            <a:spLocks/>
          </p:cNvSpPr>
          <p:nvPr/>
        </p:nvSpPr>
        <p:spPr>
          <a:xfrm>
            <a:off x="228600" y="76201"/>
            <a:ext cx="7239000" cy="6857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sz="2800" b="1" dirty="0">
                <a:latin typeface="Tahoma" panose="020B0604030504040204" pitchFamily="34" charset="0"/>
                <a:ea typeface="Tahoma" panose="020B0604030504040204" pitchFamily="34" charset="0"/>
                <a:cs typeface="Tahoma" panose="020B0604030504040204" pitchFamily="34" charset="0"/>
              </a:rPr>
              <a:t>What is </a:t>
            </a:r>
            <a:r>
              <a:rPr lang="en-IN" sz="2800" b="1" dirty="0" err="1">
                <a:latin typeface="Tahoma" panose="020B0604030504040204" pitchFamily="34" charset="0"/>
                <a:ea typeface="Tahoma" panose="020B0604030504040204" pitchFamily="34" charset="0"/>
                <a:cs typeface="Tahoma" panose="020B0604030504040204" pitchFamily="34" charset="0"/>
              </a:rPr>
              <a:t>CrossRef</a:t>
            </a:r>
            <a:r>
              <a:rPr lang="en-IN" sz="2800" b="1" dirty="0">
                <a:latin typeface="Tahoma" panose="020B0604030504040204" pitchFamily="34" charset="0"/>
                <a:ea typeface="Tahoma" panose="020B0604030504040204" pitchFamily="34" charset="0"/>
                <a:cs typeface="Tahoma" panose="020B0604030504040204" pitchFamily="34" charset="0"/>
              </a:rPr>
              <a:t>?</a:t>
            </a:r>
          </a:p>
        </p:txBody>
      </p:sp>
      <p:sp>
        <p:nvSpPr>
          <p:cNvPr id="6" name="TextBox 5"/>
          <p:cNvSpPr txBox="1"/>
          <p:nvPr/>
        </p:nvSpPr>
        <p:spPr>
          <a:xfrm>
            <a:off x="0" y="6627168"/>
            <a:ext cx="9144000" cy="230832"/>
          </a:xfrm>
          <a:prstGeom prst="rect">
            <a:avLst/>
          </a:prstGeom>
          <a:noFill/>
        </p:spPr>
        <p:txBody>
          <a:bodyPr wrap="square" rtlCol="0">
            <a:spAutoFit/>
          </a:bodyPr>
          <a:lstStyle/>
          <a:p>
            <a:pPr algn="ctr"/>
            <a:r>
              <a:rPr lang="en-US" sz="900" b="1" dirty="0"/>
              <a:t>Copyright © </a:t>
            </a:r>
            <a:r>
              <a:rPr lang="en-US" sz="900" b="1" dirty="0" smtClean="0"/>
              <a:t>2018 </a:t>
            </a:r>
            <a:r>
              <a:rPr lang="en-US" sz="900" b="1" dirty="0"/>
              <a:t>Enago Academy | All Rights Reserved.</a:t>
            </a:r>
          </a:p>
        </p:txBody>
      </p:sp>
      <p:sp>
        <p:nvSpPr>
          <p:cNvPr id="2" name="TextBox 1"/>
          <p:cNvSpPr txBox="1"/>
          <p:nvPr/>
        </p:nvSpPr>
        <p:spPr>
          <a:xfrm>
            <a:off x="277241" y="1597833"/>
            <a:ext cx="4294759" cy="461985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IN" dirty="0" err="1" smtClean="0"/>
              <a:t>CrossRef’s</a:t>
            </a:r>
            <a:r>
              <a:rPr lang="en-IN" dirty="0" smtClean="0"/>
              <a:t> tools </a:t>
            </a:r>
            <a:r>
              <a:rPr lang="en-IN" dirty="0"/>
              <a:t>and services </a:t>
            </a:r>
            <a:r>
              <a:rPr lang="en-IN" dirty="0" smtClean="0"/>
              <a:t>allows identification, citations, linking, </a:t>
            </a:r>
            <a:r>
              <a:rPr lang="en-IN" dirty="0"/>
              <a:t>and </a:t>
            </a:r>
            <a:r>
              <a:rPr lang="en-IN" dirty="0" smtClean="0"/>
              <a:t>verification of publications.</a:t>
            </a:r>
          </a:p>
          <a:p>
            <a:pPr marL="285750" indent="-285750">
              <a:lnSpc>
                <a:spcPct val="150000"/>
              </a:lnSpc>
              <a:buFont typeface="Arial" panose="020B0604020202020204" pitchFamily="34" charset="0"/>
              <a:buChar char="•"/>
            </a:pPr>
            <a:endParaRPr lang="en-IN" dirty="0" smtClean="0"/>
          </a:p>
          <a:p>
            <a:pPr marL="285750" indent="-285750">
              <a:lnSpc>
                <a:spcPct val="150000"/>
              </a:lnSpc>
              <a:buFont typeface="Arial" panose="020B0604020202020204" pitchFamily="34" charset="0"/>
              <a:buChar char="•"/>
            </a:pPr>
            <a:r>
              <a:rPr lang="en-IN" dirty="0" smtClean="0"/>
              <a:t>Publications include </a:t>
            </a:r>
          </a:p>
          <a:p>
            <a:pPr marL="742950" lvl="1" indent="-285750">
              <a:lnSpc>
                <a:spcPct val="150000"/>
              </a:lnSpc>
              <a:buFont typeface="Arial" panose="020B0604020202020204" pitchFamily="34" charset="0"/>
              <a:buChar char="•"/>
            </a:pPr>
            <a:r>
              <a:rPr lang="en-IN" dirty="0" smtClean="0"/>
              <a:t>Journals </a:t>
            </a:r>
            <a:r>
              <a:rPr lang="en-IN" dirty="0"/>
              <a:t>and journal </a:t>
            </a:r>
            <a:r>
              <a:rPr lang="en-IN" dirty="0" smtClean="0"/>
              <a:t>articles</a:t>
            </a:r>
          </a:p>
          <a:p>
            <a:pPr marL="742950" lvl="1" indent="-285750">
              <a:lnSpc>
                <a:spcPct val="150000"/>
              </a:lnSpc>
              <a:buFont typeface="Arial" panose="020B0604020202020204" pitchFamily="34" charset="0"/>
              <a:buChar char="•"/>
            </a:pPr>
            <a:r>
              <a:rPr lang="en-IN" dirty="0" smtClean="0"/>
              <a:t>Books </a:t>
            </a:r>
            <a:r>
              <a:rPr lang="en-IN" dirty="0"/>
              <a:t>and book </a:t>
            </a:r>
            <a:r>
              <a:rPr lang="en-IN" dirty="0" smtClean="0"/>
              <a:t>chapters</a:t>
            </a:r>
          </a:p>
          <a:p>
            <a:pPr marL="742950" lvl="1" indent="-285750">
              <a:lnSpc>
                <a:spcPct val="150000"/>
              </a:lnSpc>
              <a:buFont typeface="Arial" panose="020B0604020202020204" pitchFamily="34" charset="0"/>
              <a:buChar char="•"/>
            </a:pPr>
            <a:r>
              <a:rPr lang="en-IN" dirty="0" smtClean="0"/>
              <a:t>Conference proceedings</a:t>
            </a:r>
          </a:p>
          <a:p>
            <a:pPr marL="742950" lvl="1" indent="-285750">
              <a:lnSpc>
                <a:spcPct val="150000"/>
              </a:lnSpc>
              <a:buFont typeface="Arial" panose="020B0604020202020204" pitchFamily="34" charset="0"/>
              <a:buChar char="•"/>
            </a:pPr>
            <a:r>
              <a:rPr lang="en-IN" dirty="0" smtClean="0"/>
              <a:t>Technical reports</a:t>
            </a:r>
          </a:p>
          <a:p>
            <a:pPr marL="742950" lvl="1" indent="-285750">
              <a:lnSpc>
                <a:spcPct val="150000"/>
              </a:lnSpc>
              <a:buFont typeface="Arial" panose="020B0604020202020204" pitchFamily="34" charset="0"/>
              <a:buChar char="•"/>
            </a:pPr>
            <a:r>
              <a:rPr lang="en-IN" dirty="0" smtClean="0"/>
              <a:t>Preprints</a:t>
            </a:r>
          </a:p>
          <a:p>
            <a:pPr marL="742950" lvl="1" indent="-285750">
              <a:lnSpc>
                <a:spcPct val="150000"/>
              </a:lnSpc>
              <a:buFont typeface="Arial" panose="020B0604020202020204" pitchFamily="34" charset="0"/>
              <a:buChar char="•"/>
            </a:pPr>
            <a:r>
              <a:rPr lang="en-IN" dirty="0" smtClean="0"/>
              <a:t>Theses </a:t>
            </a:r>
            <a:r>
              <a:rPr lang="en-IN" dirty="0"/>
              <a:t>and </a:t>
            </a:r>
            <a:r>
              <a:rPr lang="en-IN" dirty="0" smtClean="0"/>
              <a:t>dissertations</a:t>
            </a:r>
            <a:endParaRPr lang="en-IN" dirty="0"/>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785444"/>
            <a:ext cx="1035551" cy="671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descr="Image result for fundre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850505"/>
            <a:ext cx="1428750" cy="5619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00865" y="1557115"/>
            <a:ext cx="4572000" cy="2585323"/>
          </a:xfrm>
          <a:prstGeom prst="rect">
            <a:avLst/>
          </a:prstGeom>
        </p:spPr>
        <p:txBody>
          <a:bodyPr>
            <a:spAutoFit/>
          </a:bodyPr>
          <a:lstStyle/>
          <a:p>
            <a:pPr marL="285750" indent="-285750">
              <a:lnSpc>
                <a:spcPct val="150000"/>
              </a:lnSpc>
              <a:buFont typeface="Arial" panose="020B0604020202020204" pitchFamily="34" charset="0"/>
              <a:buChar char="•"/>
            </a:pPr>
            <a:r>
              <a:rPr lang="en-US" dirty="0" err="1" smtClean="0"/>
              <a:t>CrossRef</a:t>
            </a:r>
            <a:r>
              <a:rPr lang="en-IN" dirty="0" smtClean="0"/>
              <a:t> helps readers follow DOI links </a:t>
            </a:r>
            <a:r>
              <a:rPr lang="en-IN" dirty="0"/>
              <a:t>from </a:t>
            </a:r>
            <a:r>
              <a:rPr lang="en-IN" dirty="0" smtClean="0"/>
              <a:t>reference lists and locate the source from a </a:t>
            </a:r>
            <a:r>
              <a:rPr lang="en-IN" dirty="0"/>
              <a:t>member’s publishing </a:t>
            </a:r>
            <a:r>
              <a:rPr lang="en-IN" dirty="0" smtClean="0"/>
              <a:t>platform.</a:t>
            </a:r>
          </a:p>
          <a:p>
            <a:pPr marL="285750" indent="-285750">
              <a:lnSpc>
                <a:spcPct val="150000"/>
              </a:lnSpc>
              <a:buFont typeface="Arial" panose="020B0604020202020204" pitchFamily="34" charset="0"/>
              <a:buChar char="•"/>
            </a:pPr>
            <a:endParaRPr lang="en-IN" dirty="0"/>
          </a:p>
          <a:p>
            <a:pPr marL="285750" indent="-285750">
              <a:lnSpc>
                <a:spcPct val="150000"/>
              </a:lnSpc>
              <a:buFont typeface="Arial" panose="020B0604020202020204" pitchFamily="34" charset="0"/>
              <a:buChar char="•"/>
            </a:pPr>
            <a:r>
              <a:rPr lang="en-IN" dirty="0" err="1"/>
              <a:t>CrossRef</a:t>
            </a:r>
            <a:r>
              <a:rPr lang="en-IN" dirty="0"/>
              <a:t> has &gt;10,000  members from &gt;100 countries</a:t>
            </a:r>
            <a:r>
              <a:rPr lang="en-IN" dirty="0" smtClean="0"/>
              <a:t>.</a:t>
            </a:r>
            <a:endParaRPr lang="en-IN" dirty="0"/>
          </a:p>
        </p:txBody>
      </p:sp>
    </p:spTree>
    <p:extLst>
      <p:ext uri="{BB962C8B-B14F-4D97-AF65-F5344CB8AC3E}">
        <p14:creationId xmlns:p14="http://schemas.microsoft.com/office/powerpoint/2010/main" val="32963472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5" y="943905"/>
            <a:ext cx="8636000" cy="5053774"/>
          </a:xfrm>
        </p:spPr>
        <p:txBody>
          <a:bodyPr/>
          <a:lstStyle/>
          <a:p>
            <a:pPr>
              <a:lnSpc>
                <a:spcPct val="150000"/>
              </a:lnSpc>
            </a:pPr>
            <a:r>
              <a:rPr lang="en-IN" sz="2200" dirty="0">
                <a:hlinkClick r:id="rId2"/>
              </a:rPr>
              <a:t>https://</a:t>
            </a:r>
            <a:r>
              <a:rPr lang="en-IN" sz="2200" dirty="0" smtClean="0">
                <a:hlinkClick r:id="rId2"/>
              </a:rPr>
              <a:t>www.enago.com</a:t>
            </a:r>
            <a:endParaRPr lang="en-IN" sz="2200" dirty="0" smtClean="0"/>
          </a:p>
          <a:p>
            <a:pPr>
              <a:lnSpc>
                <a:spcPct val="150000"/>
              </a:lnSpc>
            </a:pPr>
            <a:r>
              <a:rPr lang="en-IN" sz="2200" dirty="0" smtClean="0"/>
              <a:t>Since 2005, </a:t>
            </a:r>
            <a:r>
              <a:rPr lang="en-IN" sz="2200" dirty="0"/>
              <a:t>Enago </a:t>
            </a:r>
            <a:r>
              <a:rPr lang="en-IN" sz="2200" dirty="0" smtClean="0"/>
              <a:t>has assisted ESL researchers to improve </a:t>
            </a:r>
            <a:r>
              <a:rPr lang="en-IN" sz="2200" dirty="0"/>
              <a:t>the communication of their research and helped them </a:t>
            </a:r>
            <a:r>
              <a:rPr lang="en-IN" sz="2200" dirty="0" smtClean="0"/>
              <a:t>get published.</a:t>
            </a:r>
          </a:p>
          <a:p>
            <a:pPr>
              <a:lnSpc>
                <a:spcPct val="150000"/>
              </a:lnSpc>
            </a:pPr>
            <a:r>
              <a:rPr lang="en-IN" sz="2200" dirty="0"/>
              <a:t>Enago is a strategic services partner for </a:t>
            </a:r>
            <a:r>
              <a:rPr lang="en-IN" sz="2200" b="1" dirty="0"/>
              <a:t>350+ </a:t>
            </a:r>
            <a:r>
              <a:rPr lang="en-IN" sz="2200" dirty="0"/>
              <a:t>Universities, </a:t>
            </a:r>
            <a:r>
              <a:rPr lang="en-IN" sz="2200" b="1" dirty="0"/>
              <a:t>30+</a:t>
            </a:r>
            <a:r>
              <a:rPr lang="en-IN" sz="2200" dirty="0"/>
              <a:t> STM publishers, </a:t>
            </a:r>
            <a:r>
              <a:rPr lang="en-IN" sz="2200" b="1" dirty="0"/>
              <a:t>600+</a:t>
            </a:r>
            <a:r>
              <a:rPr lang="en-IN" sz="2200" dirty="0"/>
              <a:t> academic Journals.</a:t>
            </a:r>
            <a:endParaRPr lang="en-IN" sz="2200" dirty="0" smtClean="0"/>
          </a:p>
          <a:p>
            <a:pPr>
              <a:lnSpc>
                <a:spcPct val="150000"/>
              </a:lnSpc>
            </a:pPr>
            <a:r>
              <a:rPr lang="en-IN" sz="2200" dirty="0" smtClean="0"/>
              <a:t>Enago provides language editing, academic translation, publication support, and author education services.</a:t>
            </a:r>
          </a:p>
          <a:p>
            <a:pPr>
              <a:lnSpc>
                <a:spcPct val="150000"/>
              </a:lnSpc>
            </a:pPr>
            <a:r>
              <a:rPr lang="en-US" sz="2200" dirty="0"/>
              <a:t>Enago is headquartered in US with regional </a:t>
            </a:r>
            <a:r>
              <a:rPr lang="en-IN" sz="2200" dirty="0"/>
              <a:t>offices in Japan, Korea, China, Taiwan, Turkey, UK, Germany, Brazil, Colombia and Canada.</a:t>
            </a:r>
          </a:p>
        </p:txBody>
      </p:sp>
      <p:sp>
        <p:nvSpPr>
          <p:cNvPr id="5" name="Title 1"/>
          <p:cNvSpPr txBox="1">
            <a:spLocks/>
          </p:cNvSpPr>
          <p:nvPr/>
        </p:nvSpPr>
        <p:spPr>
          <a:xfrm>
            <a:off x="269875" y="207963"/>
            <a:ext cx="8874125" cy="50958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100" b="1" i="0" u="none" strike="noStrike" kern="1200" cap="none" spc="0" normalizeH="0" baseline="0" noProof="0" dirty="0">
                <a:ln>
                  <a:noFill/>
                </a:ln>
                <a:solidFill>
                  <a:srgbClr val="C00000"/>
                </a:solidFill>
                <a:effectLst/>
                <a:uLnTx/>
                <a:uFillTx/>
                <a:latin typeface="Tahoma"/>
                <a:ea typeface="+mj-ea"/>
                <a:cs typeface="Tahoma"/>
              </a:rPr>
              <a:t>About </a:t>
            </a:r>
            <a:r>
              <a:rPr kumimoji="0" lang="en-US" sz="2100" b="1" i="0" u="none" strike="noStrike" kern="1200" cap="none" spc="0" normalizeH="0" baseline="0" noProof="0" dirty="0" smtClean="0">
                <a:ln>
                  <a:noFill/>
                </a:ln>
                <a:solidFill>
                  <a:srgbClr val="C00000"/>
                </a:solidFill>
                <a:effectLst/>
                <a:uLnTx/>
                <a:uFillTx/>
                <a:latin typeface="Tahoma"/>
                <a:ea typeface="+mj-ea"/>
                <a:cs typeface="Tahoma"/>
              </a:rPr>
              <a:t>Enago</a:t>
            </a:r>
            <a:endParaRPr kumimoji="0" lang="en-US" sz="2100" b="1" i="0" u="none" strike="noStrike" kern="1200" cap="none" spc="0" normalizeH="0" baseline="0" noProof="0" dirty="0">
              <a:ln>
                <a:noFill/>
              </a:ln>
              <a:solidFill>
                <a:srgbClr val="C00000"/>
              </a:solidFill>
              <a:effectLst/>
              <a:uLnTx/>
              <a:uFillTx/>
              <a:latin typeface="Tahoma"/>
              <a:ea typeface="+mj-ea"/>
              <a:cs typeface="Tahoma"/>
            </a:endParaRPr>
          </a:p>
        </p:txBody>
      </p:sp>
    </p:spTree>
    <p:extLst>
      <p:ext uri="{BB962C8B-B14F-4D97-AF65-F5344CB8AC3E}">
        <p14:creationId xmlns:p14="http://schemas.microsoft.com/office/powerpoint/2010/main" val="35333074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ED50F6FA-98C5-43A5-9149-BCA03420E39D}"/>
              </a:ext>
            </a:extLst>
          </p:cNvPr>
          <p:cNvSpPr txBox="1">
            <a:spLocks/>
          </p:cNvSpPr>
          <p:nvPr/>
        </p:nvSpPr>
        <p:spPr>
          <a:xfrm>
            <a:off x="228600" y="76201"/>
            <a:ext cx="7239000" cy="6857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sz="2800" b="1" dirty="0">
                <a:latin typeface="Tahoma" panose="020B0604030504040204" pitchFamily="34" charset="0"/>
                <a:ea typeface="Tahoma" panose="020B0604030504040204" pitchFamily="34" charset="0"/>
                <a:cs typeface="Tahoma" panose="020B0604030504040204" pitchFamily="34" charset="0"/>
              </a:rPr>
              <a:t>Indexing in </a:t>
            </a:r>
            <a:r>
              <a:rPr lang="en-IN" sz="2800" b="1" dirty="0" err="1">
                <a:latin typeface="Tahoma" panose="020B0604030504040204" pitchFamily="34" charset="0"/>
                <a:ea typeface="Tahoma" panose="020B0604030504040204" pitchFamily="34" charset="0"/>
                <a:cs typeface="Tahoma" panose="020B0604030504040204" pitchFamily="34" charset="0"/>
              </a:rPr>
              <a:t>CrossRef</a:t>
            </a:r>
            <a:endParaRPr lang="en-IN"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0" y="6627168"/>
            <a:ext cx="9144000" cy="230832"/>
          </a:xfrm>
          <a:prstGeom prst="rect">
            <a:avLst/>
          </a:prstGeom>
          <a:noFill/>
        </p:spPr>
        <p:txBody>
          <a:bodyPr wrap="square" rtlCol="0">
            <a:spAutoFit/>
          </a:bodyPr>
          <a:lstStyle/>
          <a:p>
            <a:pPr algn="ctr"/>
            <a:r>
              <a:rPr lang="en-US" sz="900" b="1" dirty="0"/>
              <a:t>Copyright © </a:t>
            </a:r>
            <a:r>
              <a:rPr lang="en-US" sz="900" b="1" dirty="0" smtClean="0"/>
              <a:t>2018 </a:t>
            </a:r>
            <a:r>
              <a:rPr lang="en-US" sz="900" b="1" dirty="0"/>
              <a:t>Enago Academy | All Rights Reserved.</a:t>
            </a:r>
          </a:p>
        </p:txBody>
      </p:sp>
      <p:sp>
        <p:nvSpPr>
          <p:cNvPr id="7" name="Rectangle 6"/>
          <p:cNvSpPr/>
          <p:nvPr/>
        </p:nvSpPr>
        <p:spPr>
          <a:xfrm>
            <a:off x="228599" y="1457253"/>
            <a:ext cx="8701391" cy="2862322"/>
          </a:xfrm>
          <a:prstGeom prst="rect">
            <a:avLst/>
          </a:prstGeom>
        </p:spPr>
        <p:txBody>
          <a:bodyPr wrap="square">
            <a:spAutoFit/>
          </a:bodyPr>
          <a:lstStyle/>
          <a:p>
            <a:pPr marL="342900" indent="-342900">
              <a:lnSpc>
                <a:spcPct val="150000"/>
              </a:lnSpc>
              <a:buFont typeface="Arial" panose="020B0604020202020204" pitchFamily="34" charset="0"/>
              <a:buChar char="•"/>
            </a:pPr>
            <a:r>
              <a:rPr lang="en-IN" sz="2000" dirty="0" smtClean="0"/>
              <a:t>CrossRef requires journals to send their </a:t>
            </a:r>
            <a:r>
              <a:rPr lang="en-IN" sz="2000" b="1" dirty="0" smtClean="0"/>
              <a:t>metadata</a:t>
            </a:r>
            <a:r>
              <a:rPr lang="en-IN" sz="2000" dirty="0" smtClean="0"/>
              <a:t> </a:t>
            </a:r>
            <a:r>
              <a:rPr lang="en-IN" sz="2000" dirty="0"/>
              <a:t>and assign persistent identifiers </a:t>
            </a:r>
            <a:r>
              <a:rPr lang="en-IN" sz="2000" dirty="0" smtClean="0"/>
              <a:t>(</a:t>
            </a:r>
            <a:r>
              <a:rPr lang="en-IN" sz="2000" b="1" dirty="0" smtClean="0"/>
              <a:t>DOIs</a:t>
            </a:r>
            <a:r>
              <a:rPr lang="en-IN" sz="2000" dirty="0" smtClean="0"/>
              <a:t>, </a:t>
            </a:r>
            <a:r>
              <a:rPr lang="en-IN" sz="2000" b="1" dirty="0" smtClean="0"/>
              <a:t>ORCIDs</a:t>
            </a:r>
            <a:r>
              <a:rPr lang="en-IN" sz="2000" dirty="0" smtClean="0"/>
              <a:t>, </a:t>
            </a:r>
            <a:r>
              <a:rPr lang="en-IN" sz="2000" dirty="0" err="1" smtClean="0"/>
              <a:t>etc</a:t>
            </a:r>
            <a:r>
              <a:rPr lang="en-IN" sz="2000" dirty="0" smtClean="0"/>
              <a:t>) to their content.</a:t>
            </a:r>
          </a:p>
          <a:p>
            <a:pPr marL="342900" indent="-342900">
              <a:lnSpc>
                <a:spcPct val="150000"/>
              </a:lnSpc>
              <a:buFont typeface="Arial" panose="020B0604020202020204" pitchFamily="34" charset="0"/>
              <a:buChar char="•"/>
            </a:pPr>
            <a:r>
              <a:rPr lang="en-US" sz="2000" dirty="0" err="1" smtClean="0"/>
              <a:t>CrossRef</a:t>
            </a:r>
            <a:r>
              <a:rPr lang="en-US" sz="2000" dirty="0" smtClean="0"/>
              <a:t> also requires usage of DOIs with the prefix for the </a:t>
            </a:r>
            <a:r>
              <a:rPr lang="en-US" sz="2000" b="1" dirty="0" smtClean="0"/>
              <a:t>DOI</a:t>
            </a:r>
            <a:r>
              <a:rPr lang="en-US" sz="2000" dirty="0" smtClean="0"/>
              <a:t> being unique to each journal.</a:t>
            </a:r>
          </a:p>
          <a:p>
            <a:pPr marL="342900" indent="-342900">
              <a:lnSpc>
                <a:spcPct val="150000"/>
              </a:lnSpc>
              <a:buFont typeface="Arial" panose="020B0604020202020204" pitchFamily="34" charset="0"/>
              <a:buChar char="•"/>
            </a:pPr>
            <a:r>
              <a:rPr lang="en-IN" sz="2000" dirty="0" smtClean="0"/>
              <a:t>All members should also have their </a:t>
            </a:r>
            <a:r>
              <a:rPr lang="en-IN" sz="2000" b="1" dirty="0" smtClean="0"/>
              <a:t>own registration XML</a:t>
            </a:r>
            <a:r>
              <a:rPr lang="en-IN" sz="2000" dirty="0" smtClean="0"/>
              <a:t>, which gets validated by </a:t>
            </a:r>
            <a:r>
              <a:rPr lang="en-IN" sz="2000" dirty="0" err="1" smtClean="0"/>
              <a:t>CrossRef</a:t>
            </a:r>
            <a:r>
              <a:rPr lang="en-IN" sz="2000" dirty="0" smtClean="0"/>
              <a:t>.</a:t>
            </a:r>
            <a:endParaRPr lang="en-US" sz="2000"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3346" y="4198828"/>
            <a:ext cx="6305550"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413605" y="6293869"/>
            <a:ext cx="4720856" cy="369332"/>
          </a:xfrm>
          <a:prstGeom prst="rect">
            <a:avLst/>
          </a:prstGeom>
          <a:noFill/>
        </p:spPr>
        <p:txBody>
          <a:bodyPr wrap="square" rtlCol="0">
            <a:spAutoFit/>
          </a:bodyPr>
          <a:lstStyle/>
          <a:p>
            <a:r>
              <a:rPr lang="en-US" b="1" i="1" dirty="0" smtClean="0"/>
              <a:t>Figure: </a:t>
            </a:r>
            <a:r>
              <a:rPr lang="en-US" i="1" dirty="0" smtClean="0"/>
              <a:t>DOI formats used by </a:t>
            </a:r>
            <a:r>
              <a:rPr lang="en-US" i="1" dirty="0" err="1" smtClean="0"/>
              <a:t>CrossRef</a:t>
            </a:r>
            <a:endParaRPr lang="en-IN" i="1" dirty="0"/>
          </a:p>
        </p:txBody>
      </p:sp>
      <p:sp>
        <p:nvSpPr>
          <p:cNvPr id="2" name="AutoShape 2" descr="Image result for crossre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9" y="785444"/>
            <a:ext cx="1035551" cy="671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descr="Image result for fundre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850505"/>
            <a:ext cx="1428750" cy="56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2392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ED50F6FA-98C5-43A5-9149-BCA03420E39D}"/>
              </a:ext>
            </a:extLst>
          </p:cNvPr>
          <p:cNvSpPr txBox="1">
            <a:spLocks/>
          </p:cNvSpPr>
          <p:nvPr/>
        </p:nvSpPr>
        <p:spPr>
          <a:xfrm>
            <a:off x="228600" y="76201"/>
            <a:ext cx="7239000" cy="6857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sz="2800" b="1" dirty="0">
                <a:latin typeface="Tahoma" panose="020B0604030504040204" pitchFamily="34" charset="0"/>
                <a:ea typeface="Tahoma" panose="020B0604030504040204" pitchFamily="34" charset="0"/>
                <a:cs typeface="Tahoma" panose="020B0604030504040204" pitchFamily="34" charset="0"/>
              </a:rPr>
              <a:t>Indexing in </a:t>
            </a:r>
            <a:r>
              <a:rPr lang="en-IN" sz="2800" b="1" dirty="0" err="1" smtClean="0">
                <a:latin typeface="Tahoma" panose="020B0604030504040204" pitchFamily="34" charset="0"/>
                <a:ea typeface="Tahoma" panose="020B0604030504040204" pitchFamily="34" charset="0"/>
                <a:cs typeface="Tahoma" panose="020B0604030504040204" pitchFamily="34" charset="0"/>
              </a:rPr>
              <a:t>CrossRef</a:t>
            </a:r>
            <a:r>
              <a:rPr lang="en-IN" sz="2800" b="1" dirty="0" smtClean="0">
                <a:latin typeface="Tahoma" panose="020B0604030504040204" pitchFamily="34" charset="0"/>
                <a:ea typeface="Tahoma" panose="020B0604030504040204" pitchFamily="34" charset="0"/>
                <a:cs typeface="Tahoma" panose="020B0604030504040204" pitchFamily="34" charset="0"/>
              </a:rPr>
              <a:t> (…</a:t>
            </a:r>
            <a:r>
              <a:rPr lang="en-IN" sz="2800" b="1" dirty="0" err="1" smtClean="0">
                <a:latin typeface="Tahoma" panose="020B0604030504040204" pitchFamily="34" charset="0"/>
                <a:ea typeface="Tahoma" panose="020B0604030504040204" pitchFamily="34" charset="0"/>
                <a:cs typeface="Tahoma" panose="020B0604030504040204" pitchFamily="34" charset="0"/>
              </a:rPr>
              <a:t>contd</a:t>
            </a:r>
            <a:r>
              <a:rPr lang="en-IN" sz="2800" b="1" dirty="0" smtClean="0">
                <a:latin typeface="Tahoma" panose="020B0604030504040204" pitchFamily="34" charset="0"/>
                <a:ea typeface="Tahoma" panose="020B0604030504040204" pitchFamily="34" charset="0"/>
                <a:cs typeface="Tahoma" panose="020B0604030504040204" pitchFamily="34" charset="0"/>
              </a:rPr>
              <a:t>)</a:t>
            </a:r>
            <a:endParaRPr lang="en-IN"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0" y="6627168"/>
            <a:ext cx="9144000" cy="230832"/>
          </a:xfrm>
          <a:prstGeom prst="rect">
            <a:avLst/>
          </a:prstGeom>
          <a:noFill/>
        </p:spPr>
        <p:txBody>
          <a:bodyPr wrap="square" rtlCol="0">
            <a:spAutoFit/>
          </a:bodyPr>
          <a:lstStyle/>
          <a:p>
            <a:pPr algn="ctr"/>
            <a:r>
              <a:rPr lang="en-US" sz="900" b="1" dirty="0"/>
              <a:t>Copyright © </a:t>
            </a:r>
            <a:r>
              <a:rPr lang="en-US" sz="900" b="1" dirty="0" smtClean="0"/>
              <a:t>2018 </a:t>
            </a:r>
            <a:r>
              <a:rPr lang="en-US" sz="900" b="1" dirty="0"/>
              <a:t>Enago Academy | All Rights Reserved.</a:t>
            </a:r>
          </a:p>
        </p:txBody>
      </p:sp>
      <p:sp>
        <p:nvSpPr>
          <p:cNvPr id="7" name="Rectangle 6"/>
          <p:cNvSpPr/>
          <p:nvPr/>
        </p:nvSpPr>
        <p:spPr>
          <a:xfrm>
            <a:off x="248056" y="5291488"/>
            <a:ext cx="8681933" cy="967957"/>
          </a:xfrm>
          <a:prstGeom prst="rect">
            <a:avLst/>
          </a:prstGeom>
        </p:spPr>
        <p:txBody>
          <a:bodyPr wrap="square">
            <a:spAutoFit/>
          </a:bodyPr>
          <a:lstStyle/>
          <a:p>
            <a:pPr marL="285750" indent="-285750">
              <a:lnSpc>
                <a:spcPct val="150000"/>
              </a:lnSpc>
              <a:buFont typeface="Arial" panose="020B0604020202020204" pitchFamily="34" charset="0"/>
              <a:buChar char="•"/>
            </a:pPr>
            <a:r>
              <a:rPr lang="en-IN" sz="2000" dirty="0" err="1" smtClean="0"/>
              <a:t>CrossRef</a:t>
            </a:r>
            <a:r>
              <a:rPr lang="en-IN" sz="2000" dirty="0" smtClean="0"/>
              <a:t> also maintains a funder registry (</a:t>
            </a:r>
            <a:r>
              <a:rPr lang="en-IN" sz="2000" dirty="0" err="1" smtClean="0"/>
              <a:t>FundRef</a:t>
            </a:r>
            <a:r>
              <a:rPr lang="en-IN" sz="2000" dirty="0" smtClean="0"/>
              <a:t>), which is </a:t>
            </a:r>
            <a:r>
              <a:rPr lang="en-IN" sz="2000" dirty="0"/>
              <a:t>a unique </a:t>
            </a:r>
            <a:r>
              <a:rPr lang="en-IN" sz="2000" dirty="0" smtClean="0"/>
              <a:t>list of grant-providing agencies/organizations.</a:t>
            </a:r>
            <a:endParaRPr lang="en-US" sz="2000" dirty="0"/>
          </a:p>
        </p:txBody>
      </p:sp>
      <p:sp>
        <p:nvSpPr>
          <p:cNvPr id="2" name="TextBox 1"/>
          <p:cNvSpPr txBox="1"/>
          <p:nvPr/>
        </p:nvSpPr>
        <p:spPr>
          <a:xfrm>
            <a:off x="277241" y="1445433"/>
            <a:ext cx="8604113" cy="378565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IN" sz="2000" dirty="0" err="1"/>
              <a:t>CrossRef</a:t>
            </a:r>
            <a:r>
              <a:rPr lang="en-IN" sz="2000" dirty="0"/>
              <a:t> </a:t>
            </a:r>
            <a:r>
              <a:rPr lang="en-IN" sz="2000" dirty="0" smtClean="0"/>
              <a:t>requires </a:t>
            </a:r>
            <a:r>
              <a:rPr lang="en-IN" sz="2000" dirty="0"/>
              <a:t>members to follow specific guidelines for DOIs and display them at </a:t>
            </a:r>
            <a:r>
              <a:rPr lang="en-IN" sz="2000" dirty="0" smtClean="0"/>
              <a:t>different instances:</a:t>
            </a:r>
            <a:endParaRPr lang="en-IN" sz="2000" dirty="0"/>
          </a:p>
          <a:p>
            <a:pPr marL="742950" lvl="1" indent="-285750">
              <a:lnSpc>
                <a:spcPct val="150000"/>
              </a:lnSpc>
              <a:buFont typeface="Arial" panose="020B0604020202020204" pitchFamily="34" charset="0"/>
              <a:buChar char="•"/>
            </a:pPr>
            <a:r>
              <a:rPr lang="en-IN" sz="2000" dirty="0"/>
              <a:t>Tables of contents</a:t>
            </a:r>
          </a:p>
          <a:p>
            <a:pPr marL="742950" lvl="1" indent="-285750">
              <a:lnSpc>
                <a:spcPct val="150000"/>
              </a:lnSpc>
              <a:buFont typeface="Arial" panose="020B0604020202020204" pitchFamily="34" charset="0"/>
              <a:buChar char="•"/>
            </a:pPr>
            <a:r>
              <a:rPr lang="en-IN" sz="2000" dirty="0"/>
              <a:t>Abstracts</a:t>
            </a:r>
          </a:p>
          <a:p>
            <a:pPr marL="742950" lvl="1" indent="-285750">
              <a:lnSpc>
                <a:spcPct val="150000"/>
              </a:lnSpc>
              <a:buFont typeface="Arial" panose="020B0604020202020204" pitchFamily="34" charset="0"/>
              <a:buChar char="•"/>
            </a:pPr>
            <a:r>
              <a:rPr lang="en-IN" sz="2000" dirty="0" smtClean="0"/>
              <a:t>Within HTML </a:t>
            </a:r>
            <a:r>
              <a:rPr lang="en-IN" sz="2000" dirty="0"/>
              <a:t>or PDF articles</a:t>
            </a:r>
          </a:p>
          <a:p>
            <a:pPr marL="742950" lvl="1" indent="-285750">
              <a:lnSpc>
                <a:spcPct val="150000"/>
              </a:lnSpc>
              <a:buFont typeface="Arial" panose="020B0604020202020204" pitchFamily="34" charset="0"/>
              <a:buChar char="•"/>
            </a:pPr>
            <a:r>
              <a:rPr lang="en-IN" sz="2000" dirty="0" smtClean="0"/>
              <a:t>When downloading </a:t>
            </a:r>
            <a:r>
              <a:rPr lang="en-IN" sz="2000" dirty="0"/>
              <a:t>citations to reference management systems</a:t>
            </a:r>
          </a:p>
          <a:p>
            <a:pPr marL="742950" lvl="1" indent="-285750">
              <a:lnSpc>
                <a:spcPct val="150000"/>
              </a:lnSpc>
              <a:buFont typeface="Arial" panose="020B0604020202020204" pitchFamily="34" charset="0"/>
              <a:buChar char="•"/>
            </a:pPr>
            <a:r>
              <a:rPr lang="en-IN" sz="2000" dirty="0"/>
              <a:t>“How to Cite This” instructions on content pages</a:t>
            </a:r>
          </a:p>
          <a:p>
            <a:pPr marL="742950" lvl="1" indent="-285750">
              <a:lnSpc>
                <a:spcPct val="150000"/>
              </a:lnSpc>
              <a:buFont typeface="Arial" panose="020B0604020202020204" pitchFamily="34" charset="0"/>
              <a:buChar char="•"/>
            </a:pPr>
            <a:r>
              <a:rPr lang="en-IN" sz="2000" dirty="0" smtClean="0"/>
              <a:t>Whenever </a:t>
            </a:r>
            <a:r>
              <a:rPr lang="en-IN" sz="2000" dirty="0"/>
              <a:t>directing users to a permanent, stable, or persistent </a:t>
            </a:r>
            <a:r>
              <a:rPr lang="en-IN" sz="2000" dirty="0" smtClean="0"/>
              <a:t>link</a:t>
            </a:r>
            <a:endParaRPr lang="en-IN" sz="2000" dirty="0"/>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785444"/>
            <a:ext cx="1035551" cy="671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descr="Image result for fundre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850505"/>
            <a:ext cx="1428750" cy="56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7096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13"/>
          <p:cNvSpPr/>
          <p:nvPr/>
        </p:nvSpPr>
        <p:spPr bwMode="auto">
          <a:xfrm>
            <a:off x="0" y="2628886"/>
            <a:ext cx="9157408" cy="1693501"/>
          </a:xfrm>
          <a:prstGeom prst="rect">
            <a:avLst/>
          </a:prstGeom>
          <a:solidFill>
            <a:srgbClr val="D52B1E"/>
          </a:solidFill>
          <a:ln>
            <a:noFill/>
          </a:ln>
          <a:extLst/>
        </p:spPr>
        <p:txBody>
          <a:bodyPr lIns="0" tIns="0" rIns="0" bIns="0" rtlCol="0" anchor="ctr"/>
          <a:lstStyle/>
          <a:p>
            <a:pPr algn="ctr" defTabSz="914400"/>
            <a:endParaRPr lang="es-ES" dirty="0">
              <a:solidFill>
                <a:prstClr val="black"/>
              </a:solidFill>
            </a:endParaRPr>
          </a:p>
        </p:txBody>
      </p:sp>
      <p:sp>
        <p:nvSpPr>
          <p:cNvPr id="5" name="Title Placeholder 1"/>
          <p:cNvSpPr txBox="1">
            <a:spLocks/>
          </p:cNvSpPr>
          <p:nvPr/>
        </p:nvSpPr>
        <p:spPr>
          <a:xfrm>
            <a:off x="-132177" y="2901777"/>
            <a:ext cx="9385359" cy="1143000"/>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prstClr val="white"/>
                </a:solidFill>
                <a:latin typeface="+mn-lt"/>
              </a:rPr>
              <a:t>Solutions for Journals &amp; Publishers</a:t>
            </a:r>
            <a:endParaRPr lang="en-US" sz="4000" b="1" dirty="0">
              <a:solidFill>
                <a:prstClr val="white"/>
              </a:solidFill>
              <a:latin typeface="+mn-lt"/>
            </a:endParaRPr>
          </a:p>
        </p:txBody>
      </p:sp>
      <p:sp>
        <p:nvSpPr>
          <p:cNvPr id="2" name="AutoShape 2" descr="Image result for university of indonesia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9" name="TextBox 8"/>
          <p:cNvSpPr txBox="1"/>
          <p:nvPr/>
        </p:nvSpPr>
        <p:spPr>
          <a:xfrm>
            <a:off x="0" y="6645244"/>
            <a:ext cx="9144000" cy="230832"/>
          </a:xfrm>
          <a:prstGeom prst="rect">
            <a:avLst/>
          </a:prstGeom>
          <a:noFill/>
        </p:spPr>
        <p:txBody>
          <a:bodyPr wrap="square" rtlCol="0">
            <a:spAutoFit/>
          </a:bodyPr>
          <a:lstStyle/>
          <a:p>
            <a:pPr algn="ctr"/>
            <a:r>
              <a:rPr lang="en-US" sz="900" b="1" dirty="0"/>
              <a:t>Copyright © </a:t>
            </a:r>
            <a:r>
              <a:rPr lang="en-US" sz="900" b="1" dirty="0" smtClean="0"/>
              <a:t>2018 </a:t>
            </a:r>
            <a:r>
              <a:rPr lang="en-US" sz="900" b="1" dirty="0"/>
              <a:t>Enago Academy | All Rights Reserved.</a:t>
            </a:r>
          </a:p>
        </p:txBody>
      </p:sp>
    </p:spTree>
    <p:extLst>
      <p:ext uri="{BB962C8B-B14F-4D97-AF65-F5344CB8AC3E}">
        <p14:creationId xmlns:p14="http://schemas.microsoft.com/office/powerpoint/2010/main" val="20728611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ED50F6FA-98C5-43A5-9149-BCA03420E39D}"/>
              </a:ext>
            </a:extLst>
          </p:cNvPr>
          <p:cNvSpPr txBox="1">
            <a:spLocks/>
          </p:cNvSpPr>
          <p:nvPr/>
        </p:nvSpPr>
        <p:spPr>
          <a:xfrm>
            <a:off x="228600" y="76201"/>
            <a:ext cx="7239000" cy="6857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sz="2800" b="1" dirty="0" smtClean="0">
                <a:latin typeface="Tahoma" panose="020B0604030504040204" pitchFamily="34" charset="0"/>
                <a:ea typeface="Tahoma" panose="020B0604030504040204" pitchFamily="34" charset="0"/>
                <a:cs typeface="Tahoma" panose="020B0604030504040204" pitchFamily="34" charset="0"/>
              </a:rPr>
              <a:t>Indexing Requirements - 1</a:t>
            </a:r>
            <a:endParaRPr lang="en-IN"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0" y="6627168"/>
            <a:ext cx="9144000" cy="230832"/>
          </a:xfrm>
          <a:prstGeom prst="rect">
            <a:avLst/>
          </a:prstGeom>
          <a:noFill/>
        </p:spPr>
        <p:txBody>
          <a:bodyPr wrap="square" rtlCol="0">
            <a:spAutoFit/>
          </a:bodyPr>
          <a:lstStyle/>
          <a:p>
            <a:pPr algn="ctr"/>
            <a:r>
              <a:rPr lang="en-US" sz="900" b="1" dirty="0"/>
              <a:t>Copyright © </a:t>
            </a:r>
            <a:r>
              <a:rPr lang="en-US" sz="900" b="1" dirty="0" smtClean="0"/>
              <a:t>2018 </a:t>
            </a:r>
            <a:r>
              <a:rPr lang="en-US" sz="900" b="1" dirty="0"/>
              <a:t>Enago Academy | All Rights Reserved.</a:t>
            </a:r>
          </a:p>
        </p:txBody>
      </p:sp>
      <p:sp>
        <p:nvSpPr>
          <p:cNvPr id="7" name="Rectangle 6"/>
          <p:cNvSpPr/>
          <p:nvPr/>
        </p:nvSpPr>
        <p:spPr>
          <a:xfrm>
            <a:off x="240631" y="776037"/>
            <a:ext cx="3619501" cy="4708981"/>
          </a:xfrm>
          <a:prstGeom prst="rect">
            <a:avLst/>
          </a:prstGeom>
        </p:spPr>
        <p:txBody>
          <a:bodyPr wrap="square">
            <a:spAutoFit/>
          </a:bodyPr>
          <a:lstStyle/>
          <a:p>
            <a:pPr marL="285750" indent="-285750">
              <a:lnSpc>
                <a:spcPct val="150000"/>
              </a:lnSpc>
              <a:buFont typeface="Arial" panose="020B0604020202020204" pitchFamily="34" charset="0"/>
              <a:buChar char="•"/>
            </a:pPr>
            <a:r>
              <a:rPr lang="en-IN" sz="2000" b="1" dirty="0" smtClean="0"/>
              <a:t>Timelines</a:t>
            </a:r>
            <a:endParaRPr lang="en-IN" b="1" dirty="0"/>
          </a:p>
          <a:p>
            <a:pPr marL="742950" lvl="1" indent="-285750">
              <a:lnSpc>
                <a:spcPct val="150000"/>
              </a:lnSpc>
              <a:buFont typeface="Arial" panose="020B0604020202020204" pitchFamily="34" charset="0"/>
              <a:buChar char="•"/>
            </a:pPr>
            <a:r>
              <a:rPr lang="en-IN" dirty="0" smtClean="0"/>
              <a:t>For </a:t>
            </a:r>
            <a:r>
              <a:rPr lang="en-IN" dirty="0" err="1" smtClean="0"/>
              <a:t>WoS</a:t>
            </a:r>
            <a:r>
              <a:rPr lang="en-IN" dirty="0" smtClean="0"/>
              <a:t> indexing, new journals that publish regularly will be considered after </a:t>
            </a:r>
            <a:r>
              <a:rPr lang="en-IN" b="1" dirty="0" smtClean="0"/>
              <a:t>three</a:t>
            </a:r>
            <a:r>
              <a:rPr lang="en-IN" dirty="0" smtClean="0"/>
              <a:t> consecutive issues are published.</a:t>
            </a:r>
          </a:p>
          <a:p>
            <a:pPr marL="742950" lvl="1" indent="-285750">
              <a:lnSpc>
                <a:spcPct val="150000"/>
              </a:lnSpc>
              <a:buFont typeface="Arial" panose="020B0604020202020204" pitchFamily="34" charset="0"/>
              <a:buChar char="•"/>
            </a:pPr>
            <a:endParaRPr lang="en-IN" dirty="0" smtClean="0"/>
          </a:p>
          <a:p>
            <a:pPr marL="742950" lvl="1" indent="-285750">
              <a:lnSpc>
                <a:spcPct val="150000"/>
              </a:lnSpc>
              <a:buFont typeface="Arial" panose="020B0604020202020204" pitchFamily="34" charset="0"/>
              <a:buChar char="•"/>
            </a:pPr>
            <a:r>
              <a:rPr lang="en-US" dirty="0" smtClean="0"/>
              <a:t>If journals publish individual articles, </a:t>
            </a:r>
            <a:r>
              <a:rPr lang="en-US" dirty="0" err="1" smtClean="0"/>
              <a:t>WoS</a:t>
            </a:r>
            <a:r>
              <a:rPr lang="en-US" dirty="0" smtClean="0"/>
              <a:t> will take </a:t>
            </a:r>
            <a:r>
              <a:rPr lang="en-US" b="1" dirty="0" smtClean="0"/>
              <a:t>~9</a:t>
            </a:r>
            <a:r>
              <a:rPr lang="en-US" dirty="0" smtClean="0"/>
              <a:t> months to check their status.</a:t>
            </a:r>
            <a:endParaRPr lang="en-IN" b="1" dirty="0"/>
          </a:p>
        </p:txBody>
      </p:sp>
      <p:sp>
        <p:nvSpPr>
          <p:cNvPr id="2" name="Rectangle 1"/>
          <p:cNvSpPr/>
          <p:nvPr/>
        </p:nvSpPr>
        <p:spPr>
          <a:xfrm>
            <a:off x="4030569" y="774032"/>
            <a:ext cx="4572000" cy="5539978"/>
          </a:xfrm>
          <a:prstGeom prst="rect">
            <a:avLst/>
          </a:prstGeom>
        </p:spPr>
        <p:txBody>
          <a:bodyPr>
            <a:spAutoFit/>
          </a:bodyPr>
          <a:lstStyle/>
          <a:p>
            <a:pPr marL="285750" indent="-285750">
              <a:lnSpc>
                <a:spcPct val="150000"/>
              </a:lnSpc>
              <a:buFont typeface="Arial" panose="020B0604020202020204" pitchFamily="34" charset="0"/>
              <a:buChar char="•"/>
            </a:pPr>
            <a:r>
              <a:rPr lang="en-IN" sz="2000" b="1" dirty="0" smtClean="0"/>
              <a:t>Document </a:t>
            </a:r>
            <a:r>
              <a:rPr lang="en-IN" sz="2000" b="1" dirty="0"/>
              <a:t>type</a:t>
            </a:r>
            <a:endParaRPr lang="en-IN" b="1" dirty="0"/>
          </a:p>
          <a:p>
            <a:pPr marL="742950" lvl="1" indent="-285750">
              <a:lnSpc>
                <a:spcPct val="150000"/>
              </a:lnSpc>
              <a:buFont typeface="Arial" panose="020B0604020202020204" pitchFamily="34" charset="0"/>
              <a:buChar char="•"/>
            </a:pPr>
            <a:r>
              <a:rPr lang="en-IN" dirty="0"/>
              <a:t>For excluding publications from indexing </a:t>
            </a:r>
            <a:r>
              <a:rPr lang="en-US" dirty="0"/>
              <a:t>in either </a:t>
            </a:r>
            <a:r>
              <a:rPr lang="en-US" dirty="0" err="1"/>
              <a:t>WoS</a:t>
            </a:r>
            <a:r>
              <a:rPr lang="en-US" dirty="0"/>
              <a:t> or Scopus</a:t>
            </a:r>
            <a:r>
              <a:rPr lang="en-IN" dirty="0"/>
              <a:t>, the publication type is a very common factor.</a:t>
            </a:r>
          </a:p>
          <a:p>
            <a:pPr marL="742950" lvl="1" indent="-285750">
              <a:lnSpc>
                <a:spcPct val="150000"/>
              </a:lnSpc>
              <a:buFont typeface="Arial" panose="020B0604020202020204" pitchFamily="34" charset="0"/>
              <a:buChar char="•"/>
            </a:pPr>
            <a:r>
              <a:rPr lang="en-US" dirty="0"/>
              <a:t>For </a:t>
            </a:r>
            <a:r>
              <a:rPr lang="en-US" dirty="0" smtClean="0"/>
              <a:t>indexing</a:t>
            </a:r>
            <a:r>
              <a:rPr lang="en-US" dirty="0"/>
              <a:t>, </a:t>
            </a:r>
            <a:r>
              <a:rPr lang="en-IN" dirty="0"/>
              <a:t>all publications should have a </a:t>
            </a:r>
            <a:r>
              <a:rPr lang="en-IN" b="1" dirty="0"/>
              <a:t>type</a:t>
            </a:r>
            <a:r>
              <a:rPr lang="en-IN" dirty="0"/>
              <a:t> such as </a:t>
            </a:r>
          </a:p>
          <a:p>
            <a:pPr marL="1200150" lvl="2" indent="-285750">
              <a:lnSpc>
                <a:spcPct val="150000"/>
              </a:lnSpc>
              <a:buFont typeface="Courier New" panose="02070309020205020404" pitchFamily="49" charset="0"/>
              <a:buChar char="o"/>
            </a:pPr>
            <a:r>
              <a:rPr lang="en-IN" dirty="0"/>
              <a:t>article, </a:t>
            </a:r>
            <a:endParaRPr lang="en-IN" dirty="0" smtClean="0"/>
          </a:p>
          <a:p>
            <a:pPr marL="1200150" lvl="2" indent="-285750">
              <a:lnSpc>
                <a:spcPct val="150000"/>
              </a:lnSpc>
              <a:buFont typeface="Courier New" panose="02070309020205020404" pitchFamily="49" charset="0"/>
              <a:buChar char="o"/>
            </a:pPr>
            <a:r>
              <a:rPr lang="en-IN" dirty="0" smtClean="0"/>
              <a:t>review</a:t>
            </a:r>
            <a:r>
              <a:rPr lang="en-IN" dirty="0"/>
              <a:t>, </a:t>
            </a:r>
            <a:endParaRPr lang="en-IN" dirty="0" smtClean="0"/>
          </a:p>
          <a:p>
            <a:pPr marL="1200150" lvl="2" indent="-285750">
              <a:lnSpc>
                <a:spcPct val="150000"/>
              </a:lnSpc>
              <a:buFont typeface="Courier New" panose="02070309020205020404" pitchFamily="49" charset="0"/>
              <a:buChar char="o"/>
            </a:pPr>
            <a:r>
              <a:rPr lang="en-IN" dirty="0" smtClean="0"/>
              <a:t>letter</a:t>
            </a:r>
            <a:r>
              <a:rPr lang="en-IN" dirty="0"/>
              <a:t>, </a:t>
            </a:r>
            <a:endParaRPr lang="en-IN" dirty="0" smtClean="0"/>
          </a:p>
          <a:p>
            <a:pPr marL="1200150" lvl="2" indent="-285750">
              <a:lnSpc>
                <a:spcPct val="150000"/>
              </a:lnSpc>
              <a:buFont typeface="Courier New" panose="02070309020205020404" pitchFamily="49" charset="0"/>
              <a:buChar char="o"/>
            </a:pPr>
            <a:r>
              <a:rPr lang="en-IN" dirty="0" smtClean="0"/>
              <a:t>editorial </a:t>
            </a:r>
            <a:r>
              <a:rPr lang="en-IN" dirty="0"/>
              <a:t>material, </a:t>
            </a:r>
            <a:endParaRPr lang="en-IN" dirty="0" smtClean="0"/>
          </a:p>
          <a:p>
            <a:pPr marL="1200150" lvl="2" indent="-285750">
              <a:lnSpc>
                <a:spcPct val="150000"/>
              </a:lnSpc>
              <a:buFont typeface="Courier New" panose="02070309020205020404" pitchFamily="49" charset="0"/>
              <a:buChar char="o"/>
            </a:pPr>
            <a:r>
              <a:rPr lang="en-IN" dirty="0" smtClean="0"/>
              <a:t>meeting </a:t>
            </a:r>
            <a:r>
              <a:rPr lang="en-IN" dirty="0"/>
              <a:t>abstract, </a:t>
            </a:r>
            <a:endParaRPr lang="en-IN" dirty="0" smtClean="0"/>
          </a:p>
          <a:p>
            <a:pPr marL="1200150" lvl="2" indent="-285750">
              <a:lnSpc>
                <a:spcPct val="150000"/>
              </a:lnSpc>
              <a:buFont typeface="Courier New" panose="02070309020205020404" pitchFamily="49" charset="0"/>
              <a:buChar char="o"/>
            </a:pPr>
            <a:r>
              <a:rPr lang="en-IN" dirty="0" smtClean="0"/>
              <a:t>or </a:t>
            </a:r>
            <a:r>
              <a:rPr lang="en-IN" dirty="0"/>
              <a:t>proceedings paper</a:t>
            </a:r>
            <a:endParaRPr lang="en-IN" b="1" dirty="0"/>
          </a:p>
        </p:txBody>
      </p:sp>
    </p:spTree>
    <p:extLst>
      <p:ext uri="{BB962C8B-B14F-4D97-AF65-F5344CB8AC3E}">
        <p14:creationId xmlns:p14="http://schemas.microsoft.com/office/powerpoint/2010/main" val="41650734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ED50F6FA-98C5-43A5-9149-BCA03420E39D}"/>
              </a:ext>
            </a:extLst>
          </p:cNvPr>
          <p:cNvSpPr txBox="1">
            <a:spLocks/>
          </p:cNvSpPr>
          <p:nvPr/>
        </p:nvSpPr>
        <p:spPr>
          <a:xfrm>
            <a:off x="228600" y="76201"/>
            <a:ext cx="7239000" cy="6857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sz="2800" b="1" dirty="0">
                <a:latin typeface="Tahoma" panose="020B0604030504040204" pitchFamily="34" charset="0"/>
                <a:ea typeface="Tahoma" panose="020B0604030504040204" pitchFamily="34" charset="0"/>
                <a:cs typeface="Tahoma" panose="020B0604030504040204" pitchFamily="34" charset="0"/>
              </a:rPr>
              <a:t>Indexing Requirements - </a:t>
            </a:r>
            <a:r>
              <a:rPr lang="en-IN" sz="2800" b="1" dirty="0" smtClean="0">
                <a:latin typeface="Tahoma" panose="020B0604030504040204" pitchFamily="34" charset="0"/>
                <a:ea typeface="Tahoma" panose="020B0604030504040204" pitchFamily="34" charset="0"/>
                <a:cs typeface="Tahoma" panose="020B0604030504040204" pitchFamily="34" charset="0"/>
              </a:rPr>
              <a:t>2</a:t>
            </a:r>
            <a:endParaRPr lang="en-IN"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0" y="6627168"/>
            <a:ext cx="9144000" cy="230832"/>
          </a:xfrm>
          <a:prstGeom prst="rect">
            <a:avLst/>
          </a:prstGeom>
          <a:noFill/>
        </p:spPr>
        <p:txBody>
          <a:bodyPr wrap="square" rtlCol="0">
            <a:spAutoFit/>
          </a:bodyPr>
          <a:lstStyle/>
          <a:p>
            <a:pPr algn="ctr"/>
            <a:r>
              <a:rPr lang="en-US" sz="900" b="1" dirty="0"/>
              <a:t>Copyright © </a:t>
            </a:r>
            <a:r>
              <a:rPr lang="en-US" sz="900" b="1" dirty="0" smtClean="0"/>
              <a:t>2018 </a:t>
            </a:r>
            <a:r>
              <a:rPr lang="en-US" sz="900" b="1" dirty="0"/>
              <a:t>Enago Academy | All Rights Reserved.</a:t>
            </a:r>
          </a:p>
        </p:txBody>
      </p:sp>
      <p:sp>
        <p:nvSpPr>
          <p:cNvPr id="7" name="Rectangle 6"/>
          <p:cNvSpPr/>
          <p:nvPr/>
        </p:nvSpPr>
        <p:spPr>
          <a:xfrm>
            <a:off x="228599" y="980581"/>
            <a:ext cx="4343401" cy="5078313"/>
          </a:xfrm>
          <a:prstGeom prst="rect">
            <a:avLst/>
          </a:prstGeom>
        </p:spPr>
        <p:txBody>
          <a:bodyPr wrap="square">
            <a:spAutoFit/>
          </a:bodyPr>
          <a:lstStyle/>
          <a:p>
            <a:pPr marL="285750" lvl="2" indent="-285750">
              <a:lnSpc>
                <a:spcPct val="150000"/>
              </a:lnSpc>
              <a:buFont typeface="Arial" panose="020B0604020202020204" pitchFamily="34" charset="0"/>
              <a:buChar char="•"/>
            </a:pPr>
            <a:r>
              <a:rPr lang="en-IN" sz="2000" b="1" dirty="0" smtClean="0"/>
              <a:t>Quality of language</a:t>
            </a:r>
            <a:endParaRPr lang="en-US" dirty="0"/>
          </a:p>
          <a:p>
            <a:pPr marL="742950" lvl="3" indent="-285750">
              <a:lnSpc>
                <a:spcPct val="150000"/>
              </a:lnSpc>
              <a:buFont typeface="Arial" panose="020B0604020202020204" pitchFamily="34" charset="0"/>
              <a:buChar char="•"/>
            </a:pPr>
            <a:r>
              <a:rPr lang="en-IN" dirty="0" smtClean="0"/>
              <a:t>Publications are also excluded </a:t>
            </a:r>
            <a:r>
              <a:rPr lang="en-IN" dirty="0"/>
              <a:t>because of the </a:t>
            </a:r>
            <a:r>
              <a:rPr lang="en-IN" b="1" dirty="0"/>
              <a:t>language</a:t>
            </a:r>
            <a:r>
              <a:rPr lang="en-IN" dirty="0"/>
              <a:t> in which they are written</a:t>
            </a:r>
            <a:r>
              <a:rPr lang="en-IN" dirty="0" smtClean="0"/>
              <a:t>.</a:t>
            </a:r>
          </a:p>
          <a:p>
            <a:pPr marL="457200" lvl="3">
              <a:lnSpc>
                <a:spcPct val="150000"/>
              </a:lnSpc>
            </a:pPr>
            <a:r>
              <a:rPr lang="en-IN" dirty="0" smtClean="0"/>
              <a:t> </a:t>
            </a:r>
            <a:endParaRPr lang="en-IN" dirty="0"/>
          </a:p>
          <a:p>
            <a:pPr marL="742950" lvl="3" indent="-285750">
              <a:lnSpc>
                <a:spcPct val="150000"/>
              </a:lnSpc>
              <a:buFont typeface="Arial" panose="020B0604020202020204" pitchFamily="34" charset="0"/>
              <a:buChar char="•"/>
            </a:pPr>
            <a:r>
              <a:rPr lang="en-IN" dirty="0"/>
              <a:t>Non-English language publications have been reported to receive </a:t>
            </a:r>
            <a:r>
              <a:rPr lang="en-IN" b="1" dirty="0"/>
              <a:t>fewer citations</a:t>
            </a:r>
            <a:r>
              <a:rPr lang="en-IN" dirty="0"/>
              <a:t> (on average) than English language </a:t>
            </a:r>
            <a:r>
              <a:rPr lang="en-IN" dirty="0" smtClean="0"/>
              <a:t>publications.</a:t>
            </a:r>
          </a:p>
          <a:p>
            <a:pPr marL="742950" lvl="3" indent="-285750">
              <a:lnSpc>
                <a:spcPct val="150000"/>
              </a:lnSpc>
              <a:buFont typeface="Arial" panose="020B0604020202020204" pitchFamily="34" charset="0"/>
              <a:buChar char="•"/>
            </a:pPr>
            <a:endParaRPr lang="en-IN" dirty="0"/>
          </a:p>
          <a:p>
            <a:pPr marL="742950" lvl="3" indent="-285750">
              <a:lnSpc>
                <a:spcPct val="150000"/>
              </a:lnSpc>
              <a:buFont typeface="Arial" panose="020B0604020202020204" pitchFamily="34" charset="0"/>
              <a:buChar char="•"/>
            </a:pPr>
            <a:r>
              <a:rPr lang="en-IN" dirty="0"/>
              <a:t>Most researchers </a:t>
            </a:r>
            <a:r>
              <a:rPr lang="en-IN" b="1" dirty="0"/>
              <a:t>cannot</a:t>
            </a:r>
            <a:r>
              <a:rPr lang="en-IN" dirty="0"/>
              <a:t> read publications that are not in English. </a:t>
            </a:r>
            <a:endParaRPr lang="en-US" dirty="0"/>
          </a:p>
        </p:txBody>
      </p:sp>
      <p:sp>
        <p:nvSpPr>
          <p:cNvPr id="2" name="Rectangle 1"/>
          <p:cNvSpPr/>
          <p:nvPr/>
        </p:nvSpPr>
        <p:spPr>
          <a:xfrm>
            <a:off x="4584042" y="983692"/>
            <a:ext cx="4114799" cy="5078313"/>
          </a:xfrm>
          <a:prstGeom prst="rect">
            <a:avLst/>
          </a:prstGeom>
        </p:spPr>
        <p:txBody>
          <a:bodyPr wrap="square">
            <a:spAutoFit/>
          </a:bodyPr>
          <a:lstStyle/>
          <a:p>
            <a:pPr marL="285750" indent="-285750">
              <a:lnSpc>
                <a:spcPct val="150000"/>
              </a:lnSpc>
              <a:buFont typeface="Arial" panose="020B0604020202020204" pitchFamily="34" charset="0"/>
              <a:buChar char="•"/>
            </a:pPr>
            <a:r>
              <a:rPr lang="en-IN" sz="2000" b="1" dirty="0"/>
              <a:t>Avoiding self-citations</a:t>
            </a:r>
            <a:endParaRPr lang="en-IN" b="1" dirty="0"/>
          </a:p>
          <a:p>
            <a:pPr marL="742950" lvl="1" indent="-285750">
              <a:lnSpc>
                <a:spcPct val="150000"/>
              </a:lnSpc>
              <a:buFont typeface="Arial" panose="020B0604020202020204" pitchFamily="34" charset="0"/>
              <a:buChar char="•"/>
            </a:pPr>
            <a:r>
              <a:rPr lang="en-IN" dirty="0"/>
              <a:t>At the </a:t>
            </a:r>
            <a:r>
              <a:rPr lang="en-IN" b="1" dirty="0"/>
              <a:t>journal</a:t>
            </a:r>
            <a:r>
              <a:rPr lang="en-IN" dirty="0"/>
              <a:t> level (i.e., journal’s publication citing another publication of the same journal</a:t>
            </a:r>
            <a:r>
              <a:rPr lang="en-IN" dirty="0" smtClean="0"/>
              <a:t>)</a:t>
            </a:r>
          </a:p>
          <a:p>
            <a:pPr marL="742950" lvl="1" indent="-285750">
              <a:lnSpc>
                <a:spcPct val="150000"/>
              </a:lnSpc>
              <a:buFont typeface="Arial" panose="020B0604020202020204" pitchFamily="34" charset="0"/>
              <a:buChar char="•"/>
            </a:pPr>
            <a:endParaRPr lang="en-IN" dirty="0"/>
          </a:p>
          <a:p>
            <a:pPr marL="742950" lvl="1" indent="-285750">
              <a:lnSpc>
                <a:spcPct val="150000"/>
              </a:lnSpc>
              <a:buFont typeface="Arial" panose="020B0604020202020204" pitchFamily="34" charset="0"/>
              <a:buChar char="•"/>
            </a:pPr>
            <a:r>
              <a:rPr lang="en-IN" dirty="0"/>
              <a:t>At </a:t>
            </a:r>
            <a:r>
              <a:rPr lang="en-IN" b="1" dirty="0"/>
              <a:t>institutional</a:t>
            </a:r>
            <a:r>
              <a:rPr lang="en-IN" dirty="0"/>
              <a:t> level (i.e., a publication of an institution citing another publication of the same institution) </a:t>
            </a:r>
            <a:endParaRPr lang="en-IN" dirty="0" smtClean="0"/>
          </a:p>
          <a:p>
            <a:pPr marL="742950" lvl="1" indent="-285750">
              <a:lnSpc>
                <a:spcPct val="150000"/>
              </a:lnSpc>
              <a:buFont typeface="Arial" panose="020B0604020202020204" pitchFamily="34" charset="0"/>
              <a:buChar char="•"/>
            </a:pPr>
            <a:endParaRPr lang="en-IN" dirty="0"/>
          </a:p>
          <a:p>
            <a:pPr marL="742950" lvl="1" indent="-285750">
              <a:lnSpc>
                <a:spcPct val="150000"/>
              </a:lnSpc>
              <a:buFont typeface="Arial" panose="020B0604020202020204" pitchFamily="34" charset="0"/>
              <a:buChar char="•"/>
            </a:pPr>
            <a:r>
              <a:rPr lang="en-IN" dirty="0"/>
              <a:t>At the </a:t>
            </a:r>
            <a:r>
              <a:rPr lang="en-IN" b="1" dirty="0"/>
              <a:t>author</a:t>
            </a:r>
            <a:r>
              <a:rPr lang="en-IN" dirty="0"/>
              <a:t> level (i.e., at least one author is common)</a:t>
            </a:r>
            <a:endParaRPr lang="en-US" dirty="0"/>
          </a:p>
        </p:txBody>
      </p:sp>
    </p:spTree>
    <p:extLst>
      <p:ext uri="{BB962C8B-B14F-4D97-AF65-F5344CB8AC3E}">
        <p14:creationId xmlns:p14="http://schemas.microsoft.com/office/powerpoint/2010/main" val="27249412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ED50F6FA-98C5-43A5-9149-BCA03420E39D}"/>
              </a:ext>
            </a:extLst>
          </p:cNvPr>
          <p:cNvSpPr txBox="1">
            <a:spLocks/>
          </p:cNvSpPr>
          <p:nvPr/>
        </p:nvSpPr>
        <p:spPr>
          <a:xfrm>
            <a:off x="228600" y="76201"/>
            <a:ext cx="7239000" cy="6857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sz="2800" b="1" dirty="0" smtClean="0">
                <a:latin typeface="Tahoma" panose="020B0604030504040204" pitchFamily="34" charset="0"/>
                <a:ea typeface="Tahoma" panose="020B0604030504040204" pitchFamily="34" charset="0"/>
                <a:cs typeface="Tahoma" panose="020B0604030504040204" pitchFamily="34" charset="0"/>
              </a:rPr>
              <a:t>Indexing Requirements - 3</a:t>
            </a:r>
            <a:endParaRPr lang="en-IN"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0" y="6627168"/>
            <a:ext cx="9144000" cy="230832"/>
          </a:xfrm>
          <a:prstGeom prst="rect">
            <a:avLst/>
          </a:prstGeom>
          <a:noFill/>
        </p:spPr>
        <p:txBody>
          <a:bodyPr wrap="square" rtlCol="0">
            <a:spAutoFit/>
          </a:bodyPr>
          <a:lstStyle/>
          <a:p>
            <a:pPr algn="ctr"/>
            <a:r>
              <a:rPr lang="en-US" sz="900" b="1" dirty="0"/>
              <a:t>Copyright © </a:t>
            </a:r>
            <a:r>
              <a:rPr lang="en-US" sz="900" b="1" dirty="0" smtClean="0"/>
              <a:t>2018 </a:t>
            </a:r>
            <a:r>
              <a:rPr lang="en-US" sz="900" b="1" dirty="0"/>
              <a:t>Enago Academy | All Rights Reserved.</a:t>
            </a:r>
          </a:p>
        </p:txBody>
      </p:sp>
      <p:sp>
        <p:nvSpPr>
          <p:cNvPr id="7" name="Rectangle 6"/>
          <p:cNvSpPr/>
          <p:nvPr/>
        </p:nvSpPr>
        <p:spPr>
          <a:xfrm>
            <a:off x="4577015" y="1058405"/>
            <a:ext cx="4350695" cy="5170646"/>
          </a:xfrm>
          <a:prstGeom prst="rect">
            <a:avLst/>
          </a:prstGeom>
        </p:spPr>
        <p:txBody>
          <a:bodyPr wrap="square">
            <a:spAutoFit/>
          </a:bodyPr>
          <a:lstStyle/>
          <a:p>
            <a:pPr marL="285750" indent="-285750">
              <a:lnSpc>
                <a:spcPct val="150000"/>
              </a:lnSpc>
              <a:buFont typeface="Arial" panose="020B0604020202020204" pitchFamily="34" charset="0"/>
              <a:buChar char="•"/>
            </a:pPr>
            <a:r>
              <a:rPr lang="en-IN" sz="2000" b="1" dirty="0"/>
              <a:t>Publishing </a:t>
            </a:r>
            <a:r>
              <a:rPr lang="en-IN" sz="2000" b="1" dirty="0" smtClean="0"/>
              <a:t>standards</a:t>
            </a:r>
            <a:endParaRPr lang="en-IN" b="1" dirty="0"/>
          </a:p>
          <a:p>
            <a:pPr marL="742950" lvl="1" indent="-285750">
              <a:lnSpc>
                <a:spcPct val="150000"/>
              </a:lnSpc>
              <a:buFont typeface="Arial" panose="020B0604020202020204" pitchFamily="34" charset="0"/>
              <a:buChar char="•"/>
            </a:pPr>
            <a:r>
              <a:rPr lang="en-US" dirty="0"/>
              <a:t>Peer Review</a:t>
            </a:r>
          </a:p>
          <a:p>
            <a:pPr marL="742950" lvl="1" indent="-285750">
              <a:lnSpc>
                <a:spcPct val="150000"/>
              </a:lnSpc>
              <a:buFont typeface="Arial" panose="020B0604020202020204" pitchFamily="34" charset="0"/>
              <a:buChar char="•"/>
            </a:pPr>
            <a:r>
              <a:rPr lang="en-US" dirty="0" smtClean="0"/>
              <a:t>Acknowledgements (Funding information)</a:t>
            </a:r>
            <a:endParaRPr lang="en-US" dirty="0"/>
          </a:p>
          <a:p>
            <a:pPr marL="742950" lvl="1" indent="-285750">
              <a:lnSpc>
                <a:spcPct val="150000"/>
              </a:lnSpc>
              <a:buFont typeface="Arial" panose="020B0604020202020204" pitchFamily="34" charset="0"/>
              <a:buChar char="•"/>
            </a:pPr>
            <a:r>
              <a:rPr lang="en-US" dirty="0"/>
              <a:t>Format</a:t>
            </a:r>
          </a:p>
          <a:p>
            <a:pPr marL="742950" lvl="1" indent="-285750">
              <a:lnSpc>
                <a:spcPct val="150000"/>
              </a:lnSpc>
              <a:buFont typeface="Arial" panose="020B0604020202020204" pitchFamily="34" charset="0"/>
              <a:buChar char="•"/>
            </a:pPr>
            <a:r>
              <a:rPr lang="en-US" dirty="0"/>
              <a:t>Attending international </a:t>
            </a:r>
            <a:r>
              <a:rPr lang="en-US" dirty="0" smtClean="0"/>
              <a:t>conventions</a:t>
            </a:r>
          </a:p>
          <a:p>
            <a:pPr marL="285750" lvl="2" indent="-285750">
              <a:lnSpc>
                <a:spcPct val="150000"/>
              </a:lnSpc>
              <a:buFont typeface="Arial" panose="020B0604020202020204" pitchFamily="34" charset="0"/>
              <a:buChar char="•"/>
            </a:pPr>
            <a:endParaRPr lang="en-IN" b="1" dirty="0"/>
          </a:p>
          <a:p>
            <a:pPr marL="285750" lvl="2" indent="-285750">
              <a:lnSpc>
                <a:spcPct val="150000"/>
              </a:lnSpc>
              <a:buFont typeface="Arial" panose="020B0604020202020204" pitchFamily="34" charset="0"/>
              <a:buChar char="•"/>
            </a:pPr>
            <a:r>
              <a:rPr lang="en-IN" sz="2000" b="1" dirty="0" smtClean="0"/>
              <a:t>Editorial content</a:t>
            </a:r>
            <a:endParaRPr lang="en-US" dirty="0"/>
          </a:p>
          <a:p>
            <a:pPr marL="742950" lvl="3" indent="-285750">
              <a:lnSpc>
                <a:spcPct val="150000"/>
              </a:lnSpc>
              <a:buFont typeface="Arial" panose="020B0604020202020204" pitchFamily="34" charset="0"/>
              <a:buChar char="•"/>
            </a:pPr>
            <a:r>
              <a:rPr lang="en-IN" dirty="0" err="1" smtClean="0"/>
              <a:t>WoS</a:t>
            </a:r>
            <a:r>
              <a:rPr lang="en-IN" dirty="0" smtClean="0"/>
              <a:t> determines </a:t>
            </a:r>
            <a:r>
              <a:rPr lang="en-IN" dirty="0"/>
              <a:t>if </a:t>
            </a:r>
            <a:r>
              <a:rPr lang="en-IN" dirty="0" smtClean="0"/>
              <a:t>journal’s content will improve the </a:t>
            </a:r>
            <a:r>
              <a:rPr lang="en-IN" dirty="0"/>
              <a:t>database or if the </a:t>
            </a:r>
            <a:r>
              <a:rPr lang="en-IN" dirty="0" smtClean="0"/>
              <a:t>content is </a:t>
            </a:r>
            <a:r>
              <a:rPr lang="en-IN" dirty="0"/>
              <a:t>already adequately </a:t>
            </a:r>
            <a:r>
              <a:rPr lang="en-IN" dirty="0" smtClean="0"/>
              <a:t>addressed</a:t>
            </a:r>
          </a:p>
        </p:txBody>
      </p:sp>
      <p:sp>
        <p:nvSpPr>
          <p:cNvPr id="5" name="Rectangle 4"/>
          <p:cNvSpPr/>
          <p:nvPr/>
        </p:nvSpPr>
        <p:spPr>
          <a:xfrm>
            <a:off x="228599" y="1068133"/>
            <a:ext cx="4350695" cy="4755148"/>
          </a:xfrm>
          <a:prstGeom prst="rect">
            <a:avLst/>
          </a:prstGeom>
        </p:spPr>
        <p:txBody>
          <a:bodyPr wrap="square">
            <a:spAutoFit/>
          </a:bodyPr>
          <a:lstStyle/>
          <a:p>
            <a:pPr marL="285750" indent="-285750">
              <a:lnSpc>
                <a:spcPct val="150000"/>
              </a:lnSpc>
              <a:buFont typeface="Arial" panose="020B0604020202020204" pitchFamily="34" charset="0"/>
              <a:buChar char="•"/>
            </a:pPr>
            <a:r>
              <a:rPr lang="en-IN" sz="2000" b="1" dirty="0" smtClean="0"/>
              <a:t>Internationalization</a:t>
            </a:r>
            <a:endParaRPr lang="en-IN" b="1" dirty="0" smtClean="0"/>
          </a:p>
          <a:p>
            <a:pPr marL="742950" lvl="1" indent="-285750">
              <a:lnSpc>
                <a:spcPct val="150000"/>
              </a:lnSpc>
              <a:buFont typeface="Arial" panose="020B0604020202020204" pitchFamily="34" charset="0"/>
              <a:buChar char="•"/>
            </a:pPr>
            <a:r>
              <a:rPr lang="en-IN" dirty="0" smtClean="0"/>
              <a:t>Diversity should be evident among the journal’s authors, editors, and editorial board</a:t>
            </a:r>
          </a:p>
          <a:p>
            <a:pPr marL="742950" lvl="1" indent="-285750">
              <a:lnSpc>
                <a:spcPct val="150000"/>
              </a:lnSpc>
              <a:buFont typeface="Arial" panose="020B0604020202020204" pitchFamily="34" charset="0"/>
              <a:buChar char="•"/>
            </a:pPr>
            <a:r>
              <a:rPr lang="en-IN" dirty="0" smtClean="0"/>
              <a:t>Experts should also be appropriate for the journal’s target audience</a:t>
            </a:r>
          </a:p>
          <a:p>
            <a:pPr marL="742950" lvl="1" indent="-285750">
              <a:lnSpc>
                <a:spcPct val="150000"/>
              </a:lnSpc>
              <a:buFont typeface="Arial" panose="020B0604020202020204" pitchFamily="34" charset="0"/>
              <a:buChar char="•"/>
            </a:pPr>
            <a:endParaRPr lang="en-US" dirty="0" smtClean="0"/>
          </a:p>
          <a:p>
            <a:pPr marL="285750" indent="-285750">
              <a:lnSpc>
                <a:spcPct val="150000"/>
              </a:lnSpc>
              <a:buFont typeface="Arial" panose="020B0604020202020204" pitchFamily="34" charset="0"/>
              <a:buChar char="•"/>
            </a:pPr>
            <a:r>
              <a:rPr lang="en-IN" sz="2000" b="1" dirty="0" smtClean="0"/>
              <a:t>Regional </a:t>
            </a:r>
            <a:r>
              <a:rPr lang="en-IN" sz="2000" b="1" dirty="0"/>
              <a:t>j</a:t>
            </a:r>
            <a:r>
              <a:rPr lang="en-IN" sz="2000" b="1" dirty="0" smtClean="0"/>
              <a:t>ournals</a:t>
            </a:r>
            <a:endParaRPr lang="en-IN" b="1" dirty="0" smtClean="0"/>
          </a:p>
          <a:p>
            <a:pPr marL="742950" lvl="1" indent="-285750">
              <a:lnSpc>
                <a:spcPct val="150000"/>
              </a:lnSpc>
              <a:buFont typeface="Arial" panose="020B0604020202020204" pitchFamily="34" charset="0"/>
              <a:buChar char="•"/>
            </a:pPr>
            <a:r>
              <a:rPr lang="en-US" dirty="0" smtClean="0"/>
              <a:t>Content specificity for a particular region</a:t>
            </a:r>
          </a:p>
          <a:p>
            <a:pPr marL="742950" lvl="1" indent="-285750">
              <a:lnSpc>
                <a:spcPct val="150000"/>
              </a:lnSpc>
              <a:buFont typeface="Arial" panose="020B0604020202020204" pitchFamily="34" charset="0"/>
              <a:buChar char="•"/>
            </a:pPr>
            <a:r>
              <a:rPr lang="en-US" dirty="0" smtClean="0"/>
              <a:t>Providing a regional perspective</a:t>
            </a:r>
            <a:endParaRPr lang="en-IN" dirty="0"/>
          </a:p>
        </p:txBody>
      </p:sp>
    </p:spTree>
    <p:extLst>
      <p:ext uri="{BB962C8B-B14F-4D97-AF65-F5344CB8AC3E}">
        <p14:creationId xmlns:p14="http://schemas.microsoft.com/office/powerpoint/2010/main" val="9752191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ED50F6FA-98C5-43A5-9149-BCA03420E39D}"/>
              </a:ext>
            </a:extLst>
          </p:cNvPr>
          <p:cNvSpPr txBox="1">
            <a:spLocks/>
          </p:cNvSpPr>
          <p:nvPr/>
        </p:nvSpPr>
        <p:spPr>
          <a:xfrm>
            <a:off x="228600" y="76201"/>
            <a:ext cx="7239000" cy="6857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sz="2800" b="1" dirty="0" smtClean="0">
                <a:latin typeface="Tahoma" panose="020B0604030504040204" pitchFamily="34" charset="0"/>
                <a:ea typeface="Tahoma" panose="020B0604030504040204" pitchFamily="34" charset="0"/>
                <a:cs typeface="Tahoma" panose="020B0604030504040204" pitchFamily="34" charset="0"/>
              </a:rPr>
              <a:t>Improving Journal Quality - 1</a:t>
            </a:r>
            <a:endParaRPr lang="en-IN"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0" y="6627168"/>
            <a:ext cx="9144000" cy="230832"/>
          </a:xfrm>
          <a:prstGeom prst="rect">
            <a:avLst/>
          </a:prstGeom>
          <a:noFill/>
        </p:spPr>
        <p:txBody>
          <a:bodyPr wrap="square" rtlCol="0">
            <a:spAutoFit/>
          </a:bodyPr>
          <a:lstStyle/>
          <a:p>
            <a:pPr algn="ctr"/>
            <a:r>
              <a:rPr lang="en-US" sz="900" b="1" dirty="0"/>
              <a:t>Copyright © </a:t>
            </a:r>
            <a:r>
              <a:rPr lang="en-US" sz="900" b="1" dirty="0" smtClean="0"/>
              <a:t>2018 </a:t>
            </a:r>
            <a:r>
              <a:rPr lang="en-US" sz="900" b="1" dirty="0"/>
              <a:t>Enago Academy | All Rights Reserved.</a:t>
            </a:r>
          </a:p>
        </p:txBody>
      </p:sp>
      <p:sp>
        <p:nvSpPr>
          <p:cNvPr id="8" name="Rectangle 7"/>
          <p:cNvSpPr/>
          <p:nvPr/>
        </p:nvSpPr>
        <p:spPr>
          <a:xfrm>
            <a:off x="228599" y="1257317"/>
            <a:ext cx="4343401" cy="5170646"/>
          </a:xfrm>
          <a:prstGeom prst="rect">
            <a:avLst/>
          </a:prstGeom>
        </p:spPr>
        <p:txBody>
          <a:bodyPr wrap="square">
            <a:spAutoFit/>
          </a:bodyPr>
          <a:lstStyle/>
          <a:p>
            <a:pPr marL="742950" lvl="1" indent="-285750">
              <a:lnSpc>
                <a:spcPct val="150000"/>
              </a:lnSpc>
              <a:buFont typeface="Arial" panose="020B0604020202020204" pitchFamily="34" charset="0"/>
              <a:buChar char="•"/>
            </a:pPr>
            <a:r>
              <a:rPr lang="en-IN" sz="2000" dirty="0" smtClean="0"/>
              <a:t>For journals, ensuring that both published and submitted articles are in a </a:t>
            </a:r>
            <a:r>
              <a:rPr lang="en-IN" sz="2000" b="1" dirty="0"/>
              <a:t>comprehensible language</a:t>
            </a:r>
            <a:r>
              <a:rPr lang="en-IN" sz="2000" dirty="0"/>
              <a:t> </a:t>
            </a:r>
            <a:r>
              <a:rPr lang="en-IN" sz="2000" dirty="0" smtClean="0"/>
              <a:t>helps increase readership.</a:t>
            </a:r>
          </a:p>
          <a:p>
            <a:pPr marL="742950" lvl="1" indent="-285750">
              <a:lnSpc>
                <a:spcPct val="150000"/>
              </a:lnSpc>
              <a:buFont typeface="Arial" panose="020B0604020202020204" pitchFamily="34" charset="0"/>
              <a:buChar char="•"/>
            </a:pPr>
            <a:r>
              <a:rPr lang="en-US" sz="2000" dirty="0" smtClean="0"/>
              <a:t>The quality of English in </a:t>
            </a:r>
            <a:r>
              <a:rPr lang="en-US" sz="2000" dirty="0"/>
              <a:t>journals </a:t>
            </a:r>
            <a:r>
              <a:rPr lang="en-US" sz="2000" dirty="0" smtClean="0"/>
              <a:t>helps attract </a:t>
            </a:r>
            <a:r>
              <a:rPr lang="en-US" sz="2000" dirty="0"/>
              <a:t>a diverse audience of </a:t>
            </a:r>
            <a:r>
              <a:rPr lang="en-US" sz="2000" b="1" dirty="0"/>
              <a:t>readers/potential </a:t>
            </a:r>
            <a:r>
              <a:rPr lang="en-US" sz="2000" b="1" dirty="0" smtClean="0"/>
              <a:t>authors</a:t>
            </a:r>
            <a:r>
              <a:rPr lang="en-US" sz="2000" dirty="0" smtClean="0"/>
              <a:t>.</a:t>
            </a:r>
          </a:p>
          <a:p>
            <a:pPr marL="742950" lvl="1" indent="-285750">
              <a:lnSpc>
                <a:spcPct val="150000"/>
              </a:lnSpc>
              <a:buFont typeface="Arial" panose="020B0604020202020204" pitchFamily="34" charset="0"/>
              <a:buChar char="•"/>
            </a:pPr>
            <a:r>
              <a:rPr lang="en-US" sz="2000" dirty="0" smtClean="0"/>
              <a:t>Language quality can </a:t>
            </a:r>
            <a:r>
              <a:rPr lang="en-US" sz="2000" b="1" dirty="0" smtClean="0"/>
              <a:t>positively</a:t>
            </a:r>
            <a:r>
              <a:rPr lang="en-US" sz="2000" dirty="0" smtClean="0"/>
              <a:t> affect </a:t>
            </a:r>
            <a:r>
              <a:rPr lang="en-US" sz="2000" dirty="0"/>
              <a:t>ranking/indexing by databases like </a:t>
            </a:r>
            <a:r>
              <a:rPr lang="en-US" sz="2000" b="1" dirty="0" err="1"/>
              <a:t>WoS</a:t>
            </a:r>
            <a:r>
              <a:rPr lang="en-US" sz="2000" dirty="0"/>
              <a:t>, </a:t>
            </a:r>
            <a:r>
              <a:rPr lang="en-US" sz="2000" b="1" dirty="0"/>
              <a:t>Scopus</a:t>
            </a:r>
            <a:r>
              <a:rPr lang="en-US" sz="2000" dirty="0"/>
              <a:t>, etc.</a:t>
            </a:r>
            <a:endParaRPr lang="en-US" sz="2000" dirty="0" smtClean="0"/>
          </a:p>
        </p:txBody>
      </p:sp>
      <p:sp>
        <p:nvSpPr>
          <p:cNvPr id="2" name="Rectangle 1"/>
          <p:cNvSpPr/>
          <p:nvPr/>
        </p:nvSpPr>
        <p:spPr>
          <a:xfrm>
            <a:off x="4572000" y="1223353"/>
            <a:ext cx="4572000" cy="4247317"/>
          </a:xfrm>
          <a:prstGeom prst="rect">
            <a:avLst/>
          </a:prstGeom>
        </p:spPr>
        <p:txBody>
          <a:bodyPr>
            <a:spAutoFit/>
          </a:bodyPr>
          <a:lstStyle/>
          <a:p>
            <a:pPr marL="742950" lvl="1" indent="-285750">
              <a:lnSpc>
                <a:spcPct val="150000"/>
              </a:lnSpc>
              <a:buFont typeface="Arial" panose="020B0604020202020204" pitchFamily="34" charset="0"/>
              <a:buChar char="•"/>
            </a:pPr>
            <a:r>
              <a:rPr lang="en-US" sz="2000" b="1" dirty="0"/>
              <a:t>Good quality</a:t>
            </a:r>
            <a:r>
              <a:rPr lang="en-US" sz="2000" dirty="0"/>
              <a:t> of language </a:t>
            </a:r>
            <a:r>
              <a:rPr lang="en-US" sz="2000" dirty="0" smtClean="0"/>
              <a:t>decreases </a:t>
            </a:r>
            <a:r>
              <a:rPr lang="en-US" sz="2000" dirty="0"/>
              <a:t>effort for journal editors and peer reviewers</a:t>
            </a:r>
          </a:p>
          <a:p>
            <a:pPr marL="742950" lvl="1" indent="-285750">
              <a:lnSpc>
                <a:spcPct val="150000"/>
              </a:lnSpc>
              <a:buFont typeface="Arial" panose="020B0604020202020204" pitchFamily="34" charset="0"/>
              <a:buChar char="•"/>
            </a:pPr>
            <a:r>
              <a:rPr lang="en-US" sz="2000" dirty="0" smtClean="0"/>
              <a:t>Ensures </a:t>
            </a:r>
            <a:r>
              <a:rPr lang="en-US" sz="2000" dirty="0"/>
              <a:t>that </a:t>
            </a:r>
            <a:r>
              <a:rPr lang="en-US" sz="2000" dirty="0" smtClean="0"/>
              <a:t>authors </a:t>
            </a:r>
            <a:r>
              <a:rPr lang="en-US" sz="2000" dirty="0"/>
              <a:t>are able to reach out to the journal’s </a:t>
            </a:r>
            <a:r>
              <a:rPr lang="en-US" sz="2000" b="1" dirty="0"/>
              <a:t>target audience</a:t>
            </a:r>
            <a:r>
              <a:rPr lang="en-US" sz="2000" dirty="0"/>
              <a:t>.</a:t>
            </a:r>
          </a:p>
          <a:p>
            <a:pPr marL="742950" lvl="1" indent="-285750">
              <a:lnSpc>
                <a:spcPct val="150000"/>
              </a:lnSpc>
              <a:buFont typeface="Arial" panose="020B0604020202020204" pitchFamily="34" charset="0"/>
              <a:buChar char="•"/>
            </a:pPr>
            <a:r>
              <a:rPr lang="en-US" sz="2000" dirty="0" smtClean="0"/>
              <a:t>Language is also critical </a:t>
            </a:r>
            <a:r>
              <a:rPr lang="en-US" sz="2000" dirty="0"/>
              <a:t>for ensuring </a:t>
            </a:r>
            <a:r>
              <a:rPr lang="en-US" sz="2000" b="1" dirty="0"/>
              <a:t>authenticity</a:t>
            </a:r>
            <a:r>
              <a:rPr lang="en-US" sz="2000" dirty="0"/>
              <a:t> of scientific </a:t>
            </a:r>
            <a:r>
              <a:rPr lang="en-US" sz="2000" dirty="0" smtClean="0"/>
              <a:t>information that is published.</a:t>
            </a:r>
            <a:endParaRPr lang="en-IN" sz="2000" b="1" dirty="0"/>
          </a:p>
        </p:txBody>
      </p:sp>
      <p:sp>
        <p:nvSpPr>
          <p:cNvPr id="7" name="Rectangle 6"/>
          <p:cNvSpPr/>
          <p:nvPr/>
        </p:nvSpPr>
        <p:spPr>
          <a:xfrm>
            <a:off x="228600" y="727909"/>
            <a:ext cx="4211054" cy="646331"/>
          </a:xfrm>
          <a:prstGeom prst="rect">
            <a:avLst/>
          </a:prstGeom>
        </p:spPr>
        <p:txBody>
          <a:bodyPr wrap="square">
            <a:spAutoFit/>
          </a:bodyPr>
          <a:lstStyle/>
          <a:p>
            <a:pPr marL="457200" indent="-457200">
              <a:lnSpc>
                <a:spcPct val="150000"/>
              </a:lnSpc>
              <a:buFont typeface="+mj-lt"/>
              <a:buAutoNum type="arabicPeriod"/>
            </a:pPr>
            <a:r>
              <a:rPr lang="en-IN" sz="2400" b="1" dirty="0" smtClean="0"/>
              <a:t>Quality of Language</a:t>
            </a:r>
            <a:endParaRPr lang="en-IN" dirty="0"/>
          </a:p>
        </p:txBody>
      </p:sp>
    </p:spTree>
    <p:extLst>
      <p:ext uri="{BB962C8B-B14F-4D97-AF65-F5344CB8AC3E}">
        <p14:creationId xmlns:p14="http://schemas.microsoft.com/office/powerpoint/2010/main" val="38757364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ED50F6FA-98C5-43A5-9149-BCA03420E39D}"/>
              </a:ext>
            </a:extLst>
          </p:cNvPr>
          <p:cNvSpPr txBox="1">
            <a:spLocks/>
          </p:cNvSpPr>
          <p:nvPr/>
        </p:nvSpPr>
        <p:spPr>
          <a:xfrm>
            <a:off x="228600" y="76201"/>
            <a:ext cx="7239000" cy="6857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sz="2800" b="1" dirty="0" smtClean="0">
                <a:latin typeface="Tahoma" panose="020B0604030504040204" pitchFamily="34" charset="0"/>
                <a:ea typeface="Tahoma" panose="020B0604030504040204" pitchFamily="34" charset="0"/>
                <a:cs typeface="Tahoma" panose="020B0604030504040204" pitchFamily="34" charset="0"/>
              </a:rPr>
              <a:t>Improving Journal Quality - 2 </a:t>
            </a:r>
            <a:endParaRPr lang="en-IN"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0" y="6627168"/>
            <a:ext cx="9144000" cy="230832"/>
          </a:xfrm>
          <a:prstGeom prst="rect">
            <a:avLst/>
          </a:prstGeom>
          <a:noFill/>
        </p:spPr>
        <p:txBody>
          <a:bodyPr wrap="square" rtlCol="0">
            <a:spAutoFit/>
          </a:bodyPr>
          <a:lstStyle/>
          <a:p>
            <a:pPr algn="ctr"/>
            <a:r>
              <a:rPr lang="en-US" sz="900" b="1" dirty="0"/>
              <a:t>Copyright © </a:t>
            </a:r>
            <a:r>
              <a:rPr lang="en-US" sz="900" b="1" dirty="0" smtClean="0"/>
              <a:t>2018 </a:t>
            </a:r>
            <a:r>
              <a:rPr lang="en-US" sz="900" b="1" dirty="0"/>
              <a:t>Enago Academy | All Rights Reserved.</a:t>
            </a:r>
          </a:p>
        </p:txBody>
      </p:sp>
      <p:sp>
        <p:nvSpPr>
          <p:cNvPr id="8" name="Rectangle 7"/>
          <p:cNvSpPr/>
          <p:nvPr/>
        </p:nvSpPr>
        <p:spPr>
          <a:xfrm>
            <a:off x="88959" y="1316981"/>
            <a:ext cx="4350695" cy="5493812"/>
          </a:xfrm>
          <a:prstGeom prst="rect">
            <a:avLst/>
          </a:prstGeom>
        </p:spPr>
        <p:txBody>
          <a:bodyPr wrap="square">
            <a:spAutoFit/>
          </a:bodyPr>
          <a:lstStyle/>
          <a:p>
            <a:pPr marL="742950" lvl="1" indent="-285750">
              <a:lnSpc>
                <a:spcPct val="150000"/>
              </a:lnSpc>
              <a:buFont typeface="Arial" panose="020B0604020202020204" pitchFamily="34" charset="0"/>
              <a:buChar char="•"/>
            </a:pPr>
            <a:r>
              <a:rPr lang="en-US" dirty="0" smtClean="0"/>
              <a:t>Help identify </a:t>
            </a:r>
            <a:r>
              <a:rPr lang="en-US" b="1" dirty="0" smtClean="0"/>
              <a:t>research/publication misconduct</a:t>
            </a:r>
          </a:p>
          <a:p>
            <a:pPr marL="742950" lvl="1" indent="-285750">
              <a:lnSpc>
                <a:spcPct val="150000"/>
              </a:lnSpc>
              <a:buFont typeface="Arial" panose="020B0604020202020204" pitchFamily="34" charset="0"/>
              <a:buChar char="•"/>
            </a:pPr>
            <a:r>
              <a:rPr lang="en-US" dirty="0" smtClean="0"/>
              <a:t>Verify adherence of submissions to the journal’s </a:t>
            </a:r>
            <a:r>
              <a:rPr lang="en-US" b="1" dirty="0" smtClean="0"/>
              <a:t>requirement and guidelines</a:t>
            </a:r>
          </a:p>
          <a:p>
            <a:pPr marL="742950" lvl="1" indent="-285750">
              <a:lnSpc>
                <a:spcPct val="150000"/>
              </a:lnSpc>
              <a:buFont typeface="Arial" panose="020B0604020202020204" pitchFamily="34" charset="0"/>
              <a:buChar char="•"/>
            </a:pPr>
            <a:r>
              <a:rPr lang="en-US" dirty="0" smtClean="0"/>
              <a:t>Check whether submitted content is </a:t>
            </a:r>
            <a:r>
              <a:rPr lang="en-US" b="1" dirty="0" smtClean="0"/>
              <a:t>relevant</a:t>
            </a:r>
            <a:r>
              <a:rPr lang="en-US" dirty="0" smtClean="0"/>
              <a:t> for the journal’s target audience</a:t>
            </a:r>
          </a:p>
          <a:p>
            <a:pPr marL="742950" lvl="1" indent="-285750">
              <a:lnSpc>
                <a:spcPct val="150000"/>
              </a:lnSpc>
              <a:buFont typeface="Arial" panose="020B0604020202020204" pitchFamily="34" charset="0"/>
              <a:buChar char="•"/>
            </a:pPr>
            <a:r>
              <a:rPr lang="en-US" dirty="0" smtClean="0"/>
              <a:t>Identify gaps in the </a:t>
            </a:r>
            <a:r>
              <a:rPr lang="en-US" b="1" dirty="0" smtClean="0"/>
              <a:t>methodology/data</a:t>
            </a:r>
            <a:r>
              <a:rPr lang="en-US" dirty="0" smtClean="0"/>
              <a:t> of a published study</a:t>
            </a:r>
          </a:p>
          <a:p>
            <a:pPr marL="742950" lvl="1" indent="-285750">
              <a:lnSpc>
                <a:spcPct val="150000"/>
              </a:lnSpc>
              <a:buFont typeface="Arial" panose="020B0604020202020204" pitchFamily="34" charset="0"/>
              <a:buChar char="•"/>
            </a:pPr>
            <a:r>
              <a:rPr lang="en-US" dirty="0" smtClean="0"/>
              <a:t>Impact on </a:t>
            </a:r>
            <a:r>
              <a:rPr lang="en-US" b="1" dirty="0" smtClean="0"/>
              <a:t>potential</a:t>
            </a:r>
            <a:r>
              <a:rPr lang="en-US" dirty="0" smtClean="0"/>
              <a:t> reproducibility of research</a:t>
            </a:r>
            <a:endParaRPr lang="en-IN" dirty="0"/>
          </a:p>
        </p:txBody>
      </p:sp>
      <p:sp>
        <p:nvSpPr>
          <p:cNvPr id="5" name="Rectangle 4"/>
          <p:cNvSpPr/>
          <p:nvPr/>
        </p:nvSpPr>
        <p:spPr>
          <a:xfrm>
            <a:off x="228600" y="727909"/>
            <a:ext cx="4211054" cy="589072"/>
          </a:xfrm>
          <a:prstGeom prst="rect">
            <a:avLst/>
          </a:prstGeom>
        </p:spPr>
        <p:txBody>
          <a:bodyPr wrap="square">
            <a:spAutoFit/>
          </a:bodyPr>
          <a:lstStyle/>
          <a:p>
            <a:pPr marL="457200" indent="-457200">
              <a:lnSpc>
                <a:spcPct val="150000"/>
              </a:lnSpc>
              <a:buFont typeface="+mj-lt"/>
              <a:buAutoNum type="arabicPeriod" startAt="2"/>
            </a:pPr>
            <a:r>
              <a:rPr lang="en-IN" sz="2400" b="1" dirty="0" smtClean="0"/>
              <a:t>Peer review process</a:t>
            </a:r>
            <a:endParaRPr lang="en-IN" dirty="0"/>
          </a:p>
        </p:txBody>
      </p:sp>
      <p:sp>
        <p:nvSpPr>
          <p:cNvPr id="2" name="Rectangle 1"/>
          <p:cNvSpPr/>
          <p:nvPr/>
        </p:nvSpPr>
        <p:spPr>
          <a:xfrm>
            <a:off x="4379495" y="1410414"/>
            <a:ext cx="4572000" cy="4247317"/>
          </a:xfrm>
          <a:prstGeom prst="rect">
            <a:avLst/>
          </a:prstGeom>
        </p:spPr>
        <p:txBody>
          <a:bodyPr>
            <a:spAutoFit/>
          </a:bodyPr>
          <a:lstStyle/>
          <a:p>
            <a:pPr marL="742950" lvl="1" indent="-285750">
              <a:lnSpc>
                <a:spcPct val="150000"/>
              </a:lnSpc>
              <a:buFont typeface="Arial" panose="020B0604020202020204" pitchFamily="34" charset="0"/>
              <a:buChar char="•"/>
            </a:pPr>
            <a:r>
              <a:rPr lang="en-US" dirty="0" smtClean="0"/>
              <a:t>Has </a:t>
            </a:r>
            <a:r>
              <a:rPr lang="en-US" dirty="0"/>
              <a:t>to be </a:t>
            </a:r>
            <a:r>
              <a:rPr lang="en-US" b="1" dirty="0"/>
              <a:t>unbiased</a:t>
            </a:r>
          </a:p>
          <a:p>
            <a:pPr marL="742950" lvl="1" indent="-285750">
              <a:lnSpc>
                <a:spcPct val="150000"/>
              </a:lnSpc>
              <a:buFont typeface="Arial" panose="020B0604020202020204" pitchFamily="34" charset="0"/>
              <a:buChar char="•"/>
            </a:pPr>
            <a:r>
              <a:rPr lang="en-US" dirty="0"/>
              <a:t>It should be conducted in a </a:t>
            </a:r>
            <a:r>
              <a:rPr lang="en-US" b="1" dirty="0"/>
              <a:t>time-bound</a:t>
            </a:r>
            <a:r>
              <a:rPr lang="en-US" dirty="0"/>
              <a:t> manner</a:t>
            </a:r>
          </a:p>
          <a:p>
            <a:pPr marL="742950" lvl="1" indent="-285750">
              <a:lnSpc>
                <a:spcPct val="150000"/>
              </a:lnSpc>
              <a:buFont typeface="Arial" panose="020B0604020202020204" pitchFamily="34" charset="0"/>
              <a:buChar char="•"/>
            </a:pPr>
            <a:r>
              <a:rPr lang="en-US" dirty="0" smtClean="0"/>
              <a:t>Guidelines </a:t>
            </a:r>
            <a:r>
              <a:rPr lang="en-US" dirty="0"/>
              <a:t>should be </a:t>
            </a:r>
            <a:r>
              <a:rPr lang="en-US" b="1" dirty="0"/>
              <a:t>maintained</a:t>
            </a:r>
            <a:r>
              <a:rPr lang="en-US" dirty="0"/>
              <a:t> and </a:t>
            </a:r>
            <a:r>
              <a:rPr lang="en-US" b="1" dirty="0"/>
              <a:t>shared</a:t>
            </a:r>
            <a:r>
              <a:rPr lang="en-US" dirty="0"/>
              <a:t> with peer reviewers</a:t>
            </a:r>
            <a:endParaRPr lang="en-IN" dirty="0"/>
          </a:p>
          <a:p>
            <a:pPr marL="742950" lvl="1" indent="-285750">
              <a:lnSpc>
                <a:spcPct val="150000"/>
              </a:lnSpc>
              <a:buFont typeface="Arial" panose="020B0604020202020204" pitchFamily="34" charset="0"/>
              <a:buChar char="•"/>
            </a:pPr>
            <a:r>
              <a:rPr lang="en-US" b="1" dirty="0" smtClean="0"/>
              <a:t>No </a:t>
            </a:r>
            <a:r>
              <a:rPr lang="en-US" b="1" dirty="0"/>
              <a:t>ideal</a:t>
            </a:r>
            <a:r>
              <a:rPr lang="en-US" dirty="0"/>
              <a:t> model of peer review; it varies from journal to journal</a:t>
            </a:r>
          </a:p>
          <a:p>
            <a:pPr marL="742950" lvl="1" indent="-285750">
              <a:lnSpc>
                <a:spcPct val="150000"/>
              </a:lnSpc>
              <a:buFont typeface="Arial" panose="020B0604020202020204" pitchFamily="34" charset="0"/>
              <a:buChar char="•"/>
            </a:pPr>
            <a:r>
              <a:rPr lang="en-US" dirty="0"/>
              <a:t>Peer reviewer’s decision affects both the </a:t>
            </a:r>
            <a:r>
              <a:rPr lang="en-US" b="1" dirty="0"/>
              <a:t>publication timeline</a:t>
            </a:r>
            <a:r>
              <a:rPr lang="en-US" dirty="0"/>
              <a:t> and </a:t>
            </a:r>
            <a:r>
              <a:rPr lang="en-US" b="1" dirty="0"/>
              <a:t>journal’s decision</a:t>
            </a:r>
          </a:p>
        </p:txBody>
      </p:sp>
    </p:spTree>
    <p:extLst>
      <p:ext uri="{BB962C8B-B14F-4D97-AF65-F5344CB8AC3E}">
        <p14:creationId xmlns:p14="http://schemas.microsoft.com/office/powerpoint/2010/main" val="25975437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ED50F6FA-98C5-43A5-9149-BCA03420E39D}"/>
              </a:ext>
            </a:extLst>
          </p:cNvPr>
          <p:cNvSpPr txBox="1">
            <a:spLocks/>
          </p:cNvSpPr>
          <p:nvPr/>
        </p:nvSpPr>
        <p:spPr>
          <a:xfrm>
            <a:off x="228600" y="76201"/>
            <a:ext cx="7239000" cy="6857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sz="2800" b="1" dirty="0" smtClean="0">
                <a:latin typeface="Tahoma" panose="020B0604030504040204" pitchFamily="34" charset="0"/>
                <a:ea typeface="Tahoma" panose="020B0604030504040204" pitchFamily="34" charset="0"/>
                <a:cs typeface="Tahoma" panose="020B0604030504040204" pitchFamily="34" charset="0"/>
              </a:rPr>
              <a:t>Improving Journal Quality - 3 </a:t>
            </a:r>
            <a:endParaRPr lang="en-IN"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0" y="6627168"/>
            <a:ext cx="9144000" cy="230832"/>
          </a:xfrm>
          <a:prstGeom prst="rect">
            <a:avLst/>
          </a:prstGeom>
          <a:noFill/>
        </p:spPr>
        <p:txBody>
          <a:bodyPr wrap="square" rtlCol="0">
            <a:spAutoFit/>
          </a:bodyPr>
          <a:lstStyle/>
          <a:p>
            <a:pPr algn="ctr"/>
            <a:r>
              <a:rPr lang="en-US" sz="900" b="1" dirty="0"/>
              <a:t>Copyright © </a:t>
            </a:r>
            <a:r>
              <a:rPr lang="en-US" sz="900" b="1" dirty="0" smtClean="0"/>
              <a:t>2018 </a:t>
            </a:r>
            <a:r>
              <a:rPr lang="en-US" sz="900" b="1" dirty="0"/>
              <a:t>Enago Academy | All Rights Reserved.</a:t>
            </a:r>
          </a:p>
        </p:txBody>
      </p:sp>
      <p:sp>
        <p:nvSpPr>
          <p:cNvPr id="8" name="Rectangle 7"/>
          <p:cNvSpPr/>
          <p:nvPr/>
        </p:nvSpPr>
        <p:spPr>
          <a:xfrm>
            <a:off x="228599" y="1318876"/>
            <a:ext cx="4343401" cy="4662815"/>
          </a:xfrm>
          <a:prstGeom prst="rect">
            <a:avLst/>
          </a:prstGeom>
        </p:spPr>
        <p:txBody>
          <a:bodyPr wrap="square">
            <a:spAutoFit/>
          </a:bodyPr>
          <a:lstStyle/>
          <a:p>
            <a:pPr lvl="1" algn="ctr">
              <a:lnSpc>
                <a:spcPct val="150000"/>
              </a:lnSpc>
            </a:pPr>
            <a:r>
              <a:rPr lang="en-US" b="1" dirty="0" smtClean="0"/>
              <a:t>Do’s</a:t>
            </a:r>
          </a:p>
          <a:p>
            <a:pPr marL="742950" lvl="1" indent="-285750">
              <a:lnSpc>
                <a:spcPct val="150000"/>
              </a:lnSpc>
              <a:buFont typeface="Arial" panose="020B0604020202020204" pitchFamily="34" charset="0"/>
              <a:buChar char="•"/>
            </a:pPr>
            <a:r>
              <a:rPr lang="en-US" dirty="0" smtClean="0"/>
              <a:t>Complete </a:t>
            </a:r>
            <a:r>
              <a:rPr lang="en-US" b="1" dirty="0" smtClean="0"/>
              <a:t>transparency</a:t>
            </a:r>
            <a:r>
              <a:rPr lang="en-US" dirty="0" smtClean="0"/>
              <a:t> with peer reviewers and authors</a:t>
            </a:r>
          </a:p>
          <a:p>
            <a:pPr marL="742950" lvl="1" indent="-285750">
              <a:lnSpc>
                <a:spcPct val="150000"/>
              </a:lnSpc>
              <a:buFont typeface="Arial" panose="020B0604020202020204" pitchFamily="34" charset="0"/>
              <a:buChar char="•"/>
            </a:pPr>
            <a:r>
              <a:rPr lang="en-US" dirty="0" smtClean="0"/>
              <a:t>Update </a:t>
            </a:r>
            <a:r>
              <a:rPr lang="en-US" b="1" dirty="0" smtClean="0"/>
              <a:t>guidelines</a:t>
            </a:r>
            <a:r>
              <a:rPr lang="en-US" dirty="0" smtClean="0"/>
              <a:t> shared with authors/peer reviewers</a:t>
            </a:r>
          </a:p>
          <a:p>
            <a:pPr marL="742950" lvl="1" indent="-285750">
              <a:lnSpc>
                <a:spcPct val="150000"/>
              </a:lnSpc>
              <a:buFont typeface="Arial" panose="020B0604020202020204" pitchFamily="34" charset="0"/>
              <a:buChar char="•"/>
            </a:pPr>
            <a:r>
              <a:rPr lang="en-US" dirty="0" smtClean="0"/>
              <a:t>Maintain </a:t>
            </a:r>
            <a:r>
              <a:rPr lang="en-US" b="1" dirty="0" smtClean="0"/>
              <a:t>confidentiality</a:t>
            </a:r>
            <a:r>
              <a:rPr lang="en-US" dirty="0" smtClean="0"/>
              <a:t> of all data</a:t>
            </a:r>
            <a:endParaRPr lang="en-IN" dirty="0" smtClean="0"/>
          </a:p>
          <a:p>
            <a:pPr marL="742950" lvl="1" indent="-285750">
              <a:lnSpc>
                <a:spcPct val="150000"/>
              </a:lnSpc>
              <a:buFont typeface="Arial" panose="020B0604020202020204" pitchFamily="34" charset="0"/>
              <a:buChar char="•"/>
            </a:pPr>
            <a:r>
              <a:rPr lang="en-US" dirty="0" smtClean="0"/>
              <a:t>Avoid </a:t>
            </a:r>
            <a:r>
              <a:rPr lang="en-US" b="1" dirty="0" smtClean="0"/>
              <a:t>conflict of interest</a:t>
            </a:r>
          </a:p>
          <a:p>
            <a:pPr marL="742950" lvl="1" indent="-285750">
              <a:lnSpc>
                <a:spcPct val="150000"/>
              </a:lnSpc>
              <a:buFont typeface="Arial" panose="020B0604020202020204" pitchFamily="34" charset="0"/>
              <a:buChar char="•"/>
            </a:pPr>
            <a:r>
              <a:rPr lang="en-US" dirty="0" smtClean="0"/>
              <a:t>Verify submissions meet the journal’s </a:t>
            </a:r>
            <a:r>
              <a:rPr lang="en-US" b="1" dirty="0" smtClean="0"/>
              <a:t>aims and scope</a:t>
            </a:r>
          </a:p>
          <a:p>
            <a:pPr marL="742950" lvl="1" indent="-285750">
              <a:lnSpc>
                <a:spcPct val="150000"/>
              </a:lnSpc>
              <a:buFont typeface="Arial" panose="020B0604020202020204" pitchFamily="34" charset="0"/>
              <a:buChar char="•"/>
            </a:pPr>
            <a:r>
              <a:rPr lang="en-US" dirty="0" smtClean="0"/>
              <a:t>Develop an </a:t>
            </a:r>
            <a:r>
              <a:rPr lang="en-US" b="1" dirty="0" smtClean="0"/>
              <a:t>effective peer review board</a:t>
            </a:r>
            <a:r>
              <a:rPr lang="en-US" dirty="0" smtClean="0"/>
              <a:t> for the journal</a:t>
            </a:r>
            <a:endParaRPr lang="en-IN" dirty="0"/>
          </a:p>
        </p:txBody>
      </p:sp>
      <p:sp>
        <p:nvSpPr>
          <p:cNvPr id="5" name="Rectangle 4"/>
          <p:cNvSpPr/>
          <p:nvPr/>
        </p:nvSpPr>
        <p:spPr>
          <a:xfrm>
            <a:off x="228600" y="680409"/>
            <a:ext cx="4211054" cy="589072"/>
          </a:xfrm>
          <a:prstGeom prst="rect">
            <a:avLst/>
          </a:prstGeom>
        </p:spPr>
        <p:txBody>
          <a:bodyPr wrap="square">
            <a:spAutoFit/>
          </a:bodyPr>
          <a:lstStyle/>
          <a:p>
            <a:pPr marL="457200" indent="-457200">
              <a:lnSpc>
                <a:spcPct val="150000"/>
              </a:lnSpc>
              <a:buFont typeface="+mj-lt"/>
              <a:buAutoNum type="arabicPeriod" startAt="3"/>
            </a:pPr>
            <a:r>
              <a:rPr lang="en-IN" sz="2400" b="1" dirty="0" smtClean="0"/>
              <a:t>Responsibility of Editors</a:t>
            </a:r>
            <a:endParaRPr lang="en-IN" dirty="0"/>
          </a:p>
        </p:txBody>
      </p:sp>
      <p:sp>
        <p:nvSpPr>
          <p:cNvPr id="2" name="Rectangle 1"/>
          <p:cNvSpPr/>
          <p:nvPr/>
        </p:nvSpPr>
        <p:spPr>
          <a:xfrm>
            <a:off x="4547937" y="1460768"/>
            <a:ext cx="4295274" cy="3831818"/>
          </a:xfrm>
          <a:prstGeom prst="rect">
            <a:avLst/>
          </a:prstGeom>
        </p:spPr>
        <p:txBody>
          <a:bodyPr wrap="square">
            <a:spAutoFit/>
          </a:bodyPr>
          <a:lstStyle/>
          <a:p>
            <a:pPr lvl="1" algn="ctr">
              <a:lnSpc>
                <a:spcPct val="150000"/>
              </a:lnSpc>
            </a:pPr>
            <a:r>
              <a:rPr lang="en-US" b="1" dirty="0" smtClean="0"/>
              <a:t>Don’ts</a:t>
            </a:r>
            <a:endParaRPr lang="en-US" b="1" dirty="0"/>
          </a:p>
          <a:p>
            <a:pPr marL="742950" lvl="1" indent="-285750">
              <a:lnSpc>
                <a:spcPct val="150000"/>
              </a:lnSpc>
              <a:buFont typeface="Arial" panose="020B0604020202020204" pitchFamily="34" charset="0"/>
              <a:buChar char="•"/>
            </a:pPr>
            <a:r>
              <a:rPr lang="en-US" b="1" dirty="0"/>
              <a:t>Biased</a:t>
            </a:r>
            <a:r>
              <a:rPr lang="en-US" dirty="0"/>
              <a:t> selection of peer reviewers</a:t>
            </a:r>
          </a:p>
          <a:p>
            <a:pPr marL="742950" lvl="1" indent="-285750">
              <a:lnSpc>
                <a:spcPct val="150000"/>
              </a:lnSpc>
              <a:buFont typeface="Arial" panose="020B0604020202020204" pitchFamily="34" charset="0"/>
              <a:buChar char="•"/>
            </a:pPr>
            <a:r>
              <a:rPr lang="en-US" dirty="0"/>
              <a:t>Increase impact factor by following </a:t>
            </a:r>
            <a:r>
              <a:rPr lang="en-US" b="1" dirty="0"/>
              <a:t>unethical practices</a:t>
            </a:r>
          </a:p>
          <a:p>
            <a:pPr marL="742950" lvl="1" indent="-285750">
              <a:lnSpc>
                <a:spcPct val="150000"/>
              </a:lnSpc>
              <a:buFont typeface="Arial" panose="020B0604020202020204" pitchFamily="34" charset="0"/>
              <a:buChar char="•"/>
            </a:pPr>
            <a:r>
              <a:rPr lang="en-US" dirty="0"/>
              <a:t>Handle manuscripts in which they have a </a:t>
            </a:r>
            <a:r>
              <a:rPr lang="en-US" b="1" dirty="0" smtClean="0"/>
              <a:t>prominent</a:t>
            </a:r>
            <a:r>
              <a:rPr lang="en-US" dirty="0" smtClean="0"/>
              <a:t> conflict </a:t>
            </a:r>
            <a:r>
              <a:rPr lang="en-US" dirty="0"/>
              <a:t>of </a:t>
            </a:r>
            <a:r>
              <a:rPr lang="en-US" dirty="0" smtClean="0"/>
              <a:t>interest</a:t>
            </a:r>
          </a:p>
          <a:p>
            <a:pPr marL="742950" lvl="1" indent="-285750">
              <a:lnSpc>
                <a:spcPct val="150000"/>
              </a:lnSpc>
              <a:buFont typeface="Arial" panose="020B0604020202020204" pitchFamily="34" charset="0"/>
              <a:buChar char="•"/>
            </a:pPr>
            <a:r>
              <a:rPr lang="en-US" dirty="0" smtClean="0"/>
              <a:t>Use confidential/privileged information for their </a:t>
            </a:r>
            <a:r>
              <a:rPr lang="en-US" b="1" dirty="0" smtClean="0"/>
              <a:t>own gain</a:t>
            </a:r>
            <a:endParaRPr lang="en-US" b="1" dirty="0"/>
          </a:p>
        </p:txBody>
      </p:sp>
      <p:sp>
        <p:nvSpPr>
          <p:cNvPr id="3" name="Rectangle 2"/>
          <p:cNvSpPr/>
          <p:nvPr/>
        </p:nvSpPr>
        <p:spPr>
          <a:xfrm>
            <a:off x="228599" y="5987212"/>
            <a:ext cx="8614612" cy="369332"/>
          </a:xfrm>
          <a:prstGeom prst="rect">
            <a:avLst/>
          </a:prstGeom>
        </p:spPr>
        <p:txBody>
          <a:bodyPr wrap="square">
            <a:spAutoFit/>
          </a:bodyPr>
          <a:lstStyle/>
          <a:p>
            <a:r>
              <a:rPr lang="en-IN" b="1" dirty="0" smtClean="0"/>
              <a:t>COPE’s Guidelines: </a:t>
            </a:r>
            <a:r>
              <a:rPr lang="en-IN" dirty="0" smtClean="0"/>
              <a:t>https</a:t>
            </a:r>
            <a:r>
              <a:rPr lang="en-IN" dirty="0"/>
              <a:t>://publicationethics.org/about/guide/journal-editors</a:t>
            </a:r>
          </a:p>
        </p:txBody>
      </p:sp>
    </p:spTree>
    <p:extLst>
      <p:ext uri="{BB962C8B-B14F-4D97-AF65-F5344CB8AC3E}">
        <p14:creationId xmlns:p14="http://schemas.microsoft.com/office/powerpoint/2010/main" val="25785526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ED50F6FA-98C5-43A5-9149-BCA03420E39D}"/>
              </a:ext>
            </a:extLst>
          </p:cNvPr>
          <p:cNvSpPr txBox="1">
            <a:spLocks/>
          </p:cNvSpPr>
          <p:nvPr/>
        </p:nvSpPr>
        <p:spPr>
          <a:xfrm>
            <a:off x="228600" y="76201"/>
            <a:ext cx="7239000" cy="6857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sz="2800" b="1" dirty="0">
                <a:latin typeface="Tahoma" panose="020B0604030504040204" pitchFamily="34" charset="0"/>
                <a:ea typeface="Tahoma" panose="020B0604030504040204" pitchFamily="34" charset="0"/>
                <a:cs typeface="Tahoma" panose="020B0604030504040204" pitchFamily="34" charset="0"/>
              </a:rPr>
              <a:t>Improving </a:t>
            </a:r>
            <a:r>
              <a:rPr lang="en-IN" sz="2800" b="1" dirty="0" smtClean="0">
                <a:latin typeface="Tahoma" panose="020B0604030504040204" pitchFamily="34" charset="0"/>
                <a:ea typeface="Tahoma" panose="020B0604030504040204" pitchFamily="34" charset="0"/>
                <a:cs typeface="Tahoma" panose="020B0604030504040204" pitchFamily="34" charset="0"/>
              </a:rPr>
              <a:t>Journal Quality </a:t>
            </a:r>
            <a:r>
              <a:rPr lang="en-IN" sz="2800" b="1" dirty="0">
                <a:latin typeface="Tahoma" panose="020B0604030504040204" pitchFamily="34" charset="0"/>
                <a:ea typeface="Tahoma" panose="020B0604030504040204" pitchFamily="34" charset="0"/>
                <a:cs typeface="Tahoma" panose="020B0604030504040204" pitchFamily="34" charset="0"/>
              </a:rPr>
              <a:t>- </a:t>
            </a:r>
            <a:r>
              <a:rPr lang="en-IN" sz="2800" b="1" dirty="0" smtClean="0">
                <a:latin typeface="Tahoma" panose="020B0604030504040204" pitchFamily="34" charset="0"/>
                <a:ea typeface="Tahoma" panose="020B0604030504040204" pitchFamily="34" charset="0"/>
                <a:cs typeface="Tahoma" panose="020B0604030504040204" pitchFamily="34" charset="0"/>
              </a:rPr>
              <a:t>4 </a:t>
            </a:r>
            <a:endParaRPr lang="en-IN"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0" y="6627168"/>
            <a:ext cx="9144000" cy="230832"/>
          </a:xfrm>
          <a:prstGeom prst="rect">
            <a:avLst/>
          </a:prstGeom>
          <a:noFill/>
        </p:spPr>
        <p:txBody>
          <a:bodyPr wrap="square" rtlCol="0">
            <a:spAutoFit/>
          </a:bodyPr>
          <a:lstStyle/>
          <a:p>
            <a:pPr algn="ctr"/>
            <a:r>
              <a:rPr lang="en-US" sz="900" b="1" dirty="0"/>
              <a:t>Copyright © </a:t>
            </a:r>
            <a:r>
              <a:rPr lang="en-US" sz="900" b="1" dirty="0" smtClean="0"/>
              <a:t>2018 </a:t>
            </a:r>
            <a:r>
              <a:rPr lang="en-US" sz="900" b="1" dirty="0"/>
              <a:t>Enago Academy | All Rights Reserved.</a:t>
            </a:r>
          </a:p>
        </p:txBody>
      </p:sp>
      <p:sp>
        <p:nvSpPr>
          <p:cNvPr id="7" name="Rectangle 6"/>
          <p:cNvSpPr/>
          <p:nvPr/>
        </p:nvSpPr>
        <p:spPr>
          <a:xfrm>
            <a:off x="228599" y="2689651"/>
            <a:ext cx="4343401" cy="2862322"/>
          </a:xfrm>
          <a:prstGeom prst="rect">
            <a:avLst/>
          </a:prstGeom>
        </p:spPr>
        <p:txBody>
          <a:bodyPr wrap="square">
            <a:spAutoFit/>
          </a:bodyPr>
          <a:lstStyle/>
          <a:p>
            <a:pPr marL="400050" indent="-400050" fontAlgn="base">
              <a:buFont typeface="+mj-lt"/>
              <a:buAutoNum type="romanLcPeriod"/>
            </a:pPr>
            <a:r>
              <a:rPr lang="en-IN" sz="2000" dirty="0" smtClean="0"/>
              <a:t>Website</a:t>
            </a:r>
          </a:p>
          <a:p>
            <a:pPr marL="400050" indent="-400050" fontAlgn="base">
              <a:buFont typeface="+mj-lt"/>
              <a:buAutoNum type="romanLcPeriod"/>
            </a:pPr>
            <a:endParaRPr lang="en-IN" sz="2000" dirty="0"/>
          </a:p>
          <a:p>
            <a:pPr marL="400050" indent="-400050" fontAlgn="base">
              <a:buFont typeface="+mj-lt"/>
              <a:buAutoNum type="romanLcPeriod"/>
            </a:pPr>
            <a:r>
              <a:rPr lang="en-IN" sz="2000" dirty="0" smtClean="0"/>
              <a:t>Journal’s name</a:t>
            </a:r>
          </a:p>
          <a:p>
            <a:pPr marL="400050" indent="-400050" fontAlgn="base">
              <a:buFont typeface="+mj-lt"/>
              <a:buAutoNum type="romanLcPeriod"/>
            </a:pPr>
            <a:endParaRPr lang="en-IN" sz="2000" dirty="0"/>
          </a:p>
          <a:p>
            <a:pPr marL="400050" indent="-400050" fontAlgn="base">
              <a:buFont typeface="+mj-lt"/>
              <a:buAutoNum type="romanLcPeriod"/>
            </a:pPr>
            <a:r>
              <a:rPr lang="en-IN" sz="2000" dirty="0"/>
              <a:t>Peer review </a:t>
            </a:r>
            <a:r>
              <a:rPr lang="en-IN" sz="2000" dirty="0" smtClean="0"/>
              <a:t>process</a:t>
            </a:r>
          </a:p>
          <a:p>
            <a:pPr marL="400050" indent="-400050" fontAlgn="base">
              <a:buFont typeface="+mj-lt"/>
              <a:buAutoNum type="romanLcPeriod"/>
            </a:pPr>
            <a:endParaRPr lang="en-IN" sz="2000" dirty="0"/>
          </a:p>
          <a:p>
            <a:pPr marL="400050" indent="-400050" fontAlgn="base">
              <a:buFont typeface="+mj-lt"/>
              <a:buAutoNum type="romanLcPeriod"/>
            </a:pPr>
            <a:r>
              <a:rPr lang="en-IN" sz="2000" dirty="0" smtClean="0"/>
              <a:t>Editorial board</a:t>
            </a:r>
          </a:p>
          <a:p>
            <a:pPr marL="400050" indent="-400050" fontAlgn="base">
              <a:buFont typeface="+mj-lt"/>
              <a:buAutoNum type="romanLcPeriod"/>
            </a:pPr>
            <a:endParaRPr lang="en-IN" sz="2000" dirty="0"/>
          </a:p>
          <a:p>
            <a:pPr marL="400050" indent="-400050" fontAlgn="base">
              <a:buFont typeface="+mj-lt"/>
              <a:buAutoNum type="romanLcPeriod"/>
            </a:pPr>
            <a:r>
              <a:rPr lang="en-IN" sz="2000" dirty="0" smtClean="0"/>
              <a:t>Copyright </a:t>
            </a:r>
            <a:r>
              <a:rPr lang="en-IN" sz="2000" dirty="0"/>
              <a:t>and </a:t>
            </a:r>
            <a:r>
              <a:rPr lang="en-IN" sz="2000" dirty="0" smtClean="0"/>
              <a:t>licensing</a:t>
            </a:r>
            <a:endParaRPr lang="en-US" sz="2000" dirty="0" smtClean="0"/>
          </a:p>
        </p:txBody>
      </p:sp>
      <p:pic>
        <p:nvPicPr>
          <p:cNvPr id="1026" name="Picture 2" descr="Image result for Committee on Publication Eth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880" y="959232"/>
            <a:ext cx="1687749" cy="4720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W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7574" y="916726"/>
            <a:ext cx="1722062" cy="56093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Image result for OASP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3" name="AutoShape 8" descr="Image result for OASP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4" name="AutoShape 10" descr="Image result for OASP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5" name="AutoShape 12" descr="Image result for OASP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AutoShape 14" descr="Image result for OASPA"/>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39"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0526" y="880013"/>
            <a:ext cx="1461583" cy="50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AutoShape 19" descr="Image result for DOAJ"/>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44"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7484" y="781119"/>
            <a:ext cx="1805246" cy="858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4581808" y="2504930"/>
            <a:ext cx="4260635" cy="3170099"/>
          </a:xfrm>
          <a:prstGeom prst="rect">
            <a:avLst/>
          </a:prstGeom>
        </p:spPr>
        <p:txBody>
          <a:bodyPr wrap="square">
            <a:spAutoFit/>
          </a:bodyPr>
          <a:lstStyle/>
          <a:p>
            <a:pPr marL="400050" indent="-400050" fontAlgn="base">
              <a:buFont typeface="+mj-lt"/>
              <a:buAutoNum type="romanLcPeriod" startAt="6"/>
            </a:pPr>
            <a:r>
              <a:rPr lang="en-IN" sz="2000" dirty="0" smtClean="0"/>
              <a:t>Identifying and </a:t>
            </a:r>
            <a:r>
              <a:rPr lang="en-IN" sz="2000" dirty="0"/>
              <a:t>dealing with </a:t>
            </a:r>
            <a:r>
              <a:rPr lang="en-IN" sz="2000" dirty="0" smtClean="0"/>
              <a:t>research misconduct</a:t>
            </a:r>
          </a:p>
          <a:p>
            <a:pPr marL="400050" indent="-400050" fontAlgn="base">
              <a:buFont typeface="+mj-lt"/>
              <a:buAutoNum type="romanLcPeriod" startAt="6"/>
            </a:pPr>
            <a:endParaRPr lang="en-IN" sz="2000" dirty="0"/>
          </a:p>
          <a:p>
            <a:pPr marL="400050" indent="-400050" fontAlgn="base">
              <a:buFont typeface="+mj-lt"/>
              <a:buAutoNum type="romanLcPeriod" startAt="6"/>
            </a:pPr>
            <a:r>
              <a:rPr lang="en-IN" sz="2000" dirty="0"/>
              <a:t>Publication </a:t>
            </a:r>
            <a:r>
              <a:rPr lang="en-IN" sz="2000" dirty="0" smtClean="0"/>
              <a:t>ethics</a:t>
            </a:r>
            <a:r>
              <a:rPr lang="en-IN" sz="2000" dirty="0"/>
              <a:t> </a:t>
            </a:r>
            <a:endParaRPr lang="en-IN" sz="2000" dirty="0" smtClean="0"/>
          </a:p>
          <a:p>
            <a:pPr marL="400050" indent="-400050" fontAlgn="base">
              <a:buFont typeface="+mj-lt"/>
              <a:buAutoNum type="romanLcPeriod" startAt="6"/>
            </a:pPr>
            <a:endParaRPr lang="en-IN" sz="2000" dirty="0"/>
          </a:p>
          <a:p>
            <a:pPr marL="400050" indent="-400050" fontAlgn="base">
              <a:buFont typeface="+mj-lt"/>
              <a:buAutoNum type="romanLcPeriod" startAt="6"/>
            </a:pPr>
            <a:r>
              <a:rPr lang="en-IN" sz="2000" dirty="0" smtClean="0"/>
              <a:t> Publishing schedule</a:t>
            </a:r>
          </a:p>
          <a:p>
            <a:pPr marL="400050" indent="-400050" fontAlgn="base">
              <a:buFont typeface="+mj-lt"/>
              <a:buAutoNum type="romanLcPeriod" startAt="6"/>
            </a:pPr>
            <a:endParaRPr lang="en-IN" sz="2000" dirty="0"/>
          </a:p>
          <a:p>
            <a:pPr marL="400050" indent="-400050" fontAlgn="base">
              <a:buFont typeface="+mj-lt"/>
              <a:buAutoNum type="romanLcPeriod" startAt="6"/>
            </a:pPr>
            <a:r>
              <a:rPr lang="en-IN" sz="2000" dirty="0" smtClean="0"/>
              <a:t>Access</a:t>
            </a:r>
          </a:p>
          <a:p>
            <a:pPr marL="400050" indent="-400050" fontAlgn="base">
              <a:buFont typeface="+mj-lt"/>
              <a:buAutoNum type="romanLcPeriod" startAt="6"/>
            </a:pPr>
            <a:endParaRPr lang="en-IN" sz="2000" dirty="0"/>
          </a:p>
          <a:p>
            <a:pPr marL="400050" indent="-400050" fontAlgn="base">
              <a:buFont typeface="+mj-lt"/>
              <a:buAutoNum type="romanLcPeriod" startAt="6"/>
            </a:pPr>
            <a:r>
              <a:rPr lang="en-IN" sz="2000" dirty="0" smtClean="0"/>
              <a:t>Archiving</a:t>
            </a:r>
            <a:endParaRPr lang="en-IN" sz="2000" dirty="0"/>
          </a:p>
        </p:txBody>
      </p:sp>
      <p:sp>
        <p:nvSpPr>
          <p:cNvPr id="12" name="Rectangle 11"/>
          <p:cNvSpPr/>
          <p:nvPr/>
        </p:nvSpPr>
        <p:spPr>
          <a:xfrm>
            <a:off x="228598" y="6018927"/>
            <a:ext cx="8701391" cy="584775"/>
          </a:xfrm>
          <a:prstGeom prst="rect">
            <a:avLst/>
          </a:prstGeom>
        </p:spPr>
        <p:txBody>
          <a:bodyPr wrap="square">
            <a:spAutoFit/>
          </a:bodyPr>
          <a:lstStyle/>
          <a:p>
            <a:r>
              <a:rPr lang="en-US" sz="1600" dirty="0"/>
              <a:t>Source: </a:t>
            </a:r>
            <a:r>
              <a:rPr lang="en-US" sz="1600" dirty="0">
                <a:hlinkClick r:id="rId7"/>
              </a:rPr>
              <a:t>https://publicationethics.org/resources/guidelines-new/principles-transparency-and-best-practice-scholarly-publishing</a:t>
            </a:r>
            <a:r>
              <a:rPr lang="en-US" sz="1600" dirty="0"/>
              <a:t> </a:t>
            </a:r>
            <a:endParaRPr lang="en-IN" sz="1600" dirty="0"/>
          </a:p>
        </p:txBody>
      </p:sp>
      <p:sp>
        <p:nvSpPr>
          <p:cNvPr id="17" name="Rectangle 16"/>
          <p:cNvSpPr/>
          <p:nvPr/>
        </p:nvSpPr>
        <p:spPr>
          <a:xfrm>
            <a:off x="269449" y="1533078"/>
            <a:ext cx="7239000" cy="589072"/>
          </a:xfrm>
          <a:prstGeom prst="rect">
            <a:avLst/>
          </a:prstGeom>
        </p:spPr>
        <p:txBody>
          <a:bodyPr wrap="square">
            <a:spAutoFit/>
          </a:bodyPr>
          <a:lstStyle/>
          <a:p>
            <a:pPr>
              <a:lnSpc>
                <a:spcPct val="150000"/>
              </a:lnSpc>
            </a:pPr>
            <a:r>
              <a:rPr lang="en-IN" sz="2400" b="1" dirty="0" smtClean="0"/>
              <a:t>4. Principles </a:t>
            </a:r>
            <a:r>
              <a:rPr lang="en-IN" sz="2400" b="1" dirty="0"/>
              <a:t>of Transparency and Best Practice</a:t>
            </a:r>
            <a:endParaRPr lang="en-US" sz="2400" b="1" dirty="0"/>
          </a:p>
        </p:txBody>
      </p:sp>
    </p:spTree>
    <p:extLst>
      <p:ext uri="{BB962C8B-B14F-4D97-AF65-F5344CB8AC3E}">
        <p14:creationId xmlns:p14="http://schemas.microsoft.com/office/powerpoint/2010/main" val="42784842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69875" y="207963"/>
            <a:ext cx="8874125" cy="50958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100" b="1" i="0" u="none" strike="noStrike" kern="1200" cap="none" spc="0" normalizeH="0" baseline="0" noProof="0" dirty="0" smtClean="0">
                <a:ln>
                  <a:noFill/>
                </a:ln>
                <a:solidFill>
                  <a:srgbClr val="C00000"/>
                </a:solidFill>
                <a:effectLst/>
                <a:uLnTx/>
                <a:uFillTx/>
                <a:latin typeface="Tahoma"/>
                <a:ea typeface="+mj-ea"/>
                <a:cs typeface="Tahoma"/>
              </a:rPr>
              <a:t>Agenda</a:t>
            </a:r>
            <a:endParaRPr kumimoji="0" lang="en-US" sz="2100" b="1" i="0" u="none" strike="noStrike" kern="1200" cap="none" spc="0" normalizeH="0" baseline="0" noProof="0" dirty="0">
              <a:ln>
                <a:noFill/>
              </a:ln>
              <a:solidFill>
                <a:srgbClr val="C00000"/>
              </a:solidFill>
              <a:effectLst/>
              <a:uLnTx/>
              <a:uFillTx/>
              <a:latin typeface="Tahoma"/>
              <a:ea typeface="+mj-ea"/>
              <a:cs typeface="Tahoma"/>
            </a:endParaRPr>
          </a:p>
        </p:txBody>
      </p:sp>
      <p:graphicFrame>
        <p:nvGraphicFramePr>
          <p:cNvPr id="4" name="Diagram 3"/>
          <p:cNvGraphicFramePr/>
          <p:nvPr>
            <p:extLst>
              <p:ext uri="{D42A27DB-BD31-4B8C-83A1-F6EECF244321}">
                <p14:modId xmlns:p14="http://schemas.microsoft.com/office/powerpoint/2010/main" val="3530505449"/>
              </p:ext>
            </p:extLst>
          </p:nvPr>
        </p:nvGraphicFramePr>
        <p:xfrm>
          <a:off x="1052059" y="786587"/>
          <a:ext cx="7027349" cy="5427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19501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13"/>
          <p:cNvSpPr/>
          <p:nvPr/>
        </p:nvSpPr>
        <p:spPr bwMode="auto">
          <a:xfrm>
            <a:off x="0" y="2628886"/>
            <a:ext cx="9157408" cy="1693501"/>
          </a:xfrm>
          <a:prstGeom prst="rect">
            <a:avLst/>
          </a:prstGeom>
          <a:solidFill>
            <a:srgbClr val="D52B1E"/>
          </a:solidFill>
          <a:ln>
            <a:noFill/>
          </a:ln>
          <a:extLst/>
        </p:spPr>
        <p:txBody>
          <a:bodyPr lIns="0" tIns="0" rIns="0" bIns="0" rtlCol="0" anchor="ctr"/>
          <a:lstStyle/>
          <a:p>
            <a:pPr algn="ctr" defTabSz="914400"/>
            <a:endParaRPr lang="es-ES" dirty="0">
              <a:solidFill>
                <a:prstClr val="black"/>
              </a:solidFill>
            </a:endParaRPr>
          </a:p>
        </p:txBody>
      </p:sp>
      <p:sp>
        <p:nvSpPr>
          <p:cNvPr id="5" name="Title Placeholder 1"/>
          <p:cNvSpPr txBox="1">
            <a:spLocks/>
          </p:cNvSpPr>
          <p:nvPr/>
        </p:nvSpPr>
        <p:spPr>
          <a:xfrm>
            <a:off x="-132177" y="2901777"/>
            <a:ext cx="9385359" cy="1143000"/>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4000" b="1" dirty="0" smtClean="0">
                <a:solidFill>
                  <a:prstClr val="white"/>
                </a:solidFill>
                <a:latin typeface="+mn-lt"/>
              </a:rPr>
              <a:t>Open </a:t>
            </a:r>
            <a:r>
              <a:rPr lang="en-IN" sz="4000" b="1" dirty="0">
                <a:solidFill>
                  <a:prstClr val="white"/>
                </a:solidFill>
                <a:latin typeface="+mn-lt"/>
              </a:rPr>
              <a:t>Access and Predatory </a:t>
            </a:r>
            <a:r>
              <a:rPr lang="en-IN" sz="4000" b="1" dirty="0" smtClean="0">
                <a:solidFill>
                  <a:prstClr val="white"/>
                </a:solidFill>
                <a:latin typeface="+mn-lt"/>
              </a:rPr>
              <a:t>Publishing</a:t>
            </a:r>
            <a:endParaRPr lang="en-IN" sz="4000" b="1" dirty="0">
              <a:solidFill>
                <a:prstClr val="white"/>
              </a:solidFill>
              <a:latin typeface="+mn-lt"/>
            </a:endParaRPr>
          </a:p>
        </p:txBody>
      </p:sp>
      <p:sp>
        <p:nvSpPr>
          <p:cNvPr id="2" name="AutoShape 2" descr="Image result for university of indonesia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9" name="TextBox 8"/>
          <p:cNvSpPr txBox="1"/>
          <p:nvPr/>
        </p:nvSpPr>
        <p:spPr>
          <a:xfrm>
            <a:off x="0" y="6645244"/>
            <a:ext cx="9144000" cy="230832"/>
          </a:xfrm>
          <a:prstGeom prst="rect">
            <a:avLst/>
          </a:prstGeom>
          <a:noFill/>
        </p:spPr>
        <p:txBody>
          <a:bodyPr wrap="square" rtlCol="0">
            <a:spAutoFit/>
          </a:bodyPr>
          <a:lstStyle/>
          <a:p>
            <a:pPr algn="ctr"/>
            <a:r>
              <a:rPr lang="en-US" sz="900" b="1" dirty="0"/>
              <a:t>Copyright © </a:t>
            </a:r>
            <a:r>
              <a:rPr lang="en-US" sz="900" b="1" dirty="0" smtClean="0"/>
              <a:t>2018 </a:t>
            </a:r>
            <a:r>
              <a:rPr lang="en-US" sz="900" b="1" dirty="0"/>
              <a:t>Enago Academy | All Rights Reserved.</a:t>
            </a:r>
          </a:p>
        </p:txBody>
      </p:sp>
    </p:spTree>
    <p:extLst>
      <p:ext uri="{BB962C8B-B14F-4D97-AF65-F5344CB8AC3E}">
        <p14:creationId xmlns:p14="http://schemas.microsoft.com/office/powerpoint/2010/main" val="26203530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ED50F6FA-98C5-43A5-9149-BCA03420E39D}"/>
              </a:ext>
            </a:extLst>
          </p:cNvPr>
          <p:cNvSpPr txBox="1">
            <a:spLocks/>
          </p:cNvSpPr>
          <p:nvPr/>
        </p:nvSpPr>
        <p:spPr>
          <a:xfrm>
            <a:off x="228600" y="76201"/>
            <a:ext cx="7239000" cy="6857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300" b="1" dirty="0" smtClean="0">
                <a:latin typeface="Tahoma" panose="020B0604030504040204" pitchFamily="34" charset="0"/>
                <a:ea typeface="Tahoma" panose="020B0604030504040204" pitchFamily="34" charset="0"/>
                <a:cs typeface="Tahoma" panose="020B0604030504040204" pitchFamily="34" charset="0"/>
              </a:rPr>
              <a:t>Open Access – What</a:t>
            </a:r>
            <a:r>
              <a:rPr lang="en-US" sz="3300" b="1" dirty="0">
                <a:latin typeface="Tahoma" panose="020B0604030504040204" pitchFamily="34" charset="0"/>
                <a:ea typeface="Tahoma" panose="020B0604030504040204" pitchFamily="34" charset="0"/>
                <a:cs typeface="Tahoma" panose="020B0604030504040204" pitchFamily="34" charset="0"/>
              </a:rPr>
              <a:t> </a:t>
            </a:r>
            <a:r>
              <a:rPr lang="en-US" sz="3300" b="1" dirty="0" smtClean="0">
                <a:latin typeface="Tahoma" panose="020B0604030504040204" pitchFamily="34" charset="0"/>
                <a:ea typeface="Tahoma" panose="020B0604030504040204" pitchFamily="34" charset="0"/>
                <a:cs typeface="Tahoma" panose="020B0604030504040204" pitchFamily="34" charset="0"/>
              </a:rPr>
              <a:t>&amp; How</a:t>
            </a:r>
            <a:endParaRPr lang="en-US" sz="3300" b="1"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0" y="6627168"/>
            <a:ext cx="9144000" cy="230832"/>
          </a:xfrm>
          <a:prstGeom prst="rect">
            <a:avLst/>
          </a:prstGeom>
          <a:noFill/>
        </p:spPr>
        <p:txBody>
          <a:bodyPr wrap="square" rtlCol="0">
            <a:spAutoFit/>
          </a:bodyPr>
          <a:lstStyle/>
          <a:p>
            <a:pPr algn="ctr"/>
            <a:r>
              <a:rPr lang="en-US" sz="900" b="1" dirty="0"/>
              <a:t>Copyright © </a:t>
            </a:r>
            <a:r>
              <a:rPr lang="en-US" sz="900" b="1" dirty="0" smtClean="0"/>
              <a:t>2018 </a:t>
            </a:r>
            <a:r>
              <a:rPr lang="en-US" sz="900" b="1" dirty="0"/>
              <a:t>Enago Academy | All Rights Reserved.</a:t>
            </a:r>
          </a:p>
        </p:txBody>
      </p:sp>
      <p:sp>
        <p:nvSpPr>
          <p:cNvPr id="7" name="Rectangle 6"/>
          <p:cNvSpPr/>
          <p:nvPr/>
        </p:nvSpPr>
        <p:spPr>
          <a:xfrm>
            <a:off x="228599" y="980581"/>
            <a:ext cx="8701391" cy="5355312"/>
          </a:xfrm>
          <a:prstGeom prst="rect">
            <a:avLst/>
          </a:prstGeom>
        </p:spPr>
        <p:txBody>
          <a:bodyPr wrap="square">
            <a:spAutoFit/>
          </a:bodyPr>
          <a:lstStyle/>
          <a:p>
            <a:pPr marL="285750" indent="-285750">
              <a:buFont typeface="Wingdings" panose="05000000000000000000" pitchFamily="2" charset="2"/>
              <a:buChar char="ü"/>
            </a:pPr>
            <a:r>
              <a:rPr lang="en-US" dirty="0" smtClean="0"/>
              <a:t>Journals should follow either the gold, hybrid, or delayed open access models</a:t>
            </a:r>
          </a:p>
          <a:p>
            <a:pPr marL="285750" indent="-285750">
              <a:buFont typeface="Wingdings" panose="05000000000000000000" pitchFamily="2" charset="2"/>
              <a:buChar char="ü"/>
            </a:pPr>
            <a:endParaRPr lang="en-IN" dirty="0" smtClean="0"/>
          </a:p>
          <a:p>
            <a:pPr marL="285750" indent="-285750">
              <a:buFont typeface="Wingdings" panose="05000000000000000000" pitchFamily="2" charset="2"/>
              <a:buChar char="ü"/>
            </a:pPr>
            <a:r>
              <a:rPr lang="en-IN" dirty="0" smtClean="0"/>
              <a:t>Ensure that the journal gets indexed in </a:t>
            </a:r>
            <a:r>
              <a:rPr lang="en-IN" dirty="0"/>
              <a:t>DOAJ, </a:t>
            </a:r>
            <a:r>
              <a:rPr lang="en-IN" dirty="0" smtClean="0"/>
              <a:t>Web of </a:t>
            </a:r>
            <a:r>
              <a:rPr lang="en-IN" dirty="0"/>
              <a:t>Science, Scopus or PubMed</a:t>
            </a:r>
            <a:r>
              <a:rPr lang="en-IN" dirty="0" smtClean="0"/>
              <a:t>.</a:t>
            </a:r>
          </a:p>
          <a:p>
            <a:pPr marL="285750" indent="-285750">
              <a:buFont typeface="Wingdings" panose="05000000000000000000" pitchFamily="2" charset="2"/>
              <a:buChar char="ü"/>
            </a:pPr>
            <a:endParaRPr lang="en-IN" dirty="0"/>
          </a:p>
          <a:p>
            <a:pPr marL="285750" indent="-285750">
              <a:buFont typeface="Wingdings" panose="05000000000000000000" pitchFamily="2" charset="2"/>
              <a:buChar char="ü"/>
            </a:pPr>
            <a:r>
              <a:rPr lang="en-IN" dirty="0" smtClean="0"/>
              <a:t>In most open access models, authors should have the </a:t>
            </a:r>
            <a:r>
              <a:rPr lang="en-IN" dirty="0"/>
              <a:t>copyright of their publication </a:t>
            </a:r>
            <a:r>
              <a:rPr lang="en-IN" dirty="0" smtClean="0"/>
              <a:t>without restrictions.</a:t>
            </a:r>
          </a:p>
          <a:p>
            <a:pPr marL="285750" indent="-285750">
              <a:buFont typeface="Wingdings" panose="05000000000000000000" pitchFamily="2" charset="2"/>
              <a:buChar char="ü"/>
            </a:pPr>
            <a:endParaRPr lang="en-IN" dirty="0"/>
          </a:p>
          <a:p>
            <a:pPr marL="285750" indent="-285750">
              <a:buFont typeface="Wingdings" panose="05000000000000000000" pitchFamily="2" charset="2"/>
              <a:buChar char="ü"/>
            </a:pPr>
            <a:r>
              <a:rPr lang="en-IN" dirty="0" smtClean="0"/>
              <a:t>Use </a:t>
            </a:r>
            <a:r>
              <a:rPr lang="en-IN" dirty="0"/>
              <a:t>of </a:t>
            </a:r>
            <a:r>
              <a:rPr lang="en-IN" dirty="0" smtClean="0"/>
              <a:t>Creative Commons </a:t>
            </a:r>
            <a:r>
              <a:rPr lang="en-IN" dirty="0"/>
              <a:t>licences </a:t>
            </a:r>
            <a:r>
              <a:rPr lang="en-IN" dirty="0" smtClean="0"/>
              <a:t>for sharing copyrighted material of open </a:t>
            </a:r>
            <a:r>
              <a:rPr lang="en-IN" dirty="0"/>
              <a:t>access journals</a:t>
            </a:r>
            <a:r>
              <a:rPr lang="en-IN" dirty="0" smtClean="0"/>
              <a:t>.</a:t>
            </a:r>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dirty="0" smtClean="0"/>
              <a:t>DOAJ is the most well-known database for open access journals. </a:t>
            </a:r>
            <a:r>
              <a:rPr lang="en-IN" dirty="0" smtClean="0"/>
              <a:t>The five basic criteria for indexing by DOAJ are given below: </a:t>
            </a:r>
          </a:p>
          <a:p>
            <a:pPr marL="742950" lvl="1" indent="-285750">
              <a:buFont typeface="Arial" panose="020B0604020202020204" pitchFamily="34" charset="0"/>
              <a:buChar char="•"/>
            </a:pPr>
            <a:r>
              <a:rPr lang="en-IN" dirty="0" smtClean="0"/>
              <a:t>Basic journal information</a:t>
            </a:r>
            <a:r>
              <a:rPr lang="en-IN" dirty="0"/>
              <a:t>, </a:t>
            </a:r>
            <a:endParaRPr lang="en-IN" dirty="0" smtClean="0"/>
          </a:p>
          <a:p>
            <a:pPr marL="742950" lvl="1" indent="-285750">
              <a:buFont typeface="Arial" panose="020B0604020202020204" pitchFamily="34" charset="0"/>
              <a:buChar char="•"/>
            </a:pPr>
            <a:r>
              <a:rPr lang="en-IN" dirty="0" smtClean="0"/>
              <a:t>Quality </a:t>
            </a:r>
            <a:r>
              <a:rPr lang="en-IN" dirty="0"/>
              <a:t>and </a:t>
            </a:r>
            <a:r>
              <a:rPr lang="en-IN" dirty="0" smtClean="0"/>
              <a:t>transparency </a:t>
            </a:r>
            <a:r>
              <a:rPr lang="en-IN" dirty="0"/>
              <a:t>of </a:t>
            </a:r>
            <a:r>
              <a:rPr lang="en-IN" dirty="0" smtClean="0"/>
              <a:t>the editorial process</a:t>
            </a:r>
            <a:r>
              <a:rPr lang="en-IN" dirty="0"/>
              <a:t>, </a:t>
            </a:r>
            <a:endParaRPr lang="en-IN" dirty="0" smtClean="0"/>
          </a:p>
          <a:p>
            <a:pPr marL="742950" lvl="1" indent="-285750">
              <a:buFont typeface="Arial" panose="020B0604020202020204" pitchFamily="34" charset="0"/>
              <a:buChar char="•"/>
            </a:pPr>
            <a:r>
              <a:rPr lang="en-IN" dirty="0" smtClean="0"/>
              <a:t>Openness </a:t>
            </a:r>
            <a:r>
              <a:rPr lang="en-IN" dirty="0"/>
              <a:t>of the journal, </a:t>
            </a:r>
            <a:endParaRPr lang="en-IN" dirty="0" smtClean="0"/>
          </a:p>
          <a:p>
            <a:pPr marL="742950" lvl="1" indent="-285750">
              <a:buFont typeface="Arial" panose="020B0604020202020204" pitchFamily="34" charset="0"/>
              <a:buChar char="•"/>
            </a:pPr>
            <a:r>
              <a:rPr lang="en-IN" dirty="0" smtClean="0"/>
              <a:t>Content licensing, </a:t>
            </a:r>
            <a:r>
              <a:rPr lang="en-IN" dirty="0"/>
              <a:t>and </a:t>
            </a:r>
            <a:endParaRPr lang="en-IN" dirty="0" smtClean="0"/>
          </a:p>
          <a:p>
            <a:pPr marL="742950" lvl="1" indent="-285750">
              <a:buFont typeface="Arial" panose="020B0604020202020204" pitchFamily="34" charset="0"/>
              <a:buChar char="•"/>
            </a:pPr>
            <a:r>
              <a:rPr lang="en-IN" dirty="0" smtClean="0"/>
              <a:t>Copyright </a:t>
            </a:r>
            <a:r>
              <a:rPr lang="en-IN" dirty="0"/>
              <a:t>issues</a:t>
            </a:r>
            <a:r>
              <a:rPr lang="en-IN" dirty="0" smtClean="0"/>
              <a:t>.</a:t>
            </a:r>
          </a:p>
          <a:p>
            <a:pPr marL="0" lvl="1"/>
            <a:endParaRPr lang="en-US" dirty="0" smtClean="0"/>
          </a:p>
          <a:p>
            <a:pPr marL="0" lvl="1"/>
            <a:r>
              <a:rPr lang="en-US" b="1" dirty="0" smtClean="0"/>
              <a:t>NOTE</a:t>
            </a:r>
            <a:r>
              <a:rPr lang="en-US" dirty="0" smtClean="0"/>
              <a:t>: </a:t>
            </a:r>
            <a:r>
              <a:rPr lang="en-IN" dirty="0" smtClean="0"/>
              <a:t>DOAJ does not index those journals that follow the “hybrid” open access model.</a:t>
            </a:r>
            <a:endParaRPr lang="en-IN" dirty="0"/>
          </a:p>
        </p:txBody>
      </p:sp>
    </p:spTree>
    <p:extLst>
      <p:ext uri="{BB962C8B-B14F-4D97-AF65-F5344CB8AC3E}">
        <p14:creationId xmlns:p14="http://schemas.microsoft.com/office/powerpoint/2010/main" val="22522442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24900" y="1055143"/>
            <a:ext cx="5929158" cy="5168921"/>
          </a:xfrm>
        </p:spPr>
        <p:txBody>
          <a:bodyPr/>
          <a:lstStyle/>
          <a:p>
            <a:r>
              <a:rPr lang="en-US" sz="2400" dirty="0" smtClean="0"/>
              <a:t>Select </a:t>
            </a:r>
            <a:r>
              <a:rPr lang="en-US" sz="2400" dirty="0"/>
              <a:t>journals from literature </a:t>
            </a:r>
            <a:r>
              <a:rPr lang="en-US" sz="2400" dirty="0" smtClean="0"/>
              <a:t>review</a:t>
            </a:r>
          </a:p>
          <a:p>
            <a:r>
              <a:rPr lang="en-US" sz="2400" dirty="0"/>
              <a:t>Journal metrics like Impact Factor</a:t>
            </a:r>
          </a:p>
          <a:p>
            <a:r>
              <a:rPr lang="en-US" sz="2400" dirty="0"/>
              <a:t>Google </a:t>
            </a:r>
            <a:r>
              <a:rPr lang="en-US" sz="2400" dirty="0" smtClean="0"/>
              <a:t>Scholar, </a:t>
            </a:r>
            <a:r>
              <a:rPr lang="en-US" sz="2400" dirty="0" err="1" smtClean="0"/>
              <a:t>ResearchGate</a:t>
            </a:r>
            <a:r>
              <a:rPr lang="en-US" sz="2400" dirty="0" smtClean="0"/>
              <a:t>, Academia.edu, DOAJ</a:t>
            </a:r>
            <a:endParaRPr lang="en-US" sz="2400" dirty="0"/>
          </a:p>
          <a:p>
            <a:r>
              <a:rPr lang="en-US" sz="2400" dirty="0"/>
              <a:t>Established publishers</a:t>
            </a:r>
          </a:p>
          <a:p>
            <a:r>
              <a:rPr lang="en-US" sz="2400" dirty="0"/>
              <a:t>Known journals</a:t>
            </a:r>
          </a:p>
          <a:p>
            <a:r>
              <a:rPr lang="en-US" sz="2400" dirty="0" smtClean="0"/>
              <a:t>Selection tools like Enago Open Access Journal Finder</a:t>
            </a:r>
          </a:p>
          <a:p>
            <a:r>
              <a:rPr lang="en-US" sz="2400" dirty="0" smtClean="0"/>
              <a:t>Ask colleagues/seniors</a:t>
            </a:r>
          </a:p>
          <a:p>
            <a:endParaRPr lang="en-US" sz="2400" dirty="0" smtClean="0"/>
          </a:p>
          <a:p>
            <a:pPr marL="0" indent="0">
              <a:buNone/>
            </a:pPr>
            <a:r>
              <a:rPr lang="en-US" sz="2400" b="1" dirty="0" smtClean="0"/>
              <a:t>For open access journals, this selection is important to avoid publishing in predatory/hijacked journals.</a:t>
            </a:r>
            <a:endParaRPr lang="en-US" sz="2400" b="1" dirty="0"/>
          </a:p>
        </p:txBody>
      </p:sp>
      <p:sp>
        <p:nvSpPr>
          <p:cNvPr id="4" name="Title 1">
            <a:extLst>
              <a:ext uri="{FF2B5EF4-FFF2-40B4-BE49-F238E27FC236}">
                <a16:creationId xmlns:a16="http://schemas.microsoft.com/office/drawing/2014/main" xmlns="" id="{ED50F6FA-98C5-43A5-9149-BCA03420E39D}"/>
              </a:ext>
            </a:extLst>
          </p:cNvPr>
          <p:cNvSpPr txBox="1">
            <a:spLocks/>
          </p:cNvSpPr>
          <p:nvPr/>
        </p:nvSpPr>
        <p:spPr>
          <a:xfrm>
            <a:off x="228600" y="76201"/>
            <a:ext cx="7239000" cy="6857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sz="2800" b="1" dirty="0">
                <a:latin typeface="Tahoma" panose="020B0604030504040204" pitchFamily="34" charset="0"/>
                <a:ea typeface="Tahoma" panose="020B0604030504040204" pitchFamily="34" charset="0"/>
                <a:cs typeface="Tahoma" panose="020B0604030504040204" pitchFamily="34" charset="0"/>
              </a:rPr>
              <a:t>Identifying </a:t>
            </a:r>
            <a:r>
              <a:rPr lang="en-IN" sz="2800" b="1" dirty="0" smtClean="0">
                <a:latin typeface="Tahoma" panose="020B0604030504040204" pitchFamily="34" charset="0"/>
                <a:ea typeface="Tahoma" panose="020B0604030504040204" pitchFamily="34" charset="0"/>
                <a:cs typeface="Tahoma" panose="020B0604030504040204" pitchFamily="34" charset="0"/>
              </a:rPr>
              <a:t>the Target OA Journal</a:t>
            </a:r>
            <a:endParaRPr lang="en-IN" sz="4000" b="1" dirty="0">
              <a:latin typeface="Tahoma" panose="020B0604030504040204" pitchFamily="34" charset="0"/>
              <a:ea typeface="Tahoma" panose="020B0604030504040204" pitchFamily="34" charset="0"/>
              <a:cs typeface="Tahoma" panose="020B0604030504040204" pitchFamily="34" charset="0"/>
            </a:endParaRPr>
          </a:p>
        </p:txBody>
      </p:sp>
      <p:pic>
        <p:nvPicPr>
          <p:cNvPr id="6146" name="Picture 2" descr="Image result for choosing Jour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051" y="2381409"/>
            <a:ext cx="3623949"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3512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ED50F6FA-98C5-43A5-9149-BCA03420E39D}"/>
              </a:ext>
            </a:extLst>
          </p:cNvPr>
          <p:cNvSpPr txBox="1">
            <a:spLocks/>
          </p:cNvSpPr>
          <p:nvPr/>
        </p:nvSpPr>
        <p:spPr>
          <a:xfrm>
            <a:off x="228600" y="76201"/>
            <a:ext cx="7239000" cy="6857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latin typeface="Tahoma" panose="020B0604030504040204" pitchFamily="34" charset="0"/>
                <a:ea typeface="Tahoma" panose="020B0604030504040204" pitchFamily="34" charset="0"/>
                <a:cs typeface="Tahoma" panose="020B0604030504040204" pitchFamily="34" charset="0"/>
              </a:rPr>
              <a:t>Predatory Journals – Hallmark</a:t>
            </a:r>
          </a:p>
        </p:txBody>
      </p:sp>
      <p:sp>
        <p:nvSpPr>
          <p:cNvPr id="6" name="TextBox 5"/>
          <p:cNvSpPr txBox="1"/>
          <p:nvPr/>
        </p:nvSpPr>
        <p:spPr>
          <a:xfrm>
            <a:off x="0" y="6627168"/>
            <a:ext cx="9144000" cy="230832"/>
          </a:xfrm>
          <a:prstGeom prst="rect">
            <a:avLst/>
          </a:prstGeom>
          <a:noFill/>
        </p:spPr>
        <p:txBody>
          <a:bodyPr wrap="square" rtlCol="0">
            <a:spAutoFit/>
          </a:bodyPr>
          <a:lstStyle/>
          <a:p>
            <a:pPr algn="ctr"/>
            <a:r>
              <a:rPr lang="en-US" sz="900" b="1" dirty="0"/>
              <a:t>Copyright © </a:t>
            </a:r>
            <a:r>
              <a:rPr lang="en-US" sz="900" b="1" dirty="0" smtClean="0"/>
              <a:t>2018 </a:t>
            </a:r>
            <a:r>
              <a:rPr lang="en-US" sz="900" b="1" dirty="0"/>
              <a:t>Enago Academy | All Rights Reserved.</a:t>
            </a:r>
          </a:p>
        </p:txBody>
      </p:sp>
      <p:sp>
        <p:nvSpPr>
          <p:cNvPr id="7" name="Rectangle 6"/>
          <p:cNvSpPr/>
          <p:nvPr/>
        </p:nvSpPr>
        <p:spPr>
          <a:xfrm>
            <a:off x="228599" y="1252839"/>
            <a:ext cx="7958471" cy="4247317"/>
          </a:xfrm>
          <a:prstGeom prst="rect">
            <a:avLst/>
          </a:prstGeom>
        </p:spPr>
        <p:txBody>
          <a:bodyPr wrap="square">
            <a:spAutoFit/>
          </a:bodyPr>
          <a:lstStyle/>
          <a:p>
            <a:pPr marL="285750" indent="-285750">
              <a:lnSpc>
                <a:spcPct val="150000"/>
              </a:lnSpc>
              <a:buFont typeface="Arial" panose="020B0604020202020204" pitchFamily="34" charset="0"/>
              <a:buChar char="•"/>
            </a:pPr>
            <a:r>
              <a:rPr lang="en-IN" sz="2000" dirty="0"/>
              <a:t>Large numbers of journals across disciplines in very generic subject areas</a:t>
            </a:r>
          </a:p>
          <a:p>
            <a:pPr marL="285750" indent="-285750">
              <a:lnSpc>
                <a:spcPct val="150000"/>
              </a:lnSpc>
              <a:buFont typeface="Arial" panose="020B0604020202020204" pitchFamily="34" charset="0"/>
              <a:buChar char="•"/>
            </a:pPr>
            <a:r>
              <a:rPr lang="en-IN" sz="2000" dirty="0"/>
              <a:t>The editorial board of the journal does not reflect the expertise required based on the journal’s “Aims and Scope”</a:t>
            </a:r>
          </a:p>
          <a:p>
            <a:pPr marL="285750" indent="-285750">
              <a:lnSpc>
                <a:spcPct val="150000"/>
              </a:lnSpc>
              <a:buFont typeface="Arial" panose="020B0604020202020204" pitchFamily="34" charset="0"/>
              <a:buChar char="•"/>
            </a:pPr>
            <a:r>
              <a:rPr lang="en-US" sz="2000" dirty="0"/>
              <a:t>No standard peer review process/short turnaround times</a:t>
            </a:r>
          </a:p>
          <a:p>
            <a:pPr marL="285750" indent="-285750">
              <a:lnSpc>
                <a:spcPct val="150000"/>
              </a:lnSpc>
              <a:buFont typeface="Arial" panose="020B0604020202020204" pitchFamily="34" charset="0"/>
              <a:buChar char="•"/>
            </a:pPr>
            <a:r>
              <a:rPr lang="en-US" sz="2000" dirty="0"/>
              <a:t>Excessive APCs</a:t>
            </a:r>
          </a:p>
          <a:p>
            <a:pPr marL="285750" indent="-285750">
              <a:lnSpc>
                <a:spcPct val="150000"/>
              </a:lnSpc>
              <a:buFont typeface="Arial" panose="020B0604020202020204" pitchFamily="34" charset="0"/>
              <a:buChar char="•"/>
            </a:pPr>
            <a:r>
              <a:rPr lang="en-US" sz="2000" dirty="0"/>
              <a:t>No/minimal citations; unprofessional formats</a:t>
            </a:r>
          </a:p>
          <a:p>
            <a:pPr marL="285750" indent="-285750">
              <a:lnSpc>
                <a:spcPct val="150000"/>
              </a:lnSpc>
              <a:buFont typeface="Arial" panose="020B0604020202020204" pitchFamily="34" charset="0"/>
              <a:buChar char="•"/>
            </a:pPr>
            <a:r>
              <a:rPr lang="en-US" sz="2000" dirty="0"/>
              <a:t>Vague and ambiguous contact details</a:t>
            </a:r>
          </a:p>
          <a:p>
            <a:pPr marL="285750" indent="-285750">
              <a:lnSpc>
                <a:spcPct val="150000"/>
              </a:lnSpc>
              <a:buFont typeface="Arial" panose="020B0604020202020204" pitchFamily="34" charset="0"/>
              <a:buChar char="•"/>
            </a:pPr>
            <a:r>
              <a:rPr lang="en-US" sz="2000" dirty="0"/>
              <a:t>Journal’s website looks unprofessional look with vague </a:t>
            </a:r>
            <a:r>
              <a:rPr lang="en-US" sz="2000" dirty="0" smtClean="0"/>
              <a:t>English</a:t>
            </a:r>
            <a:endParaRPr lang="en-US" sz="2000" dirty="0"/>
          </a:p>
        </p:txBody>
      </p:sp>
    </p:spTree>
    <p:extLst>
      <p:ext uri="{BB962C8B-B14F-4D97-AF65-F5344CB8AC3E}">
        <p14:creationId xmlns:p14="http://schemas.microsoft.com/office/powerpoint/2010/main" val="19512815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ED50F6FA-98C5-43A5-9149-BCA03420E39D}"/>
              </a:ext>
            </a:extLst>
          </p:cNvPr>
          <p:cNvSpPr txBox="1">
            <a:spLocks/>
          </p:cNvSpPr>
          <p:nvPr/>
        </p:nvSpPr>
        <p:spPr>
          <a:xfrm>
            <a:off x="228600" y="76201"/>
            <a:ext cx="7239000" cy="6857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600" b="1" dirty="0">
                <a:latin typeface="Tahoma" panose="020B0604030504040204" pitchFamily="34" charset="0"/>
                <a:ea typeface="Tahoma" panose="020B0604030504040204" pitchFamily="34" charset="0"/>
                <a:cs typeface="Tahoma" panose="020B0604030504040204" pitchFamily="34" charset="0"/>
              </a:rPr>
              <a:t>Hijacked Journals – Characteristics</a:t>
            </a:r>
          </a:p>
        </p:txBody>
      </p:sp>
      <p:sp>
        <p:nvSpPr>
          <p:cNvPr id="6" name="TextBox 5"/>
          <p:cNvSpPr txBox="1"/>
          <p:nvPr/>
        </p:nvSpPr>
        <p:spPr>
          <a:xfrm>
            <a:off x="0" y="6627168"/>
            <a:ext cx="9144000" cy="230832"/>
          </a:xfrm>
          <a:prstGeom prst="rect">
            <a:avLst/>
          </a:prstGeom>
          <a:noFill/>
        </p:spPr>
        <p:txBody>
          <a:bodyPr wrap="square" rtlCol="0">
            <a:spAutoFit/>
          </a:bodyPr>
          <a:lstStyle/>
          <a:p>
            <a:pPr algn="ctr"/>
            <a:r>
              <a:rPr lang="en-US" sz="900" b="1" dirty="0"/>
              <a:t>Copyright © </a:t>
            </a:r>
            <a:r>
              <a:rPr lang="en-US" sz="900" b="1" dirty="0" smtClean="0"/>
              <a:t>2018 </a:t>
            </a:r>
            <a:r>
              <a:rPr lang="en-US" sz="900" b="1" dirty="0"/>
              <a:t>Enago Academy | All Rights Reserved.</a:t>
            </a:r>
          </a:p>
        </p:txBody>
      </p:sp>
      <p:sp>
        <p:nvSpPr>
          <p:cNvPr id="7" name="Rectangle 6"/>
          <p:cNvSpPr/>
          <p:nvPr/>
        </p:nvSpPr>
        <p:spPr>
          <a:xfrm>
            <a:off x="228599" y="1251440"/>
            <a:ext cx="8701391" cy="5170646"/>
          </a:xfrm>
          <a:prstGeom prst="rect">
            <a:avLst/>
          </a:prstGeom>
        </p:spPr>
        <p:txBody>
          <a:bodyPr wrap="square">
            <a:spAutoFit/>
          </a:bodyPr>
          <a:lstStyle/>
          <a:p>
            <a:pPr marL="285750" indent="-285750">
              <a:lnSpc>
                <a:spcPct val="150000"/>
              </a:lnSpc>
              <a:buFont typeface="Arial" panose="020B0604020202020204" pitchFamily="34" charset="0"/>
              <a:buChar char="•"/>
            </a:pPr>
            <a:r>
              <a:rPr lang="en-IN" sz="2000" b="1" dirty="0" smtClean="0"/>
              <a:t>Duplicate</a:t>
            </a:r>
            <a:r>
              <a:rPr lang="en-IN" sz="2000" dirty="0" smtClean="0"/>
              <a:t> websites of </a:t>
            </a:r>
            <a:r>
              <a:rPr lang="en-IN" sz="2000" dirty="0"/>
              <a:t>authentic </a:t>
            </a:r>
            <a:r>
              <a:rPr lang="en-IN" sz="2000" dirty="0" smtClean="0"/>
              <a:t>ones</a:t>
            </a:r>
          </a:p>
          <a:p>
            <a:pPr marL="285750" indent="-285750">
              <a:lnSpc>
                <a:spcPct val="150000"/>
              </a:lnSpc>
              <a:buFont typeface="Arial" panose="020B0604020202020204" pitchFamily="34" charset="0"/>
              <a:buChar char="•"/>
            </a:pPr>
            <a:r>
              <a:rPr lang="en-IN" sz="2000" dirty="0" smtClean="0"/>
              <a:t>Use </a:t>
            </a:r>
            <a:r>
              <a:rPr lang="en-IN" sz="2000" b="1" dirty="0" smtClean="0"/>
              <a:t>titles</a:t>
            </a:r>
            <a:r>
              <a:rPr lang="en-IN" sz="2000" dirty="0" smtClean="0"/>
              <a:t> </a:t>
            </a:r>
            <a:r>
              <a:rPr lang="en-IN" sz="2000" dirty="0"/>
              <a:t>and </a:t>
            </a:r>
            <a:r>
              <a:rPr lang="en-IN" sz="2000" b="1" dirty="0"/>
              <a:t>ISSNs</a:t>
            </a:r>
            <a:r>
              <a:rPr lang="en-IN" sz="2000" dirty="0"/>
              <a:t> of </a:t>
            </a:r>
            <a:r>
              <a:rPr lang="en-IN" sz="2000" dirty="0" smtClean="0"/>
              <a:t>indexed/reputable </a:t>
            </a:r>
            <a:r>
              <a:rPr lang="en-IN" sz="2000" dirty="0"/>
              <a:t>journals.</a:t>
            </a:r>
            <a:endParaRPr lang="en-IN" sz="2000" dirty="0" smtClean="0"/>
          </a:p>
          <a:p>
            <a:pPr marL="285750" indent="-285750">
              <a:lnSpc>
                <a:spcPct val="150000"/>
              </a:lnSpc>
              <a:buFont typeface="Arial" panose="020B0604020202020204" pitchFamily="34" charset="0"/>
              <a:buChar char="•"/>
            </a:pPr>
            <a:r>
              <a:rPr lang="en-IN" sz="2000" dirty="0" smtClean="0"/>
              <a:t>Like predatory journals, they release a large number </a:t>
            </a:r>
            <a:r>
              <a:rPr lang="en-IN" sz="2000" dirty="0"/>
              <a:t>of </a:t>
            </a:r>
            <a:r>
              <a:rPr lang="en-IN" sz="2000" dirty="0" smtClean="0"/>
              <a:t>journals across disciplines</a:t>
            </a:r>
          </a:p>
          <a:p>
            <a:pPr marL="285750" indent="-285750">
              <a:lnSpc>
                <a:spcPct val="150000"/>
              </a:lnSpc>
              <a:buFont typeface="Arial" panose="020B0604020202020204" pitchFamily="34" charset="0"/>
              <a:buChar char="•"/>
            </a:pPr>
            <a:r>
              <a:rPr lang="en-IN" sz="2000" b="1" dirty="0" smtClean="0"/>
              <a:t>Accept</a:t>
            </a:r>
            <a:r>
              <a:rPr lang="en-IN" sz="2000" dirty="0" smtClean="0"/>
              <a:t> submissions from misguided authors who think they are authentic journals</a:t>
            </a:r>
          </a:p>
          <a:p>
            <a:pPr marL="285750" indent="-285750">
              <a:lnSpc>
                <a:spcPct val="150000"/>
              </a:lnSpc>
              <a:buFont typeface="Arial" panose="020B0604020202020204" pitchFamily="34" charset="0"/>
              <a:buChar char="•"/>
            </a:pPr>
            <a:r>
              <a:rPr lang="en-IN" sz="2000" dirty="0" smtClean="0"/>
              <a:t>They specifically duplicate websites of </a:t>
            </a:r>
            <a:r>
              <a:rPr lang="en-IN" sz="2000" b="1" dirty="0" smtClean="0"/>
              <a:t>non-English journals</a:t>
            </a:r>
            <a:r>
              <a:rPr lang="en-IN" sz="2000" dirty="0" smtClean="0"/>
              <a:t> so that authors cannot easily identify the duplication.</a:t>
            </a:r>
          </a:p>
          <a:p>
            <a:pPr marL="285750" indent="-285750">
              <a:lnSpc>
                <a:spcPct val="150000"/>
              </a:lnSpc>
              <a:buFont typeface="Arial" panose="020B0604020202020204" pitchFamily="34" charset="0"/>
              <a:buChar char="•"/>
            </a:pPr>
            <a:r>
              <a:rPr lang="en-US" sz="2000" dirty="0" smtClean="0"/>
              <a:t>Many non-English journals published by </a:t>
            </a:r>
            <a:r>
              <a:rPr lang="en-US" sz="2000" b="1" dirty="0" smtClean="0"/>
              <a:t>smaller publishers</a:t>
            </a:r>
            <a:r>
              <a:rPr lang="en-US" sz="2000" dirty="0" smtClean="0"/>
              <a:t> have fallen prey to this.</a:t>
            </a:r>
          </a:p>
          <a:p>
            <a:pPr marL="285750" indent="-285750">
              <a:lnSpc>
                <a:spcPct val="150000"/>
              </a:lnSpc>
              <a:buFont typeface="Arial" panose="020B0604020202020204" pitchFamily="34" charset="0"/>
              <a:buChar char="•"/>
            </a:pPr>
            <a:r>
              <a:rPr lang="en-IN" sz="2000" b="1" dirty="0"/>
              <a:t>Fake</a:t>
            </a:r>
            <a:r>
              <a:rPr lang="en-IN" sz="2000" dirty="0"/>
              <a:t> acceptance letters on letterheads of authentic journals</a:t>
            </a:r>
            <a:endParaRPr lang="en-IN" sz="2000" dirty="0" smtClean="0"/>
          </a:p>
        </p:txBody>
      </p:sp>
    </p:spTree>
    <p:extLst>
      <p:ext uri="{BB962C8B-B14F-4D97-AF65-F5344CB8AC3E}">
        <p14:creationId xmlns:p14="http://schemas.microsoft.com/office/powerpoint/2010/main" val="27201060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ED50F6FA-98C5-43A5-9149-BCA03420E39D}"/>
              </a:ext>
            </a:extLst>
          </p:cNvPr>
          <p:cNvSpPr txBox="1">
            <a:spLocks/>
          </p:cNvSpPr>
          <p:nvPr/>
        </p:nvSpPr>
        <p:spPr>
          <a:xfrm>
            <a:off x="228600" y="76201"/>
            <a:ext cx="7239000" cy="6857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latin typeface="Tahoma" panose="020B0604030504040204" pitchFamily="34" charset="0"/>
                <a:ea typeface="Tahoma" panose="020B0604030504040204" pitchFamily="34" charset="0"/>
                <a:cs typeface="Tahoma" panose="020B0604030504040204" pitchFamily="34" charset="0"/>
              </a:rPr>
              <a:t>Predatory publishers/journals - </a:t>
            </a:r>
            <a:r>
              <a:rPr lang="en-US" sz="2800" b="1" dirty="0" smtClean="0">
                <a:latin typeface="Tahoma" panose="020B0604030504040204" pitchFamily="34" charset="0"/>
                <a:ea typeface="Tahoma" panose="020B0604030504040204" pitchFamily="34" charset="0"/>
                <a:cs typeface="Tahoma" panose="020B0604030504040204" pitchFamily="34" charset="0"/>
              </a:rPr>
              <a:t>3</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1717"/>
            <a:ext cx="8820834" cy="6565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13494" y="6287554"/>
            <a:ext cx="9130506" cy="584775"/>
          </a:xfrm>
          <a:prstGeom prst="rect">
            <a:avLst/>
          </a:prstGeom>
        </p:spPr>
        <p:txBody>
          <a:bodyPr wrap="square">
            <a:spAutoFit/>
          </a:bodyPr>
          <a:lstStyle/>
          <a:p>
            <a:r>
              <a:rPr lang="en-US" sz="1600" b="1" dirty="0" smtClean="0"/>
              <a:t>Figure:</a:t>
            </a:r>
            <a:r>
              <a:rPr lang="en-US" sz="1600" dirty="0" smtClean="0"/>
              <a:t> </a:t>
            </a:r>
            <a:r>
              <a:rPr lang="en-US" sz="1600" i="1" dirty="0" smtClean="0"/>
              <a:t>The table shows the hijacked links of some authentic Russian journals</a:t>
            </a:r>
            <a:r>
              <a:rPr lang="en-US" sz="1600" dirty="0" smtClean="0"/>
              <a:t>. Source: </a:t>
            </a:r>
            <a:r>
              <a:rPr lang="en-IN" sz="1600" dirty="0" err="1"/>
              <a:t>Dadkhah</a:t>
            </a:r>
            <a:r>
              <a:rPr lang="en-IN" sz="1600" dirty="0"/>
              <a:t> </a:t>
            </a:r>
            <a:r>
              <a:rPr lang="en-IN" sz="1600" dirty="0" smtClean="0"/>
              <a:t>M et al. </a:t>
            </a:r>
            <a:r>
              <a:rPr lang="en-IN" sz="1600" dirty="0"/>
              <a:t>Hijacked journals: an emerging challenge for scholarly </a:t>
            </a:r>
            <a:r>
              <a:rPr lang="en-IN" sz="1600" dirty="0" smtClean="0"/>
              <a:t>publishing. </a:t>
            </a:r>
            <a:r>
              <a:rPr lang="en-IN" sz="1600" i="1" dirty="0"/>
              <a:t>Aesthetic Surgery </a:t>
            </a:r>
            <a:r>
              <a:rPr lang="en-IN" sz="1600" i="1" dirty="0" smtClean="0"/>
              <a:t>Journal. </a:t>
            </a:r>
            <a:r>
              <a:rPr lang="en-IN" sz="1600" dirty="0" smtClean="0"/>
              <a:t>2016, 36, 739.</a:t>
            </a:r>
            <a:endParaRPr lang="en-IN" sz="1600" dirty="0">
              <a:effectLst/>
            </a:endParaRPr>
          </a:p>
        </p:txBody>
      </p:sp>
      <p:sp>
        <p:nvSpPr>
          <p:cNvPr id="9" name="Rectangle 8"/>
          <p:cNvSpPr/>
          <p:nvPr/>
        </p:nvSpPr>
        <p:spPr>
          <a:xfrm rot="16200000">
            <a:off x="-2563184" y="3471513"/>
            <a:ext cx="5435118" cy="589072"/>
          </a:xfrm>
          <a:prstGeom prst="rect">
            <a:avLst/>
          </a:prstGeom>
        </p:spPr>
        <p:txBody>
          <a:bodyPr wrap="square">
            <a:spAutoFit/>
          </a:bodyPr>
          <a:lstStyle/>
          <a:p>
            <a:pPr algn="ctr">
              <a:lnSpc>
                <a:spcPct val="150000"/>
              </a:lnSpc>
            </a:pPr>
            <a:r>
              <a:rPr lang="en-US" sz="2400" b="1" dirty="0" smtClean="0">
                <a:solidFill>
                  <a:srgbClr val="FF0000"/>
                </a:solidFill>
              </a:rPr>
              <a:t>Hijacked Journals </a:t>
            </a:r>
            <a:r>
              <a:rPr lang="en-US" sz="2400" b="1" dirty="0">
                <a:solidFill>
                  <a:srgbClr val="FF0000"/>
                </a:solidFill>
              </a:rPr>
              <a:t>– </a:t>
            </a:r>
            <a:r>
              <a:rPr lang="en-US" sz="2400" b="1" dirty="0" smtClean="0">
                <a:solidFill>
                  <a:srgbClr val="FF0000"/>
                </a:solidFill>
              </a:rPr>
              <a:t>Examples</a:t>
            </a:r>
            <a:endParaRPr lang="en-IN" dirty="0">
              <a:solidFill>
                <a:srgbClr val="FF0000"/>
              </a:solidFill>
            </a:endParaRPr>
          </a:p>
        </p:txBody>
      </p:sp>
    </p:spTree>
    <p:extLst>
      <p:ext uri="{BB962C8B-B14F-4D97-AF65-F5344CB8AC3E}">
        <p14:creationId xmlns:p14="http://schemas.microsoft.com/office/powerpoint/2010/main" val="17353436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13"/>
          <p:cNvSpPr/>
          <p:nvPr/>
        </p:nvSpPr>
        <p:spPr bwMode="auto">
          <a:xfrm>
            <a:off x="0" y="2628886"/>
            <a:ext cx="9157408" cy="1693501"/>
          </a:xfrm>
          <a:prstGeom prst="rect">
            <a:avLst/>
          </a:prstGeom>
          <a:solidFill>
            <a:srgbClr val="D52B1E"/>
          </a:solidFill>
          <a:ln>
            <a:noFill/>
          </a:ln>
          <a:extLst/>
        </p:spPr>
        <p:txBody>
          <a:bodyPr lIns="0" tIns="0" rIns="0" bIns="0" rtlCol="0" anchor="ctr"/>
          <a:lstStyle/>
          <a:p>
            <a:pPr algn="ctr" defTabSz="914400"/>
            <a:endParaRPr lang="es-ES" dirty="0">
              <a:solidFill>
                <a:prstClr val="black"/>
              </a:solidFill>
            </a:endParaRPr>
          </a:p>
        </p:txBody>
      </p:sp>
      <p:sp>
        <p:nvSpPr>
          <p:cNvPr id="5" name="Title Placeholder 1"/>
          <p:cNvSpPr txBox="1">
            <a:spLocks/>
          </p:cNvSpPr>
          <p:nvPr/>
        </p:nvSpPr>
        <p:spPr>
          <a:xfrm>
            <a:off x="-132177" y="2901777"/>
            <a:ext cx="9385359" cy="1143000"/>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4000" b="1" dirty="0">
                <a:solidFill>
                  <a:prstClr val="white"/>
                </a:solidFill>
                <a:latin typeface="+mn-lt"/>
              </a:rPr>
              <a:t>Case </a:t>
            </a:r>
            <a:r>
              <a:rPr lang="en-IN" sz="4000" b="1" dirty="0" smtClean="0">
                <a:solidFill>
                  <a:prstClr val="white"/>
                </a:solidFill>
                <a:latin typeface="+mn-lt"/>
              </a:rPr>
              <a:t>Studies </a:t>
            </a:r>
            <a:r>
              <a:rPr lang="en-IN" sz="4000" b="1" dirty="0">
                <a:solidFill>
                  <a:prstClr val="white"/>
                </a:solidFill>
                <a:latin typeface="+mn-lt"/>
              </a:rPr>
              <a:t>of Russian </a:t>
            </a:r>
            <a:r>
              <a:rPr lang="en-IN" sz="4000" b="1" dirty="0" smtClean="0">
                <a:solidFill>
                  <a:prstClr val="white"/>
                </a:solidFill>
                <a:latin typeface="+mn-lt"/>
              </a:rPr>
              <a:t>Journals</a:t>
            </a:r>
            <a:endParaRPr lang="en-US" sz="4000" b="1" dirty="0">
              <a:solidFill>
                <a:prstClr val="white"/>
              </a:solidFill>
              <a:latin typeface="+mn-lt"/>
            </a:endParaRPr>
          </a:p>
        </p:txBody>
      </p:sp>
      <p:sp>
        <p:nvSpPr>
          <p:cNvPr id="2" name="AutoShape 2" descr="Image result for university of indonesia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9" name="TextBox 8"/>
          <p:cNvSpPr txBox="1"/>
          <p:nvPr/>
        </p:nvSpPr>
        <p:spPr>
          <a:xfrm>
            <a:off x="0" y="6645244"/>
            <a:ext cx="9144000" cy="230832"/>
          </a:xfrm>
          <a:prstGeom prst="rect">
            <a:avLst/>
          </a:prstGeom>
          <a:noFill/>
        </p:spPr>
        <p:txBody>
          <a:bodyPr wrap="square" rtlCol="0">
            <a:spAutoFit/>
          </a:bodyPr>
          <a:lstStyle/>
          <a:p>
            <a:pPr algn="ctr"/>
            <a:r>
              <a:rPr lang="en-US" sz="900" b="1" dirty="0"/>
              <a:t>Copyright © </a:t>
            </a:r>
            <a:r>
              <a:rPr lang="en-US" sz="900" b="1" dirty="0" smtClean="0"/>
              <a:t>2018 </a:t>
            </a:r>
            <a:r>
              <a:rPr lang="en-US" sz="900" b="1" dirty="0"/>
              <a:t>Enago Academy | All Rights Reserved.</a:t>
            </a:r>
          </a:p>
        </p:txBody>
      </p:sp>
    </p:spTree>
    <p:extLst>
      <p:ext uri="{BB962C8B-B14F-4D97-AF65-F5344CB8AC3E}">
        <p14:creationId xmlns:p14="http://schemas.microsoft.com/office/powerpoint/2010/main" val="275813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ED50F6FA-98C5-43A5-9149-BCA03420E39D}"/>
              </a:ext>
            </a:extLst>
          </p:cNvPr>
          <p:cNvSpPr txBox="1">
            <a:spLocks/>
          </p:cNvSpPr>
          <p:nvPr/>
        </p:nvSpPr>
        <p:spPr>
          <a:xfrm>
            <a:off x="228600" y="76201"/>
            <a:ext cx="7239000" cy="6857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sz="2800" b="1" dirty="0">
                <a:latin typeface="Tahoma" panose="020B0604030504040204" pitchFamily="34" charset="0"/>
                <a:ea typeface="Tahoma" panose="020B0604030504040204" pitchFamily="34" charset="0"/>
                <a:cs typeface="Tahoma" panose="020B0604030504040204" pitchFamily="34" charset="0"/>
              </a:rPr>
              <a:t>Case </a:t>
            </a:r>
            <a:r>
              <a:rPr lang="en-IN" sz="2800" b="1" dirty="0" smtClean="0">
                <a:latin typeface="Tahoma" panose="020B0604030504040204" pitchFamily="34" charset="0"/>
                <a:ea typeface="Tahoma" panose="020B0604030504040204" pitchFamily="34" charset="0"/>
                <a:cs typeface="Tahoma" panose="020B0604030504040204" pitchFamily="34" charset="0"/>
              </a:rPr>
              <a:t>studies of Russian journals</a:t>
            </a:r>
            <a:endParaRPr lang="en-IN" sz="3300" b="1"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0" y="6627168"/>
            <a:ext cx="9144000" cy="230832"/>
          </a:xfrm>
          <a:prstGeom prst="rect">
            <a:avLst/>
          </a:prstGeom>
          <a:noFill/>
        </p:spPr>
        <p:txBody>
          <a:bodyPr wrap="square" rtlCol="0">
            <a:spAutoFit/>
          </a:bodyPr>
          <a:lstStyle/>
          <a:p>
            <a:pPr algn="ctr"/>
            <a:r>
              <a:rPr lang="en-US" sz="900" b="1" dirty="0"/>
              <a:t>Copyright © </a:t>
            </a:r>
            <a:r>
              <a:rPr lang="en-US" sz="900" b="1" dirty="0" smtClean="0"/>
              <a:t>2018 </a:t>
            </a:r>
            <a:r>
              <a:rPr lang="en-US" sz="900" b="1" dirty="0"/>
              <a:t>Enago Academy | All Rights Reserved.</a:t>
            </a:r>
          </a:p>
        </p:txBody>
      </p:sp>
      <p:pic>
        <p:nvPicPr>
          <p:cNvPr id="14338" name="Picture 2" descr="The latest iss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775" y="1776332"/>
            <a:ext cx="2947648" cy="46285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oscow Mathematical Journal â 3/20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8226" y="1919164"/>
            <a:ext cx="2941442" cy="448569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632587" y="926785"/>
            <a:ext cx="2324910" cy="830997"/>
          </a:xfrm>
          <a:prstGeom prst="rect">
            <a:avLst/>
          </a:prstGeom>
        </p:spPr>
        <p:txBody>
          <a:bodyPr wrap="square">
            <a:spAutoFit/>
          </a:bodyPr>
          <a:lstStyle/>
          <a:p>
            <a:pPr algn="ctr">
              <a:lnSpc>
                <a:spcPct val="150000"/>
              </a:lnSpc>
            </a:pPr>
            <a:r>
              <a:rPr lang="en-IN" sz="1600" b="1" i="1" dirty="0" smtClean="0"/>
              <a:t>Moscow Mathematical Journal (MMJ)</a:t>
            </a:r>
            <a:endParaRPr lang="en-US" sz="1600" b="1" i="1" dirty="0" smtClean="0"/>
          </a:p>
        </p:txBody>
      </p:sp>
      <p:sp>
        <p:nvSpPr>
          <p:cNvPr id="7" name="Rectangle 6"/>
          <p:cNvSpPr/>
          <p:nvPr/>
        </p:nvSpPr>
        <p:spPr>
          <a:xfrm>
            <a:off x="1024225" y="926786"/>
            <a:ext cx="2977738" cy="830997"/>
          </a:xfrm>
          <a:prstGeom prst="rect">
            <a:avLst/>
          </a:prstGeom>
        </p:spPr>
        <p:txBody>
          <a:bodyPr wrap="square">
            <a:spAutoFit/>
          </a:bodyPr>
          <a:lstStyle/>
          <a:p>
            <a:pPr algn="ctr">
              <a:lnSpc>
                <a:spcPct val="150000"/>
              </a:lnSpc>
            </a:pPr>
            <a:r>
              <a:rPr lang="en-IN" sz="1600" b="1" i="1" dirty="0" smtClean="0"/>
              <a:t>Saratov Journal of Medical Scientific Research </a:t>
            </a:r>
            <a:r>
              <a:rPr lang="en-IN" sz="1600" b="1" dirty="0"/>
              <a:t>(SJMSR</a:t>
            </a:r>
            <a:r>
              <a:rPr lang="en-IN" sz="1600" b="1" dirty="0" smtClean="0"/>
              <a:t>)</a:t>
            </a:r>
            <a:endParaRPr lang="en-US" sz="1600" b="1" dirty="0" smtClean="0"/>
          </a:p>
        </p:txBody>
      </p:sp>
    </p:spTree>
    <p:extLst>
      <p:ext uri="{BB962C8B-B14F-4D97-AF65-F5344CB8AC3E}">
        <p14:creationId xmlns:p14="http://schemas.microsoft.com/office/powerpoint/2010/main" val="42884170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ED50F6FA-98C5-43A5-9149-BCA03420E39D}"/>
              </a:ext>
            </a:extLst>
          </p:cNvPr>
          <p:cNvSpPr txBox="1">
            <a:spLocks/>
          </p:cNvSpPr>
          <p:nvPr/>
        </p:nvSpPr>
        <p:spPr>
          <a:xfrm>
            <a:off x="228600" y="76201"/>
            <a:ext cx="7239000" cy="6857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sz="3300" b="1" dirty="0">
                <a:latin typeface="Tahoma" panose="020B0604030504040204" pitchFamily="34" charset="0"/>
                <a:ea typeface="Tahoma" panose="020B0604030504040204" pitchFamily="34" charset="0"/>
                <a:cs typeface="Tahoma" panose="020B0604030504040204" pitchFamily="34" charset="0"/>
              </a:rPr>
              <a:t>Case Study </a:t>
            </a:r>
            <a:r>
              <a:rPr lang="en-IN" sz="3300" b="1" dirty="0" smtClean="0">
                <a:latin typeface="Tahoma" panose="020B0604030504040204" pitchFamily="34" charset="0"/>
                <a:ea typeface="Tahoma" panose="020B0604030504040204" pitchFamily="34" charset="0"/>
                <a:cs typeface="Tahoma" panose="020B0604030504040204" pitchFamily="34" charset="0"/>
              </a:rPr>
              <a:t>– SJMSR - 1</a:t>
            </a:r>
            <a:endParaRPr lang="en-IN" sz="3300" b="1"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0" y="6627168"/>
            <a:ext cx="9144000" cy="230832"/>
          </a:xfrm>
          <a:prstGeom prst="rect">
            <a:avLst/>
          </a:prstGeom>
          <a:noFill/>
        </p:spPr>
        <p:txBody>
          <a:bodyPr wrap="square" rtlCol="0">
            <a:spAutoFit/>
          </a:bodyPr>
          <a:lstStyle/>
          <a:p>
            <a:pPr algn="ctr"/>
            <a:r>
              <a:rPr lang="en-US" sz="900" b="1" dirty="0"/>
              <a:t>Copyright © </a:t>
            </a:r>
            <a:r>
              <a:rPr lang="en-US" sz="900" b="1" dirty="0" smtClean="0"/>
              <a:t>2018 </a:t>
            </a:r>
            <a:r>
              <a:rPr lang="en-US" sz="900" b="1" dirty="0"/>
              <a:t>Enago Academy | All Rights Reserved.</a:t>
            </a:r>
          </a:p>
        </p:txBody>
      </p:sp>
      <p:sp>
        <p:nvSpPr>
          <p:cNvPr id="7" name="Rectangle 6"/>
          <p:cNvSpPr/>
          <p:nvPr/>
        </p:nvSpPr>
        <p:spPr>
          <a:xfrm>
            <a:off x="251534" y="653913"/>
            <a:ext cx="7157467" cy="6093976"/>
          </a:xfrm>
          <a:prstGeom prst="rect">
            <a:avLst/>
          </a:prstGeom>
        </p:spPr>
        <p:txBody>
          <a:bodyPr wrap="square">
            <a:spAutoFit/>
          </a:bodyPr>
          <a:lstStyle/>
          <a:p>
            <a:pPr marL="342900" indent="-342900">
              <a:lnSpc>
                <a:spcPct val="150000"/>
              </a:lnSpc>
              <a:buFont typeface="Arial" panose="020B0604020202020204" pitchFamily="34" charset="0"/>
              <a:buChar char="•"/>
            </a:pPr>
            <a:r>
              <a:rPr lang="en-IN" sz="2000" dirty="0" smtClean="0"/>
              <a:t>In </a:t>
            </a:r>
            <a:r>
              <a:rPr lang="en-IN" sz="2000" b="1" dirty="0" smtClean="0"/>
              <a:t>2002</a:t>
            </a:r>
            <a:r>
              <a:rPr lang="en-IN" sz="2000" dirty="0" smtClean="0"/>
              <a:t>, </a:t>
            </a:r>
            <a:r>
              <a:rPr lang="en-IN" sz="2000" i="1" dirty="0" smtClean="0"/>
              <a:t>Saratov Journal of Medical Scientific Research </a:t>
            </a:r>
            <a:r>
              <a:rPr lang="en-IN" sz="2000" dirty="0"/>
              <a:t>(SJMSR</a:t>
            </a:r>
            <a:r>
              <a:rPr lang="en-IN" sz="2000" dirty="0" smtClean="0"/>
              <a:t>) was launched.</a:t>
            </a:r>
          </a:p>
          <a:p>
            <a:pPr marL="342900" indent="-342900">
              <a:lnSpc>
                <a:spcPct val="150000"/>
              </a:lnSpc>
              <a:buFont typeface="Arial" panose="020B0604020202020204" pitchFamily="34" charset="0"/>
              <a:buChar char="•"/>
            </a:pPr>
            <a:endParaRPr lang="en-IN" sz="2000" dirty="0" smtClean="0"/>
          </a:p>
          <a:p>
            <a:pPr marL="342900" indent="-342900">
              <a:lnSpc>
                <a:spcPct val="150000"/>
              </a:lnSpc>
              <a:buFont typeface="Arial" panose="020B0604020202020204" pitchFamily="34" charset="0"/>
              <a:buChar char="•"/>
            </a:pPr>
            <a:r>
              <a:rPr lang="en-IN" sz="2000" dirty="0" smtClean="0"/>
              <a:t>In </a:t>
            </a:r>
            <a:r>
              <a:rPr lang="en-IN" sz="2000" b="1" dirty="0"/>
              <a:t>2009</a:t>
            </a:r>
            <a:r>
              <a:rPr lang="en-IN" sz="2000" dirty="0"/>
              <a:t>, a new set of editorial aims </a:t>
            </a:r>
            <a:r>
              <a:rPr lang="en-IN" sz="2000" dirty="0" smtClean="0"/>
              <a:t>was adopted:</a:t>
            </a:r>
            <a:endParaRPr lang="en-IN" sz="2000" dirty="0"/>
          </a:p>
          <a:p>
            <a:pPr marL="857250" lvl="1" indent="-400050">
              <a:lnSpc>
                <a:spcPct val="150000"/>
              </a:lnSpc>
              <a:buAutoNum type="romanLcParenR"/>
            </a:pPr>
            <a:r>
              <a:rPr lang="en-IN" sz="2000" dirty="0" smtClean="0"/>
              <a:t>develop </a:t>
            </a:r>
            <a:r>
              <a:rPr lang="en-IN" sz="2000" dirty="0"/>
              <a:t>an </a:t>
            </a:r>
            <a:r>
              <a:rPr lang="en-IN" sz="2000" b="1" dirty="0"/>
              <a:t>open access</a:t>
            </a:r>
            <a:r>
              <a:rPr lang="en-IN" sz="2000" dirty="0"/>
              <a:t> electronic </a:t>
            </a:r>
            <a:r>
              <a:rPr lang="en-IN" sz="2000" dirty="0" smtClean="0"/>
              <a:t>version; </a:t>
            </a:r>
          </a:p>
          <a:p>
            <a:pPr marL="857250" lvl="1" indent="-400050">
              <a:lnSpc>
                <a:spcPct val="150000"/>
              </a:lnSpc>
              <a:buAutoNum type="romanLcParenR"/>
            </a:pPr>
            <a:r>
              <a:rPr lang="en-IN" sz="2000" dirty="0" smtClean="0"/>
              <a:t>print </a:t>
            </a:r>
            <a:r>
              <a:rPr lang="en-IN" sz="2000" b="1" dirty="0"/>
              <a:t>limited</a:t>
            </a:r>
            <a:r>
              <a:rPr lang="en-IN" sz="2000" dirty="0"/>
              <a:t> copies </a:t>
            </a:r>
            <a:r>
              <a:rPr lang="en-IN" sz="2000" dirty="0" smtClean="0"/>
              <a:t>for </a:t>
            </a:r>
            <a:r>
              <a:rPr lang="en-IN" sz="2000" dirty="0"/>
              <a:t>Russian academic libraries, the Saratov State </a:t>
            </a:r>
            <a:r>
              <a:rPr lang="en-IN" sz="2000" dirty="0" smtClean="0"/>
              <a:t>Medical University </a:t>
            </a:r>
            <a:r>
              <a:rPr lang="en-IN" sz="2000" dirty="0"/>
              <a:t>and individual </a:t>
            </a:r>
            <a:r>
              <a:rPr lang="en-IN" sz="2000" dirty="0" smtClean="0"/>
              <a:t>subscribers; </a:t>
            </a:r>
          </a:p>
          <a:p>
            <a:pPr marL="857250" lvl="1" indent="-400050">
              <a:lnSpc>
                <a:spcPct val="150000"/>
              </a:lnSpc>
              <a:buAutoNum type="romanLcParenR"/>
            </a:pPr>
            <a:r>
              <a:rPr lang="en-IN" sz="2000" dirty="0" smtClean="0"/>
              <a:t>prioritize publications of </a:t>
            </a:r>
            <a:r>
              <a:rPr lang="en-IN" sz="2000" b="1" dirty="0"/>
              <a:t>distinguished foreign </a:t>
            </a:r>
            <a:r>
              <a:rPr lang="en-IN" sz="2000" dirty="0"/>
              <a:t>authors</a:t>
            </a:r>
            <a:r>
              <a:rPr lang="en-IN" sz="2000" dirty="0" smtClean="0"/>
              <a:t>, </a:t>
            </a:r>
            <a:r>
              <a:rPr lang="en-IN" sz="2000" b="1" dirty="0" smtClean="0"/>
              <a:t>eminent </a:t>
            </a:r>
            <a:r>
              <a:rPr lang="en-IN" sz="2000" b="1" dirty="0"/>
              <a:t>Russian </a:t>
            </a:r>
            <a:r>
              <a:rPr lang="en-IN" sz="2000" dirty="0"/>
              <a:t>scientists and </a:t>
            </a:r>
            <a:r>
              <a:rPr lang="en-IN" sz="2000" b="1" dirty="0" smtClean="0"/>
              <a:t>young </a:t>
            </a:r>
            <a:r>
              <a:rPr lang="en-IN" sz="2000" dirty="0" smtClean="0"/>
              <a:t>specialists;</a:t>
            </a:r>
          </a:p>
          <a:p>
            <a:pPr marL="857250" lvl="1" indent="-400050">
              <a:lnSpc>
                <a:spcPct val="150000"/>
              </a:lnSpc>
              <a:buAutoNum type="romanLcParenR"/>
            </a:pPr>
            <a:r>
              <a:rPr lang="en-IN" sz="2000" dirty="0" smtClean="0"/>
              <a:t>free publication of manuscripts with </a:t>
            </a:r>
            <a:r>
              <a:rPr lang="en-IN" sz="2000" b="1" dirty="0" smtClean="0"/>
              <a:t>high</a:t>
            </a:r>
            <a:r>
              <a:rPr lang="en-IN" sz="2000" dirty="0" smtClean="0"/>
              <a:t> reviewer scores</a:t>
            </a:r>
          </a:p>
          <a:p>
            <a:pPr marL="857250" lvl="1" indent="-400050">
              <a:lnSpc>
                <a:spcPct val="150000"/>
              </a:lnSpc>
              <a:buAutoNum type="romanLcParenR"/>
            </a:pPr>
            <a:r>
              <a:rPr lang="en-IN" sz="2000" dirty="0" smtClean="0"/>
              <a:t>for </a:t>
            </a:r>
            <a:r>
              <a:rPr lang="en-IN" sz="2000" b="1" dirty="0"/>
              <a:t>~30%</a:t>
            </a:r>
            <a:r>
              <a:rPr lang="en-IN" sz="2000" dirty="0" smtClean="0"/>
              <a:t> of articles, publication </a:t>
            </a:r>
            <a:r>
              <a:rPr lang="en-IN" sz="2000" dirty="0"/>
              <a:t>fees </a:t>
            </a:r>
            <a:r>
              <a:rPr lang="en-IN" sz="2000" dirty="0" smtClean="0"/>
              <a:t>were charged (funds via authors</a:t>
            </a:r>
            <a:r>
              <a:rPr lang="en-IN" sz="2000" dirty="0"/>
              <a:t>’ institutions or research </a:t>
            </a:r>
            <a:r>
              <a:rPr lang="en-IN" sz="2000" dirty="0" smtClean="0"/>
              <a:t>funds)</a:t>
            </a:r>
            <a:endParaRPr lang="en-US" sz="2000" dirty="0" smtClean="0"/>
          </a:p>
        </p:txBody>
      </p:sp>
      <p:pic>
        <p:nvPicPr>
          <p:cNvPr id="14338" name="Picture 2" descr="The latest iss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2415713"/>
            <a:ext cx="1428750" cy="2028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0560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ED50F6FA-98C5-43A5-9149-BCA03420E39D}"/>
              </a:ext>
            </a:extLst>
          </p:cNvPr>
          <p:cNvSpPr txBox="1">
            <a:spLocks/>
          </p:cNvSpPr>
          <p:nvPr/>
        </p:nvSpPr>
        <p:spPr>
          <a:xfrm>
            <a:off x="228600" y="76201"/>
            <a:ext cx="7239000" cy="6857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sz="3300" b="1" dirty="0">
                <a:latin typeface="Tahoma" panose="020B0604030504040204" pitchFamily="34" charset="0"/>
                <a:ea typeface="Tahoma" panose="020B0604030504040204" pitchFamily="34" charset="0"/>
                <a:cs typeface="Tahoma" panose="020B0604030504040204" pitchFamily="34" charset="0"/>
              </a:rPr>
              <a:t>Case Study </a:t>
            </a:r>
            <a:r>
              <a:rPr lang="en-IN" sz="3300" b="1" dirty="0" smtClean="0">
                <a:latin typeface="Tahoma" panose="020B0604030504040204" pitchFamily="34" charset="0"/>
                <a:ea typeface="Tahoma" panose="020B0604030504040204" pitchFamily="34" charset="0"/>
                <a:cs typeface="Tahoma" panose="020B0604030504040204" pitchFamily="34" charset="0"/>
              </a:rPr>
              <a:t>– SJMSR - 2</a:t>
            </a:r>
            <a:endParaRPr lang="en-IN" sz="3300" b="1"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0" y="6627168"/>
            <a:ext cx="9144000" cy="230832"/>
          </a:xfrm>
          <a:prstGeom prst="rect">
            <a:avLst/>
          </a:prstGeom>
          <a:noFill/>
        </p:spPr>
        <p:txBody>
          <a:bodyPr wrap="square" rtlCol="0">
            <a:spAutoFit/>
          </a:bodyPr>
          <a:lstStyle/>
          <a:p>
            <a:pPr algn="ctr"/>
            <a:r>
              <a:rPr lang="en-US" sz="900" b="1" dirty="0"/>
              <a:t>Copyright © </a:t>
            </a:r>
            <a:r>
              <a:rPr lang="en-US" sz="900" b="1" dirty="0" smtClean="0"/>
              <a:t>2018 </a:t>
            </a:r>
            <a:r>
              <a:rPr lang="en-US" sz="900" b="1" dirty="0"/>
              <a:t>Enago Academy | All Rights Reserved.</a:t>
            </a:r>
          </a:p>
        </p:txBody>
      </p:sp>
      <p:sp>
        <p:nvSpPr>
          <p:cNvPr id="7" name="Rectangle 6"/>
          <p:cNvSpPr/>
          <p:nvPr/>
        </p:nvSpPr>
        <p:spPr>
          <a:xfrm>
            <a:off x="267511" y="1052975"/>
            <a:ext cx="7190361" cy="5355312"/>
          </a:xfrm>
          <a:prstGeom prst="rect">
            <a:avLst/>
          </a:prstGeom>
        </p:spPr>
        <p:txBody>
          <a:bodyPr wrap="square">
            <a:spAutoFit/>
          </a:bodyPr>
          <a:lstStyle/>
          <a:p>
            <a:pPr marL="285750" indent="-285750">
              <a:buFont typeface="Arial" panose="020B0604020202020204" pitchFamily="34" charset="0"/>
              <a:buChar char="•"/>
            </a:pPr>
            <a:r>
              <a:rPr lang="en-IN" dirty="0" smtClean="0"/>
              <a:t>In </a:t>
            </a:r>
            <a:r>
              <a:rPr lang="en-IN" b="1" dirty="0" smtClean="0"/>
              <a:t>2009</a:t>
            </a:r>
            <a:r>
              <a:rPr lang="en-IN" dirty="0" smtClean="0"/>
              <a:t>, </a:t>
            </a:r>
            <a:r>
              <a:rPr lang="en-IN" dirty="0"/>
              <a:t>the journal’s format </a:t>
            </a:r>
            <a:r>
              <a:rPr lang="en-IN" dirty="0" smtClean="0"/>
              <a:t>was </a:t>
            </a:r>
            <a:r>
              <a:rPr lang="en-IN" b="1" dirty="0" smtClean="0"/>
              <a:t>modernised</a:t>
            </a:r>
            <a:r>
              <a:rPr lang="en-IN" dirty="0" smtClean="0"/>
              <a:t>, a website (www.ssmj.ru) was </a:t>
            </a:r>
            <a:r>
              <a:rPr lang="en-IN" b="1" dirty="0" smtClean="0"/>
              <a:t>launched</a:t>
            </a:r>
            <a:r>
              <a:rPr lang="en-IN" dirty="0" smtClean="0"/>
              <a:t>, and the </a:t>
            </a:r>
            <a:r>
              <a:rPr lang="en-IN" b="1" dirty="0" smtClean="0"/>
              <a:t>editorial workflow</a:t>
            </a:r>
            <a:r>
              <a:rPr lang="en-IN" dirty="0" smtClean="0"/>
              <a:t> was improved.</a:t>
            </a:r>
          </a:p>
          <a:p>
            <a:pPr marL="285750" indent="-285750">
              <a:buFont typeface="Arial" panose="020B0604020202020204" pitchFamily="34" charset="0"/>
              <a:buChar char="•"/>
            </a:pPr>
            <a:endParaRPr lang="en-IN" dirty="0" smtClean="0"/>
          </a:p>
          <a:p>
            <a:pPr marL="285750" indent="-285750">
              <a:buFont typeface="Arial" panose="020B0604020202020204" pitchFamily="34" charset="0"/>
              <a:buChar char="•"/>
            </a:pPr>
            <a:r>
              <a:rPr lang="en-IN" dirty="0" smtClean="0"/>
              <a:t>All articles </a:t>
            </a:r>
            <a:r>
              <a:rPr lang="en-IN" dirty="0"/>
              <a:t>published </a:t>
            </a:r>
            <a:r>
              <a:rPr lang="en-IN" dirty="0" smtClean="0"/>
              <a:t>on </a:t>
            </a:r>
            <a:r>
              <a:rPr lang="en-IN" dirty="0"/>
              <a:t>the website </a:t>
            </a:r>
            <a:r>
              <a:rPr lang="en-IN" dirty="0" smtClean="0"/>
              <a:t>were open </a:t>
            </a:r>
            <a:r>
              <a:rPr lang="en-IN" dirty="0"/>
              <a:t>access</a:t>
            </a:r>
            <a:r>
              <a:rPr lang="en-IN" dirty="0" smtClean="0"/>
              <a:t>.</a:t>
            </a:r>
          </a:p>
          <a:p>
            <a:pPr marL="285750" indent="-285750">
              <a:buFont typeface="Arial" panose="020B0604020202020204" pitchFamily="34" charset="0"/>
              <a:buChar char="•"/>
            </a:pPr>
            <a:endParaRPr lang="en-IN" dirty="0" smtClean="0"/>
          </a:p>
          <a:p>
            <a:pPr marL="285750" indent="-285750">
              <a:buFont typeface="Arial" panose="020B0604020202020204" pitchFamily="34" charset="0"/>
              <a:buChar char="•"/>
            </a:pPr>
            <a:r>
              <a:rPr lang="en-IN" dirty="0" smtClean="0"/>
              <a:t>The </a:t>
            </a:r>
            <a:r>
              <a:rPr lang="en-IN" dirty="0"/>
              <a:t>quality of </a:t>
            </a:r>
            <a:r>
              <a:rPr lang="en-IN" dirty="0" smtClean="0"/>
              <a:t>English page was specifically improved, which helped SJMSR get indexed by</a:t>
            </a:r>
          </a:p>
          <a:p>
            <a:pPr marL="857250" lvl="1" indent="-400050">
              <a:buFont typeface="+mj-lt"/>
              <a:buAutoNum type="romanLcPeriod"/>
            </a:pPr>
            <a:r>
              <a:rPr lang="en-IN" dirty="0" smtClean="0"/>
              <a:t>Ulrich’s International Periodicals Directory, </a:t>
            </a:r>
          </a:p>
          <a:p>
            <a:pPr marL="857250" lvl="1" indent="-400050">
              <a:buFont typeface="+mj-lt"/>
              <a:buAutoNum type="romanLcPeriod"/>
            </a:pPr>
            <a:r>
              <a:rPr lang="en-IN" dirty="0" smtClean="0"/>
              <a:t>Index </a:t>
            </a:r>
            <a:r>
              <a:rPr lang="en-IN" dirty="0"/>
              <a:t>Copernicus, </a:t>
            </a:r>
            <a:endParaRPr lang="en-IN" dirty="0" smtClean="0"/>
          </a:p>
          <a:p>
            <a:pPr marL="857250" lvl="1" indent="-400050">
              <a:buFont typeface="+mj-lt"/>
              <a:buAutoNum type="romanLcPeriod"/>
            </a:pPr>
            <a:r>
              <a:rPr lang="en-IN" dirty="0" smtClean="0"/>
              <a:t>Directory </a:t>
            </a:r>
            <a:r>
              <a:rPr lang="en-IN" dirty="0"/>
              <a:t>of </a:t>
            </a:r>
            <a:r>
              <a:rPr lang="en-IN" dirty="0" smtClean="0"/>
              <a:t>Open Access </a:t>
            </a:r>
            <a:r>
              <a:rPr lang="en-IN" dirty="0"/>
              <a:t>Journals, </a:t>
            </a:r>
            <a:endParaRPr lang="en-IN" dirty="0" smtClean="0"/>
          </a:p>
          <a:p>
            <a:pPr marL="857250" lvl="1" indent="-400050">
              <a:buFont typeface="+mj-lt"/>
              <a:buAutoNum type="romanLcPeriod"/>
            </a:pPr>
            <a:r>
              <a:rPr lang="en-IN" dirty="0" smtClean="0"/>
              <a:t>Open </a:t>
            </a:r>
            <a:r>
              <a:rPr lang="en-IN" dirty="0"/>
              <a:t>J-Gate, </a:t>
            </a:r>
            <a:endParaRPr lang="en-IN" dirty="0" smtClean="0"/>
          </a:p>
          <a:p>
            <a:pPr marL="857250" lvl="1" indent="-400050">
              <a:buFont typeface="+mj-lt"/>
              <a:buAutoNum type="romanLcPeriod"/>
            </a:pPr>
            <a:r>
              <a:rPr lang="en-IN" dirty="0" smtClean="0"/>
              <a:t>Google </a:t>
            </a:r>
            <a:r>
              <a:rPr lang="en-IN" dirty="0"/>
              <a:t>Scholar, </a:t>
            </a:r>
            <a:endParaRPr lang="en-IN" dirty="0" smtClean="0"/>
          </a:p>
          <a:p>
            <a:pPr marL="857250" lvl="1" indent="-400050">
              <a:buFont typeface="+mj-lt"/>
              <a:buAutoNum type="romanLcPeriod"/>
            </a:pPr>
            <a:r>
              <a:rPr lang="en-IN" dirty="0" smtClean="0"/>
              <a:t>Chemical Abstracts </a:t>
            </a:r>
            <a:r>
              <a:rPr lang="en-IN" dirty="0"/>
              <a:t>Service, </a:t>
            </a:r>
            <a:endParaRPr lang="en-IN" dirty="0" smtClean="0"/>
          </a:p>
          <a:p>
            <a:pPr marL="857250" lvl="1" indent="-400050">
              <a:buFont typeface="+mj-lt"/>
              <a:buAutoNum type="romanLcPeriod"/>
            </a:pPr>
            <a:r>
              <a:rPr lang="en-IN" dirty="0" smtClean="0"/>
              <a:t>EBSCO</a:t>
            </a:r>
            <a:r>
              <a:rPr lang="en-IN" dirty="0"/>
              <a:t>, </a:t>
            </a:r>
          </a:p>
          <a:p>
            <a:pPr marL="857250" lvl="1" indent="-400050">
              <a:buFont typeface="+mj-lt"/>
              <a:buAutoNum type="romanLcPeriod"/>
            </a:pPr>
            <a:r>
              <a:rPr lang="en-IN" dirty="0" smtClean="0"/>
              <a:t>and </a:t>
            </a:r>
            <a:r>
              <a:rPr lang="en-IN" dirty="0"/>
              <a:t>more than 50 </a:t>
            </a:r>
            <a:r>
              <a:rPr lang="en-IN" dirty="0" smtClean="0"/>
              <a:t>international scientific </a:t>
            </a:r>
            <a:r>
              <a:rPr lang="en-IN" dirty="0"/>
              <a:t>and medical websites </a:t>
            </a:r>
            <a:r>
              <a:rPr lang="en-IN" dirty="0" smtClean="0"/>
              <a:t>provided </a:t>
            </a:r>
            <a:r>
              <a:rPr lang="en-IN" dirty="0"/>
              <a:t>links to the </a:t>
            </a:r>
            <a:r>
              <a:rPr lang="en-IN" dirty="0" smtClean="0"/>
              <a:t>journal’s website.</a:t>
            </a:r>
          </a:p>
          <a:p>
            <a:pPr marL="285750" lvl="1" indent="-285750">
              <a:buFont typeface="Arial" panose="020B0604020202020204" pitchFamily="34" charset="0"/>
              <a:buChar char="•"/>
            </a:pPr>
            <a:endParaRPr lang="en-IN" dirty="0" smtClean="0"/>
          </a:p>
          <a:p>
            <a:pPr marL="285750" lvl="1" indent="-285750">
              <a:buFont typeface="Arial" panose="020B0604020202020204" pitchFamily="34" charset="0"/>
              <a:buChar char="•"/>
            </a:pPr>
            <a:r>
              <a:rPr lang="en-IN" dirty="0" smtClean="0"/>
              <a:t>Electronic </a:t>
            </a:r>
            <a:r>
              <a:rPr lang="en-IN" dirty="0"/>
              <a:t>document </a:t>
            </a:r>
            <a:r>
              <a:rPr lang="en-IN" dirty="0" smtClean="0"/>
              <a:t>management was implemented and presence on Twitter</a:t>
            </a:r>
            <a:r>
              <a:rPr lang="en-IN" dirty="0"/>
              <a:t>, Facebook, </a:t>
            </a:r>
            <a:r>
              <a:rPr lang="en-IN" dirty="0" err="1"/>
              <a:t>ResearchGate</a:t>
            </a:r>
            <a:r>
              <a:rPr lang="en-IN" dirty="0"/>
              <a:t> and </a:t>
            </a:r>
            <a:r>
              <a:rPr lang="en-IN" dirty="0" err="1" smtClean="0"/>
              <a:t>SciPeople</a:t>
            </a:r>
            <a:r>
              <a:rPr lang="en-IN" dirty="0" smtClean="0"/>
              <a:t> was increased.</a:t>
            </a:r>
            <a:endParaRPr lang="en-US" dirty="0"/>
          </a:p>
        </p:txBody>
      </p:sp>
      <p:pic>
        <p:nvPicPr>
          <p:cNvPr id="5" name="Picture 2" descr="The latest iss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7872" y="2614291"/>
            <a:ext cx="1428750" cy="2028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0847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13"/>
          <p:cNvSpPr/>
          <p:nvPr/>
        </p:nvSpPr>
        <p:spPr bwMode="auto">
          <a:xfrm>
            <a:off x="0" y="2628886"/>
            <a:ext cx="9157408" cy="1693501"/>
          </a:xfrm>
          <a:prstGeom prst="rect">
            <a:avLst/>
          </a:prstGeom>
          <a:solidFill>
            <a:srgbClr val="D52B1E"/>
          </a:solidFill>
          <a:ln>
            <a:noFill/>
          </a:ln>
          <a:extLst/>
        </p:spPr>
        <p:txBody>
          <a:bodyPr lIns="0" tIns="0" rIns="0" bIns="0" rtlCol="0" anchor="ctr"/>
          <a:lstStyle/>
          <a:p>
            <a:pPr algn="ctr" defTabSz="914400"/>
            <a:endParaRPr lang="es-ES" dirty="0">
              <a:solidFill>
                <a:prstClr val="black"/>
              </a:solidFill>
            </a:endParaRPr>
          </a:p>
        </p:txBody>
      </p:sp>
      <p:sp>
        <p:nvSpPr>
          <p:cNvPr id="5" name="Title Placeholder 1"/>
          <p:cNvSpPr txBox="1">
            <a:spLocks/>
          </p:cNvSpPr>
          <p:nvPr/>
        </p:nvSpPr>
        <p:spPr>
          <a:xfrm>
            <a:off x="-132177" y="2901777"/>
            <a:ext cx="9385359" cy="1143000"/>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prstClr val="white"/>
                </a:solidFill>
                <a:latin typeface="+mn-lt"/>
              </a:rPr>
              <a:t>Russian Research Output and Impact</a:t>
            </a:r>
            <a:endParaRPr lang="en-US" sz="4000" b="1" dirty="0">
              <a:solidFill>
                <a:prstClr val="white"/>
              </a:solidFill>
              <a:latin typeface="+mn-lt"/>
            </a:endParaRPr>
          </a:p>
        </p:txBody>
      </p:sp>
      <p:sp>
        <p:nvSpPr>
          <p:cNvPr id="2" name="AutoShape 2" descr="Image result for university of indonesia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9" name="TextBox 8"/>
          <p:cNvSpPr txBox="1"/>
          <p:nvPr/>
        </p:nvSpPr>
        <p:spPr>
          <a:xfrm>
            <a:off x="0" y="6645244"/>
            <a:ext cx="9144000" cy="230832"/>
          </a:xfrm>
          <a:prstGeom prst="rect">
            <a:avLst/>
          </a:prstGeom>
          <a:noFill/>
        </p:spPr>
        <p:txBody>
          <a:bodyPr wrap="square" rtlCol="0">
            <a:spAutoFit/>
          </a:bodyPr>
          <a:lstStyle/>
          <a:p>
            <a:pPr algn="ctr"/>
            <a:r>
              <a:rPr lang="en-US" sz="900" b="1" dirty="0"/>
              <a:t>Copyright © </a:t>
            </a:r>
            <a:r>
              <a:rPr lang="en-US" sz="900" b="1" dirty="0" smtClean="0"/>
              <a:t>2018 </a:t>
            </a:r>
            <a:r>
              <a:rPr lang="en-US" sz="900" b="1" dirty="0"/>
              <a:t>Enago Academy | All Rights Reserved.</a:t>
            </a:r>
          </a:p>
        </p:txBody>
      </p:sp>
    </p:spTree>
    <p:extLst>
      <p:ext uri="{BB962C8B-B14F-4D97-AF65-F5344CB8AC3E}">
        <p14:creationId xmlns:p14="http://schemas.microsoft.com/office/powerpoint/2010/main" val="21092882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ED50F6FA-98C5-43A5-9149-BCA03420E39D}"/>
              </a:ext>
            </a:extLst>
          </p:cNvPr>
          <p:cNvSpPr txBox="1">
            <a:spLocks/>
          </p:cNvSpPr>
          <p:nvPr/>
        </p:nvSpPr>
        <p:spPr>
          <a:xfrm>
            <a:off x="228600" y="76201"/>
            <a:ext cx="7239000" cy="6857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sz="3300" b="1" dirty="0">
                <a:latin typeface="Tahoma" panose="020B0604030504040204" pitchFamily="34" charset="0"/>
                <a:ea typeface="Tahoma" panose="020B0604030504040204" pitchFamily="34" charset="0"/>
                <a:cs typeface="Tahoma" panose="020B0604030504040204" pitchFamily="34" charset="0"/>
              </a:rPr>
              <a:t>Case Study – SJMSR - </a:t>
            </a:r>
            <a:r>
              <a:rPr lang="en-IN" sz="3300" b="1" dirty="0" smtClean="0">
                <a:latin typeface="Tahoma" panose="020B0604030504040204" pitchFamily="34" charset="0"/>
                <a:ea typeface="Tahoma" panose="020B0604030504040204" pitchFamily="34" charset="0"/>
                <a:cs typeface="Tahoma" panose="020B0604030504040204" pitchFamily="34" charset="0"/>
              </a:rPr>
              <a:t>3</a:t>
            </a:r>
            <a:endParaRPr lang="en-IN" sz="3300" b="1"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0" y="6627168"/>
            <a:ext cx="9144000" cy="230832"/>
          </a:xfrm>
          <a:prstGeom prst="rect">
            <a:avLst/>
          </a:prstGeom>
          <a:noFill/>
        </p:spPr>
        <p:txBody>
          <a:bodyPr wrap="square" rtlCol="0">
            <a:spAutoFit/>
          </a:bodyPr>
          <a:lstStyle/>
          <a:p>
            <a:pPr algn="ctr"/>
            <a:r>
              <a:rPr lang="en-US" sz="900" b="1" dirty="0"/>
              <a:t>Copyright © </a:t>
            </a:r>
            <a:r>
              <a:rPr lang="en-US" sz="900" b="1" dirty="0" smtClean="0"/>
              <a:t>2018 </a:t>
            </a:r>
            <a:r>
              <a:rPr lang="en-US" sz="900" b="1" dirty="0"/>
              <a:t>Enago Academy | All Rights Reserved.</a:t>
            </a:r>
          </a:p>
        </p:txBody>
      </p:sp>
      <p:sp>
        <p:nvSpPr>
          <p:cNvPr id="7" name="Rectangle 6"/>
          <p:cNvSpPr/>
          <p:nvPr/>
        </p:nvSpPr>
        <p:spPr>
          <a:xfrm>
            <a:off x="228599" y="1009765"/>
            <a:ext cx="7239001" cy="5632311"/>
          </a:xfrm>
          <a:prstGeom prst="rect">
            <a:avLst/>
          </a:prstGeom>
        </p:spPr>
        <p:txBody>
          <a:bodyPr wrap="square">
            <a:spAutoFit/>
          </a:bodyPr>
          <a:lstStyle/>
          <a:p>
            <a:pPr marL="285750" indent="-285750">
              <a:lnSpc>
                <a:spcPct val="150000"/>
              </a:lnSpc>
              <a:buFont typeface="Arial" panose="020B0604020202020204" pitchFamily="34" charset="0"/>
              <a:buChar char="•"/>
            </a:pPr>
            <a:r>
              <a:rPr lang="en-IN" sz="2000" dirty="0"/>
              <a:t>In </a:t>
            </a:r>
            <a:r>
              <a:rPr lang="en-IN" sz="2000" b="1" dirty="0"/>
              <a:t>2010</a:t>
            </a:r>
            <a:r>
              <a:rPr lang="en-IN" sz="2000" dirty="0"/>
              <a:t>, SJMSR began online processing of submissions in both Russian and English languages</a:t>
            </a:r>
            <a:r>
              <a:rPr lang="en-IN" sz="2000" dirty="0" smtClean="0"/>
              <a:t>. </a:t>
            </a:r>
          </a:p>
          <a:p>
            <a:pPr marL="285750" indent="-285750">
              <a:lnSpc>
                <a:spcPct val="150000"/>
              </a:lnSpc>
              <a:buFont typeface="Arial" panose="020B0604020202020204" pitchFamily="34" charset="0"/>
              <a:buChar char="•"/>
            </a:pPr>
            <a:endParaRPr lang="en-IN" sz="2000" dirty="0" smtClean="0"/>
          </a:p>
          <a:p>
            <a:pPr marL="285750" indent="-285750">
              <a:lnSpc>
                <a:spcPct val="150000"/>
              </a:lnSpc>
              <a:buFont typeface="Arial" panose="020B0604020202020204" pitchFamily="34" charset="0"/>
              <a:buChar char="•"/>
            </a:pPr>
            <a:r>
              <a:rPr lang="en-IN" sz="2000" dirty="0" smtClean="0"/>
              <a:t>Citation </a:t>
            </a:r>
            <a:r>
              <a:rPr lang="en-IN" sz="2000" dirty="0"/>
              <a:t>rate in </a:t>
            </a:r>
            <a:r>
              <a:rPr lang="en-IN" sz="2000" dirty="0" smtClean="0"/>
              <a:t>RSCI increased from only </a:t>
            </a:r>
            <a:r>
              <a:rPr lang="en-IN" sz="2000" b="1" dirty="0" smtClean="0"/>
              <a:t>4</a:t>
            </a:r>
            <a:r>
              <a:rPr lang="en-IN" sz="2000" dirty="0" smtClean="0"/>
              <a:t> </a:t>
            </a:r>
            <a:r>
              <a:rPr lang="en-IN" sz="2000" dirty="0"/>
              <a:t>in December 2008 to </a:t>
            </a:r>
            <a:r>
              <a:rPr lang="en-IN" sz="2000" b="1" dirty="0" smtClean="0"/>
              <a:t>143 </a:t>
            </a:r>
            <a:r>
              <a:rPr lang="en-IN" sz="2000" dirty="0"/>
              <a:t>in March 2012</a:t>
            </a:r>
            <a:r>
              <a:rPr lang="en-IN" sz="2000" dirty="0" smtClean="0"/>
              <a:t>.</a:t>
            </a:r>
          </a:p>
          <a:p>
            <a:pPr marL="285750" indent="-285750">
              <a:lnSpc>
                <a:spcPct val="150000"/>
              </a:lnSpc>
              <a:buFont typeface="Arial" panose="020B0604020202020204" pitchFamily="34" charset="0"/>
              <a:buChar char="•"/>
            </a:pPr>
            <a:endParaRPr lang="en-IN" sz="2000" dirty="0" smtClean="0"/>
          </a:p>
          <a:p>
            <a:pPr marL="285750" indent="-285750">
              <a:lnSpc>
                <a:spcPct val="150000"/>
              </a:lnSpc>
              <a:buFont typeface="Arial" panose="020B0604020202020204" pitchFamily="34" charset="0"/>
              <a:buChar char="•"/>
            </a:pPr>
            <a:r>
              <a:rPr lang="en-IN" sz="2000" dirty="0" smtClean="0"/>
              <a:t>Submissions increased (from </a:t>
            </a:r>
            <a:r>
              <a:rPr lang="en-IN" sz="2000" b="1" dirty="0"/>
              <a:t>131</a:t>
            </a:r>
            <a:r>
              <a:rPr lang="en-IN" sz="2000" dirty="0"/>
              <a:t> in 2008 to </a:t>
            </a:r>
            <a:r>
              <a:rPr lang="en-IN" sz="2000" b="1" dirty="0"/>
              <a:t>349</a:t>
            </a:r>
            <a:r>
              <a:rPr lang="en-IN" sz="2000" dirty="0"/>
              <a:t> in 2011) </a:t>
            </a:r>
            <a:r>
              <a:rPr lang="en-IN" sz="2000" dirty="0" smtClean="0"/>
              <a:t>with a </a:t>
            </a:r>
            <a:r>
              <a:rPr lang="en-IN" sz="2000" dirty="0"/>
              <a:t>higher acceptance rate </a:t>
            </a:r>
            <a:r>
              <a:rPr lang="en-IN" sz="2000" dirty="0" smtClean="0"/>
              <a:t>(</a:t>
            </a:r>
            <a:r>
              <a:rPr lang="en-IN" sz="2000" b="1" dirty="0" smtClean="0"/>
              <a:t>~35%</a:t>
            </a:r>
            <a:r>
              <a:rPr lang="en-IN" sz="2000" dirty="0" smtClean="0"/>
              <a:t> by November 2012).</a:t>
            </a:r>
          </a:p>
          <a:p>
            <a:pPr marL="285750" indent="-285750">
              <a:lnSpc>
                <a:spcPct val="150000"/>
              </a:lnSpc>
              <a:buFont typeface="Arial" panose="020B0604020202020204" pitchFamily="34" charset="0"/>
              <a:buChar char="•"/>
            </a:pPr>
            <a:endParaRPr lang="en-IN" sz="2000" dirty="0" smtClean="0"/>
          </a:p>
          <a:p>
            <a:pPr marL="285750" indent="-285750">
              <a:lnSpc>
                <a:spcPct val="150000"/>
              </a:lnSpc>
              <a:buFont typeface="Arial" panose="020B0604020202020204" pitchFamily="34" charset="0"/>
              <a:buChar char="•"/>
            </a:pPr>
            <a:r>
              <a:rPr lang="en-IN" sz="2000" dirty="0" smtClean="0"/>
              <a:t>To increase funding </a:t>
            </a:r>
            <a:r>
              <a:rPr lang="en-IN" sz="2000" dirty="0"/>
              <a:t>and to improve the quality of the peer review </a:t>
            </a:r>
            <a:r>
              <a:rPr lang="en-IN" sz="2000" dirty="0" smtClean="0"/>
              <a:t>and accepted articles, a </a:t>
            </a:r>
            <a:r>
              <a:rPr lang="en-IN" sz="2000" dirty="0"/>
              <a:t>fully English version of </a:t>
            </a:r>
            <a:r>
              <a:rPr lang="en-IN" sz="2000" dirty="0" smtClean="0"/>
              <a:t>SJMSR has also been launched.</a:t>
            </a:r>
            <a:endParaRPr lang="en-US" sz="2000" dirty="0" smtClean="0"/>
          </a:p>
        </p:txBody>
      </p:sp>
      <p:pic>
        <p:nvPicPr>
          <p:cNvPr id="5" name="Picture 2" descr="The latest iss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7872" y="2614291"/>
            <a:ext cx="1428750" cy="2028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6330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ED50F6FA-98C5-43A5-9149-BCA03420E39D}"/>
              </a:ext>
            </a:extLst>
          </p:cNvPr>
          <p:cNvSpPr txBox="1">
            <a:spLocks/>
          </p:cNvSpPr>
          <p:nvPr/>
        </p:nvSpPr>
        <p:spPr>
          <a:xfrm>
            <a:off x="228600" y="76201"/>
            <a:ext cx="7239000" cy="6857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sz="3300" b="1" dirty="0">
                <a:latin typeface="Tahoma" panose="020B0604030504040204" pitchFamily="34" charset="0"/>
                <a:ea typeface="Tahoma" panose="020B0604030504040204" pitchFamily="34" charset="0"/>
                <a:cs typeface="Tahoma" panose="020B0604030504040204" pitchFamily="34" charset="0"/>
              </a:rPr>
              <a:t>Case Study </a:t>
            </a:r>
            <a:r>
              <a:rPr lang="en-IN" sz="3300" b="1" dirty="0" smtClean="0">
                <a:latin typeface="Tahoma" panose="020B0604030504040204" pitchFamily="34" charset="0"/>
                <a:ea typeface="Tahoma" panose="020B0604030504040204" pitchFamily="34" charset="0"/>
                <a:cs typeface="Tahoma" panose="020B0604030504040204" pitchFamily="34" charset="0"/>
              </a:rPr>
              <a:t>– MMJ - 1 </a:t>
            </a:r>
            <a:endParaRPr lang="en-IN" sz="3300" b="1"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0" y="6627168"/>
            <a:ext cx="9144000" cy="230832"/>
          </a:xfrm>
          <a:prstGeom prst="rect">
            <a:avLst/>
          </a:prstGeom>
          <a:noFill/>
        </p:spPr>
        <p:txBody>
          <a:bodyPr wrap="square" rtlCol="0">
            <a:spAutoFit/>
          </a:bodyPr>
          <a:lstStyle/>
          <a:p>
            <a:pPr algn="ctr"/>
            <a:r>
              <a:rPr lang="en-US" sz="900" b="1" dirty="0"/>
              <a:t>Copyright © </a:t>
            </a:r>
            <a:r>
              <a:rPr lang="en-US" sz="900" b="1" dirty="0" smtClean="0"/>
              <a:t>2018 </a:t>
            </a:r>
            <a:r>
              <a:rPr lang="en-US" sz="900" b="1" dirty="0"/>
              <a:t>Enago Academy | All Rights Reserved.</a:t>
            </a:r>
          </a:p>
        </p:txBody>
      </p:sp>
      <p:sp>
        <p:nvSpPr>
          <p:cNvPr id="7" name="Rectangle 6"/>
          <p:cNvSpPr/>
          <p:nvPr/>
        </p:nvSpPr>
        <p:spPr>
          <a:xfrm>
            <a:off x="228599" y="933477"/>
            <a:ext cx="7239001" cy="5632311"/>
          </a:xfrm>
          <a:prstGeom prst="rect">
            <a:avLst/>
          </a:prstGeom>
        </p:spPr>
        <p:txBody>
          <a:bodyPr wrap="square">
            <a:spAutoFit/>
          </a:bodyPr>
          <a:lstStyle/>
          <a:p>
            <a:pPr marL="285750" indent="-285750">
              <a:lnSpc>
                <a:spcPct val="200000"/>
              </a:lnSpc>
              <a:buFont typeface="Arial" panose="020B0604020202020204" pitchFamily="34" charset="0"/>
              <a:buChar char="•"/>
            </a:pPr>
            <a:r>
              <a:rPr lang="en-IN" sz="2000" dirty="0" smtClean="0"/>
              <a:t>Among the </a:t>
            </a:r>
            <a:r>
              <a:rPr lang="en-IN" sz="2000" dirty="0"/>
              <a:t>leading mathematical journals in </a:t>
            </a:r>
            <a:r>
              <a:rPr lang="en-IN" sz="2000" dirty="0" smtClean="0"/>
              <a:t>Russia, </a:t>
            </a:r>
            <a:r>
              <a:rPr lang="en-IN" sz="2000" i="1" dirty="0" smtClean="0"/>
              <a:t>Moscow </a:t>
            </a:r>
            <a:r>
              <a:rPr lang="en-IN" sz="2000" i="1" dirty="0"/>
              <a:t>Mathematical Journal</a:t>
            </a:r>
            <a:r>
              <a:rPr lang="en-IN" sz="2000" dirty="0"/>
              <a:t> (MMJ) is </a:t>
            </a:r>
            <a:r>
              <a:rPr lang="en-IN" sz="2000" dirty="0" smtClean="0"/>
              <a:t>the latest one.</a:t>
            </a:r>
            <a:endParaRPr lang="en-IN" sz="2000" dirty="0"/>
          </a:p>
          <a:p>
            <a:pPr marL="285750" indent="-285750">
              <a:lnSpc>
                <a:spcPct val="200000"/>
              </a:lnSpc>
              <a:buFont typeface="Arial" panose="020B0604020202020204" pitchFamily="34" charset="0"/>
              <a:buChar char="•"/>
            </a:pPr>
            <a:r>
              <a:rPr lang="en-IN" sz="2000" dirty="0" smtClean="0"/>
              <a:t>MMJ’s success is </a:t>
            </a:r>
            <a:r>
              <a:rPr lang="en-IN" sz="2000" dirty="0"/>
              <a:t>mostly </a:t>
            </a:r>
            <a:r>
              <a:rPr lang="en-IN" sz="2000" dirty="0" smtClean="0"/>
              <a:t>because </a:t>
            </a:r>
            <a:r>
              <a:rPr lang="en-IN" sz="2000" dirty="0"/>
              <a:t>of </a:t>
            </a:r>
            <a:r>
              <a:rPr lang="en-IN" sz="2000" b="1" dirty="0" smtClean="0"/>
              <a:t>IUM’s </a:t>
            </a:r>
            <a:r>
              <a:rPr lang="en-IN" sz="2000" dirty="0" smtClean="0"/>
              <a:t>reputation and the Moscow mathematical school.</a:t>
            </a:r>
            <a:endParaRPr lang="en-IN" sz="2000" dirty="0"/>
          </a:p>
          <a:p>
            <a:pPr marL="285750" indent="-285750">
              <a:lnSpc>
                <a:spcPct val="200000"/>
              </a:lnSpc>
              <a:buFont typeface="Arial" panose="020B0604020202020204" pitchFamily="34" charset="0"/>
              <a:buChar char="•"/>
            </a:pPr>
            <a:r>
              <a:rPr lang="en-IN" sz="2000" dirty="0" smtClean="0"/>
              <a:t>MMJ’s editors have maintained high </a:t>
            </a:r>
            <a:r>
              <a:rPr lang="en-IN" sz="2000" dirty="0"/>
              <a:t>standards </a:t>
            </a:r>
            <a:r>
              <a:rPr lang="en-IN" sz="2000" dirty="0" smtClean="0"/>
              <a:t>for </a:t>
            </a:r>
            <a:r>
              <a:rPr lang="en-IN" sz="2000" b="1" dirty="0" smtClean="0"/>
              <a:t>accepting papers</a:t>
            </a:r>
            <a:r>
              <a:rPr lang="en-IN" sz="2000" dirty="0"/>
              <a:t>. </a:t>
            </a:r>
          </a:p>
          <a:p>
            <a:pPr marL="285750" indent="-285750">
              <a:lnSpc>
                <a:spcPct val="200000"/>
              </a:lnSpc>
              <a:buFont typeface="Arial" panose="020B0604020202020204" pitchFamily="34" charset="0"/>
              <a:buChar char="•"/>
            </a:pPr>
            <a:r>
              <a:rPr lang="en-IN" sz="2000" dirty="0" smtClean="0"/>
              <a:t>For increased submissions</a:t>
            </a:r>
            <a:r>
              <a:rPr lang="en-IN" sz="2000" dirty="0"/>
              <a:t>, </a:t>
            </a:r>
            <a:r>
              <a:rPr lang="en-IN" sz="2000" b="1" dirty="0" smtClean="0"/>
              <a:t>organized thematic</a:t>
            </a:r>
            <a:r>
              <a:rPr lang="en-IN" sz="2000" dirty="0" smtClean="0"/>
              <a:t> </a:t>
            </a:r>
            <a:r>
              <a:rPr lang="en-IN" sz="2000" dirty="0"/>
              <a:t>and/or </a:t>
            </a:r>
            <a:r>
              <a:rPr lang="en-IN" sz="2000" b="1" dirty="0"/>
              <a:t>anniversary issues</a:t>
            </a:r>
            <a:r>
              <a:rPr lang="en-IN" sz="2000" dirty="0"/>
              <a:t> of MMJ </a:t>
            </a:r>
            <a:r>
              <a:rPr lang="en-IN" sz="2000" dirty="0" smtClean="0"/>
              <a:t>were prepared by guest </a:t>
            </a:r>
            <a:r>
              <a:rPr lang="en-IN" sz="2000" dirty="0"/>
              <a:t>editors </a:t>
            </a:r>
            <a:r>
              <a:rPr lang="en-IN" sz="2000" dirty="0" smtClean="0"/>
              <a:t>(specifically Russian </a:t>
            </a:r>
            <a:r>
              <a:rPr lang="en-IN" sz="2000" dirty="0"/>
              <a:t>or former Russian </a:t>
            </a:r>
            <a:r>
              <a:rPr lang="en-IN" sz="2000" dirty="0" smtClean="0"/>
              <a:t>mathematicians).</a:t>
            </a:r>
            <a:endParaRPr lang="en-US" sz="2000" dirty="0" smtClean="0"/>
          </a:p>
        </p:txBody>
      </p:sp>
      <p:pic>
        <p:nvPicPr>
          <p:cNvPr id="5" name="Picture 4" descr="Moscow Mathematical Journal â 3/20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3826" y="2490300"/>
            <a:ext cx="1430617" cy="2181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0939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ED50F6FA-98C5-43A5-9149-BCA03420E39D}"/>
              </a:ext>
            </a:extLst>
          </p:cNvPr>
          <p:cNvSpPr txBox="1">
            <a:spLocks/>
          </p:cNvSpPr>
          <p:nvPr/>
        </p:nvSpPr>
        <p:spPr>
          <a:xfrm>
            <a:off x="228600" y="76201"/>
            <a:ext cx="7239000" cy="6857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sz="3300" b="1" dirty="0">
                <a:latin typeface="Tahoma" panose="020B0604030504040204" pitchFamily="34" charset="0"/>
                <a:ea typeface="Tahoma" panose="020B0604030504040204" pitchFamily="34" charset="0"/>
                <a:cs typeface="Tahoma" panose="020B0604030504040204" pitchFamily="34" charset="0"/>
              </a:rPr>
              <a:t>Case Study </a:t>
            </a:r>
            <a:r>
              <a:rPr lang="en-IN" sz="3300" b="1" dirty="0" smtClean="0">
                <a:latin typeface="Tahoma" panose="020B0604030504040204" pitchFamily="34" charset="0"/>
                <a:ea typeface="Tahoma" panose="020B0604030504040204" pitchFamily="34" charset="0"/>
                <a:cs typeface="Tahoma" panose="020B0604030504040204" pitchFamily="34" charset="0"/>
              </a:rPr>
              <a:t>– MMJ - 2 </a:t>
            </a:r>
            <a:endParaRPr lang="en-IN" sz="3300" b="1"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0" y="6627168"/>
            <a:ext cx="9144000" cy="230832"/>
          </a:xfrm>
          <a:prstGeom prst="rect">
            <a:avLst/>
          </a:prstGeom>
          <a:noFill/>
        </p:spPr>
        <p:txBody>
          <a:bodyPr wrap="square" rtlCol="0">
            <a:spAutoFit/>
          </a:bodyPr>
          <a:lstStyle/>
          <a:p>
            <a:pPr algn="ctr"/>
            <a:r>
              <a:rPr lang="en-US" sz="900" b="1" dirty="0"/>
              <a:t>Copyright © </a:t>
            </a:r>
            <a:r>
              <a:rPr lang="en-US" sz="900" b="1" dirty="0" smtClean="0"/>
              <a:t>2018 </a:t>
            </a:r>
            <a:r>
              <a:rPr lang="en-US" sz="900" b="1" dirty="0"/>
              <a:t>Enago Academy | All Rights Reserved.</a:t>
            </a:r>
          </a:p>
        </p:txBody>
      </p:sp>
      <p:sp>
        <p:nvSpPr>
          <p:cNvPr id="7" name="Rectangle 6"/>
          <p:cNvSpPr/>
          <p:nvPr/>
        </p:nvSpPr>
        <p:spPr>
          <a:xfrm>
            <a:off x="228599" y="956640"/>
            <a:ext cx="7239001" cy="5632311"/>
          </a:xfrm>
          <a:prstGeom prst="rect">
            <a:avLst/>
          </a:prstGeom>
        </p:spPr>
        <p:txBody>
          <a:bodyPr wrap="square">
            <a:spAutoFit/>
          </a:bodyPr>
          <a:lstStyle/>
          <a:p>
            <a:pPr marL="285750" indent="-285750">
              <a:lnSpc>
                <a:spcPct val="150000"/>
              </a:lnSpc>
              <a:buFont typeface="Arial" panose="020B0604020202020204" pitchFamily="34" charset="0"/>
              <a:buChar char="•"/>
            </a:pPr>
            <a:r>
              <a:rPr lang="en-US" sz="2000" b="1" dirty="0" smtClean="0"/>
              <a:t>MMJ</a:t>
            </a:r>
            <a:r>
              <a:rPr lang="en-US" sz="2000" dirty="0" smtClean="0"/>
              <a:t> publishes </a:t>
            </a:r>
            <a:r>
              <a:rPr lang="en-US" sz="2000" dirty="0"/>
              <a:t>papers in English unlike other Russian journals (</a:t>
            </a:r>
            <a:r>
              <a:rPr lang="en-US" sz="2000" dirty="0" smtClean="0"/>
              <a:t>translate Russian papers to English).</a:t>
            </a:r>
          </a:p>
          <a:p>
            <a:pPr marL="285750" indent="-285750">
              <a:lnSpc>
                <a:spcPct val="150000"/>
              </a:lnSpc>
              <a:buFont typeface="Arial" panose="020B0604020202020204" pitchFamily="34" charset="0"/>
              <a:buChar char="•"/>
            </a:pPr>
            <a:endParaRPr lang="en-US" sz="2000" dirty="0"/>
          </a:p>
          <a:p>
            <a:pPr marL="285750" indent="-285750">
              <a:lnSpc>
                <a:spcPct val="150000"/>
              </a:lnSpc>
              <a:buFont typeface="Arial" panose="020B0604020202020204" pitchFamily="34" charset="0"/>
              <a:buChar char="•"/>
            </a:pPr>
            <a:r>
              <a:rPr lang="en-IN" sz="2000" b="1" dirty="0" smtClean="0"/>
              <a:t>MMJ</a:t>
            </a:r>
            <a:r>
              <a:rPr lang="en-IN" sz="2000" dirty="0" smtClean="0"/>
              <a:t> has published 4 issues every year and </a:t>
            </a:r>
            <a:r>
              <a:rPr lang="en-IN" sz="2000" b="1" dirty="0" smtClean="0"/>
              <a:t>~30-35 articles</a:t>
            </a:r>
            <a:r>
              <a:rPr lang="en-IN" sz="2000" dirty="0" smtClean="0"/>
              <a:t> are published every year. </a:t>
            </a:r>
          </a:p>
          <a:p>
            <a:pPr marL="285750" indent="-285750">
              <a:lnSpc>
                <a:spcPct val="150000"/>
              </a:lnSpc>
              <a:buFont typeface="Arial" panose="020B0604020202020204" pitchFamily="34" charset="0"/>
              <a:buChar char="•"/>
            </a:pPr>
            <a:endParaRPr lang="en-IN" sz="2000" dirty="0" smtClean="0"/>
          </a:p>
          <a:p>
            <a:pPr marL="285750" indent="-285750">
              <a:lnSpc>
                <a:spcPct val="150000"/>
              </a:lnSpc>
              <a:buFont typeface="Arial" panose="020B0604020202020204" pitchFamily="34" charset="0"/>
              <a:buChar char="•"/>
            </a:pPr>
            <a:r>
              <a:rPr lang="en-IN" sz="2000" dirty="0" smtClean="0"/>
              <a:t>In </a:t>
            </a:r>
            <a:r>
              <a:rPr lang="en-IN" sz="2000" dirty="0"/>
              <a:t>2015 and 2016, the journal published </a:t>
            </a:r>
            <a:r>
              <a:rPr lang="en-IN" sz="2000" b="1" dirty="0"/>
              <a:t>71 papers</a:t>
            </a:r>
            <a:r>
              <a:rPr lang="en-IN" sz="2000" dirty="0"/>
              <a:t> authored by </a:t>
            </a:r>
            <a:r>
              <a:rPr lang="en-IN" sz="2000" b="1" dirty="0"/>
              <a:t>120 </a:t>
            </a:r>
            <a:r>
              <a:rPr lang="en-IN" sz="2000" b="1" dirty="0" smtClean="0"/>
              <a:t>researchers</a:t>
            </a:r>
            <a:r>
              <a:rPr lang="en-IN" sz="2000" dirty="0" smtClean="0"/>
              <a:t>:</a:t>
            </a:r>
          </a:p>
          <a:p>
            <a:pPr marL="800100" lvl="1" indent="-342900">
              <a:lnSpc>
                <a:spcPct val="150000"/>
              </a:lnSpc>
              <a:buFont typeface="Courier New" panose="02070309020205020404" pitchFamily="49" charset="0"/>
              <a:buChar char="o"/>
            </a:pPr>
            <a:r>
              <a:rPr lang="en-IN" sz="2000" b="1" dirty="0" smtClean="0"/>
              <a:t>27 of these authors</a:t>
            </a:r>
            <a:r>
              <a:rPr lang="en-IN" sz="2000" dirty="0" smtClean="0"/>
              <a:t> </a:t>
            </a:r>
            <a:r>
              <a:rPr lang="en-IN" sz="2000" dirty="0"/>
              <a:t>were Russian mathematicians </a:t>
            </a:r>
            <a:r>
              <a:rPr lang="en-IN" sz="2000" dirty="0" smtClean="0"/>
              <a:t>(work </a:t>
            </a:r>
            <a:r>
              <a:rPr lang="en-IN" sz="2000" dirty="0"/>
              <a:t>permanently in Russia</a:t>
            </a:r>
            <a:r>
              <a:rPr lang="en-IN" sz="2000" dirty="0" smtClean="0"/>
              <a:t>)</a:t>
            </a:r>
          </a:p>
          <a:p>
            <a:pPr marL="800100" lvl="1" indent="-342900">
              <a:lnSpc>
                <a:spcPct val="150000"/>
              </a:lnSpc>
              <a:buFont typeface="Courier New" panose="02070309020205020404" pitchFamily="49" charset="0"/>
              <a:buChar char="o"/>
            </a:pPr>
            <a:r>
              <a:rPr lang="en-IN" sz="2000" b="1" dirty="0" smtClean="0"/>
              <a:t>93</a:t>
            </a:r>
            <a:r>
              <a:rPr lang="en-IN" sz="2000" dirty="0" smtClean="0"/>
              <a:t> </a:t>
            </a:r>
            <a:r>
              <a:rPr lang="en-IN" sz="2000" dirty="0"/>
              <a:t>were international mathematicians, including </a:t>
            </a:r>
            <a:r>
              <a:rPr lang="en-IN" sz="2000" b="1" dirty="0"/>
              <a:t>24 </a:t>
            </a:r>
            <a:r>
              <a:rPr lang="en-IN" sz="2000" dirty="0"/>
              <a:t>of Russian/Soviet origin</a:t>
            </a:r>
            <a:r>
              <a:rPr lang="en-IN" sz="2000" dirty="0" smtClean="0"/>
              <a:t>.</a:t>
            </a:r>
            <a:endParaRPr lang="en-IN" sz="2000" dirty="0"/>
          </a:p>
        </p:txBody>
      </p:sp>
      <p:pic>
        <p:nvPicPr>
          <p:cNvPr id="5" name="Picture 4" descr="Moscow Mathematical Journal â 3/20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3826" y="2490300"/>
            <a:ext cx="1430617" cy="2181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1172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ED50F6FA-98C5-43A5-9149-BCA03420E39D}"/>
              </a:ext>
            </a:extLst>
          </p:cNvPr>
          <p:cNvSpPr txBox="1">
            <a:spLocks/>
          </p:cNvSpPr>
          <p:nvPr/>
        </p:nvSpPr>
        <p:spPr>
          <a:xfrm>
            <a:off x="228600" y="76201"/>
            <a:ext cx="7239000" cy="6857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sz="3300" b="1" dirty="0">
                <a:latin typeface="Tahoma" panose="020B0604030504040204" pitchFamily="34" charset="0"/>
                <a:ea typeface="Tahoma" panose="020B0604030504040204" pitchFamily="34" charset="0"/>
                <a:cs typeface="Tahoma" panose="020B0604030504040204" pitchFamily="34" charset="0"/>
              </a:rPr>
              <a:t>Case Study </a:t>
            </a:r>
            <a:r>
              <a:rPr lang="en-IN" sz="3300" b="1" dirty="0" smtClean="0">
                <a:latin typeface="Tahoma" panose="020B0604030504040204" pitchFamily="34" charset="0"/>
                <a:ea typeface="Tahoma" panose="020B0604030504040204" pitchFamily="34" charset="0"/>
                <a:cs typeface="Tahoma" panose="020B0604030504040204" pitchFamily="34" charset="0"/>
              </a:rPr>
              <a:t>– MMJ - 3 </a:t>
            </a:r>
            <a:endParaRPr lang="en-IN" sz="3300" b="1"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0" y="6627168"/>
            <a:ext cx="9144000" cy="230832"/>
          </a:xfrm>
          <a:prstGeom prst="rect">
            <a:avLst/>
          </a:prstGeom>
          <a:noFill/>
        </p:spPr>
        <p:txBody>
          <a:bodyPr wrap="square" rtlCol="0">
            <a:spAutoFit/>
          </a:bodyPr>
          <a:lstStyle/>
          <a:p>
            <a:pPr algn="ctr"/>
            <a:r>
              <a:rPr lang="en-US" sz="900" b="1" dirty="0"/>
              <a:t>Copyright © </a:t>
            </a:r>
            <a:r>
              <a:rPr lang="en-US" sz="900" b="1" dirty="0" smtClean="0"/>
              <a:t>2018 </a:t>
            </a:r>
            <a:r>
              <a:rPr lang="en-US" sz="900" b="1" dirty="0"/>
              <a:t>Enago Academy | All Rights Reserved.</a:t>
            </a:r>
          </a:p>
        </p:txBody>
      </p:sp>
      <p:sp>
        <p:nvSpPr>
          <p:cNvPr id="7" name="Rectangle 6"/>
          <p:cNvSpPr/>
          <p:nvPr/>
        </p:nvSpPr>
        <p:spPr>
          <a:xfrm>
            <a:off x="228599" y="1010021"/>
            <a:ext cx="7239001" cy="5170646"/>
          </a:xfrm>
          <a:prstGeom prst="rect">
            <a:avLst/>
          </a:prstGeom>
        </p:spPr>
        <p:txBody>
          <a:bodyPr wrap="square">
            <a:spAutoFit/>
          </a:bodyPr>
          <a:lstStyle/>
          <a:p>
            <a:pPr marL="285750" indent="-285750">
              <a:lnSpc>
                <a:spcPct val="150000"/>
              </a:lnSpc>
              <a:buFont typeface="Arial" panose="020B0604020202020204" pitchFamily="34" charset="0"/>
              <a:buChar char="•"/>
            </a:pPr>
            <a:r>
              <a:rPr lang="en-IN" sz="2000" dirty="0" smtClean="0"/>
              <a:t>MMJ is distributed </a:t>
            </a:r>
            <a:r>
              <a:rPr lang="en-IN" sz="2000" dirty="0"/>
              <a:t>by the </a:t>
            </a:r>
            <a:r>
              <a:rPr lang="en-IN" sz="2000" b="1" dirty="0"/>
              <a:t>American Mathematical </a:t>
            </a:r>
            <a:r>
              <a:rPr lang="en-IN" sz="2000" b="1" dirty="0" smtClean="0"/>
              <a:t>Society</a:t>
            </a:r>
            <a:r>
              <a:rPr lang="en-IN" sz="2000" dirty="0" smtClean="0"/>
              <a:t>.</a:t>
            </a:r>
          </a:p>
          <a:p>
            <a:pPr marL="285750" indent="-285750">
              <a:lnSpc>
                <a:spcPct val="150000"/>
              </a:lnSpc>
              <a:buFont typeface="Arial" panose="020B0604020202020204" pitchFamily="34" charset="0"/>
              <a:buChar char="•"/>
            </a:pPr>
            <a:r>
              <a:rPr lang="en-IN" sz="2000" dirty="0" smtClean="0"/>
              <a:t>Since </a:t>
            </a:r>
            <a:r>
              <a:rPr lang="en-IN" sz="2000" dirty="0"/>
              <a:t>2009, MMJ has been indexed by </a:t>
            </a:r>
            <a:r>
              <a:rPr lang="en-IN" sz="2000" b="1" dirty="0" err="1"/>
              <a:t>WoS</a:t>
            </a:r>
            <a:r>
              <a:rPr lang="en-IN" sz="2000" dirty="0"/>
              <a:t>, followed by indexing in Scopus</a:t>
            </a:r>
            <a:r>
              <a:rPr lang="en-IN" sz="2000" dirty="0" smtClean="0"/>
              <a:t>. </a:t>
            </a:r>
          </a:p>
          <a:p>
            <a:pPr marL="285750" indent="-285750">
              <a:lnSpc>
                <a:spcPct val="150000"/>
              </a:lnSpc>
              <a:buFont typeface="Arial" panose="020B0604020202020204" pitchFamily="34" charset="0"/>
              <a:buChar char="•"/>
            </a:pPr>
            <a:r>
              <a:rPr lang="en-IN" sz="2000" dirty="0" smtClean="0"/>
              <a:t>Based on 2017 data, MMJ has an impact factor of </a:t>
            </a:r>
            <a:r>
              <a:rPr lang="en-IN" sz="2000" b="1" dirty="0"/>
              <a:t>1.041</a:t>
            </a:r>
            <a:r>
              <a:rPr lang="en-IN" sz="2000" dirty="0" smtClean="0"/>
              <a:t>.</a:t>
            </a:r>
          </a:p>
          <a:p>
            <a:pPr marL="285750" indent="-285750">
              <a:lnSpc>
                <a:spcPct val="150000"/>
              </a:lnSpc>
              <a:buFont typeface="Arial" panose="020B0604020202020204" pitchFamily="34" charset="0"/>
              <a:buChar char="•"/>
            </a:pPr>
            <a:r>
              <a:rPr lang="en-IN" sz="2000" dirty="0" smtClean="0"/>
              <a:t>MMJ’s example provides directions for a </a:t>
            </a:r>
            <a:r>
              <a:rPr lang="en-IN" sz="2000" dirty="0"/>
              <a:t>new journal’s success: </a:t>
            </a:r>
            <a:endParaRPr lang="en-IN" sz="2000" dirty="0" smtClean="0"/>
          </a:p>
          <a:p>
            <a:pPr marL="742950" lvl="1" indent="-285750">
              <a:lnSpc>
                <a:spcPct val="150000"/>
              </a:lnSpc>
              <a:buFont typeface="Arial" panose="020B0604020202020204" pitchFamily="34" charset="0"/>
              <a:buChar char="•"/>
            </a:pPr>
            <a:r>
              <a:rPr lang="en-IN" sz="2000" dirty="0" smtClean="0"/>
              <a:t>well-established </a:t>
            </a:r>
            <a:r>
              <a:rPr lang="en-IN" sz="2000" b="1" dirty="0" smtClean="0"/>
              <a:t>subject area</a:t>
            </a:r>
            <a:r>
              <a:rPr lang="en-IN" sz="2000" dirty="0" smtClean="0"/>
              <a:t>, </a:t>
            </a:r>
          </a:p>
          <a:p>
            <a:pPr marL="742950" lvl="1" indent="-285750">
              <a:lnSpc>
                <a:spcPct val="150000"/>
              </a:lnSpc>
              <a:buFont typeface="Arial" panose="020B0604020202020204" pitchFamily="34" charset="0"/>
              <a:buChar char="•"/>
            </a:pPr>
            <a:r>
              <a:rPr lang="en-IN" sz="2000" dirty="0" smtClean="0"/>
              <a:t>good university </a:t>
            </a:r>
            <a:r>
              <a:rPr lang="en-IN" sz="2000" dirty="0"/>
              <a:t>or research </a:t>
            </a:r>
            <a:r>
              <a:rPr lang="en-IN" sz="2000" dirty="0" smtClean="0"/>
              <a:t>institute as </a:t>
            </a:r>
            <a:r>
              <a:rPr lang="en-IN" sz="2000" dirty="0"/>
              <a:t>a </a:t>
            </a:r>
            <a:r>
              <a:rPr lang="en-IN" sz="2000" b="1" dirty="0"/>
              <a:t>publisher</a:t>
            </a:r>
            <a:r>
              <a:rPr lang="en-IN" sz="2000" dirty="0"/>
              <a:t>, </a:t>
            </a:r>
            <a:endParaRPr lang="en-IN" sz="2000" dirty="0" smtClean="0"/>
          </a:p>
          <a:p>
            <a:pPr marL="742950" lvl="1" indent="-285750">
              <a:lnSpc>
                <a:spcPct val="150000"/>
              </a:lnSpc>
              <a:buFont typeface="Arial" panose="020B0604020202020204" pitchFamily="34" charset="0"/>
              <a:buChar char="•"/>
            </a:pPr>
            <a:r>
              <a:rPr lang="en-IN" sz="2000" dirty="0" smtClean="0"/>
              <a:t>better composition </a:t>
            </a:r>
            <a:r>
              <a:rPr lang="en-IN" sz="2000" dirty="0"/>
              <a:t>of </a:t>
            </a:r>
            <a:r>
              <a:rPr lang="en-IN" sz="2000" b="1" dirty="0" smtClean="0"/>
              <a:t>editorial </a:t>
            </a:r>
            <a:r>
              <a:rPr lang="en-IN" sz="2000" b="1" dirty="0"/>
              <a:t>board</a:t>
            </a:r>
            <a:r>
              <a:rPr lang="en-IN" sz="2000" dirty="0"/>
              <a:t>, </a:t>
            </a:r>
            <a:endParaRPr lang="en-IN" sz="2000" dirty="0" smtClean="0"/>
          </a:p>
          <a:p>
            <a:pPr marL="742950" lvl="1" indent="-285750">
              <a:lnSpc>
                <a:spcPct val="150000"/>
              </a:lnSpc>
              <a:buFont typeface="Arial" panose="020B0604020202020204" pitchFamily="34" charset="0"/>
              <a:buChar char="•"/>
            </a:pPr>
            <a:r>
              <a:rPr lang="en-IN" sz="2000" dirty="0" smtClean="0"/>
              <a:t>extremely strict review of </a:t>
            </a:r>
            <a:r>
              <a:rPr lang="en-IN" sz="2000" b="1" dirty="0" smtClean="0"/>
              <a:t>submissions</a:t>
            </a:r>
            <a:r>
              <a:rPr lang="en-IN" sz="2000" dirty="0" smtClean="0"/>
              <a:t>, </a:t>
            </a:r>
          </a:p>
          <a:p>
            <a:pPr marL="742950" lvl="1" indent="-285750">
              <a:lnSpc>
                <a:spcPct val="150000"/>
              </a:lnSpc>
              <a:buFont typeface="Arial" panose="020B0604020202020204" pitchFamily="34" charset="0"/>
              <a:buChar char="•"/>
            </a:pPr>
            <a:r>
              <a:rPr lang="en-IN" sz="2000" dirty="0" smtClean="0"/>
              <a:t>primary language of </a:t>
            </a:r>
            <a:r>
              <a:rPr lang="en-IN" sz="2000" b="1" dirty="0" smtClean="0"/>
              <a:t>English</a:t>
            </a:r>
            <a:r>
              <a:rPr lang="en-IN" sz="2000" dirty="0" smtClean="0"/>
              <a:t>, </a:t>
            </a:r>
            <a:r>
              <a:rPr lang="en-IN" sz="2000" dirty="0"/>
              <a:t>and </a:t>
            </a:r>
            <a:endParaRPr lang="en-IN" sz="2000" dirty="0" smtClean="0"/>
          </a:p>
          <a:p>
            <a:pPr marL="742950" lvl="1" indent="-285750">
              <a:lnSpc>
                <a:spcPct val="150000"/>
              </a:lnSpc>
              <a:buFont typeface="Arial" panose="020B0604020202020204" pitchFamily="34" charset="0"/>
              <a:buChar char="•"/>
            </a:pPr>
            <a:r>
              <a:rPr lang="en-IN" sz="2000" dirty="0" smtClean="0"/>
              <a:t>efforts of </a:t>
            </a:r>
            <a:r>
              <a:rPr lang="en-IN" sz="2000" b="1" dirty="0" smtClean="0"/>
              <a:t>journal editors</a:t>
            </a:r>
            <a:r>
              <a:rPr lang="en-IN" sz="2000" dirty="0" smtClean="0"/>
              <a:t> </a:t>
            </a:r>
            <a:r>
              <a:rPr lang="en-IN" sz="2000" dirty="0"/>
              <a:t>to attract </a:t>
            </a:r>
            <a:r>
              <a:rPr lang="en-IN" sz="2000" dirty="0" smtClean="0"/>
              <a:t>new authors.</a:t>
            </a:r>
          </a:p>
        </p:txBody>
      </p:sp>
      <p:pic>
        <p:nvPicPr>
          <p:cNvPr id="5" name="Picture 4" descr="Moscow Mathematical Journal â 3/20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3826" y="2490300"/>
            <a:ext cx="1430617" cy="2181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1731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13"/>
          <p:cNvSpPr/>
          <p:nvPr/>
        </p:nvSpPr>
        <p:spPr bwMode="auto">
          <a:xfrm>
            <a:off x="0" y="2628886"/>
            <a:ext cx="9157408" cy="1693501"/>
          </a:xfrm>
          <a:prstGeom prst="rect">
            <a:avLst/>
          </a:prstGeom>
          <a:solidFill>
            <a:srgbClr val="D52B1E"/>
          </a:solidFill>
          <a:ln>
            <a:noFill/>
          </a:ln>
          <a:extLst/>
        </p:spPr>
        <p:txBody>
          <a:bodyPr lIns="0" tIns="0" rIns="0" bIns="0" rtlCol="0" anchor="ctr"/>
          <a:lstStyle/>
          <a:p>
            <a:pPr algn="ctr" defTabSz="914400"/>
            <a:endParaRPr lang="es-ES" dirty="0">
              <a:solidFill>
                <a:prstClr val="black"/>
              </a:solidFill>
            </a:endParaRPr>
          </a:p>
        </p:txBody>
      </p:sp>
      <p:sp>
        <p:nvSpPr>
          <p:cNvPr id="5" name="Title Placeholder 1"/>
          <p:cNvSpPr txBox="1">
            <a:spLocks/>
          </p:cNvSpPr>
          <p:nvPr/>
        </p:nvSpPr>
        <p:spPr>
          <a:xfrm>
            <a:off x="-132177" y="2901777"/>
            <a:ext cx="9385359" cy="1143000"/>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prstClr val="white"/>
                </a:solidFill>
                <a:latin typeface="+mn-lt"/>
              </a:rPr>
              <a:t>Quick Takeaway Points</a:t>
            </a:r>
            <a:endParaRPr lang="en-US" sz="4000" b="1" dirty="0">
              <a:solidFill>
                <a:prstClr val="white"/>
              </a:solidFill>
              <a:latin typeface="+mn-lt"/>
            </a:endParaRPr>
          </a:p>
        </p:txBody>
      </p:sp>
      <p:sp>
        <p:nvSpPr>
          <p:cNvPr id="2" name="AutoShape 2" descr="Image result for university of indonesia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9" name="TextBox 8"/>
          <p:cNvSpPr txBox="1"/>
          <p:nvPr/>
        </p:nvSpPr>
        <p:spPr>
          <a:xfrm>
            <a:off x="0" y="6645244"/>
            <a:ext cx="9144000" cy="230832"/>
          </a:xfrm>
          <a:prstGeom prst="rect">
            <a:avLst/>
          </a:prstGeom>
          <a:noFill/>
        </p:spPr>
        <p:txBody>
          <a:bodyPr wrap="square" rtlCol="0">
            <a:spAutoFit/>
          </a:bodyPr>
          <a:lstStyle/>
          <a:p>
            <a:pPr algn="ctr"/>
            <a:r>
              <a:rPr lang="en-US" sz="900" b="1" dirty="0"/>
              <a:t>Copyright © </a:t>
            </a:r>
            <a:r>
              <a:rPr lang="en-US" sz="900" b="1" dirty="0" smtClean="0"/>
              <a:t>2018 </a:t>
            </a:r>
            <a:r>
              <a:rPr lang="en-US" sz="900" b="1" dirty="0"/>
              <a:t>Enago Academy | All Rights Reserved.</a:t>
            </a:r>
          </a:p>
        </p:txBody>
      </p:sp>
      <p:sp>
        <p:nvSpPr>
          <p:cNvPr id="6" name="TextBox 5"/>
          <p:cNvSpPr txBox="1"/>
          <p:nvPr/>
        </p:nvSpPr>
        <p:spPr>
          <a:xfrm>
            <a:off x="152400" y="5944534"/>
            <a:ext cx="9144000" cy="338554"/>
          </a:xfrm>
          <a:prstGeom prst="rect">
            <a:avLst/>
          </a:prstGeom>
          <a:noFill/>
        </p:spPr>
        <p:txBody>
          <a:bodyPr wrap="square" rtlCol="0">
            <a:spAutoFit/>
          </a:bodyPr>
          <a:lstStyle/>
          <a:p>
            <a:pPr algn="ctr"/>
            <a:r>
              <a:rPr lang="en-US" sz="1600" b="1" dirty="0" smtClean="0"/>
              <a:t>*Source: </a:t>
            </a:r>
            <a:r>
              <a:rPr lang="en-US" sz="1600" b="1" dirty="0" err="1" smtClean="0"/>
              <a:t>SciVal</a:t>
            </a:r>
            <a:r>
              <a:rPr lang="en-US" sz="1600" b="1" dirty="0" smtClean="0"/>
              <a:t> by Elsevier</a:t>
            </a:r>
            <a:endParaRPr lang="en-US" sz="1600" b="1" dirty="0"/>
          </a:p>
        </p:txBody>
      </p:sp>
    </p:spTree>
    <p:extLst>
      <p:ext uri="{BB962C8B-B14F-4D97-AF65-F5344CB8AC3E}">
        <p14:creationId xmlns:p14="http://schemas.microsoft.com/office/powerpoint/2010/main" val="21252656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ED50F6FA-98C5-43A5-9149-BCA03420E39D}"/>
              </a:ext>
            </a:extLst>
          </p:cNvPr>
          <p:cNvSpPr txBox="1">
            <a:spLocks/>
          </p:cNvSpPr>
          <p:nvPr/>
        </p:nvSpPr>
        <p:spPr>
          <a:xfrm>
            <a:off x="228600" y="76201"/>
            <a:ext cx="7239000" cy="6857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300" b="1" dirty="0" smtClean="0">
                <a:latin typeface="Tahoma" panose="020B0604030504040204" pitchFamily="34" charset="0"/>
                <a:ea typeface="Tahoma" panose="020B0604030504040204" pitchFamily="34" charset="0"/>
                <a:cs typeface="Tahoma" panose="020B0604030504040204" pitchFamily="34" charset="0"/>
              </a:rPr>
              <a:t>Takeaway Points (Author)</a:t>
            </a:r>
            <a:endParaRPr lang="en-US" sz="3300" b="1"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0" y="6627168"/>
            <a:ext cx="9144000" cy="230832"/>
          </a:xfrm>
          <a:prstGeom prst="rect">
            <a:avLst/>
          </a:prstGeom>
          <a:noFill/>
        </p:spPr>
        <p:txBody>
          <a:bodyPr wrap="square" rtlCol="0">
            <a:spAutoFit/>
          </a:bodyPr>
          <a:lstStyle/>
          <a:p>
            <a:pPr algn="ctr"/>
            <a:r>
              <a:rPr lang="en-US" sz="900" b="1" dirty="0"/>
              <a:t>Copyright © </a:t>
            </a:r>
            <a:r>
              <a:rPr lang="en-US" sz="900" b="1" dirty="0" smtClean="0"/>
              <a:t>2018 </a:t>
            </a:r>
            <a:r>
              <a:rPr lang="en-US" sz="900" b="1" dirty="0"/>
              <a:t>Enago Academy | All Rights Reserved.</a:t>
            </a:r>
          </a:p>
        </p:txBody>
      </p:sp>
      <p:sp>
        <p:nvSpPr>
          <p:cNvPr id="2" name="Textfeld 1"/>
          <p:cNvSpPr txBox="1"/>
          <p:nvPr/>
        </p:nvSpPr>
        <p:spPr>
          <a:xfrm>
            <a:off x="249154" y="962029"/>
            <a:ext cx="5768874" cy="5196166"/>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800" dirty="0" smtClean="0"/>
              <a:t>Proper journal selection</a:t>
            </a:r>
          </a:p>
          <a:p>
            <a:pPr marL="457200" indent="-457200">
              <a:lnSpc>
                <a:spcPct val="150000"/>
              </a:lnSpc>
              <a:buFont typeface="Arial" panose="020B0604020202020204" pitchFamily="34" charset="0"/>
              <a:buChar char="•"/>
            </a:pPr>
            <a:r>
              <a:rPr lang="en-US" sz="2800" dirty="0"/>
              <a:t>Read the author guidelines!</a:t>
            </a:r>
          </a:p>
          <a:p>
            <a:pPr marL="457200" indent="-457200">
              <a:lnSpc>
                <a:spcPct val="150000"/>
              </a:lnSpc>
              <a:buFont typeface="Arial" panose="020B0604020202020204" pitchFamily="34" charset="0"/>
              <a:buChar char="•"/>
            </a:pPr>
            <a:r>
              <a:rPr lang="en-US" sz="2800" dirty="0" smtClean="0"/>
              <a:t>International collaboration</a:t>
            </a:r>
          </a:p>
          <a:p>
            <a:pPr marL="457200" indent="-457200">
              <a:lnSpc>
                <a:spcPct val="150000"/>
              </a:lnSpc>
              <a:buFont typeface="Arial" panose="020B0604020202020204" pitchFamily="34" charset="0"/>
              <a:buChar char="•"/>
            </a:pPr>
            <a:r>
              <a:rPr lang="en-US" sz="2800" dirty="0" smtClean="0"/>
              <a:t>Be aware of </a:t>
            </a:r>
            <a:r>
              <a:rPr lang="en-US" sz="2800" dirty="0"/>
              <a:t>best practices </a:t>
            </a:r>
            <a:r>
              <a:rPr lang="en-US" sz="2800" dirty="0" smtClean="0"/>
              <a:t>in publication ethics</a:t>
            </a:r>
          </a:p>
          <a:p>
            <a:pPr marL="457200" indent="-457200">
              <a:lnSpc>
                <a:spcPct val="150000"/>
              </a:lnSpc>
              <a:buFont typeface="Arial" panose="020B0604020202020204" pitchFamily="34" charset="0"/>
              <a:buChar char="•"/>
            </a:pPr>
            <a:r>
              <a:rPr lang="en-US" sz="2800" dirty="0" smtClean="0"/>
              <a:t>Ensure high English language quality – very critical for international journals</a:t>
            </a:r>
          </a:p>
        </p:txBody>
      </p:sp>
      <p:sp>
        <p:nvSpPr>
          <p:cNvPr id="3" name="AutoShape 2" descr="Image result for research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4413" y="2484063"/>
            <a:ext cx="3571876" cy="2386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13986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ED50F6FA-98C5-43A5-9149-BCA03420E39D}"/>
              </a:ext>
            </a:extLst>
          </p:cNvPr>
          <p:cNvSpPr txBox="1">
            <a:spLocks/>
          </p:cNvSpPr>
          <p:nvPr/>
        </p:nvSpPr>
        <p:spPr>
          <a:xfrm>
            <a:off x="228600" y="76201"/>
            <a:ext cx="7239000" cy="6857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latin typeface="Tahoma" panose="020B0604030504040204" pitchFamily="34" charset="0"/>
                <a:ea typeface="Tahoma" panose="020B0604030504040204" pitchFamily="34" charset="0"/>
                <a:cs typeface="Tahoma" panose="020B0604030504040204" pitchFamily="34" charset="0"/>
              </a:rPr>
              <a:t>Takeaway Points </a:t>
            </a:r>
            <a:r>
              <a:rPr lang="en-US" sz="2800" b="1" dirty="0" smtClean="0">
                <a:latin typeface="Tahoma" panose="020B0604030504040204" pitchFamily="34" charset="0"/>
                <a:ea typeface="Tahoma" panose="020B0604030504040204" pitchFamily="34" charset="0"/>
                <a:cs typeface="Tahoma" panose="020B0604030504040204" pitchFamily="34" charset="0"/>
              </a:rPr>
              <a:t>(Journal Editor)</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0" y="6627168"/>
            <a:ext cx="9144000" cy="230832"/>
          </a:xfrm>
          <a:prstGeom prst="rect">
            <a:avLst/>
          </a:prstGeom>
          <a:noFill/>
        </p:spPr>
        <p:txBody>
          <a:bodyPr wrap="square" rtlCol="0">
            <a:spAutoFit/>
          </a:bodyPr>
          <a:lstStyle/>
          <a:p>
            <a:pPr algn="ctr"/>
            <a:r>
              <a:rPr lang="en-US" sz="900" b="1" dirty="0"/>
              <a:t>Copyright © </a:t>
            </a:r>
            <a:r>
              <a:rPr lang="en-US" sz="900" b="1" dirty="0" smtClean="0"/>
              <a:t>2018 </a:t>
            </a:r>
            <a:r>
              <a:rPr lang="en-US" sz="900" b="1" dirty="0"/>
              <a:t>Enago Academy | All Rights Reserved.</a:t>
            </a:r>
          </a:p>
        </p:txBody>
      </p:sp>
      <p:sp>
        <p:nvSpPr>
          <p:cNvPr id="2" name="Textfeld 1"/>
          <p:cNvSpPr txBox="1"/>
          <p:nvPr/>
        </p:nvSpPr>
        <p:spPr>
          <a:xfrm>
            <a:off x="247806" y="771293"/>
            <a:ext cx="5242132" cy="604627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smtClean="0"/>
              <a:t>Make sure your peer review system is up to date</a:t>
            </a:r>
          </a:p>
          <a:p>
            <a:pPr marL="342900" indent="-342900">
              <a:lnSpc>
                <a:spcPct val="150000"/>
              </a:lnSpc>
              <a:buFont typeface="Arial" panose="020B0604020202020204" pitchFamily="34" charset="0"/>
              <a:buChar char="•"/>
            </a:pPr>
            <a:r>
              <a:rPr lang="en-US" sz="2000" dirty="0" smtClean="0"/>
              <a:t>Support </a:t>
            </a:r>
            <a:r>
              <a:rPr lang="en-US" sz="2000" dirty="0"/>
              <a:t>initiatives designed to reduce academic </a:t>
            </a:r>
            <a:r>
              <a:rPr lang="en-US" sz="2000" dirty="0" smtClean="0"/>
              <a:t>misconduct</a:t>
            </a:r>
            <a:endParaRPr lang="en-US" sz="2000" dirty="0"/>
          </a:p>
          <a:p>
            <a:pPr marL="342900" indent="-342900">
              <a:lnSpc>
                <a:spcPct val="150000"/>
              </a:lnSpc>
              <a:buFont typeface="Arial" panose="020B0604020202020204" pitchFamily="34" charset="0"/>
              <a:buChar char="•"/>
            </a:pPr>
            <a:r>
              <a:rPr lang="en-US" sz="2000" dirty="0" smtClean="0"/>
              <a:t>Support </a:t>
            </a:r>
            <a:r>
              <a:rPr lang="en-US" sz="2000" dirty="0"/>
              <a:t>initiatives to educate researchers about publication </a:t>
            </a:r>
            <a:r>
              <a:rPr lang="en-US" sz="2000" dirty="0" smtClean="0"/>
              <a:t>ethics</a:t>
            </a:r>
          </a:p>
          <a:p>
            <a:pPr marL="342900" indent="-342900">
              <a:lnSpc>
                <a:spcPct val="150000"/>
              </a:lnSpc>
              <a:buFont typeface="Arial" panose="020B0604020202020204" pitchFamily="34" charset="0"/>
              <a:buChar char="•"/>
            </a:pPr>
            <a:r>
              <a:rPr lang="en-US" sz="2000" dirty="0"/>
              <a:t>P</a:t>
            </a:r>
            <a:r>
              <a:rPr lang="en-US" sz="2000" dirty="0" smtClean="0"/>
              <a:t>ublish </a:t>
            </a:r>
            <a:r>
              <a:rPr lang="en-US" sz="2000" dirty="0"/>
              <a:t>clear instructions in </a:t>
            </a:r>
            <a:r>
              <a:rPr lang="en-US" sz="2000" dirty="0" smtClean="0"/>
              <a:t>your journals </a:t>
            </a:r>
            <a:r>
              <a:rPr lang="en-US" sz="2000" dirty="0"/>
              <a:t>about submission and what </a:t>
            </a:r>
            <a:r>
              <a:rPr lang="en-US" sz="2000" dirty="0" smtClean="0"/>
              <a:t>you expect </a:t>
            </a:r>
            <a:r>
              <a:rPr lang="en-US" sz="2000" dirty="0"/>
              <a:t>from </a:t>
            </a:r>
            <a:r>
              <a:rPr lang="en-US" sz="2000" dirty="0" smtClean="0"/>
              <a:t>authors</a:t>
            </a:r>
          </a:p>
          <a:p>
            <a:pPr marL="342900" indent="-342900">
              <a:lnSpc>
                <a:spcPct val="150000"/>
              </a:lnSpc>
              <a:buFont typeface="Arial" panose="020B0604020202020204" pitchFamily="34" charset="0"/>
              <a:buChar char="•"/>
            </a:pPr>
            <a:r>
              <a:rPr lang="en-US" sz="2000" dirty="0" smtClean="0"/>
              <a:t>Have </a:t>
            </a:r>
            <a:r>
              <a:rPr lang="en-US" sz="2000" dirty="0"/>
              <a:t>systems in place to detect falsified data, e.g. manipulated photographic images </a:t>
            </a:r>
            <a:r>
              <a:rPr lang="en-US" sz="2000"/>
              <a:t>or </a:t>
            </a:r>
            <a:r>
              <a:rPr lang="en-US" sz="2000" smtClean="0"/>
              <a:t>plagiarized </a:t>
            </a:r>
            <a:r>
              <a:rPr lang="en-US" sz="2000" dirty="0"/>
              <a:t>text (either </a:t>
            </a:r>
            <a:r>
              <a:rPr lang="en-US" sz="2000" dirty="0" smtClean="0"/>
              <a:t>for routine </a:t>
            </a:r>
            <a:r>
              <a:rPr lang="en-US" sz="2000" dirty="0"/>
              <a:t>use or when suspicions are raised)</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6193" y="2601878"/>
            <a:ext cx="3191650" cy="2123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44674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ED50F6FA-98C5-43A5-9149-BCA03420E39D}"/>
              </a:ext>
            </a:extLst>
          </p:cNvPr>
          <p:cNvSpPr txBox="1">
            <a:spLocks/>
          </p:cNvSpPr>
          <p:nvPr/>
        </p:nvSpPr>
        <p:spPr>
          <a:xfrm>
            <a:off x="228600" y="76201"/>
            <a:ext cx="7239000" cy="6857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latin typeface="Tahoma" panose="020B0604030504040204" pitchFamily="34" charset="0"/>
                <a:ea typeface="Tahoma" panose="020B0604030504040204" pitchFamily="34" charset="0"/>
                <a:cs typeface="Tahoma" panose="020B0604030504040204" pitchFamily="34" charset="0"/>
              </a:rPr>
              <a:t>Takeaway Points </a:t>
            </a:r>
            <a:r>
              <a:rPr lang="en-US" sz="2800" b="1" dirty="0" smtClean="0">
                <a:latin typeface="Tahoma" panose="020B0604030504040204" pitchFamily="34" charset="0"/>
                <a:ea typeface="Tahoma" panose="020B0604030504040204" pitchFamily="34" charset="0"/>
                <a:cs typeface="Tahoma" panose="020B0604030504040204" pitchFamily="34" charset="0"/>
              </a:rPr>
              <a:t>(Publisher)</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0" y="6627168"/>
            <a:ext cx="9144000" cy="230832"/>
          </a:xfrm>
          <a:prstGeom prst="rect">
            <a:avLst/>
          </a:prstGeom>
          <a:noFill/>
        </p:spPr>
        <p:txBody>
          <a:bodyPr wrap="square" rtlCol="0">
            <a:spAutoFit/>
          </a:bodyPr>
          <a:lstStyle/>
          <a:p>
            <a:pPr algn="ctr"/>
            <a:r>
              <a:rPr lang="en-US" sz="900" b="1" dirty="0"/>
              <a:t>Copyright © </a:t>
            </a:r>
            <a:r>
              <a:rPr lang="en-US" sz="900" b="1" dirty="0" smtClean="0"/>
              <a:t>2018 </a:t>
            </a:r>
            <a:r>
              <a:rPr lang="en-US" sz="900" b="1" dirty="0"/>
              <a:t>Enago Academy | All Rights Reserved.</a:t>
            </a:r>
          </a:p>
        </p:txBody>
      </p:sp>
      <p:sp>
        <p:nvSpPr>
          <p:cNvPr id="2" name="Textfeld 1"/>
          <p:cNvSpPr txBox="1"/>
          <p:nvPr/>
        </p:nvSpPr>
        <p:spPr>
          <a:xfrm>
            <a:off x="265695" y="950321"/>
            <a:ext cx="5741700" cy="512294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smtClean="0"/>
              <a:t>Follow ethical practices</a:t>
            </a:r>
          </a:p>
          <a:p>
            <a:pPr marL="342900" indent="-342900">
              <a:lnSpc>
                <a:spcPct val="150000"/>
              </a:lnSpc>
              <a:buFont typeface="Arial" panose="020B0604020202020204" pitchFamily="34" charset="0"/>
              <a:buChar char="•"/>
            </a:pPr>
            <a:r>
              <a:rPr lang="en-US" sz="2000" dirty="0" smtClean="0"/>
              <a:t>Proper and complete journal website (possibly with an English version)</a:t>
            </a:r>
          </a:p>
          <a:p>
            <a:pPr marL="342900" indent="-342900">
              <a:lnSpc>
                <a:spcPct val="150000"/>
              </a:lnSpc>
              <a:buFont typeface="Arial" panose="020B0604020202020204" pitchFamily="34" charset="0"/>
              <a:buChar char="•"/>
            </a:pPr>
            <a:r>
              <a:rPr lang="en-US" sz="2000" dirty="0" smtClean="0"/>
              <a:t>Make your content findable (= electronic)</a:t>
            </a:r>
          </a:p>
          <a:p>
            <a:pPr marL="342900" indent="-342900">
              <a:lnSpc>
                <a:spcPct val="150000"/>
              </a:lnSpc>
              <a:buFont typeface="Arial" panose="020B0604020202020204" pitchFamily="34" charset="0"/>
              <a:buChar char="•"/>
            </a:pPr>
            <a:r>
              <a:rPr lang="en-US" sz="2000" dirty="0" smtClean="0"/>
              <a:t>Use DOI system</a:t>
            </a:r>
          </a:p>
          <a:p>
            <a:pPr marL="342900" indent="-342900">
              <a:lnSpc>
                <a:spcPct val="150000"/>
              </a:lnSpc>
              <a:buFont typeface="Arial" panose="020B0604020202020204" pitchFamily="34" charset="0"/>
              <a:buChar char="•"/>
            </a:pPr>
            <a:r>
              <a:rPr lang="en-US" sz="2000" dirty="0" smtClean="0"/>
              <a:t>Make it readable (= English abstracts, references, full paper)</a:t>
            </a:r>
          </a:p>
          <a:p>
            <a:pPr marL="342900" indent="-342900">
              <a:lnSpc>
                <a:spcPct val="150000"/>
              </a:lnSpc>
              <a:buFont typeface="Arial" panose="020B0604020202020204" pitchFamily="34" charset="0"/>
              <a:buChar char="•"/>
            </a:pPr>
            <a:r>
              <a:rPr lang="en-US" sz="2000" dirty="0" smtClean="0"/>
              <a:t>Work with international organizations -- ORCID, </a:t>
            </a:r>
            <a:r>
              <a:rPr lang="en-US" sz="2000" dirty="0" err="1"/>
              <a:t>C</a:t>
            </a:r>
            <a:r>
              <a:rPr lang="en-US" sz="2000" dirty="0" err="1" smtClean="0"/>
              <a:t>rossref</a:t>
            </a:r>
            <a:r>
              <a:rPr lang="en-US" sz="2000" dirty="0" smtClean="0"/>
              <a:t>, DOAJ</a:t>
            </a:r>
          </a:p>
          <a:p>
            <a:pPr marL="342900" indent="-342900">
              <a:lnSpc>
                <a:spcPct val="150000"/>
              </a:lnSpc>
              <a:buFont typeface="Arial" panose="020B0604020202020204" pitchFamily="34" charset="0"/>
              <a:buChar char="•"/>
            </a:pPr>
            <a:r>
              <a:rPr lang="en-US" sz="2000" dirty="0" smtClean="0"/>
              <a:t>Promote published papers</a:t>
            </a:r>
          </a:p>
          <a:p>
            <a:pPr marL="342900" indent="-342900">
              <a:lnSpc>
                <a:spcPct val="150000"/>
              </a:lnSpc>
              <a:buFont typeface="Arial" panose="020B0604020202020204" pitchFamily="34" charset="0"/>
              <a:buChar char="•"/>
            </a:pPr>
            <a:r>
              <a:rPr lang="en-US" sz="2000" dirty="0" smtClean="0"/>
              <a:t>Use hosting services aggregators</a:t>
            </a:r>
            <a:endParaRPr lang="en-US" sz="2000" dirty="0"/>
          </a:p>
        </p:txBody>
      </p:sp>
      <p:pic>
        <p:nvPicPr>
          <p:cNvPr id="5" name="Picture 4" descr="Wiley_Wordmark_bla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9370" y="3643329"/>
            <a:ext cx="1934293" cy="775732"/>
          </a:xfrm>
          <a:prstGeom prst="rect">
            <a:avLst/>
          </a:prstGeom>
        </p:spPr>
      </p:pic>
      <p:pic>
        <p:nvPicPr>
          <p:cNvPr id="7" name="Picture 6" descr="545px-Elsevier.svg.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9370" y="1574016"/>
            <a:ext cx="924024" cy="1015578"/>
          </a:xfrm>
          <a:prstGeom prst="rect">
            <a:avLst/>
          </a:prstGeom>
        </p:spPr>
      </p:pic>
      <p:pic>
        <p:nvPicPr>
          <p:cNvPr id="8" name="Picture 7" descr="banner.gif"/>
          <p:cNvPicPr>
            <a:picLocks noChangeAspect="1"/>
          </p:cNvPicPr>
          <p:nvPr/>
        </p:nvPicPr>
        <p:blipFill rotWithShape="1">
          <a:blip r:embed="rId5" cstate="print">
            <a:extLst>
              <a:ext uri="{28A0092B-C50C-407E-A947-70E740481C1C}">
                <a14:useLocalDpi xmlns:a14="http://schemas.microsoft.com/office/drawing/2010/main" val="0"/>
              </a:ext>
            </a:extLst>
          </a:blip>
          <a:srcRect r="51536"/>
          <a:stretch/>
        </p:blipFill>
        <p:spPr>
          <a:xfrm>
            <a:off x="6662214" y="831140"/>
            <a:ext cx="2357972" cy="540060"/>
          </a:xfrm>
          <a:prstGeom prst="rect">
            <a:avLst/>
          </a:prstGeom>
        </p:spPr>
      </p:pic>
      <p:pic>
        <p:nvPicPr>
          <p:cNvPr id="10" name="Picture 9" descr="rsc-logo.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02045" y="4419061"/>
            <a:ext cx="1310068" cy="871195"/>
          </a:xfrm>
          <a:prstGeom prst="rect">
            <a:avLst/>
          </a:prstGeom>
        </p:spPr>
      </p:pic>
      <p:pic>
        <p:nvPicPr>
          <p:cNvPr id="12" name="Picture 11" descr="1476487469282.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16517" y="2734777"/>
            <a:ext cx="2203669" cy="519928"/>
          </a:xfrm>
          <a:prstGeom prst="rect">
            <a:avLst/>
          </a:prstGeom>
        </p:spPr>
      </p:pic>
      <p:pic>
        <p:nvPicPr>
          <p:cNvPr id="13" name="Picture 4" descr="Image result for AAA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30681" y="5547407"/>
            <a:ext cx="1768818" cy="499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2055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13"/>
          <p:cNvSpPr/>
          <p:nvPr/>
        </p:nvSpPr>
        <p:spPr bwMode="auto">
          <a:xfrm>
            <a:off x="0" y="2628886"/>
            <a:ext cx="9157408" cy="1693501"/>
          </a:xfrm>
          <a:prstGeom prst="rect">
            <a:avLst/>
          </a:prstGeom>
          <a:solidFill>
            <a:srgbClr val="D52B1E"/>
          </a:solidFill>
          <a:ln>
            <a:noFill/>
          </a:ln>
          <a:extLst/>
        </p:spPr>
        <p:txBody>
          <a:bodyPr lIns="0" tIns="0" rIns="0" bIns="0" rtlCol="0" anchor="ctr"/>
          <a:lstStyle/>
          <a:p>
            <a:pPr algn="ctr" defTabSz="914400"/>
            <a:endParaRPr lang="es-ES" dirty="0">
              <a:solidFill>
                <a:prstClr val="black"/>
              </a:solidFill>
            </a:endParaRPr>
          </a:p>
        </p:txBody>
      </p:sp>
      <p:sp>
        <p:nvSpPr>
          <p:cNvPr id="5" name="Title Placeholder 1"/>
          <p:cNvSpPr txBox="1">
            <a:spLocks/>
          </p:cNvSpPr>
          <p:nvPr/>
        </p:nvSpPr>
        <p:spPr>
          <a:xfrm>
            <a:off x="-132177" y="2901777"/>
            <a:ext cx="9385359" cy="1143000"/>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prstClr val="white"/>
                </a:solidFill>
                <a:latin typeface="+mn-lt"/>
              </a:rPr>
              <a:t>Questions and Answers</a:t>
            </a:r>
            <a:endParaRPr lang="en-US" sz="4000" b="1" dirty="0">
              <a:solidFill>
                <a:prstClr val="white"/>
              </a:solidFill>
              <a:latin typeface="+mn-lt"/>
            </a:endParaRPr>
          </a:p>
        </p:txBody>
      </p:sp>
      <p:sp>
        <p:nvSpPr>
          <p:cNvPr id="2" name="AutoShape 2" descr="Image result for university of indonesia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9" name="TextBox 8"/>
          <p:cNvSpPr txBox="1"/>
          <p:nvPr/>
        </p:nvSpPr>
        <p:spPr>
          <a:xfrm>
            <a:off x="0" y="6645244"/>
            <a:ext cx="9144000" cy="230832"/>
          </a:xfrm>
          <a:prstGeom prst="rect">
            <a:avLst/>
          </a:prstGeom>
          <a:noFill/>
        </p:spPr>
        <p:txBody>
          <a:bodyPr wrap="square" rtlCol="0">
            <a:spAutoFit/>
          </a:bodyPr>
          <a:lstStyle/>
          <a:p>
            <a:pPr algn="ctr"/>
            <a:r>
              <a:rPr lang="en-US" sz="900" b="1" dirty="0"/>
              <a:t>Copyright © </a:t>
            </a:r>
            <a:r>
              <a:rPr lang="en-US" sz="900" b="1" dirty="0" smtClean="0"/>
              <a:t>2018 </a:t>
            </a:r>
            <a:r>
              <a:rPr lang="en-US" sz="900" b="1" dirty="0"/>
              <a:t>Enago Academy | All Rights Reserved.</a:t>
            </a:r>
          </a:p>
        </p:txBody>
      </p:sp>
      <p:sp>
        <p:nvSpPr>
          <p:cNvPr id="6" name="Content Placeholder 2"/>
          <p:cNvSpPr txBox="1">
            <a:spLocks/>
          </p:cNvSpPr>
          <p:nvPr/>
        </p:nvSpPr>
        <p:spPr>
          <a:xfrm>
            <a:off x="617152" y="963980"/>
            <a:ext cx="7886700" cy="140084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en-US" dirty="0" smtClean="0">
                <a:latin typeface="Calibri" panose="020F0502020204030204" pitchFamily="34" charset="0"/>
                <a:cs typeface="Calibri" panose="020F0502020204030204" pitchFamily="34" charset="0"/>
              </a:rPr>
              <a:t>Download the Enago Academy app to get free updates on the latest developments in publishing!</a:t>
            </a:r>
            <a:endParaRPr lang="en-IN" dirty="0"/>
          </a:p>
        </p:txBody>
      </p:sp>
      <p:pic>
        <p:nvPicPr>
          <p:cNvPr id="7" name="Picture 2" descr="D:\Documents\OMessenger\Received files\QR-Code-August.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29802" y="4044777"/>
            <a:ext cx="2297804" cy="238666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209078" y="6062113"/>
            <a:ext cx="2633028" cy="369332"/>
          </a:xfrm>
          <a:prstGeom prst="rect">
            <a:avLst/>
          </a:prstGeom>
        </p:spPr>
        <p:txBody>
          <a:bodyPr wrap="none">
            <a:spAutoFit/>
          </a:bodyPr>
          <a:lstStyle/>
          <a:p>
            <a:r>
              <a:rPr lang="en-US" b="1" dirty="0">
                <a:latin typeface="Calibri" panose="020F0502020204030204" pitchFamily="34" charset="0"/>
                <a:cs typeface="Calibri" panose="020F0502020204030204" pitchFamily="34" charset="0"/>
              </a:rPr>
              <a:t>(Or visit: </a:t>
            </a:r>
            <a:r>
              <a:rPr lang="en-US" b="1" dirty="0">
                <a:latin typeface="Calibri" panose="020F0502020204030204" pitchFamily="34" charset="0"/>
                <a:cs typeface="Calibri" panose="020F0502020204030204" pitchFamily="34" charset="0"/>
                <a:hlinkClick r:id="rId4" action="ppaction://hlinkfile"/>
              </a:rPr>
              <a:t>enago.com/app</a:t>
            </a:r>
            <a:r>
              <a:rPr lang="en-US" b="1" dirty="0">
                <a:latin typeface="Calibri" panose="020F0502020204030204" pitchFamily="34" charset="0"/>
                <a:cs typeface="Calibri" panose="020F0502020204030204" pitchFamily="34" charset="0"/>
              </a:rPr>
              <a:t>)</a:t>
            </a:r>
            <a:endParaRPr lang="en-IN" dirty="0"/>
          </a:p>
        </p:txBody>
      </p:sp>
    </p:spTree>
    <p:extLst>
      <p:ext uri="{BB962C8B-B14F-4D97-AF65-F5344CB8AC3E}">
        <p14:creationId xmlns:p14="http://schemas.microsoft.com/office/powerpoint/2010/main" val="26203530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ED50F6FA-98C5-43A5-9149-BCA03420E39D}"/>
              </a:ext>
            </a:extLst>
          </p:cNvPr>
          <p:cNvSpPr txBox="1">
            <a:spLocks/>
          </p:cNvSpPr>
          <p:nvPr/>
        </p:nvSpPr>
        <p:spPr>
          <a:xfrm>
            <a:off x="228600" y="76201"/>
            <a:ext cx="7239000" cy="6857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smtClean="0">
                <a:latin typeface="Tahoma" panose="020B0604030504040204" pitchFamily="34" charset="0"/>
                <a:ea typeface="Tahoma" panose="020B0604030504040204" pitchFamily="34" charset="0"/>
                <a:cs typeface="Tahoma" panose="020B0604030504040204" pitchFamily="34" charset="0"/>
              </a:rPr>
              <a:t>Russian R&amp;D and Funding</a:t>
            </a:r>
            <a:endParaRPr lang="en-US" sz="3300" b="1"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0" y="6627168"/>
            <a:ext cx="9144000" cy="230832"/>
          </a:xfrm>
          <a:prstGeom prst="rect">
            <a:avLst/>
          </a:prstGeom>
          <a:noFill/>
        </p:spPr>
        <p:txBody>
          <a:bodyPr wrap="square" rtlCol="0">
            <a:spAutoFit/>
          </a:bodyPr>
          <a:lstStyle/>
          <a:p>
            <a:pPr algn="ctr"/>
            <a:r>
              <a:rPr lang="en-US" sz="900" b="1" dirty="0"/>
              <a:t>Copyright © </a:t>
            </a:r>
            <a:r>
              <a:rPr lang="en-US" sz="900" b="1" dirty="0" smtClean="0"/>
              <a:t>2018 </a:t>
            </a:r>
            <a:r>
              <a:rPr lang="en-US" sz="900" b="1" dirty="0"/>
              <a:t>Enago Academy | All Rights Reserved.</a:t>
            </a:r>
          </a:p>
        </p:txBody>
      </p:sp>
      <p:sp>
        <p:nvSpPr>
          <p:cNvPr id="7" name="Rectangle 6"/>
          <p:cNvSpPr/>
          <p:nvPr/>
        </p:nvSpPr>
        <p:spPr>
          <a:xfrm>
            <a:off x="257783" y="1068133"/>
            <a:ext cx="4727172" cy="5450851"/>
          </a:xfrm>
          <a:prstGeom prst="rect">
            <a:avLst/>
          </a:prstGeom>
        </p:spPr>
        <p:txBody>
          <a:bodyPr wrap="square">
            <a:spAutoFit/>
          </a:bodyPr>
          <a:lstStyle/>
          <a:p>
            <a:pPr marL="342900" indent="-342900">
              <a:lnSpc>
                <a:spcPct val="150000"/>
              </a:lnSpc>
              <a:buFont typeface="Arial" panose="020B0604020202020204" pitchFamily="34" charset="0"/>
              <a:buChar char="•"/>
            </a:pPr>
            <a:r>
              <a:rPr lang="en-IN" dirty="0" smtClean="0"/>
              <a:t>In </a:t>
            </a:r>
            <a:r>
              <a:rPr lang="en-IN" dirty="0"/>
              <a:t>Russia, </a:t>
            </a:r>
            <a:r>
              <a:rPr lang="en-IN" b="1" dirty="0" smtClean="0"/>
              <a:t>~</a:t>
            </a:r>
            <a:r>
              <a:rPr lang="en-IN" b="1" dirty="0"/>
              <a:t>3,500</a:t>
            </a:r>
            <a:r>
              <a:rPr lang="en-IN" dirty="0"/>
              <a:t> organizations </a:t>
            </a:r>
            <a:r>
              <a:rPr lang="en-IN" dirty="0" smtClean="0"/>
              <a:t>are currently engaged </a:t>
            </a:r>
            <a:r>
              <a:rPr lang="en-IN" dirty="0"/>
              <a:t>in </a:t>
            </a:r>
            <a:r>
              <a:rPr lang="en-IN" dirty="0" smtClean="0"/>
              <a:t>R&amp;D, </a:t>
            </a:r>
            <a:r>
              <a:rPr lang="en-IN" dirty="0"/>
              <a:t>of which </a:t>
            </a:r>
            <a:r>
              <a:rPr lang="en-IN" b="1" dirty="0"/>
              <a:t>70%</a:t>
            </a:r>
            <a:r>
              <a:rPr lang="en-IN" dirty="0"/>
              <a:t> belong to the </a:t>
            </a:r>
            <a:r>
              <a:rPr lang="en-IN" dirty="0" smtClean="0"/>
              <a:t>state.</a:t>
            </a:r>
          </a:p>
          <a:p>
            <a:pPr marL="342900" indent="-342900">
              <a:lnSpc>
                <a:spcPct val="150000"/>
              </a:lnSpc>
              <a:buFont typeface="Arial" panose="020B0604020202020204" pitchFamily="34" charset="0"/>
              <a:buChar char="•"/>
            </a:pPr>
            <a:endParaRPr lang="en-IN" dirty="0" smtClean="0"/>
          </a:p>
          <a:p>
            <a:pPr marL="342900" indent="-342900">
              <a:lnSpc>
                <a:spcPct val="150000"/>
              </a:lnSpc>
              <a:buFont typeface="Arial" panose="020B0604020202020204" pitchFamily="34" charset="0"/>
              <a:buChar char="•"/>
            </a:pPr>
            <a:r>
              <a:rPr lang="en-IN" dirty="0" smtClean="0"/>
              <a:t>Based </a:t>
            </a:r>
            <a:r>
              <a:rPr lang="en-IN" dirty="0"/>
              <a:t>on </a:t>
            </a:r>
            <a:r>
              <a:rPr lang="en-IN" dirty="0" smtClean="0"/>
              <a:t>2013 data published in</a:t>
            </a:r>
            <a:r>
              <a:rPr lang="en-IN" dirty="0"/>
              <a:t> </a:t>
            </a:r>
            <a:r>
              <a:rPr lang="en-IN" i="1" dirty="0"/>
              <a:t>Science</a:t>
            </a:r>
            <a:r>
              <a:rPr lang="en-IN" dirty="0"/>
              <a:t>, </a:t>
            </a:r>
            <a:r>
              <a:rPr lang="en-IN" i="1" dirty="0"/>
              <a:t>Nature</a:t>
            </a:r>
            <a:r>
              <a:rPr lang="en-IN" dirty="0"/>
              <a:t> and </a:t>
            </a:r>
            <a:r>
              <a:rPr lang="en-IN" i="1" dirty="0"/>
              <a:t>PNAS</a:t>
            </a:r>
            <a:r>
              <a:rPr lang="en-IN" dirty="0"/>
              <a:t>, the Russian funding sources </a:t>
            </a:r>
            <a:r>
              <a:rPr lang="en-IN" dirty="0" smtClean="0"/>
              <a:t>were</a:t>
            </a:r>
            <a:endParaRPr lang="en-IN" dirty="0"/>
          </a:p>
          <a:p>
            <a:pPr marL="742950" lvl="1" indent="-285750">
              <a:lnSpc>
                <a:spcPct val="150000"/>
              </a:lnSpc>
              <a:buFont typeface="Arial" panose="020B0604020202020204" pitchFamily="34" charset="0"/>
              <a:buChar char="•"/>
            </a:pPr>
            <a:r>
              <a:rPr lang="en-IN" dirty="0"/>
              <a:t>Russian Science Foundation - </a:t>
            </a:r>
            <a:r>
              <a:rPr lang="en-IN" b="1" dirty="0"/>
              <a:t>60</a:t>
            </a:r>
            <a:r>
              <a:rPr lang="en-IN" dirty="0"/>
              <a:t> </a:t>
            </a:r>
            <a:r>
              <a:rPr lang="en-IN" dirty="0" smtClean="0"/>
              <a:t>publications</a:t>
            </a:r>
            <a:endParaRPr lang="en-IN" dirty="0"/>
          </a:p>
          <a:p>
            <a:pPr marL="742950" lvl="1" indent="-285750">
              <a:lnSpc>
                <a:spcPct val="150000"/>
              </a:lnSpc>
              <a:buFont typeface="Arial" panose="020B0604020202020204" pitchFamily="34" charset="0"/>
              <a:buChar char="•"/>
            </a:pPr>
            <a:r>
              <a:rPr lang="en-IN" dirty="0"/>
              <a:t>Russian Foundation for Basic Research - </a:t>
            </a:r>
            <a:r>
              <a:rPr lang="en-IN" b="1" dirty="0"/>
              <a:t>51</a:t>
            </a:r>
            <a:r>
              <a:rPr lang="en-IN" dirty="0"/>
              <a:t> </a:t>
            </a:r>
            <a:r>
              <a:rPr lang="en-IN" dirty="0" smtClean="0"/>
              <a:t>publications</a:t>
            </a:r>
            <a:endParaRPr lang="en-IN" dirty="0"/>
          </a:p>
          <a:p>
            <a:pPr marL="742950" lvl="1" indent="-285750">
              <a:lnSpc>
                <a:spcPct val="150000"/>
              </a:lnSpc>
              <a:buFont typeface="Arial" panose="020B0604020202020204" pitchFamily="34" charset="0"/>
              <a:buChar char="•"/>
            </a:pPr>
            <a:r>
              <a:rPr lang="en-IN" dirty="0"/>
              <a:t>Russian Ministry of Education and Science - </a:t>
            </a:r>
            <a:r>
              <a:rPr lang="en-IN" b="1" dirty="0"/>
              <a:t>28</a:t>
            </a:r>
            <a:r>
              <a:rPr lang="en-IN" dirty="0"/>
              <a:t> </a:t>
            </a:r>
            <a:r>
              <a:rPr lang="en-IN" dirty="0" smtClean="0"/>
              <a:t>publications</a:t>
            </a:r>
            <a:endParaRPr lang="en-IN" dirty="0"/>
          </a:p>
        </p:txBody>
      </p:sp>
      <p:pic>
        <p:nvPicPr>
          <p:cNvPr id="1026" name="Picture 2" descr="Image result for R&amp;D and Fun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2506" y="1755775"/>
            <a:ext cx="4331494" cy="2887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8759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ED50F6FA-98C5-43A5-9149-BCA03420E39D}"/>
              </a:ext>
            </a:extLst>
          </p:cNvPr>
          <p:cNvSpPr txBox="1">
            <a:spLocks/>
          </p:cNvSpPr>
          <p:nvPr/>
        </p:nvSpPr>
        <p:spPr>
          <a:xfrm>
            <a:off x="228600" y="76201"/>
            <a:ext cx="7239000" cy="6857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smtClean="0">
                <a:latin typeface="Tahoma" panose="020B0604030504040204" pitchFamily="34" charset="0"/>
                <a:ea typeface="Tahoma" panose="020B0604030504040204" pitchFamily="34" charset="0"/>
                <a:cs typeface="Tahoma" panose="020B0604030504040204" pitchFamily="34" charset="0"/>
              </a:rPr>
              <a:t>Scholarly Output </a:t>
            </a:r>
            <a:r>
              <a:rPr lang="en-US" sz="2000" b="1" dirty="0">
                <a:latin typeface="Tahoma" panose="020B0604030504040204" pitchFamily="34" charset="0"/>
                <a:ea typeface="Tahoma" panose="020B0604030504040204" pitchFamily="34" charset="0"/>
                <a:cs typeface="Tahoma" panose="020B0604030504040204" pitchFamily="34" charset="0"/>
              </a:rPr>
              <a:t>and </a:t>
            </a:r>
            <a:r>
              <a:rPr lang="en-US" sz="2000" b="1" dirty="0" smtClean="0">
                <a:latin typeface="Tahoma" panose="020B0604030504040204" pitchFamily="34" charset="0"/>
                <a:ea typeface="Tahoma" panose="020B0604030504040204" pitchFamily="34" charset="0"/>
                <a:cs typeface="Tahoma" panose="020B0604030504040204" pitchFamily="34" charset="0"/>
              </a:rPr>
              <a:t>Impact</a:t>
            </a:r>
            <a:endParaRPr lang="en-US" sz="3200" b="1" dirty="0">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8" y="709066"/>
            <a:ext cx="9191305" cy="6101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003738" y="726754"/>
            <a:ext cx="7659584" cy="584775"/>
          </a:xfrm>
          <a:prstGeom prst="rect">
            <a:avLst/>
          </a:prstGeom>
          <a:noFill/>
        </p:spPr>
        <p:txBody>
          <a:bodyPr wrap="square" rtlCol="0">
            <a:spAutoFit/>
          </a:bodyPr>
          <a:lstStyle/>
          <a:p>
            <a:r>
              <a:rPr lang="en-US" sz="1600" b="1" i="1" dirty="0" smtClean="0"/>
              <a:t>Figure: </a:t>
            </a:r>
            <a:r>
              <a:rPr lang="en-US" sz="1600" i="1" dirty="0" smtClean="0"/>
              <a:t>Scholarly output originating from Russia compared to that of other countries. </a:t>
            </a:r>
            <a:r>
              <a:rPr lang="en-US" sz="1600" dirty="0" smtClean="0"/>
              <a:t>Source: </a:t>
            </a:r>
            <a:r>
              <a:rPr lang="en-IN" sz="1600" dirty="0" err="1"/>
              <a:t>Shareef</a:t>
            </a:r>
            <a:r>
              <a:rPr lang="en-IN" sz="1600" dirty="0"/>
              <a:t> </a:t>
            </a:r>
            <a:r>
              <a:rPr lang="en-IN" sz="1600" dirty="0" err="1" smtClean="0"/>
              <a:t>Bhailal</a:t>
            </a:r>
            <a:r>
              <a:rPr lang="en-IN" sz="1600" dirty="0" smtClean="0"/>
              <a:t>, </a:t>
            </a:r>
            <a:r>
              <a:rPr lang="en-IN" sz="1600" dirty="0"/>
              <a:t>Scopus Content </a:t>
            </a:r>
            <a:r>
              <a:rPr lang="en-IN" sz="1600" dirty="0" smtClean="0"/>
              <a:t>Overview, April 2017.</a:t>
            </a:r>
            <a:endParaRPr lang="en-IN" sz="1600"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64" y="6483839"/>
            <a:ext cx="3952875"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1756497"/>
            <a:ext cx="1195722" cy="298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62156" y="2114544"/>
            <a:ext cx="1336792" cy="29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00443" y="2458357"/>
            <a:ext cx="1419225"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00443" y="2821748"/>
            <a:ext cx="1438275"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93477" y="3232392"/>
            <a:ext cx="21717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6702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ED50F6FA-98C5-43A5-9149-BCA03420E39D}"/>
              </a:ext>
            </a:extLst>
          </p:cNvPr>
          <p:cNvSpPr txBox="1">
            <a:spLocks/>
          </p:cNvSpPr>
          <p:nvPr/>
        </p:nvSpPr>
        <p:spPr>
          <a:xfrm>
            <a:off x="228600" y="76201"/>
            <a:ext cx="7239000" cy="6857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smtClean="0">
                <a:latin typeface="Tahoma" panose="020B0604030504040204" pitchFamily="34" charset="0"/>
                <a:ea typeface="Tahoma" panose="020B0604030504040204" pitchFamily="34" charset="0"/>
                <a:cs typeface="Tahoma" panose="020B0604030504040204" pitchFamily="34" charset="0"/>
              </a:rPr>
              <a:t>Russian Research in 2018</a:t>
            </a:r>
            <a:endParaRPr lang="en-US" sz="3200" b="1"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0" y="6627168"/>
            <a:ext cx="9144000" cy="230832"/>
          </a:xfrm>
          <a:prstGeom prst="rect">
            <a:avLst/>
          </a:prstGeom>
          <a:noFill/>
        </p:spPr>
        <p:txBody>
          <a:bodyPr wrap="square" rtlCol="0">
            <a:spAutoFit/>
          </a:bodyPr>
          <a:lstStyle/>
          <a:p>
            <a:pPr algn="ctr"/>
            <a:r>
              <a:rPr lang="en-US" sz="900" b="1" dirty="0"/>
              <a:t>Copyright © </a:t>
            </a:r>
            <a:r>
              <a:rPr lang="en-US" sz="900" b="1" dirty="0" smtClean="0"/>
              <a:t>2018 </a:t>
            </a:r>
            <a:r>
              <a:rPr lang="en-US" sz="900" b="1" dirty="0"/>
              <a:t>Enago Academy | All Rights Reserved.</a:t>
            </a:r>
          </a:p>
        </p:txBody>
      </p:sp>
      <p:sp>
        <p:nvSpPr>
          <p:cNvPr id="7" name="Rectangle 6"/>
          <p:cNvSpPr/>
          <p:nvPr/>
        </p:nvSpPr>
        <p:spPr>
          <a:xfrm>
            <a:off x="0" y="931246"/>
            <a:ext cx="6086475" cy="5909310"/>
          </a:xfrm>
          <a:prstGeom prst="rect">
            <a:avLst/>
          </a:prstGeom>
        </p:spPr>
        <p:txBody>
          <a:bodyPr wrap="square">
            <a:spAutoFit/>
          </a:bodyPr>
          <a:lstStyle/>
          <a:p>
            <a:pPr marL="285750" indent="-285750">
              <a:lnSpc>
                <a:spcPct val="150000"/>
              </a:lnSpc>
              <a:buFont typeface="Arial" panose="020B0604020202020204" pitchFamily="34" charset="0"/>
              <a:buChar char="•"/>
            </a:pPr>
            <a:r>
              <a:rPr lang="en-IN" dirty="0" smtClean="0"/>
              <a:t>The Russian government will allocate 170 </a:t>
            </a:r>
            <a:r>
              <a:rPr lang="en-IN" dirty="0"/>
              <a:t>billion roubles (</a:t>
            </a:r>
            <a:r>
              <a:rPr lang="en-IN" b="1" dirty="0"/>
              <a:t>US$3 billion</a:t>
            </a:r>
            <a:r>
              <a:rPr lang="en-IN" dirty="0"/>
              <a:t>) for </a:t>
            </a:r>
            <a:r>
              <a:rPr lang="en-IN" dirty="0" smtClean="0"/>
              <a:t>R&amp;D, an increase of </a:t>
            </a:r>
            <a:r>
              <a:rPr lang="en-IN" b="1" dirty="0" smtClean="0"/>
              <a:t>25</a:t>
            </a:r>
            <a:r>
              <a:rPr lang="en-IN" b="1" dirty="0"/>
              <a:t>%</a:t>
            </a:r>
            <a:r>
              <a:rPr lang="en-IN" dirty="0"/>
              <a:t> </a:t>
            </a:r>
            <a:r>
              <a:rPr lang="en-IN" dirty="0" smtClean="0"/>
              <a:t>over </a:t>
            </a:r>
            <a:r>
              <a:rPr lang="en-IN" dirty="0"/>
              <a:t>last year’s </a:t>
            </a:r>
            <a:r>
              <a:rPr lang="en-IN" dirty="0" smtClean="0"/>
              <a:t>budget.</a:t>
            </a:r>
            <a:endParaRPr lang="en-US" dirty="0"/>
          </a:p>
          <a:p>
            <a:pPr marL="285750" indent="-285750">
              <a:lnSpc>
                <a:spcPct val="150000"/>
              </a:lnSpc>
              <a:buFont typeface="Arial" panose="020B0604020202020204" pitchFamily="34" charset="0"/>
              <a:buChar char="•"/>
            </a:pPr>
            <a:r>
              <a:rPr lang="en-IN" dirty="0" smtClean="0"/>
              <a:t>The Russian </a:t>
            </a:r>
            <a:r>
              <a:rPr lang="en-IN" dirty="0"/>
              <a:t>Science Foundation </a:t>
            </a:r>
            <a:r>
              <a:rPr lang="en-IN" dirty="0" smtClean="0"/>
              <a:t>will allocate </a:t>
            </a:r>
            <a:r>
              <a:rPr lang="en-IN" b="1" dirty="0" smtClean="0"/>
              <a:t>US$392 </a:t>
            </a:r>
            <a:r>
              <a:rPr lang="en-IN" b="1" dirty="0" err="1"/>
              <a:t>mln</a:t>
            </a:r>
            <a:r>
              <a:rPr lang="en-IN" dirty="0"/>
              <a:t> in grants to </a:t>
            </a:r>
            <a:r>
              <a:rPr lang="en-IN" dirty="0" smtClean="0"/>
              <a:t>researchers.</a:t>
            </a:r>
            <a:endParaRPr lang="en-IN" dirty="0"/>
          </a:p>
          <a:p>
            <a:pPr marL="285750" indent="-285750">
              <a:lnSpc>
                <a:spcPct val="150000"/>
              </a:lnSpc>
              <a:buFont typeface="Arial" panose="020B0604020202020204" pitchFamily="34" charset="0"/>
              <a:buChar char="•"/>
            </a:pPr>
            <a:r>
              <a:rPr lang="en-IN" dirty="0" smtClean="0"/>
              <a:t>Among projects </a:t>
            </a:r>
            <a:r>
              <a:rPr lang="en-IN" dirty="0"/>
              <a:t>supported by </a:t>
            </a:r>
            <a:r>
              <a:rPr lang="en-IN" dirty="0" smtClean="0"/>
              <a:t>RSF, projects </a:t>
            </a:r>
            <a:r>
              <a:rPr lang="en-IN" dirty="0"/>
              <a:t>in biology, agriculture, fundamental medicine </a:t>
            </a:r>
            <a:r>
              <a:rPr lang="en-IN" dirty="0" smtClean="0"/>
              <a:t>is now </a:t>
            </a:r>
            <a:r>
              <a:rPr lang="en-IN" b="1" dirty="0" smtClean="0"/>
              <a:t>&gt;25%</a:t>
            </a:r>
            <a:r>
              <a:rPr lang="en-IN" dirty="0" smtClean="0"/>
              <a:t>.</a:t>
            </a:r>
          </a:p>
          <a:p>
            <a:pPr marL="285750" indent="-285750">
              <a:lnSpc>
                <a:spcPct val="150000"/>
              </a:lnSpc>
              <a:buFont typeface="Arial" panose="020B0604020202020204" pitchFamily="34" charset="0"/>
              <a:buChar char="•"/>
            </a:pPr>
            <a:r>
              <a:rPr lang="en-IN" dirty="0" smtClean="0"/>
              <a:t>As </a:t>
            </a:r>
            <a:r>
              <a:rPr lang="en-IN" dirty="0"/>
              <a:t>US </a:t>
            </a:r>
            <a:r>
              <a:rPr lang="en-IN" dirty="0" smtClean="0"/>
              <a:t>NSF’s January 2018 data, </a:t>
            </a:r>
            <a:r>
              <a:rPr lang="en-IN" b="1" dirty="0" smtClean="0"/>
              <a:t>Russia</a:t>
            </a:r>
            <a:r>
              <a:rPr lang="en-IN" dirty="0" smtClean="0"/>
              <a:t> </a:t>
            </a:r>
            <a:r>
              <a:rPr lang="en-IN" dirty="0"/>
              <a:t>is </a:t>
            </a:r>
            <a:r>
              <a:rPr lang="en-IN" dirty="0" smtClean="0"/>
              <a:t>ahead </a:t>
            </a:r>
            <a:r>
              <a:rPr lang="en-IN" dirty="0"/>
              <a:t>of </a:t>
            </a:r>
            <a:r>
              <a:rPr lang="en-IN" b="1" dirty="0"/>
              <a:t>Canada</a:t>
            </a:r>
            <a:r>
              <a:rPr lang="en-IN" dirty="0"/>
              <a:t>, </a:t>
            </a:r>
            <a:r>
              <a:rPr lang="en-IN" b="1" dirty="0" smtClean="0"/>
              <a:t>Australia</a:t>
            </a:r>
            <a:r>
              <a:rPr lang="en-IN" dirty="0" smtClean="0"/>
              <a:t>, </a:t>
            </a:r>
            <a:r>
              <a:rPr lang="en-IN" dirty="0"/>
              <a:t>and </a:t>
            </a:r>
            <a:r>
              <a:rPr lang="en-IN" b="1" dirty="0"/>
              <a:t>Switzerland</a:t>
            </a:r>
            <a:r>
              <a:rPr lang="en-IN" dirty="0"/>
              <a:t> in terms of number of </a:t>
            </a:r>
            <a:r>
              <a:rPr lang="en-IN" dirty="0" smtClean="0"/>
              <a:t>published articles.</a:t>
            </a:r>
            <a:endParaRPr lang="en-US" dirty="0" smtClean="0"/>
          </a:p>
          <a:p>
            <a:pPr marL="285750" indent="-285750">
              <a:lnSpc>
                <a:spcPct val="150000"/>
              </a:lnSpc>
              <a:buFont typeface="Arial" panose="020B0604020202020204" pitchFamily="34" charset="0"/>
              <a:buChar char="•"/>
            </a:pPr>
            <a:r>
              <a:rPr lang="en-IN" dirty="0" smtClean="0"/>
              <a:t>As of January 2018, </a:t>
            </a:r>
            <a:r>
              <a:rPr lang="en-IN" b="1" dirty="0" smtClean="0"/>
              <a:t>Russian Academy of Sciences </a:t>
            </a:r>
            <a:r>
              <a:rPr lang="en-IN" dirty="0" smtClean="0"/>
              <a:t>has identified that </a:t>
            </a:r>
            <a:r>
              <a:rPr lang="en-IN" b="1" dirty="0" smtClean="0"/>
              <a:t>&gt;25%</a:t>
            </a:r>
            <a:r>
              <a:rPr lang="en-IN" dirty="0" smtClean="0"/>
              <a:t> of academic </a:t>
            </a:r>
            <a:r>
              <a:rPr lang="en-IN" dirty="0"/>
              <a:t>institutes </a:t>
            </a:r>
            <a:r>
              <a:rPr lang="en-IN" dirty="0" smtClean="0"/>
              <a:t>were “underperforming” </a:t>
            </a:r>
            <a:r>
              <a:rPr lang="en-IN" dirty="0"/>
              <a:t>in terms of publications, </a:t>
            </a:r>
            <a:r>
              <a:rPr lang="en-IN" dirty="0" smtClean="0"/>
              <a:t>citations</a:t>
            </a:r>
            <a:r>
              <a:rPr lang="en-IN" dirty="0"/>
              <a:t>, and </a:t>
            </a:r>
            <a:r>
              <a:rPr lang="en-IN" dirty="0" smtClean="0"/>
              <a:t>patents.</a:t>
            </a:r>
            <a:endParaRPr lang="en-IN" dirty="0"/>
          </a:p>
        </p:txBody>
      </p:sp>
      <p:pic>
        <p:nvPicPr>
          <p:cNvPr id="2050"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9512" y="2666313"/>
            <a:ext cx="3094488" cy="216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3766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13"/>
          <p:cNvSpPr/>
          <p:nvPr/>
        </p:nvSpPr>
        <p:spPr bwMode="auto">
          <a:xfrm>
            <a:off x="0" y="2628886"/>
            <a:ext cx="9157408" cy="1693501"/>
          </a:xfrm>
          <a:prstGeom prst="rect">
            <a:avLst/>
          </a:prstGeom>
          <a:solidFill>
            <a:srgbClr val="D52B1E"/>
          </a:solidFill>
          <a:ln>
            <a:noFill/>
          </a:ln>
          <a:extLst/>
        </p:spPr>
        <p:txBody>
          <a:bodyPr lIns="0" tIns="0" rIns="0" bIns="0" rtlCol="0" anchor="ctr"/>
          <a:lstStyle/>
          <a:p>
            <a:pPr algn="ctr" defTabSz="914400"/>
            <a:endParaRPr lang="es-ES" dirty="0">
              <a:solidFill>
                <a:prstClr val="black"/>
              </a:solidFill>
            </a:endParaRPr>
          </a:p>
        </p:txBody>
      </p:sp>
      <p:sp>
        <p:nvSpPr>
          <p:cNvPr id="5" name="Title Placeholder 1"/>
          <p:cNvSpPr txBox="1">
            <a:spLocks/>
          </p:cNvSpPr>
          <p:nvPr/>
        </p:nvSpPr>
        <p:spPr>
          <a:xfrm>
            <a:off x="-132177" y="2901777"/>
            <a:ext cx="9385359" cy="1143000"/>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prstClr val="white"/>
                </a:solidFill>
                <a:latin typeface="+mn-lt"/>
              </a:rPr>
              <a:t>Current Publishing </a:t>
            </a:r>
            <a:r>
              <a:rPr lang="en-US" sz="4000" b="1" dirty="0">
                <a:solidFill>
                  <a:prstClr val="white"/>
                </a:solidFill>
                <a:latin typeface="+mn-lt"/>
              </a:rPr>
              <a:t>T</a:t>
            </a:r>
            <a:r>
              <a:rPr lang="en-US" sz="4000" b="1" dirty="0" smtClean="0">
                <a:solidFill>
                  <a:prstClr val="white"/>
                </a:solidFill>
                <a:latin typeface="+mn-lt"/>
              </a:rPr>
              <a:t>rends in Russia</a:t>
            </a:r>
            <a:endParaRPr lang="en-US" sz="4000" b="1" dirty="0">
              <a:solidFill>
                <a:prstClr val="white"/>
              </a:solidFill>
              <a:latin typeface="+mn-lt"/>
            </a:endParaRPr>
          </a:p>
        </p:txBody>
      </p:sp>
      <p:sp>
        <p:nvSpPr>
          <p:cNvPr id="2" name="AutoShape 2" descr="Image result for university of indonesia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9" name="TextBox 8"/>
          <p:cNvSpPr txBox="1"/>
          <p:nvPr/>
        </p:nvSpPr>
        <p:spPr>
          <a:xfrm>
            <a:off x="0" y="6645244"/>
            <a:ext cx="9144000" cy="230832"/>
          </a:xfrm>
          <a:prstGeom prst="rect">
            <a:avLst/>
          </a:prstGeom>
          <a:noFill/>
        </p:spPr>
        <p:txBody>
          <a:bodyPr wrap="square" rtlCol="0">
            <a:spAutoFit/>
          </a:bodyPr>
          <a:lstStyle/>
          <a:p>
            <a:pPr algn="ctr"/>
            <a:r>
              <a:rPr lang="en-US" sz="900" b="1" dirty="0"/>
              <a:t>Copyright © </a:t>
            </a:r>
            <a:r>
              <a:rPr lang="en-US" sz="900" b="1" dirty="0" smtClean="0"/>
              <a:t>2018 </a:t>
            </a:r>
            <a:r>
              <a:rPr lang="en-US" sz="900" b="1" dirty="0"/>
              <a:t>Enago Academy | All Rights Reserved.</a:t>
            </a:r>
          </a:p>
        </p:txBody>
      </p:sp>
    </p:spTree>
    <p:extLst>
      <p:ext uri="{BB962C8B-B14F-4D97-AF65-F5344CB8AC3E}">
        <p14:creationId xmlns:p14="http://schemas.microsoft.com/office/powerpoint/2010/main" val="3101646629"/>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27674</TotalTime>
  <Words>6251</Words>
  <Application>Microsoft Office PowerPoint</Application>
  <PresentationFormat>Экран (4:3)</PresentationFormat>
  <Paragraphs>798</Paragraphs>
  <Slides>58</Slides>
  <Notes>56</Notes>
  <HiddenSlides>0</HiddenSlides>
  <MMClips>0</MMClips>
  <ScaleCrop>false</ScaleCrop>
  <HeadingPairs>
    <vt:vector size="4" baseType="variant">
      <vt:variant>
        <vt:lpstr>Тема</vt:lpstr>
      </vt:variant>
      <vt:variant>
        <vt:i4>4</vt:i4>
      </vt:variant>
      <vt:variant>
        <vt:lpstr>Заголовки слайдов</vt:lpstr>
      </vt:variant>
      <vt:variant>
        <vt:i4>58</vt:i4>
      </vt:variant>
    </vt:vector>
  </HeadingPairs>
  <TitlesOfParts>
    <vt:vector size="62" baseType="lpstr">
      <vt:lpstr>Custom Design</vt:lpstr>
      <vt:lpstr>1_Custom Design</vt:lpstr>
      <vt:lpstr>Office Theme</vt:lpstr>
      <vt:lpstr>2_Custom Design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dc:creator>
  <cp:lastModifiedBy>seva</cp:lastModifiedBy>
  <cp:revision>2011</cp:revision>
  <dcterms:created xsi:type="dcterms:W3CDTF">2016-02-03T00:34:57Z</dcterms:created>
  <dcterms:modified xsi:type="dcterms:W3CDTF">2018-04-23T04:54:34Z</dcterms:modified>
</cp:coreProperties>
</file>