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2"/>
  </p:notesMasterIdLst>
  <p:sldIdLst>
    <p:sldId id="256" r:id="rId2"/>
    <p:sldId id="276" r:id="rId3"/>
    <p:sldId id="275" r:id="rId4"/>
    <p:sldId id="258" r:id="rId5"/>
    <p:sldId id="277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68" r:id="rId16"/>
    <p:sldId id="269" r:id="rId17"/>
    <p:sldId id="270" r:id="rId18"/>
    <p:sldId id="271" r:id="rId19"/>
    <p:sldId id="272" r:id="rId20"/>
    <p:sldId id="274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EF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17" autoAdjust="0"/>
    <p:restoredTop sz="99649" autoAdjust="0"/>
  </p:normalViewPr>
  <p:slideViewPr>
    <p:cSldViewPr>
      <p:cViewPr>
        <p:scale>
          <a:sx n="120" d="100"/>
          <a:sy n="120" d="100"/>
        </p:scale>
        <p:origin x="-129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rgbClr val="14ABCE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cat>
            <c:strRef>
              <c:f>Лист1!$A$2:$A$11</c:f>
              <c:strCache>
                <c:ptCount val="10"/>
                <c:pt idx="0">
                  <c:v>Библиографические БД</c:v>
                </c:pt>
                <c:pt idx="1">
                  <c:v>Сайт библиотеки</c:v>
                </c:pt>
                <c:pt idx="2">
                  <c:v>Сайты агрегаторов</c:v>
                </c:pt>
                <c:pt idx="3">
                  <c:v>Социальные и профессиональные сети</c:v>
                </c:pt>
                <c:pt idx="4">
                  <c:v>Сайты издателей</c:v>
                </c:pt>
                <c:pt idx="5">
                  <c:v>Алерты</c:v>
                </c:pt>
                <c:pt idx="6">
                  <c:v>Сайты журналов</c:v>
                </c:pt>
                <c:pt idx="7">
                  <c:v>Поисковые сервисы общего назначения</c:v>
                </c:pt>
                <c:pt idx="8">
                  <c:v>Научные поисковые сервисы</c:v>
                </c:pt>
                <c:pt idx="9">
                  <c:v>Сайты научых обществ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4.9000000000000004</c:v>
                </c:pt>
                <c:pt idx="1">
                  <c:v>2.5</c:v>
                </c:pt>
                <c:pt idx="4">
                  <c:v>2.8</c:v>
                </c:pt>
                <c:pt idx="5">
                  <c:v>2.2000000000000002</c:v>
                </c:pt>
                <c:pt idx="6">
                  <c:v>2.4</c:v>
                </c:pt>
                <c:pt idx="7">
                  <c:v>3.7</c:v>
                </c:pt>
                <c:pt idx="9">
                  <c:v>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CABD18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Лист1!$A$2:$A$11</c:f>
              <c:strCache>
                <c:ptCount val="10"/>
                <c:pt idx="0">
                  <c:v>Библиографические БД</c:v>
                </c:pt>
                <c:pt idx="1">
                  <c:v>Сайт библиотеки</c:v>
                </c:pt>
                <c:pt idx="2">
                  <c:v>Сайты агрегаторов</c:v>
                </c:pt>
                <c:pt idx="3">
                  <c:v>Социальные и профессиональные сети</c:v>
                </c:pt>
                <c:pt idx="4">
                  <c:v>Сайты издателей</c:v>
                </c:pt>
                <c:pt idx="5">
                  <c:v>Алерты</c:v>
                </c:pt>
                <c:pt idx="6">
                  <c:v>Сайты журналов</c:v>
                </c:pt>
                <c:pt idx="7">
                  <c:v>Поисковые сервисы общего назначения</c:v>
                </c:pt>
                <c:pt idx="8">
                  <c:v>Научные поисковые сервисы</c:v>
                </c:pt>
                <c:pt idx="9">
                  <c:v>Сайты научых обществ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5.2</c:v>
                </c:pt>
                <c:pt idx="1">
                  <c:v>2.2000000000000002</c:v>
                </c:pt>
                <c:pt idx="4">
                  <c:v>2.6</c:v>
                </c:pt>
                <c:pt idx="5">
                  <c:v>2.1</c:v>
                </c:pt>
                <c:pt idx="6">
                  <c:v>2.5</c:v>
                </c:pt>
                <c:pt idx="7">
                  <c:v>4.0999999999999996</c:v>
                </c:pt>
                <c:pt idx="9">
                  <c:v>1.7000000000000011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19C936"/>
            </a:solidFill>
            <a:ln>
              <a:solidFill>
                <a:prstClr val="black">
                  <a:lumMod val="65000"/>
                  <a:lumOff val="35000"/>
                </a:prstClr>
              </a:solidFill>
            </a:ln>
          </c:spPr>
          <c:invertIfNegative val="0"/>
          <c:cat>
            <c:strRef>
              <c:f>Лист1!$A$2:$A$11</c:f>
              <c:strCache>
                <c:ptCount val="10"/>
                <c:pt idx="0">
                  <c:v>Библиографические БД</c:v>
                </c:pt>
                <c:pt idx="1">
                  <c:v>Сайт библиотеки</c:v>
                </c:pt>
                <c:pt idx="2">
                  <c:v>Сайты агрегаторов</c:v>
                </c:pt>
                <c:pt idx="3">
                  <c:v>Социальные и профессиональные сети</c:v>
                </c:pt>
                <c:pt idx="4">
                  <c:v>Сайты издателей</c:v>
                </c:pt>
                <c:pt idx="5">
                  <c:v>Алерты</c:v>
                </c:pt>
                <c:pt idx="6">
                  <c:v>Сайты журналов</c:v>
                </c:pt>
                <c:pt idx="7">
                  <c:v>Поисковые сервисы общего назначения</c:v>
                </c:pt>
                <c:pt idx="8">
                  <c:v>Научные поисковые сервисы</c:v>
                </c:pt>
                <c:pt idx="9">
                  <c:v>Сайты научых обществ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4.8</c:v>
                </c:pt>
                <c:pt idx="1">
                  <c:v>2.8</c:v>
                </c:pt>
                <c:pt idx="2">
                  <c:v>2.2999999999999998</c:v>
                </c:pt>
                <c:pt idx="3">
                  <c:v>1.3</c:v>
                </c:pt>
                <c:pt idx="4">
                  <c:v>2.2000000000000002</c:v>
                </c:pt>
                <c:pt idx="5">
                  <c:v>1.7000000000000011</c:v>
                </c:pt>
                <c:pt idx="6">
                  <c:v>2.4</c:v>
                </c:pt>
                <c:pt idx="7">
                  <c:v>3.4</c:v>
                </c:pt>
                <c:pt idx="8">
                  <c:v>3.9</c:v>
                </c:pt>
                <c:pt idx="9">
                  <c:v>1.6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E52376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Лист1!$A$2:$A$11</c:f>
              <c:strCache>
                <c:ptCount val="10"/>
                <c:pt idx="0">
                  <c:v>Библиографические БД</c:v>
                </c:pt>
                <c:pt idx="1">
                  <c:v>Сайт библиотеки</c:v>
                </c:pt>
                <c:pt idx="2">
                  <c:v>Сайты агрегаторов</c:v>
                </c:pt>
                <c:pt idx="3">
                  <c:v>Социальные и профессиональные сети</c:v>
                </c:pt>
                <c:pt idx="4">
                  <c:v>Сайты издателей</c:v>
                </c:pt>
                <c:pt idx="5">
                  <c:v>Алерты</c:v>
                </c:pt>
                <c:pt idx="6">
                  <c:v>Сайты журналов</c:v>
                </c:pt>
                <c:pt idx="7">
                  <c:v>Поисковые сервисы общего назначения</c:v>
                </c:pt>
                <c:pt idx="8">
                  <c:v>Научные поисковые сервисы</c:v>
                </c:pt>
                <c:pt idx="9">
                  <c:v>Сайты научых обществ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4.2</c:v>
                </c:pt>
                <c:pt idx="1">
                  <c:v>2.9</c:v>
                </c:pt>
                <c:pt idx="2">
                  <c:v>2.5</c:v>
                </c:pt>
                <c:pt idx="3">
                  <c:v>1.7000000000000011</c:v>
                </c:pt>
                <c:pt idx="4">
                  <c:v>2.8</c:v>
                </c:pt>
                <c:pt idx="5">
                  <c:v>2</c:v>
                </c:pt>
                <c:pt idx="6">
                  <c:v>2.6</c:v>
                </c:pt>
                <c:pt idx="7">
                  <c:v>3.4</c:v>
                </c:pt>
                <c:pt idx="8">
                  <c:v>3.8</c:v>
                </c:pt>
                <c:pt idx="9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062144"/>
        <c:axId val="34450240"/>
        <c:axId val="0"/>
      </c:bar3DChart>
      <c:catAx>
        <c:axId val="37062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34450240"/>
        <c:crosses val="autoZero"/>
        <c:auto val="1"/>
        <c:lblAlgn val="ctr"/>
        <c:lblOffset val="100"/>
        <c:noMultiLvlLbl val="0"/>
      </c:catAx>
      <c:valAx>
        <c:axId val="34450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062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0.2165</cdr:x>
      <cdr:y>0.54</cdr:y>
    </cdr:from>
    <cdr:to>
      <cdr:x>0.30313</cdr:x>
      <cdr:y>0.76</cdr:y>
    </cdr:to>
    <cdr:sp macro="" textlink="">
      <cdr:nvSpPr>
        <cdr:cNvPr id="3" name="Прямая соединительная линия 2"/>
        <cdr:cNvSpPr/>
      </cdr:nvSpPr>
      <cdr:spPr bwMode="auto">
        <a:xfrm xmlns:a="http://schemas.openxmlformats.org/drawingml/2006/main" flipV="1">
          <a:off x="1979712" y="1944216"/>
          <a:ext cx="792088" cy="792088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0.374</cdr:x>
      <cdr:y>0.54</cdr:y>
    </cdr:from>
    <cdr:to>
      <cdr:x>0.46063</cdr:x>
      <cdr:y>0.76</cdr:y>
    </cdr:to>
    <cdr:sp macro="" textlink="">
      <cdr:nvSpPr>
        <cdr:cNvPr id="4" name="Прямая соединительная линия 3"/>
        <cdr:cNvSpPr/>
      </cdr:nvSpPr>
      <cdr:spPr bwMode="auto">
        <a:xfrm xmlns:a="http://schemas.openxmlformats.org/drawingml/2006/main" flipV="1">
          <a:off x="3419872" y="1944216"/>
          <a:ext cx="792088" cy="792088"/>
        </a:xfrm>
        <a:prstGeom xmlns:a="http://schemas.openxmlformats.org/drawingml/2006/main" prst="line">
          <a:avLst/>
        </a:prstGeom>
        <a:solidFill xmlns:a="http://schemas.openxmlformats.org/drawingml/2006/main">
          <a:srgbClr val="FF9900"/>
        </a:solidFill>
        <a:ln xmlns:a="http://schemas.openxmlformats.org/drawingml/2006/main"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0.752</cdr:x>
      <cdr:y>0.54</cdr:y>
    </cdr:from>
    <cdr:to>
      <cdr:x>0.85437</cdr:x>
      <cdr:y>0.8</cdr:y>
    </cdr:to>
    <cdr:sp macro="" textlink="">
      <cdr:nvSpPr>
        <cdr:cNvPr id="5" name="Прямая соединительная линия 4"/>
        <cdr:cNvSpPr/>
      </cdr:nvSpPr>
      <cdr:spPr bwMode="auto">
        <a:xfrm xmlns:a="http://schemas.openxmlformats.org/drawingml/2006/main" flipV="1">
          <a:off x="6876256" y="1944216"/>
          <a:ext cx="936104" cy="936104"/>
        </a:xfrm>
        <a:prstGeom xmlns:a="http://schemas.openxmlformats.org/drawingml/2006/main" prst="line">
          <a:avLst/>
        </a:prstGeom>
        <a:solidFill xmlns:a="http://schemas.openxmlformats.org/drawingml/2006/main">
          <a:srgbClr val="FF9900"/>
        </a:solidFill>
        <a:ln xmlns:a="http://schemas.openxmlformats.org/drawingml/2006/main"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0.53937</cdr:x>
      <cdr:y>0.54</cdr:y>
    </cdr:from>
    <cdr:to>
      <cdr:x>0.61812</cdr:x>
      <cdr:y>0.74</cdr:y>
    </cdr:to>
    <cdr:sp macro="" textlink="">
      <cdr:nvSpPr>
        <cdr:cNvPr id="6" name="Прямая соединительная линия 5"/>
        <cdr:cNvSpPr/>
      </cdr:nvSpPr>
      <cdr:spPr bwMode="auto">
        <a:xfrm xmlns:a="http://schemas.openxmlformats.org/drawingml/2006/main" flipV="1">
          <a:off x="4932040" y="1944216"/>
          <a:ext cx="720080" cy="720080"/>
        </a:xfrm>
        <a:prstGeom xmlns:a="http://schemas.openxmlformats.org/drawingml/2006/main" prst="line">
          <a:avLst/>
        </a:prstGeom>
        <a:solidFill xmlns:a="http://schemas.openxmlformats.org/drawingml/2006/main">
          <a:srgbClr val="FF9900"/>
        </a:solidFill>
        <a:ln xmlns:a="http://schemas.openxmlformats.org/drawingml/2006/main"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645AC9E-C72F-430D-9875-7CC812CBDC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78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5868A6-8049-4485-948F-5793946E78FA}" type="slidenum">
              <a:rPr lang="en-US"/>
              <a:pPr/>
              <a:t>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890910B-EB6F-49FA-87F3-F26EF1A87E3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A1ACF-93D5-4ECC-AC3F-57288953E4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AE73A-23D7-4841-9623-57FED3E0A0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DC808E5-3859-4F2D-8B4B-E698D0F200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D832A52-196E-4CE7-8394-126043DA24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sz="2000" b="0">
                <a:latin typeface="+mj-lt"/>
              </a:defRPr>
            </a:lvl1pPr>
            <a:lvl2pPr marL="285750" indent="-285750">
              <a:buNone/>
              <a:defRPr sz="2000" b="0">
                <a:latin typeface="+mj-lt"/>
              </a:defRPr>
            </a:lvl2pPr>
            <a:lvl3pPr marL="0" indent="0">
              <a:buNone/>
              <a:defRPr sz="2000" b="0">
                <a:latin typeface="+mj-lt"/>
              </a:defRPr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22E0D-E497-4233-9553-6F6B75C6E8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DCC3C-04D2-4FB7-9740-F2430C01EA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D6804-6E48-4DAD-8105-C746795708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51395-32E5-462F-A70A-E361AFCEA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C980A-1E58-49C9-826C-95192B9794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EADCE-3242-40F4-8D52-C86BAC8B01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1BF36-BD47-4663-A06E-F9F860A8D5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86CB3-1D35-442D-8BE4-5BFF1F8B7C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9DB9F88D-DE4E-4A98-8AED-740611780A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0"/>
            <a:ext cx="8892480" cy="1412776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</a:rPr>
              <a:t>Как пользователи находят журнальный </a:t>
            </a:r>
            <a:r>
              <a:rPr lang="ru-RU" sz="3600" dirty="0" err="1" smtClean="0">
                <a:solidFill>
                  <a:srgbClr val="002060"/>
                </a:solidFill>
              </a:rPr>
              <a:t>контент</a:t>
            </a:r>
            <a:r>
              <a:rPr lang="ru-RU" sz="3600" dirty="0" smtClean="0">
                <a:solidFill>
                  <a:srgbClr val="002060"/>
                </a:solidFill>
              </a:rPr>
              <a:t> в электронной среде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3789040"/>
            <a:ext cx="7524328" cy="1368152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Наталия Николаевна Литвинова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Национальный электронно-информационный консорциум НЭИКОН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Российская государственная библиотека</a:t>
            </a:r>
            <a:endParaRPr lang="ru-RU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5934670"/>
            <a:ext cx="7668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+mj-lt"/>
              </a:rPr>
              <a:t>7-я Международная научно-практическая конференция «Научное издание международного уровня - 2018: редакционная политика, открытый доступ, научные коммуникации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». Москва, 24-27 апреля 2018 г.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Рисунок 4" descr="35_Conf_F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79948"/>
            <a:ext cx="1475656" cy="97805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5373216"/>
          </a:xfrm>
        </p:spPr>
        <p:txBody>
          <a:bodyPr/>
          <a:lstStyle/>
          <a:p>
            <a:pPr marL="0" indent="0"/>
            <a:r>
              <a:rPr lang="ru-RU" sz="1900" dirty="0" smtClean="0">
                <a:solidFill>
                  <a:srgbClr val="002060"/>
                </a:solidFill>
              </a:rPr>
              <a:t>Для того, чтобы все сервисы могли взаимодействовать и корректно определять доступность статей для пользователей, создана глобальная инфраструктура обмена данными в согласованных форматах по стандартам или практическим рекомендациям  (</a:t>
            </a:r>
            <a:r>
              <a:rPr lang="en-US" sz="1900" dirty="0" smtClean="0">
                <a:solidFill>
                  <a:srgbClr val="002060"/>
                </a:solidFill>
              </a:rPr>
              <a:t>recommended practice).</a:t>
            </a:r>
            <a:r>
              <a:rPr lang="ru-RU" sz="1900" dirty="0" smtClean="0">
                <a:solidFill>
                  <a:srgbClr val="002060"/>
                </a:solidFill>
              </a:rPr>
              <a:t> Ведущая роль в ее создании принадлежит </a:t>
            </a:r>
            <a:r>
              <a:rPr lang="en-US" sz="1900" dirty="0" smtClean="0">
                <a:solidFill>
                  <a:srgbClr val="002060"/>
                </a:solidFill>
              </a:rPr>
              <a:t>NISO – </a:t>
            </a:r>
            <a:r>
              <a:rPr lang="ru-RU" sz="1900" dirty="0" smtClean="0">
                <a:solidFill>
                  <a:srgbClr val="002060"/>
                </a:solidFill>
              </a:rPr>
              <a:t>национальной организации по информационным стандартам (США). </a:t>
            </a:r>
          </a:p>
          <a:p>
            <a:pPr marL="0" indent="0"/>
            <a:r>
              <a:rPr lang="ru-RU" sz="1900" dirty="0" smtClean="0">
                <a:solidFill>
                  <a:srgbClr val="002060"/>
                </a:solidFill>
              </a:rPr>
              <a:t>Основные документы, обеспечивающие стандартизованный обмен данными между поисковыми сервисами и контент-провайдерами: </a:t>
            </a:r>
          </a:p>
          <a:p>
            <a:pPr marL="0" indent="0"/>
            <a:r>
              <a:rPr lang="en-US" sz="1900" b="1" dirty="0" smtClean="0">
                <a:solidFill>
                  <a:srgbClr val="002060"/>
                </a:solidFill>
              </a:rPr>
              <a:t>NISO RP-19-2014, </a:t>
            </a:r>
            <a:r>
              <a:rPr lang="en-US" sz="1900" b="1" i="1" dirty="0" smtClean="0">
                <a:solidFill>
                  <a:srgbClr val="002060"/>
                </a:solidFill>
              </a:rPr>
              <a:t>Open Discovery Initiative: Promoting Transparency in Discovery</a:t>
            </a:r>
            <a:r>
              <a:rPr lang="ru-RU" sz="1900" b="1" i="1" dirty="0" smtClean="0">
                <a:solidFill>
                  <a:srgbClr val="002060"/>
                </a:solidFill>
              </a:rPr>
              <a:t> – </a:t>
            </a:r>
            <a:r>
              <a:rPr lang="ru-RU" sz="1900" i="1" dirty="0" smtClean="0">
                <a:solidFill>
                  <a:srgbClr val="002060"/>
                </a:solidFill>
              </a:rPr>
              <a:t>формализация  взаимодействия контент-провайдеров, сервисов и библиотек.</a:t>
            </a:r>
          </a:p>
          <a:p>
            <a:pPr marL="0" indent="0"/>
            <a:r>
              <a:rPr lang="en-US" sz="1900" b="1" dirty="0" smtClean="0">
                <a:solidFill>
                  <a:srgbClr val="002060"/>
                </a:solidFill>
              </a:rPr>
              <a:t>KBART (Knowledge Bases and Related Tools) – NISO RP-9-2014 </a:t>
            </a:r>
            <a:r>
              <a:rPr lang="ru-RU" sz="1900" b="1" dirty="0" smtClean="0">
                <a:solidFill>
                  <a:srgbClr val="002060"/>
                </a:solidFill>
              </a:rPr>
              <a:t>(совместно с </a:t>
            </a:r>
            <a:r>
              <a:rPr lang="en-US" sz="1900" b="1" dirty="0" smtClean="0">
                <a:solidFill>
                  <a:srgbClr val="002060"/>
                </a:solidFill>
              </a:rPr>
              <a:t>UKSG)</a:t>
            </a:r>
            <a:r>
              <a:rPr lang="ru-RU" sz="1900" b="1" dirty="0" smtClean="0">
                <a:solidFill>
                  <a:srgbClr val="002060"/>
                </a:solidFill>
              </a:rPr>
              <a:t> – </a:t>
            </a:r>
            <a:r>
              <a:rPr lang="ru-RU" sz="1900" i="1" dirty="0" smtClean="0">
                <a:solidFill>
                  <a:srgbClr val="002060"/>
                </a:solidFill>
              </a:rPr>
              <a:t>формализация для обмена метаданными журналов и книг.</a:t>
            </a:r>
          </a:p>
          <a:p>
            <a:pPr marL="0" indent="0"/>
            <a:r>
              <a:rPr lang="ru-RU" sz="1900" i="1" dirty="0" smtClean="0">
                <a:solidFill>
                  <a:srgbClr val="002060"/>
                </a:solidFill>
              </a:rPr>
              <a:t>------------------</a:t>
            </a:r>
            <a:endParaRPr lang="en-US" sz="1900" i="1" dirty="0" smtClean="0">
              <a:solidFill>
                <a:srgbClr val="002060"/>
              </a:solidFill>
            </a:endParaRPr>
          </a:p>
          <a:p>
            <a:pPr marL="0" indent="0"/>
            <a:r>
              <a:rPr lang="ru-RU" sz="1900" dirty="0" smtClean="0">
                <a:solidFill>
                  <a:srgbClr val="002060"/>
                </a:solidFill>
              </a:rPr>
              <a:t>К сожалению, </a:t>
            </a:r>
            <a:r>
              <a:rPr lang="ru-RU" sz="1900" dirty="0" smtClean="0">
                <a:solidFill>
                  <a:srgbClr val="C00000"/>
                </a:solidFill>
              </a:rPr>
              <a:t>российские издатели и </a:t>
            </a:r>
            <a:r>
              <a:rPr lang="ru-RU" sz="1900" dirty="0" err="1" smtClean="0">
                <a:solidFill>
                  <a:srgbClr val="C00000"/>
                </a:solidFill>
              </a:rPr>
              <a:t>агрегаторы</a:t>
            </a:r>
            <a:r>
              <a:rPr lang="ru-RU" sz="1900" dirty="0" smtClean="0">
                <a:solidFill>
                  <a:srgbClr val="C00000"/>
                </a:solidFill>
              </a:rPr>
              <a:t> </a:t>
            </a:r>
            <a:r>
              <a:rPr lang="ru-RU" sz="1900" dirty="0" smtClean="0">
                <a:solidFill>
                  <a:srgbClr val="002060"/>
                </a:solidFill>
              </a:rPr>
              <a:t>пока не вписываются в эту инфраструктуру. Из-за этого российский журнальный </a:t>
            </a:r>
            <a:r>
              <a:rPr lang="ru-RU" sz="1900" dirty="0" err="1" smtClean="0">
                <a:solidFill>
                  <a:srgbClr val="002060"/>
                </a:solidFill>
              </a:rPr>
              <a:t>контент</a:t>
            </a:r>
            <a:r>
              <a:rPr lang="ru-RU" sz="1900" dirty="0" smtClean="0">
                <a:solidFill>
                  <a:srgbClr val="002060"/>
                </a:solidFill>
              </a:rPr>
              <a:t> неудобно искать в глобальных сервисах и надежно переходить от результатов поиска к доступным полным текстам.  </a:t>
            </a:r>
            <a:r>
              <a:rPr lang="ru-RU" sz="1900" b="1" dirty="0" smtClean="0">
                <a:solidFill>
                  <a:srgbClr val="002060"/>
                </a:solidFill>
              </a:rPr>
              <a:t>Как следствие – недостаточная </a:t>
            </a:r>
            <a:r>
              <a:rPr lang="ru-RU" sz="1900" b="1" dirty="0" err="1" smtClean="0">
                <a:solidFill>
                  <a:srgbClr val="002060"/>
                </a:solidFill>
              </a:rPr>
              <a:t>востребованность</a:t>
            </a:r>
            <a:r>
              <a:rPr lang="ru-RU" sz="1900" b="1" dirty="0" smtClean="0">
                <a:solidFill>
                  <a:srgbClr val="002060"/>
                </a:solidFill>
              </a:rPr>
              <a:t> этого </a:t>
            </a:r>
            <a:r>
              <a:rPr lang="ru-RU" sz="1900" b="1" dirty="0" err="1" smtClean="0">
                <a:solidFill>
                  <a:srgbClr val="002060"/>
                </a:solidFill>
              </a:rPr>
              <a:t>контента</a:t>
            </a:r>
            <a:r>
              <a:rPr lang="ru-RU" sz="1900" b="1" dirty="0" smtClean="0">
                <a:solidFill>
                  <a:srgbClr val="002060"/>
                </a:solidFill>
              </a:rPr>
              <a:t> пользователями глобальных сервисов</a:t>
            </a:r>
            <a:r>
              <a:rPr lang="ru-RU" sz="1900" dirty="0" smtClean="0">
                <a:solidFill>
                  <a:srgbClr val="002060"/>
                </a:solidFill>
              </a:rPr>
              <a:t>.</a:t>
            </a:r>
            <a:endParaRPr lang="ru-RU" sz="19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39825"/>
          </a:xfrm>
        </p:spPr>
        <p:txBody>
          <a:bodyPr/>
          <a:lstStyle/>
          <a:p>
            <a:r>
              <a:rPr lang="ru-RU" sz="2800" dirty="0" smtClean="0"/>
              <a:t>Иллюстрация: поиск статей по теме «</a:t>
            </a:r>
            <a:r>
              <a:rPr lang="en-US" sz="2800" dirty="0" smtClean="0"/>
              <a:t>Bacillus </a:t>
            </a:r>
            <a:r>
              <a:rPr lang="en-US" sz="2800" dirty="0" err="1" smtClean="0"/>
              <a:t>Subtilis</a:t>
            </a:r>
            <a:r>
              <a:rPr lang="en-US" sz="2800" dirty="0" smtClean="0"/>
              <a:t> Strains</a:t>
            </a:r>
            <a:r>
              <a:rPr lang="ru-RU" sz="2800" dirty="0" smtClean="0"/>
              <a:t>» в </a:t>
            </a:r>
            <a:r>
              <a:rPr lang="en-US" sz="2800" dirty="0" err="1" smtClean="0"/>
              <a:t>PubMed</a:t>
            </a:r>
            <a:endParaRPr lang="ru-RU" sz="2800" dirty="0"/>
          </a:p>
        </p:txBody>
      </p:sp>
      <p:pic>
        <p:nvPicPr>
          <p:cNvPr id="4" name="Рисунок 3" descr="PubMed-Sear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4322957" cy="53012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64088" y="2924944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Две статьи на первой же странице выдачи – из российского журнала «Микробиология»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7" name="Прямая со стрелкой 6"/>
          <p:cNvCxnSpPr>
            <a:endCxn id="5" idx="1"/>
          </p:cNvCxnSpPr>
          <p:nvPr/>
        </p:nvCxnSpPr>
        <p:spPr bwMode="auto">
          <a:xfrm>
            <a:off x="4572000" y="2996952"/>
            <a:ext cx="792088" cy="2973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Прямая со стрелкой 8"/>
          <p:cNvCxnSpPr>
            <a:endCxn id="5" idx="1"/>
          </p:cNvCxnSpPr>
          <p:nvPr/>
        </p:nvCxnSpPr>
        <p:spPr bwMode="auto">
          <a:xfrm flipV="1">
            <a:off x="4572000" y="3294276"/>
            <a:ext cx="792088" cy="2787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39825"/>
          </a:xfrm>
        </p:spPr>
        <p:txBody>
          <a:bodyPr/>
          <a:lstStyle/>
          <a:p>
            <a:r>
              <a:rPr lang="ru-RU" sz="2400" dirty="0" smtClean="0"/>
              <a:t>Статья из журнала на зарубежной платформе  (№ 4 в выдаче) – переход к полному тексту в три клика</a:t>
            </a:r>
            <a:endParaRPr lang="ru-RU" sz="2400" dirty="0"/>
          </a:p>
        </p:txBody>
      </p:sp>
      <p:pic>
        <p:nvPicPr>
          <p:cNvPr id="4" name="Рисунок 3" descr="PUBMed - Foreign 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6178972" cy="381642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 descr="PubMed - For J - FT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7674" y="2780928"/>
            <a:ext cx="4706326" cy="244827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Рисунок 5" descr="PubMed - For J - FTF Resul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5" y="4869160"/>
            <a:ext cx="4716016" cy="198884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6084168" y="2060848"/>
            <a:ext cx="288032" cy="288032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Прямая со стрелкой 8"/>
          <p:cNvCxnSpPr>
            <a:stCxn id="7" idx="2"/>
          </p:cNvCxnSpPr>
          <p:nvPr/>
        </p:nvCxnSpPr>
        <p:spPr bwMode="auto">
          <a:xfrm flipH="1">
            <a:off x="4644008" y="2348880"/>
            <a:ext cx="1584176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"/>
            <a:ext cx="8229600" cy="980728"/>
          </a:xfrm>
        </p:spPr>
        <p:txBody>
          <a:bodyPr/>
          <a:lstStyle/>
          <a:p>
            <a:r>
              <a:rPr lang="ru-RU" sz="2800" dirty="0" smtClean="0"/>
              <a:t>Статья из российского журнала «Микробиология»</a:t>
            </a:r>
            <a:endParaRPr lang="ru-RU" sz="2800" dirty="0"/>
          </a:p>
        </p:txBody>
      </p:sp>
      <p:pic>
        <p:nvPicPr>
          <p:cNvPr id="4" name="Рисунок 3" descr="PubM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2" y="1484785"/>
            <a:ext cx="6087948" cy="288031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 descr="PubMed - FTF-Elibrary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581129"/>
            <a:ext cx="5472495" cy="158417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588224" y="1844824"/>
            <a:ext cx="25557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Ссылка на </a:t>
            </a:r>
            <a:r>
              <a:rPr lang="en-US" sz="1400" dirty="0" smtClean="0">
                <a:solidFill>
                  <a:srgbClr val="002060"/>
                </a:solidFill>
                <a:latin typeface="+mj-lt"/>
              </a:rPr>
              <a:t>Elibrary.ru </a:t>
            </a: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выводит не на статью, а на страницу описания журнала, так как </a:t>
            </a:r>
            <a:r>
              <a:rPr lang="en-US" sz="1400" dirty="0" err="1" smtClean="0">
                <a:solidFill>
                  <a:srgbClr val="002060"/>
                </a:solidFill>
                <a:latin typeface="+mj-lt"/>
              </a:rPr>
              <a:t>Elibrary</a:t>
            </a:r>
            <a:r>
              <a:rPr lang="en-US" sz="1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не может принять запрос по </a:t>
            </a:r>
            <a:r>
              <a:rPr lang="en-US" sz="1400" dirty="0" err="1" smtClean="0">
                <a:solidFill>
                  <a:srgbClr val="002060"/>
                </a:solidFill>
                <a:latin typeface="+mj-lt"/>
              </a:rPr>
              <a:t>OpenURL</a:t>
            </a: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. Библиотека внедрила  специальную ссылку на название журнала, входящего в коллекцию журналов издательства «Наука», недавно открытую в свободный доступ.</a:t>
            </a:r>
            <a:endParaRPr lang="ru-RU" sz="1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" name="Рисунок 6" descr="Microbiology - Elibrar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4764" y="4653136"/>
            <a:ext cx="3409236" cy="2204864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9" name="Прямая со стрелкой 8"/>
          <p:cNvCxnSpPr/>
          <p:nvPr/>
        </p:nvCxnSpPr>
        <p:spPr bwMode="auto">
          <a:xfrm flipH="1">
            <a:off x="539552" y="2204864"/>
            <a:ext cx="4320480" cy="25922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45624" cy="1139825"/>
          </a:xfrm>
        </p:spPr>
        <p:txBody>
          <a:bodyPr/>
          <a:lstStyle/>
          <a:p>
            <a:r>
              <a:rPr lang="ru-RU" sz="2400" dirty="0" smtClean="0"/>
              <a:t>Статьи из журнала «Микробиология» - в свободном доступе на </a:t>
            </a:r>
            <a:r>
              <a:rPr lang="en-US" sz="2400" dirty="0" smtClean="0"/>
              <a:t>Elibrary.ru</a:t>
            </a:r>
            <a:r>
              <a:rPr lang="ru-RU" sz="2400" dirty="0" smtClean="0"/>
              <a:t>, но фильтр </a:t>
            </a:r>
            <a:r>
              <a:rPr lang="en-US" sz="2400" dirty="0" smtClean="0"/>
              <a:t>“free full text” </a:t>
            </a:r>
            <a:r>
              <a:rPr lang="ru-RU" sz="2400" dirty="0" smtClean="0"/>
              <a:t>их отсеивает</a:t>
            </a:r>
            <a:endParaRPr lang="ru-RU" sz="2400" dirty="0"/>
          </a:p>
        </p:txBody>
      </p:sp>
      <p:pic>
        <p:nvPicPr>
          <p:cNvPr id="4" name="Рисунок 3" descr="PubMed - Free Fil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8444227" cy="442451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395536" y="2492896"/>
            <a:ext cx="792088" cy="216024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609329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Причина – отсутствие признака открытости полного текста в метаданных статей, передаваемых в </a:t>
            </a:r>
            <a:r>
              <a:rPr lang="en-US" sz="1400" dirty="0" err="1" smtClean="0">
                <a:solidFill>
                  <a:srgbClr val="002060"/>
                </a:solidFill>
              </a:rPr>
              <a:t>PubMed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журналом «Микробиология»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39825"/>
          </a:xfrm>
        </p:spPr>
        <p:txBody>
          <a:bodyPr/>
          <a:lstStyle/>
          <a:p>
            <a:r>
              <a:rPr lang="ru-RU" sz="2800" dirty="0" smtClean="0"/>
              <a:t>Описания журнала «Микробиология»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400" dirty="0" smtClean="0"/>
              <a:t>в </a:t>
            </a:r>
            <a:r>
              <a:rPr lang="en-US" sz="2400" dirty="0" err="1" smtClean="0"/>
              <a:t>PubMed</a:t>
            </a:r>
            <a:r>
              <a:rPr lang="en-US" sz="2400" dirty="0" smtClean="0"/>
              <a:t>, Elibrary.ru </a:t>
            </a:r>
            <a:r>
              <a:rPr lang="ru-RU" sz="2400" dirty="0" smtClean="0"/>
              <a:t>и в </a:t>
            </a:r>
            <a:r>
              <a:rPr lang="en-US" sz="2400" dirty="0" smtClean="0"/>
              <a:t>Ulrich’s Periodical Directory</a:t>
            </a:r>
            <a:endParaRPr lang="ru-RU" sz="2400" dirty="0"/>
          </a:p>
        </p:txBody>
      </p:sp>
      <p:pic>
        <p:nvPicPr>
          <p:cNvPr id="4" name="Рисунок 3" descr="Microbiology - Pub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2808312" cy="435945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 descr="Microbiology-Ulri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484784"/>
            <a:ext cx="2987824" cy="433329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 descr="Microbiology - Elibrar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484784"/>
            <a:ext cx="3096344" cy="432048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23528" y="5903893"/>
            <a:ext cx="54134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u="sng" dirty="0" smtClean="0">
                <a:latin typeface="+mj-lt"/>
              </a:rPr>
              <a:t>Проблемы:</a:t>
            </a:r>
          </a:p>
          <a:p>
            <a:r>
              <a:rPr lang="ru-RU" sz="1400" dirty="0" smtClean="0">
                <a:latin typeface="+mj-lt"/>
              </a:rPr>
              <a:t>1. Разные  варианты англоязычного названия</a:t>
            </a:r>
          </a:p>
          <a:p>
            <a:r>
              <a:rPr lang="ru-RU" sz="1400" dirty="0" smtClean="0">
                <a:latin typeface="+mj-lt"/>
              </a:rPr>
              <a:t>2. Отсутствие </a:t>
            </a:r>
            <a:r>
              <a:rPr lang="en-US" sz="1400" dirty="0" smtClean="0">
                <a:latin typeface="+mj-lt"/>
              </a:rPr>
              <a:t>ISSN </a:t>
            </a:r>
            <a:r>
              <a:rPr lang="ru-RU" sz="1400" dirty="0" smtClean="0">
                <a:latin typeface="+mj-lt"/>
              </a:rPr>
              <a:t> в описании </a:t>
            </a:r>
            <a:r>
              <a:rPr lang="en-US" sz="1400" dirty="0" smtClean="0">
                <a:latin typeface="+mj-lt"/>
              </a:rPr>
              <a:t>Ulrich’s Periodical Directory</a:t>
            </a:r>
          </a:p>
          <a:p>
            <a:r>
              <a:rPr lang="en-US" sz="1400" dirty="0" smtClean="0">
                <a:latin typeface="+mj-lt"/>
              </a:rPr>
              <a:t>3</a:t>
            </a:r>
            <a:r>
              <a:rPr lang="ru-RU" sz="1400" dirty="0" smtClean="0">
                <a:latin typeface="+mj-lt"/>
              </a:rPr>
              <a:t>.  Устаревшие сведения в </a:t>
            </a:r>
            <a:r>
              <a:rPr lang="en-US" sz="1400" dirty="0" err="1" smtClean="0">
                <a:latin typeface="+mj-lt"/>
              </a:rPr>
              <a:t>PubMed</a:t>
            </a:r>
            <a:r>
              <a:rPr lang="ru-RU" sz="1400" dirty="0" smtClean="0">
                <a:latin typeface="+mj-lt"/>
              </a:rPr>
              <a:t>  и исключение журнала в 2018 г..</a:t>
            </a:r>
            <a:endParaRPr lang="ru-RU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39825"/>
          </a:xfrm>
        </p:spPr>
        <p:txBody>
          <a:bodyPr/>
          <a:lstStyle/>
          <a:p>
            <a:r>
              <a:rPr lang="ru-RU" sz="2400" dirty="0" smtClean="0"/>
              <a:t>Следствие отсутствия </a:t>
            </a:r>
            <a:r>
              <a:rPr lang="en-US" sz="2400" dirty="0" smtClean="0"/>
              <a:t>ISSN </a:t>
            </a:r>
            <a:r>
              <a:rPr lang="ru-RU" sz="2400" dirty="0" smtClean="0"/>
              <a:t>в </a:t>
            </a:r>
            <a:r>
              <a:rPr lang="en-US" sz="2400" dirty="0" smtClean="0"/>
              <a:t>Ulrich</a:t>
            </a:r>
            <a:r>
              <a:rPr lang="ru-RU" sz="2400" dirty="0" smtClean="0"/>
              <a:t>: поиск не выводит пользователя на </a:t>
            </a:r>
            <a:r>
              <a:rPr lang="en-US" sz="2400" dirty="0" err="1" smtClean="0"/>
              <a:t>Elibrary</a:t>
            </a:r>
            <a:r>
              <a:rPr lang="en-US" sz="2400" dirty="0" smtClean="0"/>
              <a:t> </a:t>
            </a:r>
            <a:r>
              <a:rPr lang="ru-RU" sz="2400" dirty="0" smtClean="0"/>
              <a:t>через обращение к </a:t>
            </a:r>
            <a:r>
              <a:rPr lang="en-US" sz="2400" dirty="0" smtClean="0"/>
              <a:t>FTF</a:t>
            </a:r>
            <a:endParaRPr lang="ru-RU" sz="2400" dirty="0"/>
          </a:p>
        </p:txBody>
      </p:sp>
      <p:pic>
        <p:nvPicPr>
          <p:cNvPr id="5" name="Рисунок 4" descr="Microbiology - FTF from Ulrich - First resul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8388424" cy="191540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1520" y="3501008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+mj-lt"/>
              </a:rPr>
              <a:t>Только добавление </a:t>
            </a:r>
            <a:r>
              <a:rPr lang="en-US" sz="1400" dirty="0" smtClean="0">
                <a:latin typeface="+mj-lt"/>
              </a:rPr>
              <a:t>ISSN </a:t>
            </a:r>
            <a:r>
              <a:rPr lang="ru-RU" sz="1400" dirty="0" smtClean="0">
                <a:latin typeface="+mj-lt"/>
              </a:rPr>
              <a:t> в метаданные поиска (о возможности которого обычный пользователь ничего не знает)  может решить проблему</a:t>
            </a:r>
            <a:endParaRPr lang="ru-RU" sz="1400" dirty="0">
              <a:latin typeface="+mj-lt"/>
            </a:endParaRPr>
          </a:p>
        </p:txBody>
      </p:sp>
      <p:pic>
        <p:nvPicPr>
          <p:cNvPr id="7" name="Рисунок 6" descr="Microbiology - FTF from Ulrich - Correc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5528" y="4005064"/>
            <a:ext cx="4248472" cy="259228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Рисунок 7" descr="PubMed - FTF from Ulrich - Metadata add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05064"/>
            <a:ext cx="2448272" cy="285293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611560" y="5301208"/>
            <a:ext cx="648072" cy="216024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2627784" y="1484784"/>
            <a:ext cx="864096" cy="288032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"/>
            <a:ext cx="8229600" cy="980728"/>
          </a:xfrm>
        </p:spPr>
        <p:txBody>
          <a:bodyPr/>
          <a:lstStyle/>
          <a:p>
            <a:r>
              <a:rPr lang="ru-RU" sz="2800" dirty="0" smtClean="0"/>
              <a:t>Поиск через библиотечные сервисы </a:t>
            </a:r>
            <a:r>
              <a:rPr lang="en-US" sz="2800" dirty="0" smtClean="0"/>
              <a:t>discovery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257800"/>
          </a:xfrm>
        </p:spPr>
        <p:txBody>
          <a:bodyPr/>
          <a:lstStyle/>
          <a:p>
            <a:pPr marL="0" indent="0"/>
            <a:r>
              <a:rPr lang="ru-RU" sz="1800" dirty="0" smtClean="0"/>
              <a:t>Центральной отправной точкой для поиска журнальных статей в современной библиотеке является поисковый интерфейс сервиса </a:t>
            </a:r>
            <a:r>
              <a:rPr lang="en-US" sz="1800" dirty="0" smtClean="0"/>
              <a:t>discovery</a:t>
            </a:r>
            <a:r>
              <a:rPr lang="ru-RU" sz="1800" dirty="0" smtClean="0"/>
              <a:t>.</a:t>
            </a:r>
          </a:p>
          <a:p>
            <a:pPr marL="0" indent="0"/>
            <a:r>
              <a:rPr lang="ru-RU" sz="1800" b="1" dirty="0" smtClean="0"/>
              <a:t>Такие сервисы используются уже в большинстве научных библиотек Запада и в десятках крупных библиотек России.</a:t>
            </a:r>
          </a:p>
          <a:p>
            <a:pPr marL="0" indent="0"/>
            <a:r>
              <a:rPr lang="ru-RU" sz="1800" dirty="0" smtClean="0"/>
              <a:t>Библиотеки настраивают эти сервисы таким образом, чтобы в результатах поиска пользователь сразу видел, что для данной записи ему должен быть доступен полный текст. Например, в </a:t>
            </a:r>
            <a:r>
              <a:rPr lang="en-US" sz="1800" dirty="0" smtClean="0"/>
              <a:t>EBSCO Discovery Service </a:t>
            </a:r>
            <a:r>
              <a:rPr lang="ru-RU" sz="1800" b="1" i="1" dirty="0" smtClean="0"/>
              <a:t>только у записей с полным текстом </a:t>
            </a:r>
            <a:r>
              <a:rPr lang="ru-RU" sz="1800" dirty="0" smtClean="0"/>
              <a:t>появятся значки </a:t>
            </a:r>
            <a:r>
              <a:rPr lang="en-US" sz="1800" dirty="0" smtClean="0"/>
              <a:t>Full Text Finder </a:t>
            </a:r>
          </a:p>
          <a:p>
            <a:pPr marL="0" indent="0"/>
            <a:r>
              <a:rPr lang="ru-RU" sz="1800" dirty="0" smtClean="0"/>
              <a:t>Для настройки библиотека должна иметь точную информацию о том, какие журналы и за какие периоды доступны ей в полном тексте. Издатели поставляют информацию о своих подписных коллекциях в сервисы </a:t>
            </a:r>
            <a:r>
              <a:rPr lang="en-US" sz="1800" dirty="0" smtClean="0"/>
              <a:t>discovery, </a:t>
            </a:r>
            <a:r>
              <a:rPr lang="ru-RU" sz="1800" dirty="0" smtClean="0"/>
              <a:t>а библиотеки подстраивают ее под свою подписку. </a:t>
            </a:r>
          </a:p>
          <a:p>
            <a:pPr marL="0" indent="0"/>
            <a:r>
              <a:rPr lang="ru-RU" sz="1800" dirty="0" smtClean="0"/>
              <a:t>К сожалению, крупнейший российский </a:t>
            </a:r>
            <a:r>
              <a:rPr lang="ru-RU" sz="1800" dirty="0" err="1" smtClean="0"/>
              <a:t>агрегатор</a:t>
            </a:r>
            <a:r>
              <a:rPr lang="ru-RU" sz="1800" dirty="0" smtClean="0"/>
              <a:t> журналов</a:t>
            </a:r>
            <a:r>
              <a:rPr lang="en-US" sz="1800" dirty="0" smtClean="0"/>
              <a:t> Elibrary.ru </a:t>
            </a:r>
            <a:r>
              <a:rPr lang="ru-RU" sz="1800" dirty="0" smtClean="0"/>
              <a:t>не поставляет точной информации о своих коллекциях в сервисы </a:t>
            </a:r>
            <a:r>
              <a:rPr lang="en-US" sz="1800" dirty="0" smtClean="0"/>
              <a:t>discovery – </a:t>
            </a:r>
            <a:r>
              <a:rPr lang="ru-RU" sz="1800" dirty="0" smtClean="0"/>
              <a:t>и библиотеки могут дать пользователям только описательную текстовую информацию о том, что найденные статьи, возможно, доступны на этой платформе.</a:t>
            </a:r>
            <a:endParaRPr lang="ru-RU" sz="1800" dirty="0"/>
          </a:p>
        </p:txBody>
      </p:sp>
      <p:pic>
        <p:nvPicPr>
          <p:cNvPr id="4" name="Рисунок 3" descr="FT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645024"/>
            <a:ext cx="288032" cy="301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39825"/>
          </a:xfrm>
        </p:spPr>
        <p:txBody>
          <a:bodyPr/>
          <a:lstStyle/>
          <a:p>
            <a:r>
              <a:rPr lang="ru-RU" sz="2000" dirty="0" smtClean="0"/>
              <a:t>Поиск в </a:t>
            </a:r>
            <a:r>
              <a:rPr lang="en-US" sz="2000" dirty="0" smtClean="0"/>
              <a:t>EDS </a:t>
            </a:r>
            <a:r>
              <a:rPr lang="ru-RU" sz="2000" dirty="0" smtClean="0"/>
              <a:t>пользователя РГБ по теме «</a:t>
            </a:r>
            <a:r>
              <a:rPr lang="ru-RU" sz="2000" dirty="0" err="1" smtClean="0"/>
              <a:t>апоптоз</a:t>
            </a:r>
            <a:r>
              <a:rPr lang="ru-RU" sz="2000" dirty="0" smtClean="0"/>
              <a:t> </a:t>
            </a:r>
            <a:r>
              <a:rPr lang="en-US" sz="2000" dirty="0" smtClean="0"/>
              <a:t>in vitro</a:t>
            </a:r>
            <a:r>
              <a:rPr lang="ru-RU" sz="2000" dirty="0" smtClean="0"/>
              <a:t>»: сравнение результатов поиска по английским и русским ключевым словам</a:t>
            </a:r>
            <a:endParaRPr lang="ru-RU" sz="2000" dirty="0"/>
          </a:p>
        </p:txBody>
      </p:sp>
      <p:pic>
        <p:nvPicPr>
          <p:cNvPr id="4" name="Рисунок 3" descr="Elibrary-Search-E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6239" y="1529408"/>
            <a:ext cx="4477761" cy="441987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 descr="EDS - Search - Patter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4392488" cy="439248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55776" y="6027003"/>
            <a:ext cx="6588224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+mj-lt"/>
              </a:rPr>
              <a:t>Elibrary.ru </a:t>
            </a:r>
            <a:r>
              <a:rPr lang="ru-RU" sz="1200" dirty="0" smtClean="0">
                <a:solidFill>
                  <a:srgbClr val="002060"/>
                </a:solidFill>
                <a:latin typeface="+mj-lt"/>
              </a:rPr>
              <a:t>поставляет в сервис </a:t>
            </a:r>
            <a:r>
              <a:rPr lang="en-US" sz="1200" dirty="0" smtClean="0">
                <a:solidFill>
                  <a:srgbClr val="002060"/>
                </a:solidFill>
                <a:latin typeface="+mj-lt"/>
              </a:rPr>
              <a:t>EDS </a:t>
            </a:r>
            <a:r>
              <a:rPr lang="ru-RU" sz="1200" dirty="0" smtClean="0">
                <a:solidFill>
                  <a:srgbClr val="002060"/>
                </a:solidFill>
                <a:latin typeface="+mj-lt"/>
              </a:rPr>
              <a:t>информацию только по тем журналам, на которые она проводит платную подписку ( около 1500 журналов). Остальные журналы, большинство которых содержат множество статей и выпусков в открытом доступе,</a:t>
            </a:r>
            <a:r>
              <a:rPr lang="en-US" sz="1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+mj-lt"/>
              </a:rPr>
              <a:t> библиотеке приходится подгружать самостоятельно, причем не имея возможности задать доступные периоды.</a:t>
            </a:r>
            <a:endParaRPr lang="ru-RU" sz="12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39825"/>
          </a:xfrm>
        </p:spPr>
        <p:txBody>
          <a:bodyPr/>
          <a:lstStyle/>
          <a:p>
            <a:r>
              <a:rPr lang="ru-RU" sz="2400" b="1" u="sng" dirty="0" smtClean="0"/>
              <a:t>Обобщая:</a:t>
            </a:r>
            <a:r>
              <a:rPr lang="ru-RU" sz="2400" dirty="0" smtClean="0"/>
              <a:t> </a:t>
            </a:r>
            <a:r>
              <a:rPr lang="ru-RU" sz="2200" dirty="0" smtClean="0"/>
              <a:t>что необходимо сделать, чтобы поиск </a:t>
            </a:r>
            <a:r>
              <a:rPr lang="ru-RU" sz="2200" dirty="0" err="1" smtClean="0"/>
              <a:t>контента</a:t>
            </a:r>
            <a:r>
              <a:rPr lang="ru-RU" sz="2200" dirty="0" smtClean="0"/>
              <a:t> российских журналов в глобальной инфраструктуре стал удобным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820472" cy="5373216"/>
          </a:xfrm>
        </p:spPr>
        <p:txBody>
          <a:bodyPr/>
          <a:lstStyle/>
          <a:p>
            <a:r>
              <a:rPr lang="ru-RU" u="sng" dirty="0" smtClean="0">
                <a:solidFill>
                  <a:srgbClr val="002060"/>
                </a:solidFill>
              </a:rPr>
              <a:t>Издателям: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marL="0" indent="0"/>
            <a:r>
              <a:rPr lang="ru-RU" dirty="0" smtClean="0">
                <a:solidFill>
                  <a:srgbClr val="002060"/>
                </a:solidFill>
              </a:rPr>
              <a:t>1. Обеспечить актуальность и единообразие </a:t>
            </a:r>
            <a:r>
              <a:rPr lang="ru-RU" b="1" dirty="0" smtClean="0">
                <a:solidFill>
                  <a:srgbClr val="002060"/>
                </a:solidFill>
              </a:rPr>
              <a:t>метаданных о журналах </a:t>
            </a:r>
            <a:r>
              <a:rPr lang="ru-RU" dirty="0" smtClean="0">
                <a:solidFill>
                  <a:srgbClr val="002060"/>
                </a:solidFill>
              </a:rPr>
              <a:t>во всех сервисах, куда поставляется информация о журналах.</a:t>
            </a:r>
          </a:p>
          <a:p>
            <a:pPr marL="0" indent="0"/>
            <a:r>
              <a:rPr lang="ru-RU" dirty="0" smtClean="0">
                <a:solidFill>
                  <a:srgbClr val="002060"/>
                </a:solidFill>
              </a:rPr>
              <a:t>2. Осваивать поставку </a:t>
            </a:r>
            <a:r>
              <a:rPr lang="ru-RU" b="1" dirty="0" smtClean="0">
                <a:solidFill>
                  <a:srgbClr val="002060"/>
                </a:solidFill>
              </a:rPr>
              <a:t>метаданных о статьях </a:t>
            </a:r>
            <a:r>
              <a:rPr lang="ru-RU" dirty="0" smtClean="0">
                <a:solidFill>
                  <a:srgbClr val="002060"/>
                </a:solidFill>
              </a:rPr>
              <a:t>в формате </a:t>
            </a:r>
            <a:r>
              <a:rPr lang="en-US" b="1" dirty="0" smtClean="0">
                <a:solidFill>
                  <a:srgbClr val="002060"/>
                </a:solidFill>
              </a:rPr>
              <a:t>KBART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со всеми необходимыми элементами метаданных, включая информацию об открытом доступе к статьям.</a:t>
            </a:r>
          </a:p>
          <a:p>
            <a:pPr marL="0" indent="0"/>
            <a:r>
              <a:rPr lang="ru-RU" u="sng" dirty="0" err="1" smtClean="0">
                <a:solidFill>
                  <a:srgbClr val="002060"/>
                </a:solidFill>
              </a:rPr>
              <a:t>Агрегаторам</a:t>
            </a:r>
            <a:r>
              <a:rPr lang="ru-RU" u="sng" dirty="0" smtClean="0">
                <a:solidFill>
                  <a:srgbClr val="002060"/>
                </a:solidFill>
              </a:rPr>
              <a:t>: </a:t>
            </a:r>
          </a:p>
          <a:p>
            <a:pPr marL="0" indent="0"/>
            <a:r>
              <a:rPr lang="ru-RU" dirty="0" smtClean="0">
                <a:solidFill>
                  <a:srgbClr val="002060"/>
                </a:solidFill>
              </a:rPr>
              <a:t>Осваивать поставку данных о коллекциях журналов на их платформах в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сервисы </a:t>
            </a:r>
            <a:r>
              <a:rPr lang="en-US" dirty="0" smtClean="0">
                <a:solidFill>
                  <a:srgbClr val="002060"/>
                </a:solidFill>
              </a:rPr>
              <a:t>discovery</a:t>
            </a:r>
            <a:r>
              <a:rPr lang="ru-RU" dirty="0" smtClean="0">
                <a:solidFill>
                  <a:srgbClr val="002060"/>
                </a:solidFill>
              </a:rPr>
              <a:t> и в библиотеки в соответствии с </a:t>
            </a:r>
            <a:r>
              <a:rPr lang="en-US" b="1" dirty="0" smtClean="0">
                <a:solidFill>
                  <a:srgbClr val="002060"/>
                </a:solidFill>
              </a:rPr>
              <a:t>Open Discovery Initiative</a:t>
            </a:r>
            <a:r>
              <a:rPr lang="ru-RU" dirty="0" smtClean="0">
                <a:solidFill>
                  <a:srgbClr val="002060"/>
                </a:solidFill>
              </a:rPr>
              <a:t>: с согласованной периодичностью, данными о доступных периодах и открытом доступе к журналам в определенные периоды.</a:t>
            </a:r>
          </a:p>
          <a:p>
            <a:pPr marL="0" indent="0"/>
            <a:r>
              <a:rPr lang="ru-RU" u="sng" dirty="0" smtClean="0">
                <a:solidFill>
                  <a:srgbClr val="002060"/>
                </a:solidFill>
              </a:rPr>
              <a:t>Библиотекам: </a:t>
            </a:r>
          </a:p>
          <a:p>
            <a:pPr marL="0" indent="0"/>
            <a:r>
              <a:rPr lang="ru-RU" dirty="0" smtClean="0">
                <a:solidFill>
                  <a:srgbClr val="002060"/>
                </a:solidFill>
              </a:rPr>
              <a:t>Использовать все возможные средства доведения до пользователей информации о российских журналах через глобальные сервисы. Сотрудничать с издателями и </a:t>
            </a:r>
            <a:r>
              <a:rPr lang="ru-RU" dirty="0" err="1" smtClean="0">
                <a:solidFill>
                  <a:srgbClr val="002060"/>
                </a:solidFill>
              </a:rPr>
              <a:t>агрегаторами</a:t>
            </a:r>
            <a:r>
              <a:rPr lang="ru-RU" dirty="0" smtClean="0">
                <a:solidFill>
                  <a:srgbClr val="002060"/>
                </a:solidFill>
              </a:rPr>
              <a:t> в анализе доступности российских журналов.</a:t>
            </a:r>
          </a:p>
          <a:p>
            <a:pPr marL="0" indent="0"/>
            <a:endParaRPr lang="ru-RU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30725"/>
          </a:xfrm>
        </p:spPr>
        <p:txBody>
          <a:bodyPr/>
          <a:lstStyle/>
          <a:p>
            <a:pPr marL="0" indent="0"/>
            <a:r>
              <a:rPr lang="ru-RU" dirty="0" smtClean="0">
                <a:solidFill>
                  <a:srgbClr val="002060"/>
                </a:solidFill>
              </a:rPr>
              <a:t>С 2005 года Компания </a:t>
            </a:r>
            <a:r>
              <a:rPr lang="en-US" dirty="0" smtClean="0">
                <a:solidFill>
                  <a:srgbClr val="002060"/>
                </a:solidFill>
              </a:rPr>
              <a:t>Simon </a:t>
            </a:r>
            <a:r>
              <a:rPr lang="en-US" dirty="0" err="1" smtClean="0">
                <a:solidFill>
                  <a:srgbClr val="002060"/>
                </a:solidFill>
              </a:rPr>
              <a:t>Inger</a:t>
            </a:r>
            <a:r>
              <a:rPr lang="en-US" dirty="0" smtClean="0">
                <a:solidFill>
                  <a:srgbClr val="002060"/>
                </a:solidFill>
              </a:rPr>
              <a:t> Consulting Ltd </a:t>
            </a:r>
            <a:r>
              <a:rPr lang="ru-RU" dirty="0" smtClean="0">
                <a:solidFill>
                  <a:srgbClr val="002060"/>
                </a:solidFill>
              </a:rPr>
              <a:t>раз в три года проводит масштабное исследование, основанное на анкетировании десятков тысяч пользователей (в 2015 году – 40439 респондентов из нескольких десятков стран всех континентов):</a:t>
            </a:r>
          </a:p>
          <a:p>
            <a:pPr algn="ctr"/>
            <a:r>
              <a:rPr lang="en-US" sz="2200" b="1" i="1" dirty="0" smtClean="0">
                <a:solidFill>
                  <a:srgbClr val="002060"/>
                </a:solidFill>
              </a:rPr>
              <a:t>How Readers Discover Content in</a:t>
            </a:r>
            <a:r>
              <a:rPr lang="ru-RU" sz="2200" b="1" i="1" dirty="0" smtClean="0">
                <a:solidFill>
                  <a:srgbClr val="002060"/>
                </a:solidFill>
              </a:rPr>
              <a:t> </a:t>
            </a:r>
            <a:r>
              <a:rPr lang="en-US" sz="2200" b="1" i="1" dirty="0" smtClean="0">
                <a:solidFill>
                  <a:srgbClr val="002060"/>
                </a:solidFill>
              </a:rPr>
              <a:t>Scholarly Publications</a:t>
            </a:r>
            <a:r>
              <a:rPr lang="ru-RU" sz="2200" b="1" i="1" dirty="0" smtClean="0">
                <a:solidFill>
                  <a:srgbClr val="002060"/>
                </a:solidFill>
              </a:rPr>
              <a:t> (2015)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Creative Commons Attribution-</a:t>
            </a:r>
            <a:r>
              <a:rPr lang="en-US" sz="1800" dirty="0" err="1" smtClean="0">
                <a:solidFill>
                  <a:srgbClr val="002060"/>
                </a:solidFill>
              </a:rPr>
              <a:t>NonCommercial</a:t>
            </a:r>
            <a:r>
              <a:rPr lang="en-US" sz="1800" dirty="0" smtClean="0">
                <a:solidFill>
                  <a:srgbClr val="002060"/>
                </a:solidFill>
              </a:rPr>
              <a:t> 4.0 International License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717032"/>
            <a:ext cx="752475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Благодарю за внимание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4400" dirty="0" smtClean="0">
              <a:solidFill>
                <a:srgbClr val="002060"/>
              </a:solidFill>
            </a:endParaRPr>
          </a:p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Вопросы ?</a:t>
            </a:r>
          </a:p>
          <a:p>
            <a:pPr algn="ctr"/>
            <a:endParaRPr lang="en-US" sz="4000" dirty="0" smtClean="0">
              <a:solidFill>
                <a:srgbClr val="002060"/>
              </a:solidFill>
            </a:endParaRPr>
          </a:p>
          <a:p>
            <a:pPr algn="ctr"/>
            <a:endParaRPr lang="ru-RU" sz="4000" dirty="0" smtClean="0">
              <a:solidFill>
                <a:srgbClr val="002060"/>
              </a:solidFill>
            </a:endParaRP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Наталия Николаевна Литвинова</a:t>
            </a:r>
          </a:p>
          <a:p>
            <a:pPr algn="r"/>
            <a:r>
              <a:rPr lang="en-US" sz="2400" dirty="0" smtClean="0">
                <a:solidFill>
                  <a:srgbClr val="C00000"/>
                </a:solidFill>
              </a:rPr>
              <a:t>nlit@neicon.ru</a:t>
            </a:r>
          </a:p>
          <a:p>
            <a:pPr algn="r"/>
            <a:r>
              <a:rPr lang="en-US" sz="2400" dirty="0" smtClean="0">
                <a:solidFill>
                  <a:srgbClr val="002060"/>
                </a:solidFill>
              </a:rPr>
              <a:t>nlit@rsl.ru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39825"/>
          </a:xfrm>
        </p:spPr>
        <p:txBody>
          <a:bodyPr/>
          <a:lstStyle/>
          <a:p>
            <a:r>
              <a:rPr lang="ru-RU" sz="2800" dirty="0" smtClean="0"/>
              <a:t>Основные пути поиска журнальных статей в электронной среде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1746250"/>
            <a:ext cx="63246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39825"/>
          </a:xfrm>
        </p:spPr>
        <p:txBody>
          <a:bodyPr/>
          <a:lstStyle/>
          <a:p>
            <a:r>
              <a:rPr lang="ru-RU" sz="2400" dirty="0" smtClean="0"/>
              <a:t>Выбор отправной точки для поиска журнальных статей: </a:t>
            </a:r>
            <a:r>
              <a:rPr lang="ru-RU" sz="2000" dirty="0" smtClean="0"/>
              <a:t>динамика предпочтений пользователей с 2005 года</a:t>
            </a:r>
            <a:endParaRPr lang="ru-RU" sz="20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484784"/>
          <a:ext cx="91440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272" y="5013176"/>
            <a:ext cx="820795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Основные тенденции: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1. Реферативно-библиографические БД сдают позиции, но пока остаются ведущим поисковым сервисом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2. Возрастает значение научного поискового сервиса </a:t>
            </a:r>
            <a:r>
              <a:rPr lang="en-US" sz="1400" dirty="0" smtClean="0">
                <a:solidFill>
                  <a:srgbClr val="002060"/>
                </a:solidFill>
                <a:latin typeface="+mj-lt"/>
              </a:rPr>
              <a:t>Google Scholar </a:t>
            </a: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как отправной точки поиска статей.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В академической среде они опережают обращения к  поисковым сервисам общего назначения.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3. Возрастает значение социальных сетей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4. Наметившаяся тенденция снижения значения сайтов издателей и журналов переломлена в связи с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 удобством пользования мобильным </a:t>
            </a:r>
            <a:r>
              <a:rPr lang="ru-RU" sz="1400" dirty="0" err="1" smtClean="0">
                <a:solidFill>
                  <a:srgbClr val="002060"/>
                </a:solidFill>
                <a:latin typeface="+mj-lt"/>
              </a:rPr>
              <a:t>контентом</a:t>
            </a:r>
            <a:endParaRPr lang="ru-RU" sz="1400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5. Возрастает значение библиотечных сайтов в связи с развитием сервисов </a:t>
            </a:r>
            <a:r>
              <a:rPr lang="en-US" sz="1400" dirty="0" smtClean="0">
                <a:solidFill>
                  <a:srgbClr val="002060"/>
                </a:solidFill>
                <a:latin typeface="+mj-lt"/>
              </a:rPr>
              <a:t>Discovery</a:t>
            </a: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.</a:t>
            </a:r>
            <a:endParaRPr lang="ru-RU" sz="14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ru-RU" sz="2400" dirty="0" smtClean="0">
                <a:solidFill>
                  <a:srgbClr val="002060"/>
                </a:solidFill>
              </a:rPr>
              <a:t>В исследовании дан также анализ по отдельным группам респондентов. </a:t>
            </a:r>
          </a:p>
          <a:p>
            <a:pPr marL="0" indent="0"/>
            <a:r>
              <a:rPr lang="ru-RU" sz="2200" dirty="0" smtClean="0">
                <a:solidFill>
                  <a:srgbClr val="002060"/>
                </a:solidFill>
              </a:rPr>
              <a:t>В частности, проанализированы предпочтения респондентов в зависимости от тематики проводимых исследований и</a:t>
            </a:r>
            <a:r>
              <a:rPr lang="en-US" sz="2200" dirty="0" smtClean="0">
                <a:solidFill>
                  <a:srgbClr val="002060"/>
                </a:solidFill>
              </a:rPr>
              <a:t>/</a:t>
            </a:r>
            <a:r>
              <a:rPr lang="ru-RU" sz="2200" dirty="0" smtClean="0">
                <a:solidFill>
                  <a:srgbClr val="002060"/>
                </a:solidFill>
              </a:rPr>
              <a:t>или обучения. Наиболее существенное отклонение от  показателей по выборке в целом показали две группы:</a:t>
            </a:r>
          </a:p>
          <a:p>
            <a:pPr marL="0" indent="0"/>
            <a:r>
              <a:rPr lang="ru-RU" sz="2200" dirty="0" smtClean="0">
                <a:solidFill>
                  <a:srgbClr val="002060"/>
                </a:solidFill>
              </a:rPr>
              <a:t>- представители наук о жизни, которые больше всего ценят реферативно-библиографические базы данных. Это обусловлено важным значением </a:t>
            </a:r>
            <a:r>
              <a:rPr lang="en-US" sz="2200" dirty="0" err="1" smtClean="0">
                <a:solidFill>
                  <a:srgbClr val="002060"/>
                </a:solidFill>
              </a:rPr>
              <a:t>PubMed</a:t>
            </a:r>
            <a:r>
              <a:rPr lang="en-US" sz="2200" dirty="0" smtClean="0">
                <a:solidFill>
                  <a:srgbClr val="002060"/>
                </a:solidFill>
              </a:rPr>
              <a:t> – Medline</a:t>
            </a:r>
            <a:r>
              <a:rPr lang="ru-RU" sz="2200" dirty="0" smtClean="0">
                <a:solidFill>
                  <a:srgbClr val="002060"/>
                </a:solidFill>
              </a:rPr>
              <a:t> для исследователей, занимающихся этой тематикой</a:t>
            </a:r>
            <a:r>
              <a:rPr lang="en-US" sz="2200" dirty="0" smtClean="0">
                <a:solidFill>
                  <a:srgbClr val="002060"/>
                </a:solidFill>
              </a:rPr>
              <a:t>;</a:t>
            </a:r>
          </a:p>
          <a:p>
            <a:pPr marL="0" indent="0"/>
            <a:r>
              <a:rPr lang="en-US" sz="2200" dirty="0" smtClean="0">
                <a:solidFill>
                  <a:srgbClr val="002060"/>
                </a:solidFill>
              </a:rPr>
              <a:t>- </a:t>
            </a:r>
            <a:r>
              <a:rPr lang="ru-RU" sz="2200" dirty="0" smtClean="0">
                <a:solidFill>
                  <a:srgbClr val="002060"/>
                </a:solidFill>
              </a:rPr>
              <a:t>библиотекари – профессионалы поиска.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964488" cy="1241376"/>
          </a:xfrm>
        </p:spPr>
        <p:txBody>
          <a:bodyPr/>
          <a:lstStyle/>
          <a:p>
            <a:r>
              <a:rPr lang="ru-RU" sz="2400" dirty="0" smtClean="0"/>
              <a:t>Библиотеки стремятся интегрировать </a:t>
            </a:r>
            <a:r>
              <a:rPr lang="ru-RU" sz="2400" dirty="0" err="1" smtClean="0"/>
              <a:t>контент</a:t>
            </a:r>
            <a:r>
              <a:rPr lang="ru-RU" sz="2400" dirty="0" smtClean="0"/>
              <a:t>, предоставляемый пользователям по библиотечной подписке, во «</a:t>
            </a:r>
            <a:r>
              <a:rPr lang="ru-RU" sz="2400" dirty="0" err="1" smtClean="0"/>
              <a:t>внебиблиотечные</a:t>
            </a:r>
            <a:r>
              <a:rPr lang="ru-RU" sz="2400" dirty="0" smtClean="0"/>
              <a:t>» поисковые сервисы</a:t>
            </a:r>
            <a:endParaRPr lang="ru-RU" sz="24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288" cy="5069160"/>
          </a:xfrm>
        </p:spPr>
        <p:txBody>
          <a:bodyPr/>
          <a:lstStyle/>
          <a:p>
            <a:pPr marL="0" indent="0"/>
            <a:r>
              <a:rPr lang="ru-RU" dirty="0" smtClean="0">
                <a:solidFill>
                  <a:srgbClr val="002060"/>
                </a:solidFill>
              </a:rPr>
              <a:t>Библиотеки активно внедряют средства связывания результатов поиска в любых сервисах с доступным ее пользователям </a:t>
            </a:r>
            <a:r>
              <a:rPr lang="ru-RU" dirty="0" err="1" smtClean="0">
                <a:solidFill>
                  <a:srgbClr val="002060"/>
                </a:solidFill>
              </a:rPr>
              <a:t>полнотестовым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контентом</a:t>
            </a:r>
            <a:r>
              <a:rPr lang="ru-RU" dirty="0" smtClean="0">
                <a:solidFill>
                  <a:srgbClr val="002060"/>
                </a:solidFill>
              </a:rPr>
              <a:t>, в том числе с журнальными статьями.</a:t>
            </a:r>
          </a:p>
          <a:p>
            <a:pPr marL="0" indent="0"/>
            <a:r>
              <a:rPr lang="ru-RU" dirty="0" smtClean="0">
                <a:solidFill>
                  <a:srgbClr val="002060"/>
                </a:solidFill>
              </a:rPr>
              <a:t>Связывание происходит через внедренные в сервисы ссылки на </a:t>
            </a:r>
            <a:r>
              <a:rPr lang="en-US" dirty="0" smtClean="0">
                <a:solidFill>
                  <a:srgbClr val="002060"/>
                </a:solidFill>
              </a:rPr>
              <a:t>link resolver </a:t>
            </a:r>
            <a:r>
              <a:rPr lang="ru-RU" dirty="0" smtClean="0">
                <a:solidFill>
                  <a:srgbClr val="002060"/>
                </a:solidFill>
              </a:rPr>
              <a:t>(определитель ссылок).</a:t>
            </a:r>
          </a:p>
          <a:p>
            <a:pPr marL="0" indent="0"/>
            <a:r>
              <a:rPr lang="ru-RU" dirty="0" smtClean="0">
                <a:solidFill>
                  <a:srgbClr val="002060"/>
                </a:solidFill>
              </a:rPr>
              <a:t>Определитель ссылок распознает, доступна ли статья пользователю библиотеки, на основе данных базы знаний, настроенной библиотечными специалистами. Настройка заключается в указании доступных полнотекстовых журналов и периодов их доступности (с какого по какой годы)</a:t>
            </a:r>
          </a:p>
          <a:p>
            <a:pPr marL="0" indent="0"/>
            <a:r>
              <a:rPr lang="ru-RU" dirty="0" smtClean="0">
                <a:solidFill>
                  <a:srgbClr val="002060"/>
                </a:solidFill>
              </a:rPr>
              <a:t>Если статья доступна, то определитель ссылок формирует запрос по стандарту </a:t>
            </a:r>
            <a:r>
              <a:rPr lang="en-US" dirty="0" err="1" smtClean="0">
                <a:solidFill>
                  <a:srgbClr val="002060"/>
                </a:solidFill>
              </a:rPr>
              <a:t>OpenURL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en-US" dirty="0" smtClean="0">
                <a:solidFill>
                  <a:srgbClr val="002060"/>
                </a:solidFill>
              </a:rPr>
              <a:t>ANSI/NISO Z39.88-2004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к соответствующей платформе (сайту издательства, </a:t>
            </a:r>
            <a:r>
              <a:rPr lang="ru-RU" dirty="0" err="1" smtClean="0">
                <a:solidFill>
                  <a:srgbClr val="002060"/>
                </a:solidFill>
              </a:rPr>
              <a:t>агрегатора</a:t>
            </a:r>
            <a:r>
              <a:rPr lang="ru-RU" dirty="0" smtClean="0">
                <a:solidFill>
                  <a:srgbClr val="002060"/>
                </a:solidFill>
              </a:rPr>
              <a:t>, научного общества) на основе метаданных этой статьи – и пользователь переходит к ее полному тексту. </a:t>
            </a:r>
          </a:p>
          <a:p>
            <a:pPr marL="0" indent="0" algn="ctr"/>
            <a:r>
              <a:rPr lang="ru-RU" sz="2200" b="1" i="1" dirty="0" smtClean="0">
                <a:solidFill>
                  <a:srgbClr val="C00000"/>
                </a:solidFill>
              </a:rPr>
              <a:t>Корректность метаданных приобретает огромное значение!</a:t>
            </a:r>
          </a:p>
          <a:p>
            <a:pPr marL="0" indent="0"/>
            <a:endParaRPr lang="ru-RU" sz="2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951185"/>
          </a:xfrm>
        </p:spPr>
        <p:txBody>
          <a:bodyPr/>
          <a:lstStyle/>
          <a:p>
            <a:r>
              <a:rPr lang="ru-RU" sz="2000" b="1" u="sng" dirty="0" smtClean="0"/>
              <a:t>Иллюстрация 1</a:t>
            </a:r>
            <a:r>
              <a:rPr lang="ru-RU" sz="2000" b="1" dirty="0" smtClean="0"/>
              <a:t>:</a:t>
            </a:r>
            <a:r>
              <a:rPr lang="ru-RU" sz="2000" dirty="0" smtClean="0"/>
              <a:t> поиск в </a:t>
            </a:r>
            <a:r>
              <a:rPr lang="en-US" sz="2000" dirty="0" smtClean="0"/>
              <a:t>Scopus </a:t>
            </a:r>
            <a:r>
              <a:rPr lang="ru-RU" sz="2000" dirty="0" smtClean="0"/>
              <a:t>пользователем Российской государственной библиотеки</a:t>
            </a:r>
            <a:r>
              <a:rPr lang="en-US" sz="2000" dirty="0" smtClean="0"/>
              <a:t> </a:t>
            </a:r>
            <a:r>
              <a:rPr lang="ru-RU" sz="2000" i="1" dirty="0" smtClean="0"/>
              <a:t>(запрос: внутренние покрытия нефтепроводов)</a:t>
            </a:r>
            <a:endParaRPr lang="ru-RU" sz="2000" dirty="0"/>
          </a:p>
        </p:txBody>
      </p:sp>
      <p:pic>
        <p:nvPicPr>
          <p:cNvPr id="4" name="Рисунок 3" descr="Scopus-Que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1628800"/>
            <a:ext cx="6097990" cy="432048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 descr="Scopus-FT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4761" y="4611988"/>
            <a:ext cx="4939239" cy="224601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Овал 5"/>
          <p:cNvSpPr/>
          <p:nvPr/>
        </p:nvSpPr>
        <p:spPr bwMode="auto">
          <a:xfrm>
            <a:off x="3059832" y="4293096"/>
            <a:ext cx="504056" cy="144016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Прямая со стрелкой 7"/>
          <p:cNvCxnSpPr>
            <a:stCxn id="6" idx="4"/>
          </p:cNvCxnSpPr>
          <p:nvPr/>
        </p:nvCxnSpPr>
        <p:spPr bwMode="auto">
          <a:xfrm>
            <a:off x="3311860" y="4437112"/>
            <a:ext cx="1044116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39825"/>
          </a:xfrm>
        </p:spPr>
        <p:txBody>
          <a:bodyPr/>
          <a:lstStyle/>
          <a:p>
            <a:r>
              <a:rPr lang="en-US" sz="2400" dirty="0" smtClean="0"/>
              <a:t>Link Resolver (Full Text Finder</a:t>
            </a:r>
            <a:r>
              <a:rPr lang="ru-RU" sz="2400" dirty="0" smtClean="0"/>
              <a:t> </a:t>
            </a:r>
            <a:r>
              <a:rPr lang="en-US" sz="2400" dirty="0" smtClean="0"/>
              <a:t>- FTF) </a:t>
            </a:r>
            <a:r>
              <a:rPr lang="ru-RU" sz="2400" dirty="0" smtClean="0"/>
              <a:t>определил доступность статьи – и пользователь открывает полный текст</a:t>
            </a:r>
            <a:endParaRPr lang="ru-RU" sz="2400" dirty="0"/>
          </a:p>
        </p:txBody>
      </p:sp>
      <p:pic>
        <p:nvPicPr>
          <p:cNvPr id="4" name="Рисунок 3" descr="Scopus-FTF-Springer-Availa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7164288" cy="317622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 descr="Springer-F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6521" y="3490786"/>
            <a:ext cx="4957479" cy="3367214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7" name="Прямая со стрелкой 6"/>
          <p:cNvCxnSpPr>
            <a:endCxn id="5" idx="0"/>
          </p:cNvCxnSpPr>
          <p:nvPr/>
        </p:nvCxnSpPr>
        <p:spPr bwMode="auto">
          <a:xfrm>
            <a:off x="6660232" y="2492896"/>
            <a:ext cx="5029" cy="9978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"/>
            <a:ext cx="8507288" cy="764704"/>
          </a:xfrm>
        </p:spPr>
        <p:txBody>
          <a:bodyPr/>
          <a:lstStyle/>
          <a:p>
            <a:r>
              <a:rPr lang="ru-RU" sz="2400" b="1" u="sng" dirty="0" smtClean="0"/>
              <a:t>Иллюстрация 2:</a:t>
            </a:r>
            <a:r>
              <a:rPr lang="ru-RU" sz="2400" dirty="0" smtClean="0"/>
              <a:t> аналогичный поиск в </a:t>
            </a:r>
            <a:r>
              <a:rPr lang="en-US" sz="2400" dirty="0" smtClean="0"/>
              <a:t>Google Scholar</a:t>
            </a:r>
            <a:endParaRPr lang="ru-RU" sz="2400" dirty="0"/>
          </a:p>
        </p:txBody>
      </p:sp>
      <p:pic>
        <p:nvPicPr>
          <p:cNvPr id="4" name="Рисунок 3" descr="GS - Oip Pipe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1052737"/>
            <a:ext cx="6624735" cy="388843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Овал 4"/>
          <p:cNvSpPr/>
          <p:nvPr/>
        </p:nvSpPr>
        <p:spPr bwMode="auto">
          <a:xfrm>
            <a:off x="4355976" y="1916832"/>
            <a:ext cx="648072" cy="216024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4355976" y="3284984"/>
            <a:ext cx="648072" cy="216024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4355976" y="3789040"/>
            <a:ext cx="648072" cy="216024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Рисунок 7" descr="GS-Oil Pipeline - FT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90032"/>
            <a:ext cx="5004048" cy="1867968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12" name="Прямая со стрелкой 11"/>
          <p:cNvCxnSpPr>
            <a:stCxn id="5" idx="3"/>
          </p:cNvCxnSpPr>
          <p:nvPr/>
        </p:nvCxnSpPr>
        <p:spPr bwMode="auto">
          <a:xfrm flipH="1">
            <a:off x="611560" y="2101220"/>
            <a:ext cx="3839324" cy="29119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17" name="Рисунок 16" descr="GS - Oil Pipeline - Elsevi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8753" y="4059327"/>
            <a:ext cx="3785247" cy="2798673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19" name="Прямая со стрелкой 18"/>
          <p:cNvCxnSpPr>
            <a:endCxn id="17" idx="1"/>
          </p:cNvCxnSpPr>
          <p:nvPr/>
        </p:nvCxnSpPr>
        <p:spPr bwMode="auto">
          <a:xfrm flipV="1">
            <a:off x="2987824" y="5458664"/>
            <a:ext cx="2370929" cy="346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Presentation">
  <a:themeElements>
    <a:clrScheme name="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899</TotalTime>
  <Words>1108</Words>
  <Application>Microsoft Office PowerPoint</Application>
  <PresentationFormat>Экран (4:3)</PresentationFormat>
  <Paragraphs>76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Presentation</vt:lpstr>
      <vt:lpstr>Как пользователи находят журнальный контент в электронной среде</vt:lpstr>
      <vt:lpstr>Презентация PowerPoint</vt:lpstr>
      <vt:lpstr>Основные пути поиска журнальных статей в электронной среде</vt:lpstr>
      <vt:lpstr>Выбор отправной точки для поиска журнальных статей: динамика предпочтений пользователей с 2005 года</vt:lpstr>
      <vt:lpstr>Презентация PowerPoint</vt:lpstr>
      <vt:lpstr>Библиотеки стремятся интегрировать контент, предоставляемый пользователям по библиотечной подписке, во «внебиблиотечные» поисковые сервисы</vt:lpstr>
      <vt:lpstr>Иллюстрация 1: поиск в Scopus пользователем Российской государственной библиотеки (запрос: внутренние покрытия нефтепроводов)</vt:lpstr>
      <vt:lpstr>Link Resolver (Full Text Finder - FTF) определил доступность статьи – и пользователь открывает полный текст</vt:lpstr>
      <vt:lpstr>Иллюстрация 2: аналогичный поиск в Google Scholar</vt:lpstr>
      <vt:lpstr>Презентация PowerPoint</vt:lpstr>
      <vt:lpstr>Иллюстрация: поиск статей по теме «Bacillus Subtilis Strains» в PubMed</vt:lpstr>
      <vt:lpstr>Статья из журнала на зарубежной платформе  (№ 4 в выдаче) – переход к полному тексту в три клика</vt:lpstr>
      <vt:lpstr>Статья из российского журнала «Микробиология»</vt:lpstr>
      <vt:lpstr>Статьи из журнала «Микробиология» - в свободном доступе на Elibrary.ru, но фильтр “free full text” их отсеивает</vt:lpstr>
      <vt:lpstr>Описания журнала «Микробиология»  в PubMed, Elibrary.ru и в Ulrich’s Periodical Directory</vt:lpstr>
      <vt:lpstr>Следствие отсутствия ISSN в Ulrich: поиск не выводит пользователя на Elibrary через обращение к FTF</vt:lpstr>
      <vt:lpstr>Поиск через библиотечные сервисы discovery</vt:lpstr>
      <vt:lpstr>Поиск в EDS пользователя РГБ по теме «апоптоз in vitro»: сравнение результатов поиска по английским и русским ключевым словам</vt:lpstr>
      <vt:lpstr>Обобщая: что необходимо сделать, чтобы поиск контента российских журналов в глобальной инфраструктуре стал удобным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Natalia</dc:creator>
  <cp:lastModifiedBy>seva</cp:lastModifiedBy>
  <cp:revision>66</cp:revision>
  <dcterms:created xsi:type="dcterms:W3CDTF">2018-04-12T11:03:53Z</dcterms:created>
  <dcterms:modified xsi:type="dcterms:W3CDTF">2018-04-20T11:58:14Z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TC060874521049</vt:lpwstr>
  </property>
</Properties>
</file>