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7" r:id="rId3"/>
    <p:sldId id="310" r:id="rId4"/>
    <p:sldId id="322" r:id="rId5"/>
    <p:sldId id="319" r:id="rId6"/>
    <p:sldId id="369" r:id="rId7"/>
    <p:sldId id="320" r:id="rId8"/>
    <p:sldId id="355" r:id="rId9"/>
    <p:sldId id="289" r:id="rId10"/>
    <p:sldId id="301" r:id="rId11"/>
    <p:sldId id="303" r:id="rId12"/>
    <p:sldId id="354" r:id="rId13"/>
    <p:sldId id="337" r:id="rId14"/>
    <p:sldId id="367" r:id="rId15"/>
    <p:sldId id="368" r:id="rId16"/>
    <p:sldId id="345" r:id="rId17"/>
    <p:sldId id="358" r:id="rId18"/>
    <p:sldId id="359" r:id="rId19"/>
    <p:sldId id="360" r:id="rId20"/>
    <p:sldId id="346" r:id="rId21"/>
    <p:sldId id="347" r:id="rId22"/>
    <p:sldId id="363" r:id="rId23"/>
    <p:sldId id="364" r:id="rId24"/>
    <p:sldId id="365" r:id="rId25"/>
    <p:sldId id="349" r:id="rId26"/>
    <p:sldId id="351" r:id="rId27"/>
    <p:sldId id="315" r:id="rId28"/>
    <p:sldId id="352" r:id="rId29"/>
    <p:sldId id="259" r:id="rId3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0D0"/>
    <a:srgbClr val="FDEADA"/>
    <a:srgbClr val="F5F5F5"/>
    <a:srgbClr val="A02A1D"/>
    <a:srgbClr val="5E7076"/>
    <a:srgbClr val="CA6727"/>
    <a:srgbClr val="70B766"/>
    <a:srgbClr val="0087B1"/>
    <a:srgbClr val="89194E"/>
    <a:srgbClr val="61C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4339" autoAdjust="0"/>
  </p:normalViewPr>
  <p:slideViewPr>
    <p:cSldViewPr>
      <p:cViewPr>
        <p:scale>
          <a:sx n="88" d="100"/>
          <a:sy n="88" d="100"/>
        </p:scale>
        <p:origin x="-2220" y="-72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98381452318463"/>
          <c:y val="3.2813127283630027E-2"/>
          <c:w val="0.43923349859045402"/>
          <c:h val="0.79866229573684111"/>
        </c:manualLayout>
      </c:layout>
      <c:doughnutChart>
        <c:varyColors val="1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1111001749781278E-2"/>
                  <c:y val="-6.944444444444529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>
                <c:manualLayout>
                  <c:x val="2.7777777777777779E-3"/>
                  <c:y val="1.388888888888888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траты!$A$127:$A$128</c:f>
              <c:strCache>
                <c:ptCount val="2"/>
                <c:pt idx="0">
                  <c:v>эл. ресурсы</c:v>
                </c:pt>
                <c:pt idx="1">
                  <c:v>печатные ресурсы</c:v>
                </c:pt>
              </c:strCache>
            </c:strRef>
          </c:cat>
          <c:val>
            <c:numRef>
              <c:f>траты!$B$127:$B$128</c:f>
              <c:numCache>
                <c:formatCode>#,##0.00\ "₽"</c:formatCode>
                <c:ptCount val="2"/>
                <c:pt idx="0">
                  <c:v>116958380.88</c:v>
                </c:pt>
                <c:pt idx="1">
                  <c:v>34995620.310000002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8"/>
        <c:holeSize val="55"/>
      </c:doughnutChart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FTD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strRef>
              <c:f>Лист1!$A$3:$A$12</c:f>
              <c:strCache>
                <c:ptCount val="10"/>
                <c:pt idx="0">
                  <c:v>Springer</c:v>
                </c:pt>
                <c:pt idx="1">
                  <c:v>ProQuest Ebook Central</c:v>
                </c:pt>
                <c:pt idx="2">
                  <c:v>ScienceDirect</c:v>
                </c:pt>
                <c:pt idx="3">
                  <c:v>JSTOR</c:v>
                </c:pt>
                <c:pt idx="4">
                  <c:v>Wiley</c:v>
                </c:pt>
                <c:pt idx="5">
                  <c:v>East View</c:v>
                </c:pt>
                <c:pt idx="6">
                  <c:v>EBSCO</c:v>
                </c:pt>
                <c:pt idx="7">
                  <c:v>e-LIBRARY </c:v>
                </c:pt>
                <c:pt idx="8">
                  <c:v>Taylor &amp; Francis</c:v>
                </c:pt>
                <c:pt idx="9">
                  <c:v>ACS</c:v>
                </c:pt>
              </c:strCache>
            </c:strRef>
          </c:cat>
          <c:val>
            <c:numRef>
              <c:f>Лист1!$B$3:$B$12</c:f>
              <c:numCache>
                <c:formatCode>#,##0</c:formatCode>
                <c:ptCount val="10"/>
                <c:pt idx="0">
                  <c:v>208889</c:v>
                </c:pt>
                <c:pt idx="1">
                  <c:v>152488</c:v>
                </c:pt>
                <c:pt idx="2">
                  <c:v>145897</c:v>
                </c:pt>
                <c:pt idx="3">
                  <c:v>57918</c:v>
                </c:pt>
                <c:pt idx="4">
                  <c:v>42774</c:v>
                </c:pt>
                <c:pt idx="5">
                  <c:v>37201</c:v>
                </c:pt>
                <c:pt idx="6">
                  <c:v>29993</c:v>
                </c:pt>
                <c:pt idx="7">
                  <c:v>26474</c:v>
                </c:pt>
                <c:pt idx="8">
                  <c:v>21219</c:v>
                </c:pt>
                <c:pt idx="9">
                  <c:v>15652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1799168"/>
        <c:axId val="33642688"/>
      </c:barChart>
      <c:catAx>
        <c:axId val="417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642688"/>
        <c:crosses val="autoZero"/>
        <c:auto val="1"/>
        <c:lblAlgn val="ctr"/>
        <c:lblOffset val="100"/>
        <c:noMultiLvlLbl val="0"/>
      </c:catAx>
      <c:valAx>
        <c:axId val="336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9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Лист1!$B$14</c:f>
              <c:strCache>
                <c:ptCount val="1"/>
                <c:pt idx="0">
                  <c:v>посещения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cat>
            <c:strRef>
              <c:f>Лист1!$A$15:$A$29</c:f>
              <c:strCache>
                <c:ptCount val="15"/>
                <c:pt idx="0">
                  <c:v>SCOPUS</c:v>
                </c:pt>
                <c:pt idx="1">
                  <c:v>WOS</c:v>
                </c:pt>
                <c:pt idx="2">
                  <c:v>e-LIBRARY </c:v>
                </c:pt>
                <c:pt idx="3">
                  <c:v>ЮРАЙТ</c:v>
                </c:pt>
                <c:pt idx="4">
                  <c:v>ScienceDirect</c:v>
                </c:pt>
                <c:pt idx="5">
                  <c:v>ProQuest Ebook Central</c:v>
                </c:pt>
                <c:pt idx="6">
                  <c:v>EBSCO</c:v>
                </c:pt>
                <c:pt idx="7">
                  <c:v>JSTOR</c:v>
                </c:pt>
                <c:pt idx="8">
                  <c:v>Springer</c:v>
                </c:pt>
                <c:pt idx="9">
                  <c:v>SciFinder</c:v>
                </c:pt>
                <c:pt idx="10">
                  <c:v>Wiley</c:v>
                </c:pt>
                <c:pt idx="11">
                  <c:v>East View</c:v>
                </c:pt>
                <c:pt idx="12">
                  <c:v>Taylor &amp; Francis</c:v>
                </c:pt>
                <c:pt idx="13">
                  <c:v>ЛАНЬ</c:v>
                </c:pt>
                <c:pt idx="14">
                  <c:v>ACS</c:v>
                </c:pt>
              </c:strCache>
            </c:strRef>
          </c:cat>
          <c:val>
            <c:numRef>
              <c:f>Лист1!$B$15:$B$29</c:f>
              <c:numCache>
                <c:formatCode>#,##0</c:formatCode>
                <c:ptCount val="15"/>
                <c:pt idx="0">
                  <c:v>65902</c:v>
                </c:pt>
                <c:pt idx="1">
                  <c:v>36664</c:v>
                </c:pt>
                <c:pt idx="2">
                  <c:v>26603</c:v>
                </c:pt>
                <c:pt idx="3">
                  <c:v>26501</c:v>
                </c:pt>
                <c:pt idx="4">
                  <c:v>23199</c:v>
                </c:pt>
                <c:pt idx="5">
                  <c:v>15741</c:v>
                </c:pt>
                <c:pt idx="6">
                  <c:v>15354</c:v>
                </c:pt>
                <c:pt idx="7">
                  <c:v>12396</c:v>
                </c:pt>
                <c:pt idx="8">
                  <c:v>11595</c:v>
                </c:pt>
                <c:pt idx="9">
                  <c:v>11186</c:v>
                </c:pt>
                <c:pt idx="10">
                  <c:v>6740</c:v>
                </c:pt>
                <c:pt idx="11">
                  <c:v>5960</c:v>
                </c:pt>
                <c:pt idx="12">
                  <c:v>5597</c:v>
                </c:pt>
                <c:pt idx="13">
                  <c:v>5139</c:v>
                </c:pt>
                <c:pt idx="14">
                  <c:v>4935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1981440"/>
        <c:axId val="76980800"/>
      </c:barChart>
      <c:catAx>
        <c:axId val="4198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980800"/>
        <c:crosses val="autoZero"/>
        <c:auto val="1"/>
        <c:lblAlgn val="ctr"/>
        <c:lblOffset val="100"/>
        <c:noMultiLvlLbl val="0"/>
      </c:catAx>
      <c:valAx>
        <c:axId val="7698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98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/>
              <a:t>Кол-во прочитанных полных текстов </a:t>
            </a:r>
          </a:p>
          <a:p>
            <a:pPr>
              <a:defRPr sz="1400" b="0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/>
              <a:t>в СПбГУ</a:t>
            </a:r>
          </a:p>
        </c:rich>
      </c:tx>
      <c:layout>
        <c:manualLayout>
          <c:xMode val="edge"/>
          <c:yMode val="edge"/>
          <c:x val="0.11984711286089239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Лист1!$B$41</c:f>
              <c:strCache>
                <c:ptCount val="1"/>
                <c:pt idx="0">
                  <c:v>количество прочитанных FTA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Лист1!$A$42:$A$46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Лист1!$B$42:$B$46</c:f>
              <c:numCache>
                <c:formatCode>General</c:formatCode>
                <c:ptCount val="5"/>
                <c:pt idx="0">
                  <c:v>556535</c:v>
                </c:pt>
                <c:pt idx="1">
                  <c:v>754932</c:v>
                </c:pt>
                <c:pt idx="2">
                  <c:v>932704</c:v>
                </c:pt>
                <c:pt idx="3">
                  <c:v>1035453</c:v>
                </c:pt>
                <c:pt idx="4">
                  <c:v>1071164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44471808"/>
        <c:axId val="33646272"/>
      </c:barChart>
      <c:catAx>
        <c:axId val="4447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646272"/>
        <c:crosses val="autoZero"/>
        <c:auto val="1"/>
        <c:lblAlgn val="ctr"/>
        <c:lblOffset val="100"/>
        <c:noMultiLvlLbl val="0"/>
      </c:catAx>
      <c:valAx>
        <c:axId val="336462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47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304800" dist="139700" dir="5400000" algn="ctr" rotWithShape="0">
        <a:schemeClr val="tx1">
          <a:alpha val="66000"/>
        </a:schemeClr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31249-5673-4EBE-BAC2-0A4D4BBBB139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1A61-1D35-4679-B5D0-C87C68E71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37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8E7B2-F159-4F89-9529-3039AE4B46BA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94EB6-194E-4A64-A7D5-E921FB8F2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7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51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68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30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7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33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18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50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40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57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60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50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57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90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36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04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08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91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4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44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5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слияние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8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слияние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2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3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5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0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6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EB6-194E-4A64-A7D5-E921FB8F2CCE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5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1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6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2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4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00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8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9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0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0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1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B5ECB-C836-4680-AF3F-26C1F479D36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A6B73-BC2B-4B9B-A1C4-027B9AC0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0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chart" Target="../charts/chart4.xml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708920"/>
            <a:ext cx="7772400" cy="172819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cap="all" dirty="0">
                <a:solidFill>
                  <a:srgbClr val="A02A1D"/>
                </a:solidFill>
                <a:latin typeface="+mn-lt"/>
                <a:cs typeface="Arial" panose="020B0604020202020204" pitchFamily="34" charset="0"/>
              </a:rPr>
              <a:t>Использование и пользователи электронных ресурсов: </a:t>
            </a:r>
            <a:r>
              <a:rPr lang="ru-RU" sz="3200" b="1" cap="all" dirty="0" smtClean="0">
                <a:solidFill>
                  <a:srgbClr val="A02A1D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200" b="1" cap="all" dirty="0" smtClean="0">
                <a:solidFill>
                  <a:srgbClr val="A02A1D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200" b="1" cap="all" dirty="0" smtClean="0">
                <a:solidFill>
                  <a:srgbClr val="A02A1D"/>
                </a:solidFill>
                <a:latin typeface="+mn-lt"/>
                <a:cs typeface="Arial" panose="020B0604020202020204" pitchFamily="34" charset="0"/>
              </a:rPr>
              <a:t>из </a:t>
            </a:r>
            <a:r>
              <a:rPr lang="ru-RU" sz="2200" b="1" cap="all" dirty="0">
                <a:solidFill>
                  <a:srgbClr val="A02A1D"/>
                </a:solidFill>
                <a:latin typeface="+mn-lt"/>
                <a:cs typeface="Arial" panose="020B0604020202020204" pitchFamily="34" charset="0"/>
              </a:rPr>
              <a:t>опыта Санкт-Петербургского государственного университета</a:t>
            </a:r>
            <a:endParaRPr lang="ru-RU" sz="2200" b="1" cap="all" dirty="0">
              <a:solidFill>
                <a:schemeClr val="accent6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8344" y="2852936"/>
            <a:ext cx="1072208" cy="648072"/>
          </a:xfrm>
        </p:spPr>
        <p:txBody>
          <a:bodyPr>
            <a:normAutofit fontScale="92500"/>
          </a:bodyPr>
          <a:lstStyle/>
          <a:p>
            <a:pPr algn="r"/>
            <a:r>
              <a:rPr lang="en-US" b="1" dirty="0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ru-RU" b="1" dirty="0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rgbClr val="5E7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8661" y="5517232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cap="small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7-я Международная научно-практическая конференция</a:t>
            </a:r>
          </a:p>
          <a:p>
            <a:r>
              <a:rPr lang="ru-RU" sz="1600" b="1" cap="small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«Научное издание международного уровня - 2018:</a:t>
            </a:r>
          </a:p>
          <a:p>
            <a:r>
              <a:rPr lang="ru-RU" sz="1600" b="1" cap="small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редакционная политика, открытый доступ, научные коммуникации</a:t>
            </a:r>
            <a:r>
              <a:rPr lang="ru-RU" sz="1600" b="1" cap="small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», </a:t>
            </a:r>
            <a:br>
              <a:rPr lang="ru-RU" sz="1600" b="1" cap="small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1600" b="1" cap="small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МОСКВА, Финансовый </a:t>
            </a:r>
            <a:r>
              <a:rPr lang="ru-RU" sz="1600" b="1" cap="small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университет при Правительстве РФ, </a:t>
            </a:r>
            <a:endParaRPr lang="ru-RU" sz="1600" b="1" cap="small" dirty="0" smtClean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1600" b="1" cap="small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24 АПРЕЛЯ 2018 года</a:t>
            </a:r>
            <a:endParaRPr lang="ru-RU" sz="1600" b="1" cap="small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0"/>
            <a:ext cx="6408712" cy="828203"/>
          </a:xfrm>
        </p:spPr>
        <p:txBody>
          <a:bodyPr anchor="t">
            <a:normAutofit fontScale="90000"/>
          </a:bodyPr>
          <a:lstStyle/>
          <a:p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ИСПОЛЬЗОВАНИЕ электронных </a:t>
            </a:r>
            <a:b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ресурсов </a:t>
            </a:r>
            <a:r>
              <a:rPr lang="ru-RU" sz="32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в СПбГУ в 2017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92" y="1340768"/>
            <a:ext cx="8316416" cy="4677984"/>
          </a:xfrm>
          <a:prstGeom prst="rect">
            <a:avLst/>
          </a:prstGeom>
          <a:effectLst>
            <a:outerShdw blurRad="292100" dist="139700" dir="54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7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0"/>
            <a:ext cx="6840760" cy="927595"/>
          </a:xfrm>
        </p:spPr>
        <p:txBody>
          <a:bodyPr anchor="t">
            <a:normAutofit fontScale="90000"/>
          </a:bodyPr>
          <a:lstStyle/>
          <a:p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СПбГУ 2017. Печатные </a:t>
            </a:r>
            <a:b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32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электронные </a:t>
            </a:r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ресурсы. </a:t>
            </a:r>
            <a:endParaRPr lang="ru-RU" sz="32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618208"/>
              </p:ext>
            </p:extLst>
          </p:nvPr>
        </p:nvGraphicFramePr>
        <p:xfrm>
          <a:off x="395536" y="1124744"/>
          <a:ext cx="8280920" cy="34972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90332"/>
                <a:gridCol w="2070230"/>
                <a:gridCol w="3220358"/>
              </a:tblGrid>
              <a:tr h="1047379"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Печатный</a:t>
                      </a:r>
                      <a:r>
                        <a:rPr lang="ru-RU" sz="2800" baseline="0" dirty="0" smtClean="0"/>
                        <a:t> фонд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Электронные</a:t>
                      </a:r>
                      <a:r>
                        <a:rPr lang="ru-RU" sz="2800" baseline="0" dirty="0" smtClean="0"/>
                        <a:t> ресурсы</a:t>
                      </a:r>
                      <a:endParaRPr lang="ru-RU" sz="2800" dirty="0"/>
                    </a:p>
                  </a:txBody>
                  <a:tcPr/>
                </a:tc>
              </a:tr>
              <a:tr h="1048743">
                <a:tc>
                  <a:txBody>
                    <a:bodyPr/>
                    <a:lstStyle/>
                    <a:p>
                      <a:endParaRPr lang="ru-RU" sz="20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ru-RU" sz="20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ИСТОЧНИКИ</a:t>
                      </a:r>
                      <a:endParaRPr lang="ru-RU" sz="20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 млн. единиц хранения</a:t>
                      </a:r>
                      <a:r>
                        <a:rPr lang="ru-RU" sz="2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&gt; </a:t>
                      </a:r>
                      <a:r>
                        <a:rPr lang="ru-RU" sz="2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82 млн. источников</a:t>
                      </a:r>
                      <a:r>
                        <a:rPr lang="en-US" sz="2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7828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% средств от общего бюджета на </a:t>
                      </a:r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комплектование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ru-RU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23</a:t>
                      </a:r>
                      <a:r>
                        <a:rPr lang="ru-RU" sz="2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%</a:t>
                      </a:r>
                      <a:endParaRPr lang="ru-RU" sz="2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ru-RU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77</a:t>
                      </a:r>
                      <a:r>
                        <a:rPr lang="ru-RU" sz="2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%</a:t>
                      </a:r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2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420892"/>
              </p:ext>
            </p:extLst>
          </p:nvPr>
        </p:nvGraphicFramePr>
        <p:xfrm>
          <a:off x="360478" y="4474977"/>
          <a:ext cx="8280920" cy="10782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8279"/>
                <a:gridCol w="2089578"/>
                <a:gridCol w="3173063"/>
              </a:tblGrid>
              <a:tr h="1078288">
                <a:tc>
                  <a:txBody>
                    <a:bodyPr/>
                    <a:lstStyle/>
                    <a:p>
                      <a:endParaRPr lang="ru-RU" sz="2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ПОЛЬЗОВАТЕЛИ</a:t>
                      </a:r>
                      <a:endParaRPr lang="ru-RU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ru-RU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29 126 </a:t>
                      </a:r>
                      <a:endParaRPr lang="ru-RU" sz="2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ru-RU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</a:t>
                      </a:r>
                      <a:r>
                        <a:rPr lang="ru-RU" sz="2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362</a:t>
                      </a:r>
                      <a:r>
                        <a:rPr lang="ru-RU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2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71297"/>
              </p:ext>
            </p:extLst>
          </p:nvPr>
        </p:nvGraphicFramePr>
        <p:xfrm>
          <a:off x="395536" y="5377442"/>
          <a:ext cx="8280920" cy="10038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8279"/>
                <a:gridCol w="2089578"/>
                <a:gridCol w="3173063"/>
              </a:tblGrid>
              <a:tr h="1003886">
                <a:tc>
                  <a:txBody>
                    <a:bodyPr/>
                    <a:lstStyle/>
                    <a:p>
                      <a:endParaRPr lang="ru-RU" sz="2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ПОСЕЩЕНИЯ</a:t>
                      </a:r>
                      <a:endParaRPr lang="ru-RU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ru-RU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350 874 </a:t>
                      </a:r>
                      <a:endParaRPr lang="ru-RU" sz="2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8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en-US" sz="28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361 724 </a:t>
                      </a:r>
                      <a:endParaRPr lang="ru-RU" sz="2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0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6408712" cy="828203"/>
          </a:xfrm>
        </p:spPr>
        <p:txBody>
          <a:bodyPr anchor="t">
            <a:normAutofit/>
          </a:bodyPr>
          <a:lstStyle/>
          <a:p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РАСПРЕДЕЛЕНИЕ ПО ТИПАМ ПОЛЬЗОВАТЕЛЕЙ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899" y="1124744"/>
            <a:ext cx="6834201" cy="53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6408712" cy="828203"/>
          </a:xfrm>
        </p:spPr>
        <p:txBody>
          <a:bodyPr anchor="t">
            <a:normAutofit/>
          </a:bodyPr>
          <a:lstStyle/>
          <a:p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РАСПРЕДЕЛЕНИЕ ПО ОБЛАСТЯМ ЗНАНИЙ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40" y="1196752"/>
            <a:ext cx="8280920" cy="51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6408712" cy="828203"/>
          </a:xfrm>
        </p:spPr>
        <p:txBody>
          <a:bodyPr anchor="t">
            <a:normAutofit/>
          </a:bodyPr>
          <a:lstStyle/>
          <a:p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TOP 10 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РЕСУРСОВ, ИСПОЛЬЗУЕМЫХ В СПбГУ </a:t>
            </a:r>
            <a:b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В 2017 ГОДУ (КОЛ-ВО ПОЛНЫХ ТЕКСТОВ)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7117058"/>
              </p:ext>
            </p:extLst>
          </p:nvPr>
        </p:nvGraphicFramePr>
        <p:xfrm>
          <a:off x="269776" y="1124744"/>
          <a:ext cx="8604448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64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6408712" cy="828203"/>
          </a:xfrm>
        </p:spPr>
        <p:txBody>
          <a:bodyPr anchor="t">
            <a:normAutofit/>
          </a:bodyPr>
          <a:lstStyle/>
          <a:p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TOP 1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5</a:t>
            </a:r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РЕСУРСОВ, ИСПОЛЬЗУЕМЫХ В СПбГУ </a:t>
            </a:r>
            <a:b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В 2017 ГОДУ (КОЛ-ВО ПОСЕЩЕНИЙ - </a:t>
            </a:r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KIBANA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666834"/>
              </p:ext>
            </p:extLst>
          </p:nvPr>
        </p:nvGraphicFramePr>
        <p:xfrm>
          <a:off x="413455" y="1196752"/>
          <a:ext cx="8352928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697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490066"/>
          </a:xfrm>
        </p:spPr>
        <p:txBody>
          <a:bodyPr anchor="t">
            <a:normAutofit/>
          </a:bodyPr>
          <a:lstStyle/>
          <a:p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ЛИДЕРЫ ПО ИСПОЛЬЗОВАНИЮ</a:t>
            </a:r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в 2017 году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Первые 20 ресурсов дали 90 % общего количества посещений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Первые 3 ресурса дали 39 % от общего количества посещений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Первые три ресурса:</a:t>
            </a:r>
          </a:p>
          <a:p>
            <a:pPr marL="400050" lvl="1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SС</a:t>
            </a:r>
            <a:r>
              <a:rPr lang="en-US" dirty="0" smtClean="0">
                <a:solidFill>
                  <a:srgbClr val="C00000"/>
                </a:solidFill>
              </a:rPr>
              <a:t>OPUS</a:t>
            </a:r>
            <a:endParaRPr lang="ru-RU" dirty="0">
              <a:solidFill>
                <a:srgbClr val="C00000"/>
              </a:solidFill>
            </a:endParaRPr>
          </a:p>
          <a:p>
            <a:pPr marL="400050" lvl="1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W</a:t>
            </a:r>
            <a:r>
              <a:rPr lang="en-US" dirty="0" smtClean="0">
                <a:solidFill>
                  <a:srgbClr val="C00000"/>
                </a:solidFill>
              </a:rPr>
              <a:t>EB OF SCIENCE</a:t>
            </a:r>
            <a:endParaRPr lang="ru-RU" dirty="0">
              <a:solidFill>
                <a:srgbClr val="C00000"/>
              </a:solidFill>
            </a:endParaRPr>
          </a:p>
          <a:p>
            <a:pPr marL="400050" lvl="1" indent="0">
              <a:buNone/>
            </a:pPr>
            <a:r>
              <a:rPr lang="ru-RU" dirty="0">
                <a:solidFill>
                  <a:srgbClr val="C00000"/>
                </a:solidFill>
              </a:rPr>
              <a:t>eLIBRARY.RU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5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6632"/>
            <a:ext cx="6840760" cy="7920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«open access» в Scopus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420888"/>
            <a:ext cx="7772400" cy="32730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06" y="1196752"/>
            <a:ext cx="8738387" cy="4915343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06" y="3519120"/>
            <a:ext cx="3712180" cy="1570285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sp>
        <p:nvSpPr>
          <p:cNvPr id="10" name="Стрелка вниз 9"/>
          <p:cNvSpPr/>
          <p:nvPr/>
        </p:nvSpPr>
        <p:spPr>
          <a:xfrm>
            <a:off x="2889612" y="3939556"/>
            <a:ext cx="432048" cy="235693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6632"/>
            <a:ext cx="6840760" cy="7920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«open access» в </a:t>
            </a:r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420888"/>
            <a:ext cx="7772400" cy="32730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68760"/>
            <a:ext cx="8448939" cy="4752528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57403"/>
            <a:ext cx="2623887" cy="2204839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sp>
        <p:nvSpPr>
          <p:cNvPr id="7" name="Стрелка влево 6"/>
          <p:cNvSpPr/>
          <p:nvPr/>
        </p:nvSpPr>
        <p:spPr>
          <a:xfrm>
            <a:off x="2046931" y="4057403"/>
            <a:ext cx="360040" cy="504056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7996" y="259874"/>
            <a:ext cx="6840760" cy="792088"/>
          </a:xfrm>
        </p:spPr>
        <p:txBody>
          <a:bodyPr anchor="t">
            <a:normAutofit fontScale="90000"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«НОВОСТИ И СОБЫТИЯ»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6" y="1181698"/>
            <a:ext cx="8244408" cy="4911598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556792"/>
            <a:ext cx="4345928" cy="2768517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183" y="3264084"/>
            <a:ext cx="3499297" cy="2122449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580112" y="3500438"/>
            <a:ext cx="2160240" cy="2376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7677218" y="4907372"/>
            <a:ext cx="360040" cy="490739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568" y="4608934"/>
            <a:ext cx="2050692" cy="596875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6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6632"/>
            <a:ext cx="6948264" cy="927595"/>
          </a:xfrm>
        </p:spPr>
        <p:txBody>
          <a:bodyPr anchor="t">
            <a:noAutofit/>
          </a:bodyPr>
          <a:lstStyle/>
          <a:p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СРЕДСТВА, ПОТРАЧЕННЫЕ СПБГУ НА ПЕЧАТНЫЕ </a:t>
            </a:r>
            <a:b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 ЭЛЕКТРОННЫЕ РЕСУРСЫ в 2017 ГОДУ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286104"/>
              </p:ext>
            </p:extLst>
          </p:nvPr>
        </p:nvGraphicFramePr>
        <p:xfrm>
          <a:off x="457200" y="1237456"/>
          <a:ext cx="8229600" cy="4783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61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923112" cy="490066"/>
          </a:xfrm>
        </p:spPr>
        <p:txBody>
          <a:bodyPr anchor="t">
            <a:normAutofit fontScale="90000"/>
          </a:bodyPr>
          <a:lstStyle/>
          <a:p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Посещения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WoS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Scopus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и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elibrary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(типы пользователей)</a:t>
            </a:r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05753"/>
            <a:ext cx="4584589" cy="2755631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548" y="1086764"/>
            <a:ext cx="4320778" cy="2793611"/>
          </a:xfrm>
          <a:prstGeom prst="rect">
            <a:avLst/>
          </a:prstGeom>
        </p:spPr>
      </p:pic>
      <p:pic>
        <p:nvPicPr>
          <p:cNvPr id="6" name="Объект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292294" y="3717032"/>
            <a:ext cx="4367803" cy="28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10"/>
          <p:cNvSpPr txBox="1">
            <a:spLocks/>
          </p:cNvSpPr>
          <p:nvPr/>
        </p:nvSpPr>
        <p:spPr>
          <a:xfrm>
            <a:off x="2159676" y="1210484"/>
            <a:ext cx="2316519" cy="370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SCOPUS</a:t>
            </a:r>
            <a:endParaRPr lang="ru-RU" sz="2400" b="1" dirty="0"/>
          </a:p>
        </p:txBody>
      </p:sp>
      <p:sp>
        <p:nvSpPr>
          <p:cNvPr id="8" name="Текст 11"/>
          <p:cNvSpPr txBox="1">
            <a:spLocks/>
          </p:cNvSpPr>
          <p:nvPr/>
        </p:nvSpPr>
        <p:spPr>
          <a:xfrm>
            <a:off x="6744265" y="1176806"/>
            <a:ext cx="2139559" cy="4380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WEB</a:t>
            </a:r>
            <a:r>
              <a:rPr lang="en-US" sz="2000" dirty="0" smtClean="0"/>
              <a:t> </a:t>
            </a:r>
            <a:r>
              <a:rPr lang="en-US" sz="2000" b="1" dirty="0" smtClean="0"/>
              <a:t>OF SCIENCE</a:t>
            </a:r>
            <a:endParaRPr lang="ru-RU" sz="2000" b="1" dirty="0"/>
          </a:p>
        </p:txBody>
      </p:sp>
      <p:sp>
        <p:nvSpPr>
          <p:cNvPr id="9" name="Текст 11"/>
          <p:cNvSpPr txBox="1">
            <a:spLocks/>
          </p:cNvSpPr>
          <p:nvPr/>
        </p:nvSpPr>
        <p:spPr bwMode="auto">
          <a:xfrm>
            <a:off x="3851920" y="3500438"/>
            <a:ext cx="2350287" cy="50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prstClr val="black"/>
                </a:solidFill>
              </a:rPr>
              <a:t>eLibrary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923112" cy="490066"/>
          </a:xfrm>
        </p:spPr>
        <p:txBody>
          <a:bodyPr anchor="t">
            <a:normAutofit fontScale="90000"/>
          </a:bodyPr>
          <a:lstStyle/>
          <a:p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Посещения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WoS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Scopus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и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elibrary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(ПОЛЬЗОВАТЕЛИ ПО ПРЕДМЕТНЫМ ОБЛАСТЯМ)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489" y="1113032"/>
            <a:ext cx="4452119" cy="2676008"/>
          </a:xfrm>
          <a:prstGeom prst="rect">
            <a:avLst/>
          </a:prstGeom>
        </p:spPr>
      </p:pic>
      <p:sp>
        <p:nvSpPr>
          <p:cNvPr id="11" name="Текст 10"/>
          <p:cNvSpPr txBox="1">
            <a:spLocks/>
          </p:cNvSpPr>
          <p:nvPr/>
        </p:nvSpPr>
        <p:spPr>
          <a:xfrm>
            <a:off x="1366809" y="1122134"/>
            <a:ext cx="2316519" cy="37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prstClr val="black"/>
                </a:solidFill>
              </a:rPr>
              <a:t>SCOPUS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2" name="Объек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66" y="1122134"/>
            <a:ext cx="4202982" cy="2666906"/>
          </a:xfrm>
          <a:prstGeom prst="rect">
            <a:avLst/>
          </a:prstGeom>
        </p:spPr>
      </p:pic>
      <p:sp>
        <p:nvSpPr>
          <p:cNvPr id="13" name="Текст 11"/>
          <p:cNvSpPr txBox="1">
            <a:spLocks/>
          </p:cNvSpPr>
          <p:nvPr/>
        </p:nvSpPr>
        <p:spPr>
          <a:xfrm>
            <a:off x="6588224" y="1133489"/>
            <a:ext cx="2139559" cy="4380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prstClr val="black"/>
                </a:solidFill>
              </a:rPr>
              <a:t>WEB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OF SCIENCE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4" name="Объект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627784" y="3693720"/>
            <a:ext cx="4636188" cy="278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 11"/>
          <p:cNvSpPr txBox="1">
            <a:spLocks/>
          </p:cNvSpPr>
          <p:nvPr/>
        </p:nvSpPr>
        <p:spPr bwMode="auto">
          <a:xfrm>
            <a:off x="3396856" y="3350056"/>
            <a:ext cx="2350287" cy="50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prstClr val="black"/>
                </a:solidFill>
              </a:rPr>
              <a:t>eLibrary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923112" cy="490066"/>
          </a:xfrm>
        </p:spPr>
        <p:txBody>
          <a:bodyPr anchor="t">
            <a:normAutofit fontScale="90000"/>
          </a:bodyPr>
          <a:lstStyle/>
          <a:p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Кол-во публикаций СПбГУ за 2012-16 гг. </a:t>
            </a:r>
            <a:b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 посещения ресурсов в 2017 году </a:t>
            </a:r>
          </a:p>
        </p:txBody>
      </p:sp>
      <p:pic>
        <p:nvPicPr>
          <p:cNvPr id="16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28326" y="1118226"/>
            <a:ext cx="5093320" cy="3061411"/>
          </a:xfrm>
          <a:prstGeom prst="rect">
            <a:avLst/>
          </a:prstGeom>
        </p:spPr>
      </p:pic>
      <p:sp>
        <p:nvSpPr>
          <p:cNvPr id="17" name="Текст 11"/>
          <p:cNvSpPr txBox="1">
            <a:spLocks/>
          </p:cNvSpPr>
          <p:nvPr/>
        </p:nvSpPr>
        <p:spPr>
          <a:xfrm>
            <a:off x="1605206" y="1253349"/>
            <a:ext cx="2139559" cy="4380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prstClr val="black"/>
                </a:solidFill>
              </a:rPr>
              <a:t>WEB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OF SCIENCE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8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4404254" y="3559344"/>
            <a:ext cx="4739746" cy="2848890"/>
          </a:xfrm>
          <a:prstGeom prst="rect">
            <a:avLst/>
          </a:prstGeom>
        </p:spPr>
      </p:pic>
      <p:sp>
        <p:nvSpPr>
          <p:cNvPr id="19" name="Текст 10"/>
          <p:cNvSpPr txBox="1">
            <a:spLocks/>
          </p:cNvSpPr>
          <p:nvPr/>
        </p:nvSpPr>
        <p:spPr>
          <a:xfrm>
            <a:off x="5964421" y="3808959"/>
            <a:ext cx="2316519" cy="37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prstClr val="black"/>
                </a:solidFill>
              </a:rPr>
              <a:t>SCOPUS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923112" cy="490066"/>
          </a:xfrm>
        </p:spPr>
        <p:txBody>
          <a:bodyPr anchor="t">
            <a:normAutofit fontScale="90000"/>
          </a:bodyPr>
          <a:lstStyle/>
          <a:p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Кол</a:t>
            </a:r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во 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публикаций СПбГУ в РИНЦ за 2012-16 гг. </a:t>
            </a:r>
            <a: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посещения </a:t>
            </a:r>
            <a:r>
              <a:rPr lang="ru-RU" sz="24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eLIBRARY</a:t>
            </a: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в 2017 году </a:t>
            </a: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552" y="1340768"/>
            <a:ext cx="80266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776" y="150358"/>
            <a:ext cx="6371143" cy="504056"/>
          </a:xfrm>
        </p:spPr>
        <p:txBody>
          <a:bodyPr anchor="t">
            <a:normAutofit/>
          </a:bodyPr>
          <a:lstStyle/>
          <a:p>
            <a:r>
              <a:rPr lang="ru-RU" sz="24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ЧТЕНИЕ и </a:t>
            </a:r>
            <a:r>
              <a:rPr lang="ru-RU" sz="2400" b="1" cap="all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ПУБЛИкАЦИИ</a:t>
            </a:r>
            <a:endParaRPr lang="ru-RU" sz="24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604687"/>
              </p:ext>
            </p:extLst>
          </p:nvPr>
        </p:nvGraphicFramePr>
        <p:xfrm>
          <a:off x="251520" y="11178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36" y="1697726"/>
            <a:ext cx="3946249" cy="745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347" y="2456479"/>
            <a:ext cx="3912639" cy="3212976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30419" y="3995940"/>
            <a:ext cx="3414201" cy="2397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16" y="6301156"/>
            <a:ext cx="4174604" cy="227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1577" y="4062967"/>
            <a:ext cx="984925" cy="5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783" y="188640"/>
            <a:ext cx="6923112" cy="490066"/>
          </a:xfrm>
        </p:spPr>
        <p:txBody>
          <a:bodyPr anchor="t">
            <a:normAutofit fontScale="90000"/>
          </a:bodyPr>
          <a:lstStyle/>
          <a:p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Пользователи электронных ресурсов </a:t>
            </a:r>
            <a:b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2017 в СПбГУ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>
                    <a:lumMod val="50000"/>
                  </a:schemeClr>
                </a:solidFill>
              </a:rPr>
              <a:t>27 % от общего количества FTE </a:t>
            </a:r>
          </a:p>
          <a:p>
            <a:r>
              <a:rPr lang="ru-RU" sz="3600" dirty="0">
                <a:solidFill>
                  <a:schemeClr val="bg1">
                    <a:lumMod val="50000"/>
                  </a:schemeClr>
                </a:solidFill>
              </a:rPr>
              <a:t>21 % от общего количества обучающихся</a:t>
            </a:r>
          </a:p>
          <a:p>
            <a:r>
              <a:rPr lang="ru-RU" sz="3600" dirty="0">
                <a:solidFill>
                  <a:schemeClr val="bg1">
                    <a:lumMod val="50000"/>
                  </a:schemeClr>
                </a:solidFill>
              </a:rPr>
              <a:t>30 % от общего количества ППС +научные 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сотрудников</a:t>
            </a:r>
          </a:p>
          <a:p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20 </a:t>
            </a:r>
            <a:r>
              <a:rPr lang="ru-RU" sz="3600" dirty="0">
                <a:solidFill>
                  <a:schemeClr val="bg1">
                    <a:lumMod val="50000"/>
                  </a:schemeClr>
                </a:solidFill>
              </a:rPr>
              <a:t>% пользователей осуществили 76 % посещений электронных ресурсов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3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-12483"/>
            <a:ext cx="7380312" cy="576064"/>
          </a:xfrm>
        </p:spPr>
        <p:txBody>
          <a:bodyPr anchor="t">
            <a:noAutofit/>
          </a:bodyPr>
          <a:lstStyle/>
          <a:p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СЛАЙД ИЗ ПРЕЗЕНТАЦИИ ПАВЛА </a:t>
            </a:r>
            <a:r>
              <a:rPr lang="ru-RU" sz="3200" b="1" cap="all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КАСЬЯНоВа</a:t>
            </a:r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sz="3200" b="1" cap="all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ClaRIVATE</a:t>
            </a:r>
            <a:r>
              <a:rPr lang="en-US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ANALYTICS)</a:t>
            </a:r>
            <a:endParaRPr lang="ru-RU" sz="32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9" y="1340768"/>
            <a:ext cx="8229600" cy="4889962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63688" y="4509120"/>
            <a:ext cx="561662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259632" y="4365104"/>
            <a:ext cx="360040" cy="64807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9224" y="-12483"/>
            <a:ext cx="6984776" cy="576064"/>
          </a:xfrm>
        </p:spPr>
        <p:txBody>
          <a:bodyPr anchor="t">
            <a:noAutofit/>
          </a:bodyPr>
          <a:lstStyle/>
          <a:p>
            <a:r>
              <a:rPr lang="ru-RU" sz="32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Портрет самого активного пользователя 2017 года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27" y="1268760"/>
            <a:ext cx="8270145" cy="5007264"/>
          </a:xfrm>
          <a:prstGeom prst="rect">
            <a:avLst/>
          </a:prstGeom>
          <a:effectLst>
            <a:outerShdw blurRad="2921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340768"/>
            <a:ext cx="1734592" cy="3877717"/>
          </a:xfrm>
          <a:prstGeom prst="rect">
            <a:avLst/>
          </a:prstGeom>
          <a:effectLst>
            <a:outerShdw blurRad="292100" dist="139700" dir="5400000" algn="ctr" rotWithShape="0">
              <a:schemeClr val="tx1">
                <a:alpha val="6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2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-12483"/>
            <a:ext cx="7380312" cy="576064"/>
          </a:xfrm>
        </p:spPr>
        <p:txBody>
          <a:bodyPr anchor="t">
            <a:noAutofit/>
          </a:bodyPr>
          <a:lstStyle/>
          <a:p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СТРАНИЦА РЕЦЕНЗЕНТА НА САЙТЕ </a:t>
            </a:r>
            <a:r>
              <a:rPr lang="en-US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PUBLONS</a:t>
            </a:r>
            <a:endParaRPr lang="ru-RU" sz="32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2" y="1340768"/>
            <a:ext cx="8414295" cy="4730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87" y="1340768"/>
            <a:ext cx="8594023" cy="4831778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9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2088232"/>
          </a:xfrm>
        </p:spPr>
        <p:txBody>
          <a:bodyPr>
            <a:normAutofit/>
          </a:bodyPr>
          <a:lstStyle/>
          <a:p>
            <a:r>
              <a:rPr lang="ru-RU" sz="4000" b="1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Искренне благодарю </a:t>
            </a:r>
            <a:r>
              <a:rPr lang="en-US" sz="4000" b="1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Ва</a:t>
            </a:r>
            <a:r>
              <a:rPr lang="ru-RU" sz="4000" b="1" noProof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4000" b="1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внимание!</a:t>
            </a:r>
            <a:br>
              <a:rPr lang="ru-RU" sz="4000" b="1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Екатерина Полникова</a:t>
            </a:r>
            <a:br>
              <a:rPr lang="ru-RU" sz="2000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noProof="1" smtClean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e.polnikova@spbu.ru</a:t>
            </a:r>
            <a:endParaRPr lang="ru-RU" sz="2000" noProof="1">
              <a:solidFill>
                <a:srgbClr val="5E7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0560" y="122017"/>
            <a:ext cx="6912768" cy="648072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354 года «журнального доступа»</a:t>
            </a:r>
            <a:endParaRPr lang="ru-RU" sz="36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1" y="1586394"/>
            <a:ext cx="5969670" cy="2761207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107883"/>
            <a:ext cx="3008402" cy="3273227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9913" y="4779035"/>
            <a:ext cx="5932371" cy="1430251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741" y="3388565"/>
            <a:ext cx="2760196" cy="2942111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2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912768" cy="648072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Огромные книжные коллекции</a:t>
            </a:r>
            <a:endParaRPr lang="ru-RU" sz="32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415" y="1124744"/>
            <a:ext cx="8669170" cy="5184576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02" y="4509120"/>
            <a:ext cx="2080711" cy="792089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3476625" cy="361950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1844824"/>
            <a:ext cx="2134683" cy="2879054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298" y="3005881"/>
            <a:ext cx="2273596" cy="3006477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4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7056784" cy="567334"/>
          </a:xfrm>
        </p:spPr>
        <p:txBody>
          <a:bodyPr anchor="t">
            <a:noAutofit/>
          </a:bodyPr>
          <a:lstStyle/>
          <a:p>
            <a:r>
              <a:rPr lang="en-US" sz="28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ProQuest Dissertations &amp; Theses Global</a:t>
            </a:r>
            <a:endParaRPr lang="ru-RU" sz="28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9" y="1124744"/>
            <a:ext cx="5832648" cy="2184369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3299756"/>
            <a:ext cx="5581906" cy="3139823"/>
          </a:xfrm>
          <a:prstGeom prst="rect">
            <a:avLst/>
          </a:prstGeom>
          <a:effectLst>
            <a:outerShdw blurRad="292100" dist="50800" dir="54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028" y="1812893"/>
            <a:ext cx="4231639" cy="3729980"/>
          </a:xfrm>
          <a:prstGeom prst="rect">
            <a:avLst/>
          </a:prstGeom>
          <a:effectLst>
            <a:outerShdw blurRad="304800" dist="12700" dir="54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0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6632"/>
            <a:ext cx="6840760" cy="792088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помощь авторам</a:t>
            </a:r>
            <a:endParaRPr lang="ru-RU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36" y="1196752"/>
            <a:ext cx="8194327" cy="4609309"/>
          </a:xfrm>
          <a:prstGeom prst="rect">
            <a:avLst/>
          </a:prstGeom>
          <a:effectLst>
            <a:outerShdw blurRad="292100" dist="139700" dir="54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70" y="1988840"/>
            <a:ext cx="4835431" cy="2643486"/>
          </a:xfrm>
          <a:prstGeom prst="rect">
            <a:avLst/>
          </a:prstGeom>
          <a:effectLst>
            <a:outerShdw blurRad="292100" dist="139700" dir="54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303975"/>
            <a:ext cx="3528392" cy="2078150"/>
          </a:xfrm>
          <a:prstGeom prst="rect">
            <a:avLst/>
          </a:prstGeom>
          <a:effectLst>
            <a:outerShdw blurRad="292100" dist="1397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707904" y="1628800"/>
            <a:ext cx="5040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69714" y="3310583"/>
            <a:ext cx="2170638" cy="2495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6618181" cy="567334"/>
          </a:xfrm>
        </p:spPr>
        <p:txBody>
          <a:bodyPr anchor="t">
            <a:noAutofit/>
          </a:bodyPr>
          <a:lstStyle/>
          <a:p>
            <a:r>
              <a:rPr lang="en-US" sz="3600" b="1" cap="all" dirty="0" err="1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JoV</a:t>
            </a:r>
            <a:r>
              <a:rPr lang="en-US" sz="3600" b="1" cap="all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</a:t>
            </a:r>
            <a:endParaRPr lang="ru-RU" sz="36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12776"/>
            <a:ext cx="8346373" cy="4752528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4109043"/>
            <a:ext cx="3753043" cy="2262981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295" y="1206056"/>
            <a:ext cx="3183401" cy="1813955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sp>
        <p:nvSpPr>
          <p:cNvPr id="11" name="Стрелка вниз 10"/>
          <p:cNvSpPr/>
          <p:nvPr/>
        </p:nvSpPr>
        <p:spPr>
          <a:xfrm>
            <a:off x="6300192" y="1628800"/>
            <a:ext cx="360040" cy="28803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991" y="1919199"/>
            <a:ext cx="1258441" cy="688378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8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149"/>
            <a:ext cx="6912768" cy="648072"/>
          </a:xfrm>
        </p:spPr>
        <p:txBody>
          <a:bodyPr anchor="t">
            <a:no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Тестовый доступ</a:t>
            </a: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192910" cy="4608512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3140968"/>
            <a:ext cx="5607254" cy="3154081"/>
          </a:xfrm>
          <a:prstGeom prst="rect">
            <a:avLst/>
          </a:prstGeom>
          <a:effectLst>
            <a:outerShdw blurRad="304800" dist="139700" dir="5400000" algn="ctr" rotWithShape="0">
              <a:schemeClr val="tx1">
                <a:alpha val="6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445"/>
            <a:ext cx="6840760" cy="752529"/>
          </a:xfrm>
        </p:spPr>
        <p:txBody>
          <a:bodyPr anchor="t">
            <a:normAutofit fontScale="90000"/>
          </a:bodyPr>
          <a:lstStyle/>
          <a:p>
            <a:r>
              <a:rPr lang="ru-RU" sz="32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Изменение политики </a:t>
            </a:r>
            <a:r>
              <a:rPr lang="ru-RU" sz="3200" b="1" cap="all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доступа  </a:t>
            </a:r>
            <a:r>
              <a:rPr lang="en-US" sz="2200" b="1" cap="all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http://www.library.spbu.ru/help/ezpr.html</a:t>
            </a:r>
            <a:endParaRPr lang="ru-RU" sz="2200" b="1" cap="all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6752"/>
            <a:ext cx="5287962" cy="2376487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573239"/>
            <a:ext cx="5851525" cy="28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1423764"/>
            <a:ext cx="3827463" cy="45259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трелка вверх 2"/>
          <p:cNvSpPr/>
          <p:nvPr/>
        </p:nvSpPr>
        <p:spPr>
          <a:xfrm>
            <a:off x="8316416" y="4437112"/>
            <a:ext cx="432048" cy="432048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5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327</Words>
  <Application>Microsoft Office PowerPoint</Application>
  <PresentationFormat>Экран (4:3)</PresentationFormat>
  <Paragraphs>110</Paragraphs>
  <Slides>29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Использование и пользователи электронных ресурсов:  из опыта Санкт-Петербургского государственного университета</vt:lpstr>
      <vt:lpstr>СРЕДСТВА, ПОТРАЧЕННЫЕ СПБГУ НА ПЕЧАТНЫЕ  И ЭЛЕКТРОННЫЕ РЕСУРСЫ в 2017 ГОДУ</vt:lpstr>
      <vt:lpstr> 354 года «журнального доступа»</vt:lpstr>
      <vt:lpstr> Огромные книжные коллекции</vt:lpstr>
      <vt:lpstr>ProQuest Dissertations &amp; Theses Global</vt:lpstr>
      <vt:lpstr>В помощь авторам</vt:lpstr>
      <vt:lpstr>JoVe</vt:lpstr>
      <vt:lpstr> Тестовый доступ </vt:lpstr>
      <vt:lpstr>Изменение политики доступа  http://www.library.spbu.ru/help/ezpr.html</vt:lpstr>
      <vt:lpstr>ИСПОЛЬЗОВАНИЕ электронных  ресурсов в СПбГУ в 2017 г.</vt:lpstr>
      <vt:lpstr>СПбГУ 2017. Печатные  и электронные ресурсы. </vt:lpstr>
      <vt:lpstr>РАСПРЕДЕЛЕНИЕ ПО ТИПАМ ПОЛЬЗОВАТЕЛЕЙ</vt:lpstr>
      <vt:lpstr>РАСПРЕДЕЛЕНИЕ ПО ОБЛАСТЯМ ЗНАНИЙ</vt:lpstr>
      <vt:lpstr>TOP 10 РЕСУРСОВ, ИСПОЛЬЗУЕМЫХ В СПбГУ  В 2017 ГОДУ (КОЛ-ВО ПОЛНЫХ ТЕКСТОВ)</vt:lpstr>
      <vt:lpstr>TOP 15 РЕСУРСОВ, ИСПОЛЬЗУЕМЫХ В СПбГУ  В 2017 ГОДУ (КОЛ-ВО ПОСЕЩЕНИЙ - KIBANA)</vt:lpstr>
      <vt:lpstr>ЛИДЕРЫ ПО ИСПОЛЬЗОВАНИЮ в 2017 году</vt:lpstr>
      <vt:lpstr>Фильтр «open access» в Scopus</vt:lpstr>
      <vt:lpstr>Фильтр «open access» в WoS</vt:lpstr>
      <vt:lpstr>РАЗДЕЛ «НОВОСТИ И СОБЫТИЯ»</vt:lpstr>
      <vt:lpstr>Посещения WoS, Scopus и elibrary  (типы пользователей)</vt:lpstr>
      <vt:lpstr>Посещения WoS, Scopus и elibrary  (ПОЛЬЗОВАТЕЛИ ПО ПРЕДМЕТНЫМ ОБЛАСТЯМ)</vt:lpstr>
      <vt:lpstr>Кол-во публикаций СПбГУ за 2012-16 гг.  и посещения ресурсов в 2017 году </vt:lpstr>
      <vt:lpstr>Кол-во публикаций СПбГУ в РИНЦ за 2012-16 гг.  и посещения eLIBRARY в 2017 году </vt:lpstr>
      <vt:lpstr>ЧТЕНИЕ и ПУБЛИкАЦИИ</vt:lpstr>
      <vt:lpstr>Пользователи электронных ресурсов  2017 в СПбГУ</vt:lpstr>
      <vt:lpstr>СЛАЙД ИЗ ПРЕЗЕНТАЦИИ ПАВЛА КАСЬЯНоВа (ClaRIVATE ANALYTICS)</vt:lpstr>
      <vt:lpstr>Портрет самого активного пользователя 2017 года</vt:lpstr>
      <vt:lpstr>СТРАНИЦА РЕЦЕНЗЕНТА НА САЙТЕ PUBLONS</vt:lpstr>
      <vt:lpstr>Искренне благодарю  за Ваше внимание! Екатерина Полникова e.polnikova@spbu.ru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DOLOR SIT AMET, CONSECTETUR ADIPISICING ELIT ADIPISICING ELIT</dc:title>
  <dc:creator>Баранова Ольга Владимировна</dc:creator>
  <cp:lastModifiedBy>seva</cp:lastModifiedBy>
  <cp:revision>121</cp:revision>
  <dcterms:created xsi:type="dcterms:W3CDTF">2015-06-15T10:35:27Z</dcterms:created>
  <dcterms:modified xsi:type="dcterms:W3CDTF">2018-04-23T20:13:35Z</dcterms:modified>
</cp:coreProperties>
</file>