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8" r:id="rId2"/>
    <p:sldId id="280" r:id="rId3"/>
    <p:sldId id="281" r:id="rId4"/>
    <p:sldId id="282" r:id="rId5"/>
    <p:sldId id="283" r:id="rId6"/>
    <p:sldId id="276" r:id="rId7"/>
    <p:sldId id="284" r:id="rId8"/>
    <p:sldId id="286" r:id="rId9"/>
    <p:sldId id="285" r:id="rId10"/>
    <p:sldId id="279" r:id="rId11"/>
    <p:sldId id="304" r:id="rId12"/>
    <p:sldId id="301" r:id="rId13"/>
    <p:sldId id="299" r:id="rId14"/>
    <p:sldId id="300" r:id="rId15"/>
    <p:sldId id="303" r:id="rId16"/>
    <p:sldId id="302" r:id="rId17"/>
    <p:sldId id="287" r:id="rId18"/>
    <p:sldId id="288" r:id="rId19"/>
    <p:sldId id="298" r:id="rId20"/>
    <p:sldId id="296" r:id="rId21"/>
    <p:sldId id="297" r:id="rId22"/>
  </p:sldIdLst>
  <p:sldSz cx="9471025" cy="5327650"/>
  <p:notesSz cx="6797675" cy="9926638"/>
  <p:defaultTextStyle>
    <a:defPPr>
      <a:defRPr lang="ru-RU"/>
    </a:defPPr>
    <a:lvl1pPr marL="0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1pPr>
    <a:lvl2pPr marL="309276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2pPr>
    <a:lvl3pPr marL="618552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3pPr>
    <a:lvl4pPr marL="927827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4pPr>
    <a:lvl5pPr marL="1237102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5pPr>
    <a:lvl6pPr marL="1546378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6pPr>
    <a:lvl7pPr marL="1855654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7pPr>
    <a:lvl8pPr marL="2164929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8pPr>
    <a:lvl9pPr marL="2474204" algn="l" defTabSz="61855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D55A-1A19-4DBE-8D35-D81FC3C8DAD7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1529-9CFB-4C2A-8CFB-71198765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4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309276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618552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927827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1237102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546378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855654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2164929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2474204" algn="l" defTabSz="61855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B923C-ED12-4492-94F7-291082B4FF8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E731-FC86-45D4-801E-9E7644302B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878" y="871910"/>
            <a:ext cx="7103269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3878" y="2798250"/>
            <a:ext cx="7103269" cy="1286282"/>
          </a:xfrm>
        </p:spPr>
        <p:txBody>
          <a:bodyPr/>
          <a:lstStyle>
            <a:lvl1pPr marL="0" indent="0" algn="ctr">
              <a:buNone/>
              <a:defRPr sz="1864"/>
            </a:lvl1pPr>
            <a:lvl2pPr marL="355153" indent="0" algn="ctr">
              <a:buNone/>
              <a:defRPr sz="1554"/>
            </a:lvl2pPr>
            <a:lvl3pPr marL="710306" indent="0" algn="ctr">
              <a:buNone/>
              <a:defRPr sz="1398"/>
            </a:lvl3pPr>
            <a:lvl4pPr marL="1065459" indent="0" algn="ctr">
              <a:buNone/>
              <a:defRPr sz="1243"/>
            </a:lvl4pPr>
            <a:lvl5pPr marL="1420612" indent="0" algn="ctr">
              <a:buNone/>
              <a:defRPr sz="1243"/>
            </a:lvl5pPr>
            <a:lvl6pPr marL="1775765" indent="0" algn="ctr">
              <a:buNone/>
              <a:defRPr sz="1243"/>
            </a:lvl6pPr>
            <a:lvl7pPr marL="2130918" indent="0" algn="ctr">
              <a:buNone/>
              <a:defRPr sz="1243"/>
            </a:lvl7pPr>
            <a:lvl8pPr marL="2486071" indent="0" algn="ctr">
              <a:buNone/>
              <a:defRPr sz="1243"/>
            </a:lvl8pPr>
            <a:lvl9pPr marL="2841224" indent="0" algn="ctr">
              <a:buNone/>
              <a:defRPr sz="124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9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702" y="283648"/>
            <a:ext cx="2042190" cy="4514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1133" y="283648"/>
            <a:ext cx="6008181" cy="4514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2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00" y="1328214"/>
            <a:ext cx="8168759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200" y="3565333"/>
            <a:ext cx="8168759" cy="1165423"/>
          </a:xfrm>
        </p:spPr>
        <p:txBody>
          <a:bodyPr/>
          <a:lstStyle>
            <a:lvl1pPr marL="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1pPr>
            <a:lvl2pPr marL="355153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06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45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61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76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0918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07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224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33" y="1418240"/>
            <a:ext cx="4025186" cy="3380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706" y="1418240"/>
            <a:ext cx="4025186" cy="3380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6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67" y="283648"/>
            <a:ext cx="8168759" cy="10297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367" y="1306014"/>
            <a:ext cx="4006687" cy="640058"/>
          </a:xfrm>
        </p:spPr>
        <p:txBody>
          <a:bodyPr anchor="b"/>
          <a:lstStyle>
            <a:lvl1pPr marL="0" indent="0">
              <a:buNone/>
              <a:defRPr sz="1864" b="1"/>
            </a:lvl1pPr>
            <a:lvl2pPr marL="355153" indent="0">
              <a:buNone/>
              <a:defRPr sz="1554" b="1"/>
            </a:lvl2pPr>
            <a:lvl3pPr marL="710306" indent="0">
              <a:buNone/>
              <a:defRPr sz="1398" b="1"/>
            </a:lvl3pPr>
            <a:lvl4pPr marL="1065459" indent="0">
              <a:buNone/>
              <a:defRPr sz="1243" b="1"/>
            </a:lvl4pPr>
            <a:lvl5pPr marL="1420612" indent="0">
              <a:buNone/>
              <a:defRPr sz="1243" b="1"/>
            </a:lvl5pPr>
            <a:lvl6pPr marL="1775765" indent="0">
              <a:buNone/>
              <a:defRPr sz="1243" b="1"/>
            </a:lvl6pPr>
            <a:lvl7pPr marL="2130918" indent="0">
              <a:buNone/>
              <a:defRPr sz="1243" b="1"/>
            </a:lvl7pPr>
            <a:lvl8pPr marL="2486071" indent="0">
              <a:buNone/>
              <a:defRPr sz="1243" b="1"/>
            </a:lvl8pPr>
            <a:lvl9pPr marL="2841224" indent="0">
              <a:buNone/>
              <a:defRPr sz="124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67" y="1946072"/>
            <a:ext cx="4006687" cy="2862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4707" y="1306014"/>
            <a:ext cx="4026419" cy="640058"/>
          </a:xfrm>
        </p:spPr>
        <p:txBody>
          <a:bodyPr anchor="b"/>
          <a:lstStyle>
            <a:lvl1pPr marL="0" indent="0">
              <a:buNone/>
              <a:defRPr sz="1864" b="1"/>
            </a:lvl1pPr>
            <a:lvl2pPr marL="355153" indent="0">
              <a:buNone/>
              <a:defRPr sz="1554" b="1"/>
            </a:lvl2pPr>
            <a:lvl3pPr marL="710306" indent="0">
              <a:buNone/>
              <a:defRPr sz="1398" b="1"/>
            </a:lvl3pPr>
            <a:lvl4pPr marL="1065459" indent="0">
              <a:buNone/>
              <a:defRPr sz="1243" b="1"/>
            </a:lvl4pPr>
            <a:lvl5pPr marL="1420612" indent="0">
              <a:buNone/>
              <a:defRPr sz="1243" b="1"/>
            </a:lvl5pPr>
            <a:lvl6pPr marL="1775765" indent="0">
              <a:buNone/>
              <a:defRPr sz="1243" b="1"/>
            </a:lvl6pPr>
            <a:lvl7pPr marL="2130918" indent="0">
              <a:buNone/>
              <a:defRPr sz="1243" b="1"/>
            </a:lvl7pPr>
            <a:lvl8pPr marL="2486071" indent="0">
              <a:buNone/>
              <a:defRPr sz="1243" b="1"/>
            </a:lvl8pPr>
            <a:lvl9pPr marL="2841224" indent="0">
              <a:buNone/>
              <a:defRPr sz="124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4707" y="1946072"/>
            <a:ext cx="4026419" cy="2862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67" y="355177"/>
            <a:ext cx="305465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419" y="767083"/>
            <a:ext cx="4794706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4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367" y="1598295"/>
            <a:ext cx="305465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53" indent="0">
              <a:buNone/>
              <a:defRPr sz="1088"/>
            </a:lvl2pPr>
            <a:lvl3pPr marL="710306" indent="0">
              <a:buNone/>
              <a:defRPr sz="932"/>
            </a:lvl3pPr>
            <a:lvl4pPr marL="1065459" indent="0">
              <a:buNone/>
              <a:defRPr sz="777"/>
            </a:lvl4pPr>
            <a:lvl5pPr marL="1420612" indent="0">
              <a:buNone/>
              <a:defRPr sz="777"/>
            </a:lvl5pPr>
            <a:lvl6pPr marL="1775765" indent="0">
              <a:buNone/>
              <a:defRPr sz="777"/>
            </a:lvl6pPr>
            <a:lvl7pPr marL="2130918" indent="0">
              <a:buNone/>
              <a:defRPr sz="777"/>
            </a:lvl7pPr>
            <a:lvl8pPr marL="2486071" indent="0">
              <a:buNone/>
              <a:defRPr sz="777"/>
            </a:lvl8pPr>
            <a:lvl9pPr marL="2841224" indent="0">
              <a:buNone/>
              <a:defRPr sz="7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67" y="355177"/>
            <a:ext cx="305465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26419" y="767083"/>
            <a:ext cx="4794706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53" indent="0">
              <a:buNone/>
              <a:defRPr sz="2175"/>
            </a:lvl2pPr>
            <a:lvl3pPr marL="710306" indent="0">
              <a:buNone/>
              <a:defRPr sz="1864"/>
            </a:lvl3pPr>
            <a:lvl4pPr marL="1065459" indent="0">
              <a:buNone/>
              <a:defRPr sz="1554"/>
            </a:lvl4pPr>
            <a:lvl5pPr marL="1420612" indent="0">
              <a:buNone/>
              <a:defRPr sz="1554"/>
            </a:lvl5pPr>
            <a:lvl6pPr marL="1775765" indent="0">
              <a:buNone/>
              <a:defRPr sz="1554"/>
            </a:lvl6pPr>
            <a:lvl7pPr marL="2130918" indent="0">
              <a:buNone/>
              <a:defRPr sz="1554"/>
            </a:lvl7pPr>
            <a:lvl8pPr marL="2486071" indent="0">
              <a:buNone/>
              <a:defRPr sz="1554"/>
            </a:lvl8pPr>
            <a:lvl9pPr marL="2841224" indent="0">
              <a:buNone/>
              <a:defRPr sz="15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367" y="1598295"/>
            <a:ext cx="305465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53" indent="0">
              <a:buNone/>
              <a:defRPr sz="1088"/>
            </a:lvl2pPr>
            <a:lvl3pPr marL="710306" indent="0">
              <a:buNone/>
              <a:defRPr sz="932"/>
            </a:lvl3pPr>
            <a:lvl4pPr marL="1065459" indent="0">
              <a:buNone/>
              <a:defRPr sz="777"/>
            </a:lvl4pPr>
            <a:lvl5pPr marL="1420612" indent="0">
              <a:buNone/>
              <a:defRPr sz="777"/>
            </a:lvl5pPr>
            <a:lvl6pPr marL="1775765" indent="0">
              <a:buNone/>
              <a:defRPr sz="777"/>
            </a:lvl6pPr>
            <a:lvl7pPr marL="2130918" indent="0">
              <a:buNone/>
              <a:defRPr sz="777"/>
            </a:lvl7pPr>
            <a:lvl8pPr marL="2486071" indent="0">
              <a:buNone/>
              <a:defRPr sz="777"/>
            </a:lvl8pPr>
            <a:lvl9pPr marL="2841224" indent="0">
              <a:buNone/>
              <a:defRPr sz="7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1133" y="283648"/>
            <a:ext cx="8168759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133" y="1418240"/>
            <a:ext cx="8168759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133" y="4937943"/>
            <a:ext cx="213098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EA5B-E39B-482C-A6E7-8184FA81AE7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277" y="4937943"/>
            <a:ext cx="319647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8911" y="4937943"/>
            <a:ext cx="213098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6462-3732-4200-898E-CF5F42A7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1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0306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76" indent="-177576" algn="l" defTabSz="710306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29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2pPr>
      <a:lvl3pPr marL="887882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035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188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341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494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647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8800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53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06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459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612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765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0918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071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224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4">
                <a:lumMod val="75000"/>
              </a:schemeClr>
            </a:gs>
            <a:gs pos="23000">
              <a:srgbClr val="1467A1"/>
            </a:gs>
            <a:gs pos="0">
              <a:srgbClr val="0070C0"/>
            </a:gs>
            <a:gs pos="67000">
              <a:schemeClr val="accent4">
                <a:lumMod val="89000"/>
              </a:schemeClr>
            </a:gs>
            <a:gs pos="56000">
              <a:schemeClr val="accent4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688" y="1903141"/>
            <a:ext cx="8739649" cy="10556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Открытый доступ как инструмент для стимулирования инноваций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4222" y="3337932"/>
            <a:ext cx="544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 богатстве общества в информационную эпоху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7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Платформа для инноваций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33" y="1418287"/>
            <a:ext cx="5947430" cy="3255015"/>
          </a:xfrm>
        </p:spPr>
        <p:txBody>
          <a:bodyPr/>
          <a:lstStyle/>
          <a:p>
            <a:r>
              <a:rPr lang="ru-RU" dirty="0" smtClean="0"/>
              <a:t>Открытые банки знаний;</a:t>
            </a:r>
          </a:p>
          <a:p>
            <a:r>
              <a:rPr lang="ru-RU" dirty="0" smtClean="0"/>
              <a:t>Открытые научные журналы с открытым рецензированием;</a:t>
            </a:r>
          </a:p>
          <a:p>
            <a:r>
              <a:rPr lang="ru-RU" dirty="0" smtClean="0"/>
              <a:t>Новые инструменты управления наукой;</a:t>
            </a:r>
          </a:p>
          <a:p>
            <a:r>
              <a:rPr lang="ru-RU" dirty="0" smtClean="0"/>
              <a:t>Научная коммуникация в режиме реального времени;</a:t>
            </a:r>
          </a:p>
          <a:p>
            <a:r>
              <a:rPr lang="ru-RU" dirty="0" smtClean="0"/>
              <a:t>Коллективная работа и </a:t>
            </a:r>
            <a:r>
              <a:rPr lang="ru-RU" dirty="0" err="1" smtClean="0"/>
              <a:t>суперкомпетенции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Image result for ламп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68" y="345651"/>
            <a:ext cx="3300509" cy="49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6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1" t="10181" r="5107" b="18146"/>
          <a:stretch/>
        </p:blipFill>
        <p:spPr>
          <a:xfrm>
            <a:off x="595308" y="265199"/>
            <a:ext cx="8325011" cy="3672468"/>
          </a:xfrm>
          <a:prstGeom prst="rect">
            <a:avLst/>
          </a:prstGeom>
        </p:spPr>
      </p:pic>
      <p:pic>
        <p:nvPicPr>
          <p:cNvPr id="5" name="Picture 2" descr="pgrant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5" y="4514007"/>
            <a:ext cx="1495190" cy="4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Иван Засурский\Documents\отчетность 1 квартал 2016\оперативка\logo_ai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20" y="4667000"/>
            <a:ext cx="2261864" cy="461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96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2987" y="3264346"/>
            <a:ext cx="1087015" cy="37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4" b="1" dirty="0">
                <a:solidFill>
                  <a:prstClr val="white"/>
                </a:solidFill>
              </a:rPr>
              <a:t>СТУДЕНТ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236660" y="2931749"/>
            <a:ext cx="3009572" cy="693843"/>
          </a:xfrm>
          <a:prstGeom prst="rect">
            <a:avLst/>
          </a:prstGeom>
          <a:ln>
            <a:noFill/>
          </a:ln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Передача пакета выпускных квалификационных работ для открытой публикации</a:t>
            </a:r>
            <a:endParaRPr lang="ru-RU" sz="1243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122491" y="4585654"/>
            <a:ext cx="1927568" cy="63048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Индексация в базе </a:t>
            </a:r>
            <a:r>
              <a:rPr lang="ru-RU" sz="1243" dirty="0" err="1">
                <a:solidFill>
                  <a:srgbClr val="E7E6E6">
                    <a:lumMod val="25000"/>
                  </a:srgbClr>
                </a:solidFill>
              </a:rPr>
              <a:t>Антиплагиата</a:t>
            </a: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 в качестве первоисточника</a:t>
            </a:r>
            <a:endParaRPr lang="ru-RU" sz="1398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921318" y="4585655"/>
            <a:ext cx="1831269" cy="61309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Организация конкурсов </a:t>
            </a: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и привлечение работодателей</a:t>
            </a:r>
            <a:endParaRPr lang="ru-RU" sz="1243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3074347" y="273085"/>
            <a:ext cx="6047542" cy="588989"/>
          </a:xfrm>
          <a:prstGeom prst="rect">
            <a:avLst/>
          </a:prstGeom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54" dirty="0">
                <a:solidFill>
                  <a:srgbClr val="E7E6E6">
                    <a:lumMod val="25000"/>
                  </a:srgbClr>
                </a:solidFill>
              </a:rPr>
              <a:t>п</a:t>
            </a:r>
            <a:r>
              <a:rPr lang="ru-RU" sz="1554" dirty="0">
                <a:solidFill>
                  <a:srgbClr val="E7E6E6">
                    <a:lumMod val="25000"/>
                  </a:srgbClr>
                </a:solidFill>
              </a:rPr>
              <a:t>латформа для публикации учебных, научных и выпускных квалификационных работ  </a:t>
            </a:r>
            <a:r>
              <a:rPr lang="ru-RU" sz="1554" dirty="0">
                <a:solidFill>
                  <a:srgbClr val="E7E6E6">
                    <a:lumMod val="25000"/>
                  </a:srgbClr>
                </a:solidFill>
              </a:rPr>
              <a:t>в открытом </a:t>
            </a:r>
            <a:r>
              <a:rPr lang="ru-RU" sz="1554" dirty="0">
                <a:solidFill>
                  <a:srgbClr val="E7E6E6">
                    <a:lumMod val="25000"/>
                  </a:srgbClr>
                </a:solidFill>
              </a:rPr>
              <a:t>доступе и проведения конкурсов.</a:t>
            </a:r>
            <a:endParaRPr lang="ru-RU" sz="1554" dirty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28" name="Picture 2" descr="nk-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7108" r="11509" b="4951"/>
          <a:stretch/>
        </p:blipFill>
        <p:spPr bwMode="auto">
          <a:xfrm>
            <a:off x="333750" y="242454"/>
            <a:ext cx="2128374" cy="6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/>
          <p:cNvSpPr txBox="1">
            <a:spLocks/>
          </p:cNvSpPr>
          <p:nvPr/>
        </p:nvSpPr>
        <p:spPr>
          <a:xfrm>
            <a:off x="2140666" y="4585655"/>
            <a:ext cx="2673566" cy="62629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Внимание к работе и цитирование результатов исследования, доступ к знаниям на условиях </a:t>
            </a:r>
            <a:endParaRPr lang="ru-RU" sz="1398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6859674" y="4587507"/>
            <a:ext cx="2454545" cy="62444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Повышение престижности вуза за счет прозрачности результатов подготовки выпускников</a:t>
            </a:r>
            <a:endParaRPr lang="ru-RU" sz="1243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2462125" y="1408416"/>
            <a:ext cx="4940795" cy="474747"/>
          </a:xfrm>
          <a:prstGeom prst="rect">
            <a:avLst/>
          </a:prstGeom>
        </p:spPr>
        <p:txBody>
          <a:bodyPr vert="horz" lIns="71033" tIns="35516" rIns="71033" bIns="35516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64" b="1" dirty="0">
                <a:solidFill>
                  <a:srgbClr val="E7E6E6">
                    <a:lumMod val="25000"/>
                  </a:srgbClr>
                </a:solidFill>
              </a:rPr>
              <a:t>СХЕМА ВЗАИМОДЕЙСТВИЯ В РАМКАХ </a:t>
            </a:r>
            <a:r>
              <a:rPr lang="ru-RU" sz="1864" b="1" dirty="0">
                <a:solidFill>
                  <a:srgbClr val="E7E6E6">
                    <a:lumMod val="25000"/>
                  </a:srgbClr>
                </a:solidFill>
              </a:rPr>
              <a:t>ПРОЕКТА</a:t>
            </a:r>
            <a:endParaRPr lang="ru-RU" sz="1864" b="1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2704667" y="358197"/>
            <a:ext cx="162435" cy="215951"/>
          </a:xfrm>
          <a:prstGeom prst="rect">
            <a:avLst/>
          </a:prstGeom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398" dirty="0">
                <a:solidFill>
                  <a:srgbClr val="E7E6E6">
                    <a:lumMod val="25000"/>
                  </a:srgbClr>
                </a:solidFill>
              </a:rPr>
              <a:t>– </a:t>
            </a:r>
            <a:endParaRPr lang="ru-RU" sz="1398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7321891" y="2089809"/>
            <a:ext cx="1496955" cy="584300"/>
          </a:xfrm>
          <a:prstGeom prst="rect">
            <a:avLst/>
          </a:prstGeom>
        </p:spPr>
        <p:txBody>
          <a:bodyPr vert="horz" lIns="71033" tIns="35516" rIns="71033" bIns="355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86" b="1" dirty="0">
                <a:solidFill>
                  <a:prstClr val="black"/>
                </a:solidFill>
              </a:rPr>
              <a:t>СТУДЕНТ</a:t>
            </a:r>
            <a:endParaRPr lang="ru-RU" sz="2486" b="1" dirty="0">
              <a:solidFill>
                <a:prstClr val="black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3512" y="1991477"/>
            <a:ext cx="871254" cy="474747"/>
          </a:xfrm>
          <a:prstGeom prst="rect">
            <a:avLst/>
          </a:prstGeom>
        </p:spPr>
        <p:txBody>
          <a:bodyPr vert="horz" lIns="71033" tIns="35516" rIns="71033" bIns="3551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96" b="1" dirty="0">
                <a:solidFill>
                  <a:prstClr val="black"/>
                </a:solidFill>
              </a:rPr>
              <a:t>ВУЗ</a:t>
            </a:r>
            <a:endParaRPr lang="ru-RU" sz="2796" b="1" dirty="0">
              <a:solidFill>
                <a:prstClr val="black"/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995662" y="2920695"/>
            <a:ext cx="3286916" cy="512687"/>
          </a:xfrm>
          <a:prstGeom prst="rect">
            <a:avLst/>
          </a:prstGeom>
          <a:ln>
            <a:noFill/>
          </a:ln>
        </p:spPr>
        <p:txBody>
          <a:bodyPr vert="horz" lIns="71033" tIns="35516" rIns="71033" bIns="355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43" dirty="0">
                <a:solidFill>
                  <a:srgbClr val="E7E6E6">
                    <a:lumMod val="25000"/>
                  </a:srgbClr>
                </a:solidFill>
              </a:rPr>
              <a:t>Самостоятельная публикация работы или привязка к профилю работы, опубликованной вузам, и участие в конкурсах</a:t>
            </a:r>
            <a:endParaRPr lang="ru-RU" sz="1243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73327" y="2120551"/>
            <a:ext cx="833025" cy="26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46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5985319" y="2116961"/>
            <a:ext cx="833025" cy="26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46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233" y="3945809"/>
            <a:ext cx="2099293" cy="52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96" b="1" dirty="0">
                <a:solidFill>
                  <a:prstClr val="black"/>
                </a:solidFill>
              </a:rPr>
              <a:t>РЕЗУЛЬТАТЫ</a:t>
            </a:r>
          </a:p>
        </p:txBody>
      </p:sp>
      <p:pic>
        <p:nvPicPr>
          <p:cNvPr id="39" name="Picture 12" descr="https://upload.wikimedia.org/wikipedia/commons/thumb/a/a3/Cc.logo.circle.svg/2000px-Cc.logo.circ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30" y="4995143"/>
            <a:ext cx="179696" cy="1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542" y="1991478"/>
            <a:ext cx="2149050" cy="52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96" b="1" dirty="0">
                <a:solidFill>
                  <a:srgbClr val="0D9A9C"/>
                </a:solidFill>
              </a:rPr>
              <a:t>НАУЧ</a:t>
            </a:r>
            <a:r>
              <a:rPr lang="ru-RU" sz="2796" b="1" dirty="0">
                <a:solidFill>
                  <a:prstClr val="black"/>
                </a:solidFill>
              </a:rPr>
              <a:t>КОР.РФ</a:t>
            </a:r>
          </a:p>
        </p:txBody>
      </p:sp>
    </p:spTree>
    <p:extLst>
      <p:ext uri="{BB962C8B-B14F-4D97-AF65-F5344CB8AC3E}">
        <p14:creationId xmlns:p14="http://schemas.microsoft.com/office/powerpoint/2010/main" val="2387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96" b="1" dirty="0"/>
              <a:t>Санкт-Петербургский государственный университет</a:t>
            </a:r>
            <a:endParaRPr lang="ru-RU" sz="2796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российский вуз, решившийся на публикацию работ в «Научном корреспонденте».</a:t>
            </a:r>
          </a:p>
          <a:p>
            <a:r>
              <a:rPr lang="ru-RU" dirty="0" smtClean="0"/>
              <a:t>Новый порядок защит.</a:t>
            </a:r>
          </a:p>
          <a:p>
            <a:r>
              <a:rPr lang="ru-RU" dirty="0" smtClean="0"/>
              <a:t>Согласие каждого студента на публикацию работы.</a:t>
            </a:r>
          </a:p>
          <a:p>
            <a:endParaRPr lang="ru-RU" dirty="0"/>
          </a:p>
        </p:txBody>
      </p:sp>
      <p:pic>
        <p:nvPicPr>
          <p:cNvPr id="2050" name="Picture 2" descr="http://www.teoriya.ru/sites/default/files/article-images/spbu_1_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23" b="13959"/>
          <a:stretch/>
        </p:blipFill>
        <p:spPr bwMode="auto">
          <a:xfrm>
            <a:off x="6752600" y="2845613"/>
            <a:ext cx="2513650" cy="2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" t="10633" r="30411" b="57975"/>
          <a:stretch/>
        </p:blipFill>
        <p:spPr>
          <a:xfrm>
            <a:off x="287728" y="3110862"/>
            <a:ext cx="6590754" cy="16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Белгородский государственный национальный исследовательский университет </a:t>
            </a:r>
            <a:endParaRPr lang="ru-RU" b="1" dirty="0"/>
          </a:p>
        </p:txBody>
      </p:sp>
      <p:pic>
        <p:nvPicPr>
          <p:cNvPr id="3074" name="Picture 2" descr="https://pbs.twimg.com/profile_images/573033104488603651/IkvQACZ_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49" y="1483693"/>
            <a:ext cx="3380219" cy="33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514" y="1799047"/>
            <a:ext cx="5925249" cy="269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365" indent="-266365">
              <a:spcBef>
                <a:spcPts val="466"/>
              </a:spcBef>
              <a:spcAft>
                <a:spcPts val="466"/>
              </a:spcAft>
              <a:buFont typeface="Arial" panose="020B0604020202020204" pitchFamily="34" charset="0"/>
              <a:buChar char="•"/>
            </a:pPr>
            <a:r>
              <a:rPr lang="ru-RU" sz="2175" dirty="0"/>
              <a:t>ВКР публикуются в «Научном корреспонденте» с 2017 года.</a:t>
            </a:r>
          </a:p>
          <a:p>
            <a:pPr marL="266365" indent="-266365">
              <a:spcBef>
                <a:spcPts val="466"/>
              </a:spcBef>
              <a:spcAft>
                <a:spcPts val="466"/>
              </a:spcAft>
              <a:buFont typeface="Arial" panose="020B0604020202020204" pitchFamily="34" charset="0"/>
              <a:buChar char="•"/>
            </a:pPr>
            <a:r>
              <a:rPr lang="ru-RU" sz="2175" dirty="0"/>
              <a:t>Лицензия </a:t>
            </a:r>
            <a:r>
              <a:rPr lang="en-US" sz="2175" dirty="0"/>
              <a:t>Creative Commons Attribution-</a:t>
            </a:r>
            <a:r>
              <a:rPr lang="en-US" sz="2175" dirty="0" err="1"/>
              <a:t>NonCommercial</a:t>
            </a:r>
            <a:r>
              <a:rPr lang="en-US" sz="2175" dirty="0"/>
              <a:t> 4.0 International</a:t>
            </a:r>
          </a:p>
          <a:p>
            <a:pPr marL="266365" indent="-266365">
              <a:spcBef>
                <a:spcPts val="466"/>
              </a:spcBef>
              <a:spcAft>
                <a:spcPts val="466"/>
              </a:spcAft>
              <a:buFont typeface="Arial" panose="020B0604020202020204" pitchFamily="34" charset="0"/>
              <a:buChar char="•"/>
            </a:pPr>
            <a:r>
              <a:rPr lang="ru-RU" sz="2175" dirty="0"/>
              <a:t>Студент даёт согласие на публикацию при размещении работы в библиотечной системе университета.</a:t>
            </a:r>
            <a:endParaRPr lang="ru-RU" sz="2175" dirty="0"/>
          </a:p>
        </p:txBody>
      </p:sp>
    </p:spTree>
    <p:extLst>
      <p:ext uri="{BB962C8B-B14F-4D97-AF65-F5344CB8AC3E}">
        <p14:creationId xmlns:p14="http://schemas.microsoft.com/office/powerpoint/2010/main" val="381483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377" y="58714"/>
            <a:ext cx="8168759" cy="1029728"/>
          </a:xfrm>
        </p:spPr>
        <p:txBody>
          <a:bodyPr>
            <a:normAutofit/>
          </a:bodyPr>
          <a:lstStyle/>
          <a:p>
            <a:pPr algn="ctr"/>
            <a:r>
              <a:rPr lang="ru-RU" sz="2796" b="1" dirty="0"/>
              <a:t>Партнеры проекта по итогам работы в 2017-2018 гг.</a:t>
            </a:r>
            <a:endParaRPr lang="ru-RU" sz="2796" dirty="0"/>
          </a:p>
        </p:txBody>
      </p:sp>
      <p:pic>
        <p:nvPicPr>
          <p:cNvPr id="4" name="Picture 2" descr="http://nord-news.ru/_960/img/newsimages/20151223/1_58d558fa27d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7"/>
          <a:stretch/>
        </p:blipFill>
        <p:spPr bwMode="auto">
          <a:xfrm>
            <a:off x="5902580" y="1430943"/>
            <a:ext cx="2635591" cy="10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youbest.pro/upload/iblock/745/7450eb10be78ccadd6323d82a672bd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94" y="1376700"/>
            <a:ext cx="1520687" cy="10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oilcareer.ru/_sf/0/63487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63" y="2914542"/>
            <a:ext cx="1486957" cy="1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aa-network.org/cassions/wp-content/uploads/2015/05/LOGO_ru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3" y="4005725"/>
            <a:ext cx="1987145" cy="12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neglinka29.ru/wp-content/uploads/2017/03/GITI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5" b="26514"/>
          <a:stretch/>
        </p:blipFill>
        <p:spPr bwMode="auto">
          <a:xfrm>
            <a:off x="6572286" y="4128379"/>
            <a:ext cx="2401850" cy="10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oozel.ru/gallery/images/1772982_ranhigs-logoti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6" y="3041883"/>
            <a:ext cx="2698291" cy="8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cademkin.ru/images/high_schools/logo/novgorodskiy_gosudarstvenniy_universitet_imeni_yaroslava_mudrogo_4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29" y="4245486"/>
            <a:ext cx="2292167" cy="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yberleninka.ru/publisher/n/federalnoe-gosudarstvennoe-byudzhetnoe-obrazovatelnoe-uchrezhdenie-vysshego-obrazovaniya-natsionalnyy-issledovatelskiy-mordovskiy/cov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28673"/>
          <a:stretch/>
        </p:blipFill>
        <p:spPr bwMode="auto">
          <a:xfrm>
            <a:off x="3756577" y="2587746"/>
            <a:ext cx="1957871" cy="14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bs.twimg.com/profile_images/573033104488603651/IkvQACZ_.jpe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79" y="1205897"/>
            <a:ext cx="1708646" cy="17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eoriya.ru/sites/default/files/article-images/spbu_1_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28" r="1823" b="18887"/>
          <a:stretch/>
        </p:blipFill>
        <p:spPr bwMode="auto">
          <a:xfrm>
            <a:off x="62103" y="1035652"/>
            <a:ext cx="2513650" cy="17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mail.yandex.ru/message_part/%D0%B2%D0%B3%D1%83%D1%8D%D1%81.jpg?_uid=21317975&amp;name=%D0%B2%D0%B3%D1%83%D1%8D%D1%81.jpg&amp;hid=1.2&amp;ids=165225811329224110&amp;no_disposition=y&amp;exif_rotate=y"/>
          <p:cNvSpPr>
            <a:spLocks noChangeAspect="1" noChangeArrowheads="1"/>
          </p:cNvSpPr>
          <p:nvPr/>
        </p:nvSpPr>
        <p:spPr bwMode="auto">
          <a:xfrm>
            <a:off x="120854" y="-112122"/>
            <a:ext cx="236776" cy="2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033" tIns="35516" rIns="71033" bIns="35516" numCol="1" anchor="t" anchorCtr="0" compatLnSpc="1">
            <a:prstTxWarp prst="textNoShape">
              <a:avLst/>
            </a:prstTxWarp>
          </a:bodyPr>
          <a:lstStyle/>
          <a:p>
            <a:endParaRPr lang="ru-RU" sz="946"/>
          </a:p>
        </p:txBody>
      </p:sp>
      <p:pic>
        <p:nvPicPr>
          <p:cNvPr id="2052" name="Picture 4" descr="https://webattach.mail.yandex.net/message_part_real/%D0%B2%D0%B3%D1%83%D1%8D%D1%81.jpg?exif_rotate=y&amp;no_disposition=y&amp;name=%D0%B2%D0%B3%D1%83%D1%8D%D1%81.jpg&amp;sid=67wQ6Hcc0wl5XzJNW8gmCiyPb6QV%2FpbNb4gJ0g3t6s3tyd1P2CbXPjsbOF3jWaM6mv0q07OAnXFcrtZjQtvEyPtrEzAhtMkMPKZ3BFeSM2uVr4FgrAaGQ3kitMyP7SwD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19229" b="2564"/>
          <a:stretch/>
        </p:blipFill>
        <p:spPr bwMode="auto">
          <a:xfrm>
            <a:off x="8321237" y="1861387"/>
            <a:ext cx="954502" cy="16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5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64" r="910" b="2364"/>
          <a:stretch/>
        </p:blipFill>
        <p:spPr>
          <a:xfrm>
            <a:off x="677056" y="3556191"/>
            <a:ext cx="3906374" cy="139964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6" name="Прямоугольник 45"/>
          <p:cNvSpPr/>
          <p:nvPr/>
        </p:nvSpPr>
        <p:spPr>
          <a:xfrm>
            <a:off x="1495650" y="218089"/>
            <a:ext cx="6112405" cy="37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4" dirty="0">
                <a:solidFill>
                  <a:srgbClr val="44546A">
                    <a:lumMod val="75000"/>
                  </a:srgbClr>
                </a:solidFill>
              </a:rPr>
              <a:t>АКТУАЛЬНЫЕ КОНКУРСЫ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0" y="901125"/>
            <a:ext cx="3878413" cy="1444899"/>
          </a:xfrm>
          <a:prstGeom prst="rect">
            <a:avLst/>
          </a:prstGeom>
        </p:spPr>
      </p:pic>
      <p:pic>
        <p:nvPicPr>
          <p:cNvPr id="26" name="Picture 6" descr="https://gov-murman.ru/upload/iblock/6f4/a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12" y="3387582"/>
            <a:ext cx="1027957" cy="626386"/>
          </a:xfrm>
          <a:prstGeom prst="rect">
            <a:avLst/>
          </a:prstGeom>
          <a:noFill/>
          <a:effectLst>
            <a:outerShdw blurRad="50800" dist="50800" dir="8100000" sx="104000" sy="104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16" y="2418764"/>
            <a:ext cx="3906374" cy="73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45428" y="1029484"/>
            <a:ext cx="346196" cy="6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4" dirty="0">
                <a:solidFill>
                  <a:srgbClr val="4472C4">
                    <a:lumMod val="50000"/>
                  </a:srgbClr>
                </a:solidFill>
              </a:rPr>
              <a:t>1.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8320" y="3513331"/>
            <a:ext cx="346196" cy="6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4" dirty="0">
                <a:solidFill>
                  <a:srgbClr val="4472C4">
                    <a:lumMod val="50000"/>
                  </a:srgbClr>
                </a:solidFill>
              </a:rPr>
              <a:t>2.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635131" y="1076446"/>
            <a:ext cx="2987600" cy="28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43" b="1" dirty="0">
                <a:solidFill>
                  <a:srgbClr val="44546A">
                    <a:lumMod val="75000"/>
                  </a:srgbClr>
                </a:solidFill>
              </a:rPr>
              <a:t>ВСЕРОССИЙСКИЙ КОНКУРС ВКР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33411" t="18265" r="34554" b="38118"/>
          <a:stretch/>
        </p:blipFill>
        <p:spPr>
          <a:xfrm>
            <a:off x="5059591" y="1518584"/>
            <a:ext cx="4138682" cy="31697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15587" y="1028629"/>
            <a:ext cx="346196" cy="6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4" dirty="0">
                <a:solidFill>
                  <a:srgbClr val="4472C4">
                    <a:lumMod val="50000"/>
                  </a:srgbClr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4493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электрический шнур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36" y="1879308"/>
            <a:ext cx="5200626" cy="34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33" y="283737"/>
            <a:ext cx="8050371" cy="1029728"/>
          </a:xfrm>
        </p:spPr>
        <p:txBody>
          <a:bodyPr/>
          <a:lstStyle/>
          <a:p>
            <a:r>
              <a:rPr lang="ru-RU" dirty="0" smtClean="0"/>
              <a:t>Как хранить память в нестабильной среде?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33" y="1313465"/>
            <a:ext cx="8168759" cy="3712871"/>
          </a:xfrm>
          <a:solidFill>
            <a:schemeClr val="bg1">
              <a:alpha val="4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условиях системно нестабильной и основанной на довольно-таки хрупких носителях электронной </a:t>
            </a:r>
            <a:r>
              <a:rPr lang="ru-RU" dirty="0"/>
              <a:t>среды </a:t>
            </a:r>
            <a:r>
              <a:rPr lang="ru-RU" dirty="0" smtClean="0"/>
              <a:t>необходимы новые технологические решения и специальные </a:t>
            </a:r>
            <a:r>
              <a:rPr lang="ru-RU" dirty="0"/>
              <a:t>меры для обеспечения открытого и устойчивого доступа интернет-пользователей к произведениям науки и </a:t>
            </a:r>
            <a:r>
              <a:rPr lang="ru-RU" dirty="0" smtClean="0"/>
              <a:t>культуры. </a:t>
            </a:r>
          </a:p>
          <a:p>
            <a:pPr marL="0" indent="0">
              <a:buNone/>
            </a:pPr>
            <a:r>
              <a:rPr lang="ru-RU" dirty="0" smtClean="0"/>
              <a:t>Вечная память – это </a:t>
            </a:r>
            <a:r>
              <a:rPr lang="ru-RU" dirty="0"/>
              <a:t>о</a:t>
            </a:r>
            <a:r>
              <a:rPr lang="ru-RU" dirty="0" smtClean="0"/>
              <a:t>цифровка культурного наследия плюс идентификация </a:t>
            </a:r>
            <a:r>
              <a:rPr lang="ru-RU" dirty="0"/>
              <a:t>и </a:t>
            </a:r>
            <a:r>
              <a:rPr lang="ru-RU" dirty="0" smtClean="0"/>
              <a:t>резервное копирование </a:t>
            </a:r>
            <a:r>
              <a:rPr lang="ru-RU" dirty="0"/>
              <a:t>всех работ, опубликованных в открытом доступе или вышедших из-под </a:t>
            </a:r>
            <a:r>
              <a:rPr lang="ru-RU" dirty="0" smtClean="0"/>
              <a:t>охраны.</a:t>
            </a:r>
          </a:p>
          <a:p>
            <a:pPr marL="0" indent="0">
              <a:buNone/>
            </a:pPr>
            <a:r>
              <a:rPr lang="ru-RU" dirty="0" smtClean="0"/>
              <a:t>Распространение информации на материальных носителях выполняет важную вспомогательную функцию при долгосрочном хранении и актуализации знаний и культурных ценностей.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94" y="17364"/>
            <a:ext cx="8168759" cy="1029728"/>
          </a:xfrm>
        </p:spPr>
        <p:txBody>
          <a:bodyPr>
            <a:normAutofit/>
          </a:bodyPr>
          <a:lstStyle/>
          <a:p>
            <a:pPr algn="ctr"/>
            <a:r>
              <a:rPr lang="ru-RU" sz="4195" b="1" dirty="0" err="1"/>
              <a:t>Noo</a:t>
            </a:r>
            <a:r>
              <a:rPr lang="en-US" sz="4195" b="1" dirty="0"/>
              <a:t>sphere.</a:t>
            </a:r>
            <a:r>
              <a:rPr lang="ru-RU" sz="4195" b="1" dirty="0" err="1"/>
              <a:t>ru</a:t>
            </a:r>
            <a:endParaRPr lang="ru-RU" sz="4195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95" y="800571"/>
            <a:ext cx="8353740" cy="1087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54" dirty="0"/>
              <a:t>Реестр, созданный в рамках проекта «Ноосфера. Запуск» содержит информацию о правовом статусе произведений различного типа, в том числе научной и художественной литературы, учебных работ и исследований, массивов данных.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3" t="5000" r="3594" b="12777"/>
          <a:stretch/>
        </p:blipFill>
        <p:spPr>
          <a:xfrm>
            <a:off x="851287" y="1588589"/>
            <a:ext cx="7768452" cy="37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rt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263" y="100"/>
            <a:ext cx="3496149" cy="34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33" y="177889"/>
            <a:ext cx="7517626" cy="1029728"/>
          </a:xfrm>
        </p:spPr>
        <p:txBody>
          <a:bodyPr>
            <a:normAutofit/>
          </a:bodyPr>
          <a:lstStyle/>
          <a:p>
            <a:r>
              <a:rPr lang="ru-RU" sz="4195" b="1" dirty="0"/>
              <a:t>Резервные банки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33" y="1322097"/>
            <a:ext cx="8168759" cy="2459014"/>
          </a:xfrm>
        </p:spPr>
        <p:txBody>
          <a:bodyPr>
            <a:normAutofit fontScale="92500" lnSpcReduction="20000"/>
          </a:bodyPr>
          <a:lstStyle/>
          <a:p>
            <a:pPr>
              <a:buFont typeface="Calibri" panose="020F0502020204030204" pitchFamily="34" charset="0"/>
              <a:buChar char="∙"/>
            </a:pPr>
            <a:r>
              <a:rPr lang="ru-RU" sz="1864" dirty="0" err="1"/>
              <a:t>Викитека</a:t>
            </a:r>
            <a:endParaRPr lang="ru-RU" sz="1864" dirty="0"/>
          </a:p>
          <a:p>
            <a:pPr>
              <a:buFont typeface="Calibri" panose="020F0502020204030204" pitchFamily="34" charset="0"/>
              <a:buChar char="∙"/>
            </a:pPr>
            <a:r>
              <a:rPr lang="ru-RU" sz="1864" dirty="0" err="1"/>
              <a:t>Хаб</a:t>
            </a:r>
            <a:r>
              <a:rPr lang="ru-RU" sz="1864" dirty="0"/>
              <a:t> открытых данных</a:t>
            </a:r>
          </a:p>
          <a:p>
            <a:pPr>
              <a:buFont typeface="Calibri" panose="020F0502020204030204" pitchFamily="34" charset="0"/>
              <a:buChar char="∙"/>
            </a:pPr>
            <a:r>
              <a:rPr lang="ru-RU" sz="1864" dirty="0"/>
              <a:t>платформа «Научный корреспондент</a:t>
            </a:r>
          </a:p>
          <a:p>
            <a:pPr>
              <a:buFont typeface="Calibri" panose="020F0502020204030204" pitchFamily="34" charset="0"/>
              <a:buChar char="∙"/>
            </a:pPr>
            <a:r>
              <a:rPr lang="ru-RU" sz="1864" dirty="0"/>
              <a:t>интернет-издание «Частный корреспондент»</a:t>
            </a:r>
          </a:p>
          <a:p>
            <a:pPr>
              <a:buFont typeface="Calibri" panose="020F0502020204030204" pitchFamily="34" charset="0"/>
              <a:buChar char="∙"/>
            </a:pPr>
            <a:r>
              <a:rPr lang="en-US" sz="1864" dirty="0" err="1"/>
              <a:t>elpub</a:t>
            </a:r>
            <a:endParaRPr lang="en-US" sz="1864" dirty="0"/>
          </a:p>
          <a:p>
            <a:pPr>
              <a:buFont typeface="Calibri" panose="020F0502020204030204" pitchFamily="34" charset="0"/>
              <a:buChar char="∙"/>
            </a:pPr>
            <a:r>
              <a:rPr lang="ru-RU" sz="1864" dirty="0"/>
              <a:t>публичные библиотеки</a:t>
            </a:r>
          </a:p>
          <a:p>
            <a:pPr>
              <a:buFont typeface="Calibri" panose="020F0502020204030204" pitchFamily="34" charset="0"/>
              <a:buChar char="∙"/>
            </a:pPr>
            <a:endParaRPr lang="ru-RU" sz="1864" dirty="0"/>
          </a:p>
          <a:p>
            <a:pPr>
              <a:buFont typeface="Calibri" panose="020F0502020204030204" pitchFamily="34" charset="0"/>
              <a:buChar char="∙"/>
            </a:pPr>
            <a:r>
              <a:rPr lang="ru-RU" sz="1864" dirty="0"/>
              <a:t>Национальный резервный банк</a:t>
            </a:r>
          </a:p>
          <a:p>
            <a:pPr marL="0" indent="0">
              <a:buNone/>
            </a:pPr>
            <a:endParaRPr lang="ru-RU" sz="1864" dirty="0"/>
          </a:p>
        </p:txBody>
      </p:sp>
      <p:pic>
        <p:nvPicPr>
          <p:cNvPr id="6" name="Picture 2" descr="http://s.properm.ru/localStorage/news/50/bc/12/69/50bc1269_resizedScaled_817to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4" y="4113903"/>
            <a:ext cx="1439957" cy="10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ibr.s-vfu.ru/img/15.09.14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07" y="4298642"/>
            <a:ext cx="1372793" cy="6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pronline.ru/ri/497/reliz_49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14" y="4389321"/>
            <a:ext cx="1848767" cy="4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37323" r="11218" b="37291"/>
          <a:stretch/>
        </p:blipFill>
        <p:spPr>
          <a:xfrm>
            <a:off x="6013542" y="4325319"/>
            <a:ext cx="1753796" cy="589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674" r="6666" b="11626"/>
          <a:stretch/>
        </p:blipFill>
        <p:spPr>
          <a:xfrm>
            <a:off x="8025860" y="4189535"/>
            <a:ext cx="794032" cy="7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Сверхпроводимость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33" y="1418287"/>
            <a:ext cx="5794491" cy="33599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Свойство </a:t>
            </a:r>
            <a:r>
              <a:rPr lang="ru-RU" dirty="0"/>
              <a:t>некоторых материалов обладать строго нулевым электрическим сопротивлением при достижении ими температуры ниже определённого значения (критическая температура).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8 апреля 1911 </a:t>
            </a:r>
            <a:r>
              <a:rPr lang="ru-RU" dirty="0"/>
              <a:t>года голландский физик </a:t>
            </a:r>
            <a:r>
              <a:rPr lang="ru-RU" dirty="0" err="1"/>
              <a:t>Хейке</a:t>
            </a:r>
            <a:r>
              <a:rPr lang="ru-RU" dirty="0"/>
              <a:t> </a:t>
            </a:r>
            <a:r>
              <a:rPr lang="ru-RU" dirty="0" err="1" smtClean="0"/>
              <a:t>Камерлинг-Оннес</a:t>
            </a:r>
            <a:r>
              <a:rPr lang="ru-RU" dirty="0"/>
              <a:t> </a:t>
            </a:r>
            <a:r>
              <a:rPr lang="ru-RU" dirty="0" smtClean="0"/>
              <a:t>неожиданно </a:t>
            </a:r>
            <a:r>
              <a:rPr lang="ru-RU" dirty="0"/>
              <a:t>обнаружил, что при 3 Кельвинах (около −270 °C) электрическое сопротивление ртути практически равно нулю.</a:t>
            </a:r>
            <a:endParaRPr lang="en-US" dirty="0" smtClean="0"/>
          </a:p>
        </p:txBody>
      </p:sp>
      <p:pic>
        <p:nvPicPr>
          <p:cNvPr id="1026" name="Picture 2" descr="Kamerlingh portr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83" y="1418287"/>
            <a:ext cx="2332148" cy="310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34" y="446520"/>
            <a:ext cx="8168759" cy="1029728"/>
          </a:xfrm>
        </p:spPr>
        <p:txBody>
          <a:bodyPr>
            <a:normAutofit/>
          </a:bodyPr>
          <a:lstStyle/>
          <a:p>
            <a:pPr algn="ctr"/>
            <a:r>
              <a:rPr lang="ru-RU" sz="3729" b="1" dirty="0"/>
              <a:t>Цифровая платформа «Ноосфера»</a:t>
            </a:r>
          </a:p>
        </p:txBody>
      </p:sp>
      <p:pic>
        <p:nvPicPr>
          <p:cNvPr id="4098" name="Picture 2" descr="https://ict2go.ru/uploads/media/participants_lid_image/0001/05/thumb_4661_participants_lid_image_b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8" y="2436632"/>
            <a:ext cx="2842301" cy="7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84" y="2485691"/>
            <a:ext cx="3842303" cy="7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4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1720" y="2195298"/>
            <a:ext cx="2813190" cy="960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Иван</a:t>
            </a:r>
            <a:r>
              <a:rPr lang="ru-RU" dirty="0" smtClean="0"/>
              <a:t> </a:t>
            </a:r>
            <a:r>
              <a:rPr lang="ru-RU" b="1" dirty="0" smtClean="0"/>
              <a:t>Засурский</a:t>
            </a:r>
          </a:p>
          <a:p>
            <a:pPr marL="0" indent="0">
              <a:buNone/>
            </a:pPr>
            <a:r>
              <a:rPr lang="en-US" dirty="0" smtClean="0"/>
              <a:t>zassoursky@gmail.com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48226" y="253678"/>
            <a:ext cx="167499" cy="2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033" tIns="35516" rIns="71033" bIns="355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854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946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2" y="2195298"/>
            <a:ext cx="3537019" cy="7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50" y="1522313"/>
            <a:ext cx="6162674" cy="1795642"/>
          </a:xfrm>
        </p:spPr>
        <p:txBody>
          <a:bodyPr/>
          <a:lstStyle/>
          <a:p>
            <a:pPr algn="r"/>
            <a:r>
              <a:rPr lang="ru-RU" b="1" dirty="0" smtClean="0"/>
              <a:t>Возможна ли информационная сверхпроводимость</a:t>
            </a:r>
            <a:endParaRPr lang="ru-RU" b="1" dirty="0"/>
          </a:p>
        </p:txBody>
      </p:sp>
      <p:pic>
        <p:nvPicPr>
          <p:cNvPr id="1026" name="Picture 2" descr="Image result for 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59" y="857598"/>
            <a:ext cx="2068991" cy="33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9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186" y="1188441"/>
            <a:ext cx="8628073" cy="40617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Именно активность пользователей сети, а также бесконечное обилие «горизонтальных» связей между ними создают феномен </a:t>
            </a:r>
            <a:r>
              <a:rPr lang="ru-RU" b="1" dirty="0"/>
              <a:t>информационной сверхпроводимости</a:t>
            </a:r>
            <a:r>
              <a:rPr lang="ru-RU" dirty="0"/>
              <a:t>, множество мгновенно переплетающихся связей, по которым информация идет во всех направлениях.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i="1" dirty="0" smtClean="0"/>
              <a:t>Л. </a:t>
            </a:r>
            <a:r>
              <a:rPr lang="ru-RU" i="1" dirty="0" err="1" smtClean="0"/>
              <a:t>Делицын</a:t>
            </a:r>
            <a:r>
              <a:rPr lang="ru-RU" i="1" dirty="0" smtClean="0"/>
              <a:t>, И Засурский, И. Куренной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i="1" dirty="0" smtClean="0"/>
              <a:t>Коллективный </a:t>
            </a:r>
            <a:r>
              <a:rPr lang="ru-RU" i="1" dirty="0"/>
              <a:t>разум. Интернет в России в 2003 году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6374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50" y="1036335"/>
            <a:ext cx="5835470" cy="34257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O</a:t>
            </a:r>
            <a:r>
              <a:rPr lang="en-US" i="1" dirty="0" smtClean="0"/>
              <a:t>ur </a:t>
            </a:r>
            <a:r>
              <a:rPr lang="en-US" i="1" dirty="0"/>
              <a:t>net of digital communications is designed such that copies move through it with the minimum possible friction. Copies move through it so freely that we can consider the Internet as a sort of superconductor through which a copy, once it enters, will travel about indefinitely, like electricity in a superconductive wire…The copies themselves will then be copied and will then be duplicated, and so on in an endless viral wave. Having once entered the Internet, a copy will never leave </a:t>
            </a:r>
            <a:r>
              <a:rPr lang="en-US" i="1" dirty="0" smtClean="0"/>
              <a:t>it.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 smtClean="0"/>
              <a:t>Kevin Kelly, </a:t>
            </a:r>
            <a:r>
              <a:rPr lang="en-US" dirty="0"/>
              <a:t>The </a:t>
            </a:r>
            <a:r>
              <a:rPr lang="en-US" dirty="0" err="1" smtClean="0"/>
              <a:t>Inevitables</a:t>
            </a:r>
            <a:r>
              <a:rPr lang="en-US" dirty="0" smtClean="0"/>
              <a:t>, 2016</a:t>
            </a:r>
            <a:endParaRPr lang="ru-RU" i="1" dirty="0"/>
          </a:p>
        </p:txBody>
      </p:sp>
      <p:pic>
        <p:nvPicPr>
          <p:cNvPr id="2050" name="Picture 2" descr="https://upload.wikimedia.org/wikipedia/commons/thumb/3/30/Kevin_Kelly%2C_Wired_%2825163989050%29.jpg/220px-Kevin_Kelly%2C_Wired_%2825163989050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r="22310"/>
          <a:stretch/>
        </p:blipFill>
        <p:spPr bwMode="auto">
          <a:xfrm>
            <a:off x="6509830" y="1036336"/>
            <a:ext cx="2508624" cy="327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2" t="10309" r="35537" b="11073"/>
          <a:stretch/>
        </p:blipFill>
        <p:spPr>
          <a:xfrm>
            <a:off x="484094" y="1143992"/>
            <a:ext cx="5753799" cy="3970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08161" y="2005976"/>
            <a:ext cx="2175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arXiv.org — крупнейший бесплатный архив электронных публикаций научных статей и их препринтов по физике, математике, астрономии, информатике и биологии. Источник данных: официальная статистика </a:t>
            </a:r>
            <a:r>
              <a:rPr lang="en-US" sz="1400" dirty="0" smtClean="0"/>
              <a:t>arXiv.org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4094" y="437990"/>
            <a:ext cx="749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Бум научных публикаций на открытых лицензиях в мире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963" y="1967749"/>
            <a:ext cx="7836823" cy="1415752"/>
          </a:xfrm>
        </p:spPr>
        <p:txBody>
          <a:bodyPr>
            <a:normAutofit/>
          </a:bodyPr>
          <a:lstStyle/>
          <a:p>
            <a:pPr algn="ctr"/>
            <a:r>
              <a:rPr lang="ru-RU" sz="3729" b="1" dirty="0" smtClean="0"/>
              <a:t>Что такое информационная сверхпроводимость</a:t>
            </a:r>
            <a:r>
              <a:rPr lang="en-US" sz="3729" b="1" dirty="0" smtClean="0"/>
              <a:t>?</a:t>
            </a:r>
            <a:endParaRPr lang="ru-RU" sz="3729" b="1" dirty="0"/>
          </a:p>
        </p:txBody>
      </p:sp>
      <p:pic>
        <p:nvPicPr>
          <p:cNvPr id="3074" name="Picture 2" descr="http://todos.uit.no/wp-content/uploads/2015/10/open-access-may-college_0-900x5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4" y="3629889"/>
            <a:ext cx="1873315" cy="12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ealmusic.ru/i/cc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56" y="742467"/>
            <a:ext cx="2381930" cy="9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ompyou.ru/img/500x375/140/4t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95" y="3527599"/>
            <a:ext cx="1935158" cy="14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tua.info/wp-content/uploads/2011/09/Wifi-Hotspot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95" y="647052"/>
            <a:ext cx="1147839" cy="7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tudyfive.ru/wp-content/uploads/2018/03/04e9857a2eb4007f95b4fe96cbc719f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21" y="3708553"/>
            <a:ext cx="990623" cy="9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enno.ru/wp-content/uploads/2014/07/1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17541" r="15449" b="18739"/>
          <a:stretch/>
        </p:blipFill>
        <p:spPr bwMode="auto">
          <a:xfrm>
            <a:off x="712370" y="647052"/>
            <a:ext cx="1732202" cy="9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5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social 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61" y="2381224"/>
            <a:ext cx="1933726" cy="13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89" y="160889"/>
            <a:ext cx="8168759" cy="1029728"/>
          </a:xfrm>
        </p:spPr>
        <p:txBody>
          <a:bodyPr>
            <a:normAutofit/>
          </a:bodyPr>
          <a:lstStyle/>
          <a:p>
            <a:r>
              <a:rPr lang="ru-RU" sz="2486" b="1" dirty="0"/>
              <a:t>Условия информационной сверхпроводимости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689" y="1420688"/>
            <a:ext cx="5850195" cy="2022952"/>
          </a:xfrm>
        </p:spPr>
        <p:txBody>
          <a:bodyPr/>
          <a:lstStyle/>
          <a:p>
            <a:r>
              <a:rPr lang="ru-RU" dirty="0" smtClean="0"/>
              <a:t>открытый доступ </a:t>
            </a:r>
            <a:r>
              <a:rPr lang="ru-RU" dirty="0"/>
              <a:t>к </a:t>
            </a:r>
            <a:r>
              <a:rPr lang="ru-RU" dirty="0" smtClean="0"/>
              <a:t>текстам</a:t>
            </a:r>
          </a:p>
          <a:p>
            <a:r>
              <a:rPr lang="ru-RU" dirty="0" smtClean="0"/>
              <a:t>использование открытых лицензий</a:t>
            </a:r>
          </a:p>
          <a:p>
            <a:r>
              <a:rPr lang="ru-RU" dirty="0" err="1" smtClean="0"/>
              <a:t>машиночитаемость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индексация </a:t>
            </a:r>
            <a:r>
              <a:rPr lang="ru-RU" dirty="0"/>
              <a:t>поисковыми системами </a:t>
            </a:r>
          </a:p>
          <a:p>
            <a:r>
              <a:rPr lang="ru-RU" dirty="0" smtClean="0"/>
              <a:t>лёгкость </a:t>
            </a:r>
            <a:r>
              <a:rPr lang="ru-RU" dirty="0"/>
              <a:t>цитирования в социальных </a:t>
            </a:r>
            <a:r>
              <a:rPr lang="ru-RU" dirty="0" smtClean="0"/>
              <a:t>медиа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08" y="4162042"/>
            <a:ext cx="8030640" cy="761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75" dirty="0"/>
              <a:t>Информация распространяется по сети как лесной пожар, не встречая никакого сопротивления.</a:t>
            </a:r>
          </a:p>
        </p:txBody>
      </p:sp>
      <p:pic>
        <p:nvPicPr>
          <p:cNvPr id="4098" name="Picture 2" descr="Image result for open ac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5" y="1121309"/>
            <a:ext cx="822495" cy="12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27" y="1080291"/>
            <a:ext cx="1285147" cy="12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поис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10" y="2448845"/>
            <a:ext cx="2296592" cy="11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4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5070" y="1028388"/>
            <a:ext cx="4801450" cy="3452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Сверхпроводимость</a:t>
            </a:r>
            <a:r>
              <a:rPr lang="en-US" sz="4000" b="1" dirty="0" smtClean="0"/>
              <a:t> </a:t>
            </a:r>
            <a:endParaRPr lang="en-US" sz="4000" b="1" dirty="0"/>
          </a:p>
          <a:p>
            <a:pPr marL="0" indent="0" algn="ctr">
              <a:buNone/>
            </a:pPr>
            <a:endParaRPr lang="en-US" sz="40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00B050"/>
                </a:solidFill>
              </a:rPr>
              <a:t>Суперкомпетенции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michaelmcullough.weebly.com/uploads/6/0/2/1/60214205/896897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8" y="872376"/>
            <a:ext cx="3613639" cy="37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327751" y="2179300"/>
            <a:ext cx="436089" cy="1150909"/>
          </a:xfrm>
          <a:prstGeom prst="downArrow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46"/>
          </a:p>
        </p:txBody>
      </p:sp>
    </p:spTree>
    <p:extLst>
      <p:ext uri="{BB962C8B-B14F-4D97-AF65-F5344CB8AC3E}">
        <p14:creationId xmlns:p14="http://schemas.microsoft.com/office/powerpoint/2010/main" val="354568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643</Words>
  <Application>Microsoft Office PowerPoint</Application>
  <PresentationFormat>Произвольный</PresentationFormat>
  <Paragraphs>82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Открытый доступ как инструмент для стимулирования инноваций</vt:lpstr>
      <vt:lpstr>Сверхпроводимость</vt:lpstr>
      <vt:lpstr>Возможна ли информационная сверхпроводимость</vt:lpstr>
      <vt:lpstr>Презентация PowerPoint</vt:lpstr>
      <vt:lpstr>Презентация PowerPoint</vt:lpstr>
      <vt:lpstr>Презентация PowerPoint</vt:lpstr>
      <vt:lpstr>Что такое информационная сверхпроводимость?</vt:lpstr>
      <vt:lpstr>Условия информационной сверхпроводимости</vt:lpstr>
      <vt:lpstr>Презентация PowerPoint</vt:lpstr>
      <vt:lpstr>Платформа для инноваций</vt:lpstr>
      <vt:lpstr>Презентация PowerPoint</vt:lpstr>
      <vt:lpstr>Презентация PowerPoint</vt:lpstr>
      <vt:lpstr>Санкт-Петербургский государственный университет</vt:lpstr>
      <vt:lpstr>Белгородский государственный национальный исследовательский университет </vt:lpstr>
      <vt:lpstr>Партнеры проекта по итогам работы в 2017-2018 гг.</vt:lpstr>
      <vt:lpstr>Презентация PowerPoint</vt:lpstr>
      <vt:lpstr>Как хранить память в нестабильной среде?</vt:lpstr>
      <vt:lpstr>Noosphere.ru</vt:lpstr>
      <vt:lpstr>Резервные банки знания</vt:lpstr>
      <vt:lpstr>Цифровая платформа «Ноосфера»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АИИ</dc:creator>
  <cp:lastModifiedBy>АИИ</cp:lastModifiedBy>
  <cp:revision>44</cp:revision>
  <cp:lastPrinted>2017-06-21T10:18:04Z</cp:lastPrinted>
  <dcterms:created xsi:type="dcterms:W3CDTF">2017-03-30T19:28:34Z</dcterms:created>
  <dcterms:modified xsi:type="dcterms:W3CDTF">2018-04-24T21:39:25Z</dcterms:modified>
</cp:coreProperties>
</file>