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66" r:id="rId3"/>
    <p:sldId id="264" r:id="rId4"/>
    <p:sldId id="273" r:id="rId5"/>
    <p:sldId id="274" r:id="rId6"/>
    <p:sldId id="259" r:id="rId7"/>
    <p:sldId id="282" r:id="rId8"/>
    <p:sldId id="258" r:id="rId9"/>
    <p:sldId id="260" r:id="rId10"/>
    <p:sldId id="267" r:id="rId11"/>
    <p:sldId id="268" r:id="rId12"/>
    <p:sldId id="269" r:id="rId13"/>
    <p:sldId id="278" r:id="rId14"/>
    <p:sldId id="277" r:id="rId15"/>
    <p:sldId id="279" r:id="rId16"/>
    <p:sldId id="280" r:id="rId17"/>
    <p:sldId id="270" r:id="rId18"/>
    <p:sldId id="275" r:id="rId19"/>
    <p:sldId id="284" r:id="rId20"/>
    <p:sldId id="265" r:id="rId21"/>
    <p:sldId id="272" r:id="rId22"/>
    <p:sldId id="283" r:id="rId23"/>
    <p:sldId id="263" r:id="rId24"/>
    <p:sldId id="281" r:id="rId25"/>
    <p:sldId id="276" r:id="rId26"/>
    <p:sldId id="261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0255" autoAdjust="0"/>
  </p:normalViewPr>
  <p:slideViewPr>
    <p:cSldViewPr snapToGrid="0">
      <p:cViewPr varScale="1">
        <p:scale>
          <a:sx n="30" d="100"/>
          <a:sy n="30" d="100"/>
        </p:scale>
        <p:origin x="1116" y="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53A6FC-1F37-4FA4-B7E7-556A2DE1477D}" type="datetimeFigureOut">
              <a:rPr lang="ru-RU" smtClean="0"/>
              <a:pPr/>
              <a:t>04.05.2018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3817E6-502E-42F6-8251-2F77F58993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499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817E6-502E-42F6-8251-2F77F58993EE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999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817E6-502E-42F6-8251-2F77F58993EE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256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817E6-502E-42F6-8251-2F77F58993EE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824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817E6-502E-42F6-8251-2F77F58993EE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7814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817E6-502E-42F6-8251-2F77F58993EE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773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817E6-502E-42F6-8251-2F77F58993EE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8172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817E6-502E-42F6-8251-2F77F58993EE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812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96339" y="1978399"/>
            <a:ext cx="7107679" cy="3054045"/>
          </a:xfrm>
        </p:spPr>
        <p:txBody>
          <a:bodyPr anchor="t" anchorCtr="0">
            <a:normAutofit/>
          </a:bodyPr>
          <a:lstStyle>
            <a:lvl1pPr algn="l">
              <a:defRPr sz="5300" b="1">
                <a:solidFill>
                  <a:schemeClr val="bg1"/>
                </a:solidFill>
                <a:latin typeface="Bender" pitchFamily="50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6339" y="5153497"/>
            <a:ext cx="7107679" cy="1055452"/>
          </a:xfrm>
        </p:spPr>
        <p:txBody>
          <a:bodyPr anchor="t" anchorCtr="0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508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C02CF-4AAF-487F-995E-3D53A7E0CC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954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азделитель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4153" y="1618913"/>
            <a:ext cx="9762248" cy="4684611"/>
          </a:xfrm>
        </p:spPr>
        <p:txBody>
          <a:bodyPr>
            <a:normAutofit/>
          </a:bodyPr>
          <a:lstStyle>
            <a:lvl1pPr>
              <a:defRPr sz="59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0074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C02CF-4AAF-487F-995E-3D53A7E0CC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801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C02CF-4AAF-487F-995E-3D53A7E0CC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049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Финал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C02CF-4AAF-487F-995E-3D53A7E0CC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920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949" y="365125"/>
            <a:ext cx="10047591" cy="1225888"/>
          </a:xfrm>
          <a:prstGeom prst="rect">
            <a:avLst/>
          </a:prstGeom>
          <a:noFill/>
        </p:spPr>
        <p:txBody>
          <a:bodyPr vert="horz" lIns="91438" tIns="45719" rIns="91438" bIns="45719" rtlCol="0" anchor="t" anchorCtr="0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81242" y="1825625"/>
            <a:ext cx="10056239" cy="4771889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119795" y="6226648"/>
            <a:ext cx="821988" cy="552449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300" b="1" baseline="0">
                <a:solidFill>
                  <a:srgbClr val="C69C6D"/>
                </a:solidFill>
                <a:latin typeface="Bender" pitchFamily="50" charset="-52"/>
              </a:defRPr>
            </a:lvl1pPr>
          </a:lstStyle>
          <a:p>
            <a:fld id="{156C02CF-4AAF-487F-995E-3D53A7E0CC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461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700" kern="1200">
          <a:solidFill>
            <a:srgbClr val="C69C6D"/>
          </a:solidFill>
          <a:latin typeface="Bender" pitchFamily="50" charset="-52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Neo Sans Pro" panose="020B0504030504040204" pitchFamily="34" charset="0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Neo Sans Pro" panose="020B0504030504040204" pitchFamily="34" charset="0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Neo Sans Pro" panose="020B0504030504040204" pitchFamily="34" charset="0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Neo Sans Pro" panose="020B0504030504040204" pitchFamily="34" charset="0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Neo Sans Pro" panose="020B0504030504040204" pitchFamily="34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zeldina@neicon.ru" TargetMode="External"/><Relationship Id="rId2" Type="http://schemas.openxmlformats.org/officeDocument/2006/relationships/hyperlink" Target="https://nora.neicon.ru/images/docs/Partnerskoe-soglashenie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nora@neicon.ru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repository.ru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nora@neicon.r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repository.r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openrepository.ru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84451" y="1742527"/>
            <a:ext cx="7248032" cy="3121302"/>
          </a:xfrm>
        </p:spPr>
        <p:txBody>
          <a:bodyPr>
            <a:noAutofit/>
          </a:bodyPr>
          <a:lstStyle/>
          <a:p>
            <a:r>
              <a:rPr lang="ru-RU" sz="4000" dirty="0" smtClean="0"/>
              <a:t>Национальный </a:t>
            </a:r>
            <a:r>
              <a:rPr lang="ru-RU" sz="4000" dirty="0" err="1" smtClean="0"/>
              <a:t>агрегатор</a:t>
            </a:r>
            <a:r>
              <a:rPr lang="ru-RU" sz="4000" dirty="0" smtClean="0"/>
              <a:t> открытых </a:t>
            </a:r>
            <a:r>
              <a:rPr lang="ru-RU" sz="4000" dirty="0" err="1" smtClean="0"/>
              <a:t>репозиториев</a:t>
            </a:r>
            <a:r>
              <a:rPr lang="ru-RU" sz="4000" dirty="0" smtClean="0"/>
              <a:t> российских университетов</a:t>
            </a:r>
            <a:r>
              <a:rPr lang="ru-RU" sz="4000" dirty="0"/>
              <a:t>.</a:t>
            </a:r>
            <a:br>
              <a:rPr lang="ru-RU" sz="4000" dirty="0"/>
            </a:br>
            <a:r>
              <a:rPr lang="ru-RU" sz="4000" dirty="0"/>
              <a:t>Текущее состояние и перспективы развития</a:t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18846" y="5383180"/>
            <a:ext cx="6327597" cy="684557"/>
          </a:xfrm>
        </p:spPr>
        <p:txBody>
          <a:bodyPr anchor="ctr">
            <a:norm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www.openrepository.ru</a:t>
            </a:r>
            <a:endParaRPr lang="ru-RU" sz="2800" dirty="0" smtClean="0">
              <a:solidFill>
                <a:schemeClr val="accent2"/>
              </a:solidFill>
            </a:endParaRPr>
          </a:p>
        </p:txBody>
      </p:sp>
      <p:pic>
        <p:nvPicPr>
          <p:cNvPr id="1027" name="Picture 3" descr="C:\Users\Karmanny\Desktop\Untitled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00" y="5523753"/>
            <a:ext cx="406400" cy="40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333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Возможности поиска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r>
              <a:rPr lang="ru-RU" dirty="0" smtClean="0"/>
              <a:t>Полнотекстовый поиск</a:t>
            </a:r>
          </a:p>
          <a:p>
            <a:pPr>
              <a:spcBef>
                <a:spcPts val="2400"/>
              </a:spcBef>
            </a:pPr>
            <a:r>
              <a:rPr lang="ru-RU" dirty="0" err="1" smtClean="0"/>
              <a:t>Фасетный</a:t>
            </a:r>
            <a:r>
              <a:rPr lang="ru-RU" dirty="0" smtClean="0"/>
              <a:t> поиск</a:t>
            </a:r>
          </a:p>
          <a:p>
            <a:pPr>
              <a:spcBef>
                <a:spcPts val="2400"/>
              </a:spcBef>
            </a:pPr>
            <a:r>
              <a:rPr lang="ru-RU" dirty="0" smtClean="0"/>
              <a:t>Навигация по ключевым словам, авторам</a:t>
            </a:r>
          </a:p>
          <a:p>
            <a:pPr>
              <a:spcBef>
                <a:spcPts val="2400"/>
              </a:spcBef>
            </a:pPr>
            <a:r>
              <a:rPr lang="ru-RU" dirty="0" smtClean="0"/>
              <a:t>Расширенный поиск</a:t>
            </a:r>
          </a:p>
          <a:p>
            <a:pPr>
              <a:spcBef>
                <a:spcPts val="2400"/>
              </a:spcBef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C02CF-4AAF-487F-995E-3D53A7E0CCD8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32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14897" b="8788"/>
          <a:stretch>
            <a:fillRect/>
          </a:stretch>
        </p:blipFill>
        <p:spPr>
          <a:xfrm>
            <a:off x="1874192" y="1111250"/>
            <a:ext cx="9531962" cy="50895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949" y="365125"/>
            <a:ext cx="10047591" cy="678484"/>
          </a:xfrm>
        </p:spPr>
        <p:txBody>
          <a:bodyPr/>
          <a:lstStyle/>
          <a:p>
            <a:r>
              <a:rPr lang="ru-RU" dirty="0" smtClean="0"/>
              <a:t>Поиск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C02CF-4AAF-487F-995E-3D53A7E0CCD8}" type="slidenum">
              <a:rPr lang="ru-RU" smtClean="0"/>
              <a:pPr/>
              <a:t>11</a:t>
            </a:fld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2263620" y="3789040"/>
            <a:ext cx="534211" cy="524747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2263620" y="1602431"/>
            <a:ext cx="534211" cy="524747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463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YandexDiscc\Скриншоты\2018-03-16_19-20-00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4851"/>
          <a:stretch>
            <a:fillRect/>
          </a:stretch>
        </p:blipFill>
        <p:spPr bwMode="auto">
          <a:xfrm>
            <a:off x="1903947" y="1035050"/>
            <a:ext cx="9926103" cy="51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Поиск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C02CF-4AAF-487F-995E-3D53A7E0CCD8}" type="slidenum">
              <a:rPr lang="ru-RU" smtClean="0"/>
              <a:pPr/>
              <a:t>12</a:t>
            </a:fld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4275863" y="5101673"/>
            <a:ext cx="1813925" cy="556813"/>
            <a:chOff x="4209188" y="4939748"/>
            <a:chExt cx="1813925" cy="556813"/>
          </a:xfrm>
        </p:grpSpPr>
        <p:cxnSp>
          <p:nvCxnSpPr>
            <p:cNvPr id="7" name="Прямая со стрелкой 6"/>
            <p:cNvCxnSpPr/>
            <p:nvPr/>
          </p:nvCxnSpPr>
          <p:spPr>
            <a:xfrm flipH="1">
              <a:off x="4209188" y="5227983"/>
              <a:ext cx="571534" cy="268578"/>
            </a:xfrm>
            <a:prstGeom prst="straightConnector1">
              <a:avLst/>
            </a:prstGeom>
            <a:ln w="254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4681330" y="4939748"/>
              <a:ext cx="1341783" cy="369332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CLICK!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555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YandexDiscc\Скриншоты\2018-03-16_19-23-0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883298" y="1054100"/>
            <a:ext cx="9789119" cy="537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Поиск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C02CF-4AAF-487F-995E-3D53A7E0CCD8}" type="slidenum">
              <a:rPr lang="ru-RU" smtClean="0"/>
              <a:pPr/>
              <a:t>13</a:t>
            </a:fld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 flipH="1" flipV="1">
            <a:off x="3895691" y="1512628"/>
            <a:ext cx="562009" cy="401897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4868442" y="4076700"/>
            <a:ext cx="351258" cy="257234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057650" y="4410075"/>
            <a:ext cx="790575" cy="22860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89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Поиск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C02CF-4AAF-487F-995E-3D53A7E0CCD8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05694" y="2675470"/>
            <a:ext cx="7540831" cy="369580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215" y="1241484"/>
            <a:ext cx="10038493" cy="480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93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C02CF-4AAF-487F-995E-3D53A7E0CCD8}" type="slidenum">
              <a:rPr lang="ru-RU" smtClean="0"/>
              <a:pPr/>
              <a:t>15</a:t>
            </a:fld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9287535" y="3206338"/>
            <a:ext cx="1804922" cy="1204230"/>
            <a:chOff x="4515075" y="4476997"/>
            <a:chExt cx="1804922" cy="1204230"/>
          </a:xfrm>
        </p:grpSpPr>
        <p:cxnSp>
          <p:nvCxnSpPr>
            <p:cNvPr id="7" name="Прямая со стрелкой 6"/>
            <p:cNvCxnSpPr/>
            <p:nvPr/>
          </p:nvCxnSpPr>
          <p:spPr>
            <a:xfrm flipV="1">
              <a:off x="5766889" y="4476997"/>
              <a:ext cx="553108" cy="982224"/>
            </a:xfrm>
            <a:prstGeom prst="straightConnector1">
              <a:avLst/>
            </a:prstGeom>
            <a:ln w="254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4515075" y="5311895"/>
              <a:ext cx="1341783" cy="369332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CLICK!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400" y="99805"/>
            <a:ext cx="9702400" cy="6336124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04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C02CF-4AAF-487F-995E-3D53A7E0CCD8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0292" y="-120654"/>
            <a:ext cx="6700453" cy="6623526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12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949" y="365125"/>
            <a:ext cx="10047591" cy="739775"/>
          </a:xfrm>
        </p:spPr>
        <p:txBody>
          <a:bodyPr/>
          <a:lstStyle/>
          <a:p>
            <a:r>
              <a:rPr lang="ru-RU" dirty="0" smtClean="0"/>
              <a:t>Поиск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C02CF-4AAF-487F-995E-3D53A7E0CCD8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9647" y="907240"/>
            <a:ext cx="10099938" cy="522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73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Новостная лента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C02CF-4AAF-487F-995E-3D53A7E0CCD8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2312" y="1126350"/>
            <a:ext cx="9314911" cy="565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89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Методические материалы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C02CF-4AAF-487F-995E-3D53A7E0CCD8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242" y="1825625"/>
            <a:ext cx="10278953" cy="447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25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949" y="365125"/>
            <a:ext cx="10047591" cy="658605"/>
          </a:xfrm>
        </p:spPr>
        <p:txBody>
          <a:bodyPr/>
          <a:lstStyle/>
          <a:p>
            <a:r>
              <a:rPr lang="ru-RU" dirty="0" smtClean="0"/>
              <a:t>Партнеры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834194" y="1385217"/>
            <a:ext cx="7106454" cy="3355749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ru-RU" dirty="0" smtClean="0"/>
              <a:t>Казанский Федеральный Университет</a:t>
            </a:r>
          </a:p>
          <a:p>
            <a:pPr>
              <a:lnSpc>
                <a:spcPct val="100000"/>
              </a:lnSpc>
            </a:pPr>
            <a:r>
              <a:rPr lang="ru-RU" dirty="0" smtClean="0"/>
              <a:t>Томский Государственный Университет</a:t>
            </a:r>
          </a:p>
          <a:p>
            <a:pPr>
              <a:lnSpc>
                <a:spcPct val="100000"/>
              </a:lnSpc>
            </a:pPr>
            <a:r>
              <a:rPr lang="ru-RU" dirty="0" smtClean="0"/>
              <a:t>Сибирский Федеральный Университет</a:t>
            </a:r>
          </a:p>
          <a:p>
            <a:pPr>
              <a:lnSpc>
                <a:spcPct val="100000"/>
              </a:lnSpc>
            </a:pPr>
            <a:r>
              <a:rPr lang="ru-RU" dirty="0" smtClean="0"/>
              <a:t>Издательский </a:t>
            </a:r>
            <a:r>
              <a:rPr lang="ru-RU" dirty="0"/>
              <a:t>проект </a:t>
            </a:r>
            <a:r>
              <a:rPr lang="en-US" dirty="0" smtClean="0"/>
              <a:t>Elpub.ru</a:t>
            </a:r>
            <a:endParaRPr lang="ru-RU" dirty="0" smtClean="0"/>
          </a:p>
          <a:p>
            <a:pPr>
              <a:lnSpc>
                <a:spcPct val="100000"/>
              </a:lnSpc>
            </a:pPr>
            <a:r>
              <a:rPr lang="ru-RU" dirty="0" smtClean="0"/>
              <a:t>Ассоциация интернет-издателей</a:t>
            </a:r>
          </a:p>
          <a:p>
            <a:pPr>
              <a:lnSpc>
                <a:spcPct val="100000"/>
              </a:lnSpc>
            </a:pPr>
            <a:endParaRPr lang="ru-RU" dirty="0"/>
          </a:p>
        </p:txBody>
      </p:sp>
      <p:pic>
        <p:nvPicPr>
          <p:cNvPr id="2050" name="Picture 2" descr="D:\YandexDiscc\_OwnCloud_fail\_LOGOS\KazanF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819" y="5374355"/>
            <a:ext cx="1251438" cy="101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YandexDiscc\_OwnCloud_fail\_LOGOS\SibF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914" y="5506819"/>
            <a:ext cx="1255415" cy="74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YandexDiscc\_OwnCloud_fail\_LOGOS\tomskG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449" y="5574021"/>
            <a:ext cx="1900972" cy="67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YandexDiscc\_OwnCloud_fail\_LOGOS\ai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7986" y="5842680"/>
            <a:ext cx="2287784" cy="28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C02CF-4AAF-487F-995E-3D53A7E0CCD8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198" y="5740873"/>
            <a:ext cx="1314450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6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Преимущества участия в проекте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81242" y="1387476"/>
            <a:ext cx="10056239" cy="4946650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ru-RU" dirty="0" smtClean="0"/>
              <a:t>Повышение видимости материалов, размещенных в </a:t>
            </a:r>
            <a:r>
              <a:rPr lang="ru-RU" dirty="0" err="1" smtClean="0"/>
              <a:t>репозитории</a:t>
            </a:r>
            <a:r>
              <a:rPr lang="ru-RU" dirty="0" smtClean="0"/>
              <a:t> университета;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ru-RU" dirty="0" smtClean="0"/>
              <a:t>Привлечение внимания к результатам исследовательской деятельности, проводимой в университете;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ru-RU" dirty="0" smtClean="0"/>
              <a:t>Передача метаданных размещенных на платформе документов в крупнейшие международные научные поисковые системы;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ru-RU" dirty="0" smtClean="0"/>
              <a:t>Резервирование произведений на платформе, а также в Федеральной резервной системе банков знания;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C02CF-4AAF-487F-995E-3D53A7E0CCD8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13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Перспективы развития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81242" y="1647825"/>
            <a:ext cx="10056239" cy="4435339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ru-RU" dirty="0" smtClean="0"/>
              <a:t>Привлечение новых участников</a:t>
            </a:r>
          </a:p>
          <a:p>
            <a:pPr>
              <a:spcBef>
                <a:spcPts val="1800"/>
              </a:spcBef>
            </a:pPr>
            <a:r>
              <a:rPr lang="ru-RU" dirty="0" smtClean="0"/>
              <a:t>Создание профилей авторов и инструментов для поддержки их актуальности</a:t>
            </a:r>
          </a:p>
          <a:p>
            <a:pPr>
              <a:spcBef>
                <a:spcPts val="1800"/>
              </a:spcBef>
            </a:pPr>
            <a:r>
              <a:rPr lang="ru-RU" dirty="0" smtClean="0"/>
              <a:t>Интеграция профилей авторов с </a:t>
            </a:r>
            <a:r>
              <a:rPr lang="en-US" dirty="0" smtClean="0"/>
              <a:t>ORCID</a:t>
            </a:r>
            <a:endParaRPr lang="ru-RU" dirty="0" smtClean="0"/>
          </a:p>
          <a:p>
            <a:pPr>
              <a:spcBef>
                <a:spcPts val="1800"/>
              </a:spcBef>
            </a:pPr>
            <a:r>
              <a:rPr lang="ru-RU" dirty="0" smtClean="0"/>
              <a:t>Присвоение </a:t>
            </a:r>
            <a:r>
              <a:rPr lang="en-US" dirty="0" smtClean="0"/>
              <a:t>DOI </a:t>
            </a:r>
            <a:r>
              <a:rPr lang="ru-RU" dirty="0" smtClean="0"/>
              <a:t>для публикаций (по желанию университета, со ссылкой на </a:t>
            </a:r>
            <a:r>
              <a:rPr lang="ru-RU" dirty="0" err="1" smtClean="0"/>
              <a:t>репозиторий</a:t>
            </a:r>
            <a:r>
              <a:rPr lang="ru-RU" dirty="0" smtClean="0"/>
              <a:t> университета)</a:t>
            </a:r>
          </a:p>
          <a:p>
            <a:pPr>
              <a:spcBef>
                <a:spcPts val="1800"/>
              </a:spcBef>
            </a:pPr>
            <a:r>
              <a:rPr lang="ru-RU" dirty="0" smtClean="0"/>
              <a:t>Индексирование в научных поисковых системах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C02CF-4AAF-487F-995E-3D53A7E0CCD8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22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Объект 5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629" y="-311212"/>
            <a:ext cx="7486846" cy="748684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949" y="365125"/>
            <a:ext cx="10047591" cy="65860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C02CF-4AAF-487F-995E-3D53A7E0CCD8}" type="slidenum">
              <a:rPr lang="ru-RU" smtClean="0"/>
              <a:pPr/>
              <a:t>22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502" y="2832580"/>
            <a:ext cx="1102900" cy="11029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225" y="4599663"/>
            <a:ext cx="525912" cy="525912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7753782" y="4095186"/>
            <a:ext cx="21475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Дополнительные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 сервисы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733920" y="5133546"/>
            <a:ext cx="21475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Вечное</a:t>
            </a:r>
            <a:br>
              <a:rPr lang="ru-RU" sz="1400" b="1" dirty="0" smtClean="0">
                <a:solidFill>
                  <a:schemeClr val="bg1"/>
                </a:solidFill>
              </a:rPr>
            </a:br>
            <a:r>
              <a:rPr lang="ru-RU" sz="1400" b="1" dirty="0" smtClean="0">
                <a:solidFill>
                  <a:schemeClr val="bg1"/>
                </a:solidFill>
              </a:rPr>
              <a:t>хранение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653826" y="1502196"/>
            <a:ext cx="21475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err="1" smtClean="0">
                <a:solidFill>
                  <a:schemeClr val="bg1"/>
                </a:solidFill>
              </a:rPr>
              <a:t>Репозитории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организаций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076450" y="2642237"/>
            <a:ext cx="17584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Архивы</a:t>
            </a:r>
            <a:br>
              <a:rPr lang="ru-RU" sz="1400" b="1" dirty="0" smtClean="0">
                <a:solidFill>
                  <a:schemeClr val="bg1"/>
                </a:solidFill>
              </a:rPr>
            </a:br>
            <a:r>
              <a:rPr lang="ru-RU" sz="1400" b="1" dirty="0" smtClean="0">
                <a:solidFill>
                  <a:schemeClr val="bg1"/>
                </a:solidFill>
              </a:rPr>
              <a:t> издательств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111079" y="5075652"/>
            <a:ext cx="21475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err="1" smtClean="0">
                <a:solidFill>
                  <a:schemeClr val="bg1"/>
                </a:solidFill>
              </a:rPr>
              <a:t>Репозиторий</a:t>
            </a:r>
            <a:r>
              <a:rPr lang="ru-RU" sz="1400" b="1" dirty="0" smtClean="0">
                <a:solidFill>
                  <a:schemeClr val="bg1"/>
                </a:solidFill>
              </a:rPr>
              <a:t/>
            </a:r>
            <a:br>
              <a:rPr lang="ru-RU" sz="1400" b="1" dirty="0" smtClean="0">
                <a:solidFill>
                  <a:schemeClr val="bg1"/>
                </a:solidFill>
              </a:rPr>
            </a:br>
            <a:r>
              <a:rPr lang="ru-RU" sz="1400" b="1" dirty="0" smtClean="0">
                <a:solidFill>
                  <a:schemeClr val="bg1"/>
                </a:solidFill>
              </a:rPr>
              <a:t>препринтов</a:t>
            </a:r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306" y="3587576"/>
            <a:ext cx="525912" cy="525912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823" y="1010089"/>
            <a:ext cx="525912" cy="525912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090" y="3587576"/>
            <a:ext cx="525912" cy="525912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20" name="Прямоугольник 19"/>
          <p:cNvSpPr/>
          <p:nvPr/>
        </p:nvSpPr>
        <p:spPr>
          <a:xfrm>
            <a:off x="5191087" y="1572669"/>
            <a:ext cx="21475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Статистика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и анализ</a:t>
            </a:r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439" y="1075720"/>
            <a:ext cx="426476" cy="42647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306" y="2095889"/>
            <a:ext cx="442068" cy="442068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8413166" y="6319212"/>
            <a:ext cx="762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ФРС</a:t>
            </a:r>
            <a:endParaRPr lang="ru-RU" sz="20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2727199" y="4406985"/>
            <a:ext cx="1072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DOI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HANDLE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RAI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ORCID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4295311" y="4202791"/>
            <a:ext cx="16669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Идентификация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938065" y="2811444"/>
            <a:ext cx="21475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Экспорт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028069" y="1408324"/>
            <a:ext cx="18577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GLOBAL OPEN </a:t>
            </a:r>
            <a:br>
              <a:rPr lang="en-US" sz="1200" b="1" dirty="0" smtClean="0"/>
            </a:br>
            <a:r>
              <a:rPr lang="en-US" sz="1200" b="1" dirty="0" smtClean="0"/>
              <a:t>ACCESS INITIATIVE</a:t>
            </a:r>
            <a:endParaRPr lang="en-US" sz="1200" b="1" dirty="0"/>
          </a:p>
          <a:p>
            <a:r>
              <a:rPr lang="ru-RU" sz="1200" b="1" dirty="0" smtClean="0"/>
              <a:t>--------------------------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 smtClean="0"/>
              <a:t>BASE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 smtClean="0"/>
              <a:t>GOOGLE SCHOLAR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 smtClean="0"/>
              <a:t>WORLDCAT</a:t>
            </a:r>
          </a:p>
          <a:p>
            <a:r>
              <a:rPr lang="en-US" sz="1200" b="1" dirty="0" smtClean="0"/>
              <a:t>      </a:t>
            </a:r>
            <a:r>
              <a:rPr lang="en-US" sz="1200" b="1" dirty="0" err="1" smtClean="0"/>
              <a:t>etc</a:t>
            </a:r>
            <a:endParaRPr lang="ru-RU" b="1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3823939" y="319399"/>
            <a:ext cx="6320186" cy="6190562"/>
            <a:chOff x="4271868" y="768252"/>
            <a:chExt cx="5481477" cy="5369055"/>
          </a:xfrm>
        </p:grpSpPr>
        <p:sp>
          <p:nvSpPr>
            <p:cNvPr id="21" name="Стрелка вправо 20"/>
            <p:cNvSpPr/>
            <p:nvPr/>
          </p:nvSpPr>
          <p:spPr>
            <a:xfrm rot="4161067">
              <a:off x="7856267" y="5477402"/>
              <a:ext cx="371626" cy="948184"/>
            </a:xfrm>
            <a:prstGeom prst="rightArrow">
              <a:avLst/>
            </a:prstGeom>
            <a:solidFill>
              <a:srgbClr val="B7C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Стрелка вправо 21"/>
            <p:cNvSpPr/>
            <p:nvPr/>
          </p:nvSpPr>
          <p:spPr>
            <a:xfrm rot="14754195">
              <a:off x="5780421" y="479973"/>
              <a:ext cx="371626" cy="948184"/>
            </a:xfrm>
            <a:prstGeom prst="rightArrow">
              <a:avLst/>
            </a:prstGeom>
            <a:solidFill>
              <a:srgbClr val="ADC8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Стрелка вправо 22"/>
            <p:cNvSpPr/>
            <p:nvPr/>
          </p:nvSpPr>
          <p:spPr>
            <a:xfrm rot="12228140">
              <a:off x="4272973" y="1951837"/>
              <a:ext cx="371626" cy="948182"/>
            </a:xfrm>
            <a:prstGeom prst="rightArrow">
              <a:avLst/>
            </a:prstGeom>
            <a:solidFill>
              <a:srgbClr val="FFCA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Стрелка вправо 23"/>
            <p:cNvSpPr/>
            <p:nvPr/>
          </p:nvSpPr>
          <p:spPr>
            <a:xfrm rot="12455150">
              <a:off x="9320534" y="4083615"/>
              <a:ext cx="371626" cy="948182"/>
            </a:xfrm>
            <a:prstGeom prst="rightArrow">
              <a:avLst/>
            </a:prstGeom>
            <a:solidFill>
              <a:srgbClr val="60CC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Стрелка вправо 24"/>
            <p:cNvSpPr/>
            <p:nvPr/>
          </p:nvSpPr>
          <p:spPr>
            <a:xfrm rot="9380256">
              <a:off x="9381719" y="2026837"/>
              <a:ext cx="371626" cy="948182"/>
            </a:xfrm>
            <a:prstGeom prst="rightArrow">
              <a:avLst/>
            </a:prstGeom>
            <a:solidFill>
              <a:srgbClr val="FFCB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Стрелка вправо 25"/>
            <p:cNvSpPr/>
            <p:nvPr/>
          </p:nvSpPr>
          <p:spPr>
            <a:xfrm rot="20197871">
              <a:off x="4271868" y="4051127"/>
              <a:ext cx="371626" cy="948184"/>
            </a:xfrm>
            <a:prstGeom prst="rightArrow">
              <a:avLst/>
            </a:prstGeom>
            <a:solidFill>
              <a:srgbClr val="EF90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Стрелка вправо 26"/>
            <p:cNvSpPr/>
            <p:nvPr/>
          </p:nvSpPr>
          <p:spPr>
            <a:xfrm rot="17823893">
              <a:off x="5711681" y="5451755"/>
              <a:ext cx="371626" cy="948184"/>
            </a:xfrm>
            <a:prstGeom prst="rightArrow">
              <a:avLst/>
            </a:prstGeom>
            <a:solidFill>
              <a:srgbClr val="A1BA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Стрелка вправо 43"/>
            <p:cNvSpPr/>
            <p:nvPr/>
          </p:nvSpPr>
          <p:spPr>
            <a:xfrm rot="7016447">
              <a:off x="7895350" y="512750"/>
              <a:ext cx="371626" cy="948182"/>
            </a:xfrm>
            <a:prstGeom prst="rightArrow">
              <a:avLst/>
            </a:prstGeom>
            <a:solidFill>
              <a:srgbClr val="6DCA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10199888" y="1902644"/>
            <a:ext cx="167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НАУЧНЫЕ</a:t>
            </a:r>
            <a:br>
              <a:rPr lang="ru-RU" sz="1200" b="1" dirty="0" smtClean="0"/>
            </a:br>
            <a:r>
              <a:rPr lang="ru-RU" sz="1200" b="1" dirty="0" smtClean="0"/>
              <a:t>ИЗДАТЕЛЬСТВА</a:t>
            </a:r>
            <a:endParaRPr lang="ru-RU" sz="20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8702387" y="179092"/>
            <a:ext cx="246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 smtClean="0"/>
              <a:t>ОБРАЗОВАТЕЛЬНЫЕ</a:t>
            </a:r>
            <a:br>
              <a:rPr lang="ru-RU" sz="1200" b="1" dirty="0" smtClean="0"/>
            </a:br>
            <a:r>
              <a:rPr lang="ru-RU" sz="1200" b="1" dirty="0" smtClean="0"/>
              <a:t>УЧРЕЖДЕНИЯ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 smtClean="0"/>
              <a:t>НАУЧНЫЕ ОРГАНИЗАЦИИ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 smtClean="0"/>
              <a:t>БИБЛИОТЕКИ</a:t>
            </a:r>
            <a:endParaRPr lang="ru-RU" sz="20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4451674" y="6252754"/>
            <a:ext cx="11068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АВТОРЫ</a:t>
            </a:r>
            <a:endParaRPr lang="ru-RU" sz="2000" b="1" dirty="0"/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504" y="4702696"/>
            <a:ext cx="424158" cy="424158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866" y="2230712"/>
            <a:ext cx="419878" cy="419878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9673720" y="5052426"/>
            <a:ext cx="25136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 smtClean="0"/>
              <a:t>АНТИПЛАГИАТ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 smtClean="0"/>
              <a:t>КАТАЛОГ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 smtClean="0"/>
              <a:t>ЭЛЕКТРОННАЯ РЕДАКЦИЯ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 smtClean="0"/>
              <a:t>РАНЖИРОВАНИЕ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 smtClean="0"/>
              <a:t>РАЗМЕТКА ИСТОЧНИКОВ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 smtClean="0"/>
              <a:t>ПОИСК СОАВТОРОВ</a:t>
            </a:r>
            <a:endParaRPr lang="ru-RU" sz="12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4881339" y="293862"/>
            <a:ext cx="619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CRIS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6615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подключиться к проекту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C02CF-4AAF-487F-995E-3D53A7E0CCD8}" type="slidenum">
              <a:rPr lang="ru-RU" smtClean="0"/>
              <a:pPr/>
              <a:t>23</a:t>
            </a:fld>
            <a:endParaRPr lang="ru-RU"/>
          </a:p>
        </p:txBody>
      </p:sp>
      <p:pic>
        <p:nvPicPr>
          <p:cNvPr id="8" name="Picture 2" descr="D:\YandexDiscc\_OwnCloud_fail\2018-03-16_PPT_Nora\IMG\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67"/>
          <a:stretch/>
        </p:blipFill>
        <p:spPr bwMode="auto">
          <a:xfrm>
            <a:off x="1905000" y="1101441"/>
            <a:ext cx="10010775" cy="506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8679177" y="640811"/>
            <a:ext cx="1341783" cy="835564"/>
            <a:chOff x="3173292" y="5311895"/>
            <a:chExt cx="1341783" cy="835564"/>
          </a:xfrm>
        </p:grpSpPr>
        <p:cxnSp>
          <p:nvCxnSpPr>
            <p:cNvPr id="11" name="Прямая со стрелкой 10"/>
            <p:cNvCxnSpPr/>
            <p:nvPr/>
          </p:nvCxnSpPr>
          <p:spPr>
            <a:xfrm>
              <a:off x="4376798" y="5681227"/>
              <a:ext cx="138277" cy="466232"/>
            </a:xfrm>
            <a:prstGeom prst="straightConnector1">
              <a:avLst/>
            </a:prstGeom>
            <a:ln w="254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3173292" y="5311895"/>
              <a:ext cx="1341783" cy="369332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CLICK!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673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подключиться к проекту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76425" y="1304925"/>
            <a:ext cx="9477374" cy="4391025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ru-RU" dirty="0" smtClean="0"/>
              <a:t>заключить </a:t>
            </a:r>
            <a:r>
              <a:rPr lang="ru-RU" dirty="0" smtClean="0">
                <a:hlinkClick r:id="rId2" tooltip="Типовое соглашение о сотрудничестве"/>
              </a:rPr>
              <a:t>типовое соглашение о сотрудничестве</a:t>
            </a:r>
            <a:r>
              <a:rPr lang="ru-RU" dirty="0" smtClean="0"/>
              <a:t> с НП «НЭИКОН». </a:t>
            </a:r>
          </a:p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ru-RU" dirty="0" smtClean="0"/>
              <a:t>проект соглашения может быть адаптирован под потребности каждого из участников, </a:t>
            </a:r>
          </a:p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ru-RU" dirty="0" smtClean="0"/>
              <a:t>для обсуждения деталей сотрудничества свяжитесь с координатором проекта Мариной Зельдиной (</a:t>
            </a:r>
            <a:r>
              <a:rPr lang="ru-RU" dirty="0" smtClean="0">
                <a:hlinkClick r:id="rId3"/>
              </a:rPr>
              <a:t>zeldina@neicon.ru</a:t>
            </a:r>
            <a:r>
              <a:rPr lang="ru-RU" dirty="0" smtClean="0"/>
              <a:t>, </a:t>
            </a:r>
            <a:r>
              <a:rPr lang="ru-RU" dirty="0" smtClean="0">
                <a:hlinkClick r:id="rId4"/>
              </a:rPr>
              <a:t>nora@neicon.ru</a:t>
            </a:r>
            <a:r>
              <a:rPr lang="ru-RU" dirty="0" smtClean="0"/>
              <a:t>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C02CF-4AAF-487F-995E-3D53A7E0CCD8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17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7850" y="479425"/>
            <a:ext cx="10140950" cy="145415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Технические </a:t>
            </a:r>
            <a:r>
              <a:rPr lang="ru-RU" sz="3600" dirty="0"/>
              <a:t>требования для подключения </a:t>
            </a:r>
            <a:r>
              <a:rPr lang="ru-RU" sz="3600" dirty="0" smtClean="0"/>
              <a:t>к </a:t>
            </a:r>
            <a:br>
              <a:rPr lang="ru-RU" sz="3600" dirty="0" smtClean="0"/>
            </a:br>
            <a:r>
              <a:rPr lang="ru-RU" sz="3600" dirty="0" smtClean="0"/>
              <a:t>«Национальному </a:t>
            </a:r>
            <a:r>
              <a:rPr lang="ru-RU" sz="3600" dirty="0" err="1" smtClean="0"/>
              <a:t>агрегатору</a:t>
            </a:r>
            <a:r>
              <a:rPr lang="ru-RU" sz="3600" dirty="0" smtClean="0"/>
              <a:t> открытых </a:t>
            </a:r>
            <a:r>
              <a:rPr lang="ru-RU" sz="3600" dirty="0" err="1" smtClean="0"/>
              <a:t>репозиториев</a:t>
            </a:r>
            <a:r>
              <a:rPr lang="ru-RU" sz="3600" dirty="0" smtClean="0"/>
              <a:t> российских университетов»  (НОРА)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8392" y="1933575"/>
            <a:ext cx="10056239" cy="4676775"/>
          </a:xfrm>
        </p:spPr>
        <p:txBody>
          <a:bodyPr>
            <a:noAutofit/>
          </a:bodyPr>
          <a:lstStyle/>
          <a:p>
            <a:r>
              <a:rPr lang="ru-RU" sz="2400" dirty="0" smtClean="0"/>
              <a:t>Данные  должны  быть  представлены  в  унифицированном  виде:  полные  тексты  и метаданные.</a:t>
            </a:r>
          </a:p>
          <a:p>
            <a:r>
              <a:rPr lang="ru-RU" sz="2400" dirty="0" smtClean="0"/>
              <a:t>Метаданные должны содержать, как минимум, следующие поля: название документа, URL, прямая ссылка на скачивание полного текста, дату создания документа; инициалы и фамилии всех авторов (либо явное указание на отсутствие авторов</a:t>
            </a:r>
          </a:p>
          <a:p>
            <a:r>
              <a:rPr lang="ru-RU" sz="2400" dirty="0" smtClean="0"/>
              <a:t>Любые другие поля опциональны, однако рекомендуется использовать    поля    из базовой схемы </a:t>
            </a:r>
            <a:r>
              <a:rPr lang="ru-RU" sz="2400" dirty="0" err="1" smtClean="0"/>
              <a:t>Dublin</a:t>
            </a:r>
            <a:r>
              <a:rPr lang="ru-RU" sz="2400" dirty="0" smtClean="0"/>
              <a:t> </a:t>
            </a:r>
            <a:r>
              <a:rPr lang="ru-RU" sz="2400" dirty="0" err="1" smtClean="0"/>
              <a:t>Core</a:t>
            </a:r>
            <a:r>
              <a:rPr lang="ru-RU" sz="2400" dirty="0" smtClean="0"/>
              <a:t>.</a:t>
            </a:r>
          </a:p>
          <a:p>
            <a:r>
              <a:rPr lang="ru-RU" sz="2400" dirty="0" err="1" smtClean="0"/>
              <a:t>Репозиторий</a:t>
            </a:r>
            <a:r>
              <a:rPr lang="ru-RU" sz="2400" dirty="0" smtClean="0"/>
              <a:t> должен реализовывать на своей стороне  OAI-PMH сервер для передачи метаданных </a:t>
            </a:r>
            <a:r>
              <a:rPr lang="ru-RU" sz="2400" dirty="0" err="1" smtClean="0"/>
              <a:t>агрегатору</a:t>
            </a:r>
            <a:r>
              <a:rPr lang="ru-RU" sz="2400" dirty="0" smtClean="0"/>
              <a:t> </a:t>
            </a:r>
            <a:br>
              <a:rPr lang="ru-RU" sz="2400" dirty="0" smtClean="0"/>
            </a:br>
            <a:r>
              <a:rPr lang="ru-RU" sz="2400" dirty="0" smtClean="0"/>
              <a:t>Полные тексты должны быть доступны для скачивания по ссылке из метаданных. 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C02CF-4AAF-487F-995E-3D53A7E0CCD8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09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C02CF-4AAF-487F-995E-3D53A7E0CCD8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5153025"/>
            <a:ext cx="12192000" cy="1323975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pPr algn="ctr"/>
            <a:r>
              <a:rPr lang="en-US" dirty="0" smtClean="0">
                <a:hlinkClick r:id="rId3"/>
              </a:rPr>
              <a:t>https://openrepository.ru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>
                <a:hlinkClick r:id="rId4"/>
              </a:rPr>
              <a:t>nora@neicon.ru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057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6019" y="1261595"/>
            <a:ext cx="10047591" cy="1225888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81242" y="1769165"/>
            <a:ext cx="10056239" cy="40069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68823" y="1004176"/>
            <a:ext cx="10623177" cy="5246901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C02CF-4AAF-487F-995E-3D53A7E0CCD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7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проекта (технические мероприятия)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81242" y="1292087"/>
            <a:ext cx="10056239" cy="5227983"/>
          </a:xfrm>
        </p:spPr>
        <p:txBody>
          <a:bodyPr numCol="1"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ru-RU" sz="2400" dirty="0" smtClean="0"/>
              <a:t>Создание инфраструктуры для аккумулирования, долговременного хранения и обеспечения открытого доступа к научной информации, создаваемой российскими учеными.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ru-RU" sz="2400" dirty="0" smtClean="0"/>
              <a:t>Разработка информационно-поисковой системы, предоставляющей многоаспектный поиск в массиве информации, собранной на платформе национального </a:t>
            </a:r>
            <a:r>
              <a:rPr lang="ru-RU" sz="2400" dirty="0" err="1" smtClean="0"/>
              <a:t>агрегатора</a:t>
            </a:r>
            <a:r>
              <a:rPr lang="ru-RU" sz="2400" dirty="0" smtClean="0"/>
              <a:t> открытых научных </a:t>
            </a:r>
            <a:r>
              <a:rPr lang="ru-RU" sz="2400" dirty="0" err="1" smtClean="0"/>
              <a:t>репозиториев</a:t>
            </a:r>
            <a:r>
              <a:rPr lang="ru-RU" sz="2400" dirty="0" smtClean="0"/>
              <a:t> и в </a:t>
            </a:r>
            <a:r>
              <a:rPr lang="ru-RU" sz="2400" dirty="0" err="1" smtClean="0"/>
              <a:t>репозиториях</a:t>
            </a:r>
            <a:r>
              <a:rPr lang="ru-RU" sz="2400" dirty="0" smtClean="0"/>
              <a:t> партнеров проекта.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ru-RU" sz="2400" dirty="0" smtClean="0"/>
              <a:t>Повышение видимости работ российских ученых за счет интеграции созданной платформы с крупнейшими международными научными поисковыми системами для передачи метаданных российских документов, аккумулированных в ходе реализации проекта. 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C02CF-4AAF-487F-995E-3D53A7E0CCD8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46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проекта (обучающие мероприятия)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81242" y="1179443"/>
            <a:ext cx="10056239" cy="5494272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ru-RU" sz="2400" dirty="0" smtClean="0"/>
              <a:t>Развитие компетенций разработчиков университетских </a:t>
            </a:r>
            <a:r>
              <a:rPr lang="ru-RU" sz="2400" dirty="0" err="1" smtClean="0"/>
              <a:t>репозиториев</a:t>
            </a:r>
            <a:r>
              <a:rPr lang="ru-RU" sz="2400" dirty="0" smtClean="0"/>
              <a:t> по созданию </a:t>
            </a:r>
            <a:r>
              <a:rPr lang="ru-RU" sz="2400" dirty="0" err="1" smtClean="0"/>
              <a:t>репозиториев</a:t>
            </a:r>
            <a:r>
              <a:rPr lang="ru-RU" sz="2400" dirty="0" smtClean="0"/>
              <a:t> в соответствии с международными стандартами и протоколами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ru-RU" sz="2400" dirty="0" smtClean="0"/>
              <a:t>Развитие компетенций работников университетских библиотек по использованию открытых </a:t>
            </a:r>
            <a:r>
              <a:rPr lang="ru-RU" sz="2400" dirty="0" err="1" smtClean="0"/>
              <a:t>репозиториев</a:t>
            </a:r>
            <a:r>
              <a:rPr lang="ru-RU" sz="2400" dirty="0" smtClean="0"/>
              <a:t> и обучению пользователей платформы-</a:t>
            </a:r>
            <a:r>
              <a:rPr lang="ru-RU" sz="2400" dirty="0" err="1" smtClean="0"/>
              <a:t>агрегатора</a:t>
            </a:r>
            <a:r>
              <a:rPr lang="ru-RU" sz="2400" dirty="0" smtClean="0"/>
              <a:t> научных </a:t>
            </a:r>
            <a:r>
              <a:rPr lang="ru-RU" sz="2400" dirty="0" err="1" smtClean="0"/>
              <a:t>репозиториев</a:t>
            </a:r>
            <a:r>
              <a:rPr lang="ru-RU" sz="2400" dirty="0" smtClean="0"/>
              <a:t>.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ru-RU" sz="2400" dirty="0" smtClean="0"/>
              <a:t>Повышение информационной и правовой грамотности пользователей и ученых.</a:t>
            </a:r>
            <a:endParaRPr lang="ru-RU" sz="2400" dirty="0"/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ru-RU" sz="2400" dirty="0" smtClean="0"/>
              <a:t>Разъяснение необходимости  перехода к Открытой науке и переводу информации в Открытый доступ.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ru-RU" sz="2400" dirty="0" smtClean="0"/>
              <a:t>Противодействие распространению научного пиратства среди российских ученых и студентов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C02CF-4AAF-487F-995E-3D53A7E0CCD8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14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openrepository.ru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C02CF-4AAF-487F-995E-3D53A7E0CCD8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1242" y="1182562"/>
            <a:ext cx="10204826" cy="532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64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902" y="182506"/>
            <a:ext cx="9894887" cy="6596591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C02CF-4AAF-487F-995E-3D53A7E0CCD8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11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Факты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81243" y="1825625"/>
            <a:ext cx="10030298" cy="477188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ru-RU" dirty="0" smtClean="0"/>
              <a:t>Запуск 19 марта 2018 г. </a:t>
            </a:r>
            <a:br>
              <a:rPr lang="ru-RU" dirty="0" smtClean="0"/>
            </a:br>
            <a:r>
              <a:rPr lang="ru-RU" dirty="0" smtClean="0"/>
              <a:t>(Томский государственный университет)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dirty="0" smtClean="0"/>
              <a:t>5 </a:t>
            </a:r>
            <a:r>
              <a:rPr lang="ru-RU" dirty="0" err="1" smtClean="0"/>
              <a:t>репозитори</a:t>
            </a:r>
            <a:r>
              <a:rPr lang="ru-RU" dirty="0" err="1" smtClean="0"/>
              <a:t>ев</a:t>
            </a:r>
            <a:r>
              <a:rPr lang="ru-RU" dirty="0" smtClean="0"/>
              <a:t>, </a:t>
            </a:r>
            <a:r>
              <a:rPr lang="ru-RU" dirty="0" smtClean="0"/>
              <a:t>всего более </a:t>
            </a:r>
            <a:r>
              <a:rPr lang="ru-RU" dirty="0" smtClean="0"/>
              <a:t>121</a:t>
            </a:r>
            <a:r>
              <a:rPr lang="ru-RU" dirty="0" smtClean="0"/>
              <a:t> </a:t>
            </a:r>
            <a:r>
              <a:rPr lang="ru-RU" dirty="0" smtClean="0"/>
              <a:t>000 записей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dirty="0" smtClean="0">
                <a:hlinkClick r:id="rId2"/>
              </a:rPr>
              <a:t>https://openrepository.ru</a:t>
            </a:r>
            <a:r>
              <a:rPr lang="en-US" dirty="0" smtClean="0"/>
              <a:t> </a:t>
            </a:r>
            <a:endParaRPr lang="ru-RU" dirty="0" smtClean="0"/>
          </a:p>
          <a:p>
            <a:pPr>
              <a:lnSpc>
                <a:spcPct val="100000"/>
              </a:lnSpc>
              <a:spcBef>
                <a:spcPts val="1800"/>
              </a:spcBef>
            </a:pPr>
            <a:endParaRPr lang="ru-RU" dirty="0" smtClean="0"/>
          </a:p>
          <a:p>
            <a:pPr>
              <a:lnSpc>
                <a:spcPct val="100000"/>
              </a:lnSpc>
              <a:spcBef>
                <a:spcPts val="1800"/>
              </a:spcBef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C02CF-4AAF-487F-995E-3D53A7E0CCD8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28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Текущее состояние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09824" y="1825625"/>
            <a:ext cx="10682176" cy="4771889"/>
          </a:xfrm>
        </p:spPr>
        <p:txBody>
          <a:bodyPr>
            <a:normAutofit/>
          </a:bodyPr>
          <a:lstStyle/>
          <a:p>
            <a:pPr marL="0" indent="0">
              <a:spcAft>
                <a:spcPts val="2400"/>
              </a:spcAft>
              <a:buNone/>
            </a:pPr>
            <a:r>
              <a:rPr lang="ru-RU" b="1" dirty="0" smtClean="0"/>
              <a:t>Количество записей:</a:t>
            </a:r>
          </a:p>
          <a:p>
            <a:r>
              <a:rPr lang="ru-RU" dirty="0" smtClean="0"/>
              <a:t>Казанский федеральный университет — </a:t>
            </a:r>
            <a:r>
              <a:rPr lang="ru-RU" b="1" dirty="0" smtClean="0">
                <a:solidFill>
                  <a:schemeClr val="accent2"/>
                </a:solidFill>
              </a:rPr>
              <a:t>4</a:t>
            </a:r>
            <a:r>
              <a:rPr lang="ru-RU" b="1" dirty="0" smtClean="0">
                <a:solidFill>
                  <a:schemeClr val="accent2"/>
                </a:solidFill>
              </a:rPr>
              <a:t>9 тыс.</a:t>
            </a:r>
            <a:endParaRPr lang="ru-RU" b="1" dirty="0" smtClean="0">
              <a:solidFill>
                <a:schemeClr val="accent2"/>
              </a:solidFill>
            </a:endParaRPr>
          </a:p>
          <a:p>
            <a:r>
              <a:rPr lang="ru-RU" dirty="0" smtClean="0"/>
              <a:t>Сибирский федеральный университет — </a:t>
            </a:r>
            <a:r>
              <a:rPr lang="ru-RU" b="1" dirty="0">
                <a:solidFill>
                  <a:schemeClr val="accent2"/>
                </a:solidFill>
              </a:rPr>
              <a:t>36 тыс.</a:t>
            </a:r>
            <a:endParaRPr lang="ru-RU" b="1" dirty="0" smtClean="0">
              <a:solidFill>
                <a:schemeClr val="accent2"/>
              </a:solidFill>
            </a:endParaRPr>
          </a:p>
          <a:p>
            <a:r>
              <a:rPr lang="ru-RU" dirty="0" smtClean="0"/>
              <a:t>Томский государственный университет — </a:t>
            </a:r>
            <a:r>
              <a:rPr lang="ru-RU" b="1" dirty="0">
                <a:solidFill>
                  <a:schemeClr val="accent2"/>
                </a:solidFill>
              </a:rPr>
              <a:t>46 тыс.</a:t>
            </a:r>
            <a:endParaRPr lang="en-US" b="1" dirty="0" smtClean="0">
              <a:solidFill>
                <a:schemeClr val="accent2"/>
              </a:solidFill>
            </a:endParaRPr>
          </a:p>
          <a:p>
            <a:r>
              <a:rPr lang="ru-RU" dirty="0" smtClean="0"/>
              <a:t>Белгородский государственный университет</a:t>
            </a:r>
            <a:r>
              <a:rPr lang="ru-RU" dirty="0" smtClean="0">
                <a:solidFill>
                  <a:schemeClr val="accent2"/>
                </a:solidFill>
              </a:rPr>
              <a:t> </a:t>
            </a:r>
            <a:r>
              <a:rPr lang="ru-RU" dirty="0"/>
              <a:t>—</a:t>
            </a:r>
            <a:r>
              <a:rPr lang="ru-RU" b="1" dirty="0">
                <a:solidFill>
                  <a:schemeClr val="accent2"/>
                </a:solidFill>
              </a:rPr>
              <a:t> </a:t>
            </a:r>
            <a:r>
              <a:rPr lang="ru-RU" b="1" dirty="0" smtClean="0">
                <a:solidFill>
                  <a:schemeClr val="accent2"/>
                </a:solidFill>
              </a:rPr>
              <a:t>21тыс.</a:t>
            </a:r>
            <a:endParaRPr lang="ru-RU" b="1" dirty="0" smtClean="0">
              <a:solidFill>
                <a:schemeClr val="accent2"/>
              </a:solidFill>
            </a:endParaRPr>
          </a:p>
          <a:p>
            <a:r>
              <a:rPr lang="ru-RU" dirty="0" smtClean="0"/>
              <a:t>Тверской </a:t>
            </a:r>
            <a:r>
              <a:rPr lang="ru-RU" dirty="0"/>
              <a:t>государственный </a:t>
            </a:r>
            <a:r>
              <a:rPr lang="ru-RU" dirty="0"/>
              <a:t>университет — </a:t>
            </a:r>
            <a:r>
              <a:rPr lang="ru-RU" b="1" dirty="0">
                <a:solidFill>
                  <a:schemeClr val="accent2"/>
                </a:solidFill>
              </a:rPr>
              <a:t>7</a:t>
            </a:r>
            <a:r>
              <a:rPr lang="ru-RU" b="1" dirty="0" smtClean="0">
                <a:solidFill>
                  <a:schemeClr val="accent2"/>
                </a:solidFill>
              </a:rPr>
              <a:t> </a:t>
            </a:r>
            <a:r>
              <a:rPr lang="ru-RU" b="1" dirty="0">
                <a:solidFill>
                  <a:schemeClr val="accent2"/>
                </a:solidFill>
              </a:rPr>
              <a:t>тыс</a:t>
            </a:r>
            <a:r>
              <a:rPr lang="ru-RU" b="1" dirty="0" smtClean="0">
                <a:solidFill>
                  <a:schemeClr val="accent2"/>
                </a:solidFill>
              </a:rPr>
              <a:t>.</a:t>
            </a:r>
            <a:endParaRPr lang="ru-RU" b="1" dirty="0">
              <a:solidFill>
                <a:schemeClr val="accent2"/>
              </a:solidFill>
            </a:endParaRPr>
          </a:p>
          <a:p>
            <a:endParaRPr lang="ru-RU" dirty="0" smtClean="0"/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C02CF-4AAF-487F-995E-3D53A7E0CCD8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410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ra">
  <a:themeElements>
    <a:clrScheme name="NORA">
      <a:dk1>
        <a:srgbClr val="002D5C"/>
      </a:dk1>
      <a:lt1>
        <a:sysClr val="window" lastClr="FFFFFF"/>
      </a:lt1>
      <a:dk2>
        <a:srgbClr val="002D5C"/>
      </a:dk2>
      <a:lt2>
        <a:srgbClr val="E7E6E6"/>
      </a:lt2>
      <a:accent1>
        <a:srgbClr val="90278E"/>
      </a:accent1>
      <a:accent2>
        <a:srgbClr val="29B473"/>
      </a:accent2>
      <a:accent3>
        <a:srgbClr val="F05A28"/>
      </a:accent3>
      <a:accent4>
        <a:srgbClr val="1B75BB"/>
      </a:accent4>
      <a:accent5>
        <a:srgbClr val="A5A5A5"/>
      </a:accent5>
      <a:accent6>
        <a:srgbClr val="595959"/>
      </a:accent6>
      <a:hlink>
        <a:srgbClr val="1B75BB"/>
      </a:hlink>
      <a:folHlink>
        <a:srgbClr val="90278E"/>
      </a:folHlink>
    </a:clrScheme>
    <a:fontScheme name="Nora">
      <a:majorFont>
        <a:latin typeface="Bender"/>
        <a:ea typeface=""/>
        <a:cs typeface=""/>
      </a:majorFont>
      <a:minorFont>
        <a:latin typeface="Neo Sans Pr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Nora</Template>
  <TotalTime>2185</TotalTime>
  <Words>528</Words>
  <Application>Microsoft Office PowerPoint</Application>
  <PresentationFormat>Широкоэкранный</PresentationFormat>
  <Paragraphs>135</Paragraphs>
  <Slides>26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Bender</vt:lpstr>
      <vt:lpstr>Calibri</vt:lpstr>
      <vt:lpstr>Neo Sans Pro</vt:lpstr>
      <vt:lpstr>Nora</vt:lpstr>
      <vt:lpstr>Национальный агрегатор открытых репозиториев российских университетов. Текущее состояние и перспективы развития </vt:lpstr>
      <vt:lpstr>Партнеры</vt:lpstr>
      <vt:lpstr>Презентация PowerPoint</vt:lpstr>
      <vt:lpstr>Цели проекта (технические мероприятия)</vt:lpstr>
      <vt:lpstr>Цели проекта (обучающие мероприятия)</vt:lpstr>
      <vt:lpstr>openrepository.ru</vt:lpstr>
      <vt:lpstr>Презентация PowerPoint</vt:lpstr>
      <vt:lpstr>Факты</vt:lpstr>
      <vt:lpstr>Текущее состояние</vt:lpstr>
      <vt:lpstr>Возможности поиска</vt:lpstr>
      <vt:lpstr>Поиск</vt:lpstr>
      <vt:lpstr>Поиск</vt:lpstr>
      <vt:lpstr>Поиск</vt:lpstr>
      <vt:lpstr>Поиск</vt:lpstr>
      <vt:lpstr>Презентация PowerPoint</vt:lpstr>
      <vt:lpstr>Презентация PowerPoint</vt:lpstr>
      <vt:lpstr>Поиск</vt:lpstr>
      <vt:lpstr>Новостная лента</vt:lpstr>
      <vt:lpstr>Методические материалы</vt:lpstr>
      <vt:lpstr>Преимущества участия в проекте</vt:lpstr>
      <vt:lpstr>Перспективы развития</vt:lpstr>
      <vt:lpstr>Презентация PowerPoint</vt:lpstr>
      <vt:lpstr>Как подключиться к проекту</vt:lpstr>
      <vt:lpstr>Как подключиться к проекту</vt:lpstr>
      <vt:lpstr>Технические требования для подключения к  «Национальному агрегатору открытых репозиториев российских университетов»  (НОРА)</vt:lpstr>
      <vt:lpstr>https://openrepository.ru nora@neicon.ru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Национальный агрегатор открытых репозиториев российских университетов. Текущее состояние и перспективы развития</dc:title>
  <dc:creator>Пользователь</dc:creator>
  <cp:lastModifiedBy>Пользователь</cp:lastModifiedBy>
  <cp:revision>65</cp:revision>
  <dcterms:created xsi:type="dcterms:W3CDTF">2018-03-15T13:54:46Z</dcterms:created>
  <dcterms:modified xsi:type="dcterms:W3CDTF">2018-05-04T12:33:53Z</dcterms:modified>
</cp:coreProperties>
</file>