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2" r:id="rId5"/>
    <p:sldId id="258" r:id="rId6"/>
    <p:sldId id="259" r:id="rId7"/>
    <p:sldId id="265" r:id="rId8"/>
    <p:sldId id="261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F1BA-0BB8-47E9-B07F-E25A9D535E46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C9E-746D-4B52-A6F0-5099A7BE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22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F1BA-0BB8-47E9-B07F-E25A9D535E46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C9E-746D-4B52-A6F0-5099A7BE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54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F1BA-0BB8-47E9-B07F-E25A9D535E46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C9E-746D-4B52-A6F0-5099A7BE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39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32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88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15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61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52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29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93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6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F1BA-0BB8-47E9-B07F-E25A9D535E46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C9E-746D-4B52-A6F0-5099A7BE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34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48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07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09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41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6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0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76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07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48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8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F1BA-0BB8-47E9-B07F-E25A9D535E46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C9E-746D-4B52-A6F0-5099A7BE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703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76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83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62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3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F1BA-0BB8-47E9-B07F-E25A9D535E46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C9E-746D-4B52-A6F0-5099A7BE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5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F1BA-0BB8-47E9-B07F-E25A9D535E46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C9E-746D-4B52-A6F0-5099A7BE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30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F1BA-0BB8-47E9-B07F-E25A9D535E46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C9E-746D-4B52-A6F0-5099A7BE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5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F1BA-0BB8-47E9-B07F-E25A9D535E46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C9E-746D-4B52-A6F0-5099A7BE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F1BA-0BB8-47E9-B07F-E25A9D535E46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C9E-746D-4B52-A6F0-5099A7BE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82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F1BA-0BB8-47E9-B07F-E25A9D535E46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C9E-746D-4B52-A6F0-5099A7BE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9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AF1BA-0BB8-47E9-B07F-E25A9D535E46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3C9E-746D-4B52-A6F0-5099A7BEA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9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1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A6D7A-C98D-440A-9658-04CB0A9287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5AA89-5E1B-4D59-84A6-C36988D890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8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alc.noosphere.ru.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082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Открытый доступ к научному и культурному наследию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pgrants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0" y="341312"/>
            <a:ext cx="2416100" cy="80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739" y="0"/>
            <a:ext cx="1587499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999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1743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Новые функции библиотек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7306"/>
            <a:ext cx="7402975" cy="4849793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лата за публикацию в открытом доступе.</a:t>
            </a:r>
          </a:p>
          <a:p>
            <a:r>
              <a:rPr lang="ru-RU" dirty="0" smtClean="0"/>
              <a:t>Переговоры с издателями.</a:t>
            </a:r>
          </a:p>
          <a:p>
            <a:r>
              <a:rPr lang="ru-RU" dirty="0" smtClean="0"/>
              <a:t>Кооперация для выкупа контента в открытый доступ.</a:t>
            </a:r>
          </a:p>
          <a:p>
            <a:r>
              <a:rPr lang="ru-RU" dirty="0" smtClean="0"/>
              <a:t>Поддержка журналов открытого доступа (пример библиотеки Университета </a:t>
            </a:r>
            <a:r>
              <a:rPr lang="ru-RU" dirty="0" err="1" smtClean="0"/>
              <a:t>Питтсбурга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Продвижение контента, опубликованного сотрудниками организации.</a:t>
            </a:r>
          </a:p>
          <a:p>
            <a:r>
              <a:rPr lang="ru-RU" dirty="0" smtClean="0"/>
              <a:t>Взаимодействие с журналами.</a:t>
            </a:r>
          </a:p>
          <a:p>
            <a:endParaRPr lang="ru-RU" dirty="0"/>
          </a:p>
        </p:txBody>
      </p:sp>
      <p:pic>
        <p:nvPicPr>
          <p:cNvPr id="3074" name="Picture 2" descr="Image result for open acc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334" y="1955038"/>
            <a:ext cx="2486895" cy="38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726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8711" y="2461466"/>
            <a:ext cx="3586480" cy="34234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Руководитель проекта</a:t>
            </a:r>
          </a:p>
          <a:p>
            <a:pPr marL="0" indent="0">
              <a:buNone/>
            </a:pPr>
            <a:r>
              <a:rPr lang="ru-RU" sz="1800" dirty="0" smtClean="0"/>
              <a:t>Станислав Козловский</a:t>
            </a:r>
          </a:p>
          <a:p>
            <a:pPr marL="0" indent="0">
              <a:buNone/>
            </a:pPr>
            <a:r>
              <a:rPr lang="en-US" sz="1800" dirty="0" smtClean="0"/>
              <a:t>stas@wikimedia.ru</a:t>
            </a: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/>
              <a:t>Координатор проекта</a:t>
            </a:r>
          </a:p>
          <a:p>
            <a:pPr marL="0" indent="0">
              <a:buNone/>
            </a:pPr>
            <a:r>
              <a:rPr lang="ru-RU" sz="1800" dirty="0" smtClean="0"/>
              <a:t>Наталия Трищенко </a:t>
            </a:r>
          </a:p>
          <a:p>
            <a:pPr marL="0" indent="0">
              <a:buNone/>
            </a:pPr>
            <a:r>
              <a:rPr lang="en-US" sz="1800" dirty="0" smtClean="0"/>
              <a:t>natahatri@yandex.ru</a:t>
            </a:r>
          </a:p>
          <a:p>
            <a:pPr marL="0" indent="0">
              <a:buNone/>
            </a:pPr>
            <a:r>
              <a:rPr lang="en-US" sz="1800" dirty="0" smtClean="0"/>
              <a:t>+7 915 058 78 10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277620" y="3233306"/>
            <a:ext cx="636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Спасибо за внимание!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3493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10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159" y="619769"/>
            <a:ext cx="11169570" cy="1325563"/>
          </a:xfrm>
        </p:spPr>
        <p:txBody>
          <a:bodyPr>
            <a:normAutofit/>
          </a:bodyPr>
          <a:lstStyle/>
          <a:p>
            <a:r>
              <a:rPr lang="ru-RU" b="1" dirty="0" smtClean="0"/>
              <a:t>Кто позаботится об общественном достоянии?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4971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i="1" dirty="0" smtClean="0"/>
              <a:t>Открытый доступ как желаемый метод в идеале предполагает активное участие каждого субъекта авторского права в области научных публикаций и каждого управляющего объектами культурного наследия.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b="1" dirty="0" smtClean="0"/>
              <a:t>Берлинская декларация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6554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creative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86262" y="1792667"/>
            <a:ext cx="3976828" cy="263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1424"/>
            <a:ext cx="10515600" cy="1325563"/>
          </a:xfrm>
        </p:spPr>
        <p:txBody>
          <a:bodyPr/>
          <a:lstStyle/>
          <a:p>
            <a:r>
              <a:rPr lang="ru-RU" b="1" dirty="0" smtClean="0"/>
              <a:t>Открытый </a:t>
            </a:r>
            <a:r>
              <a:rPr lang="en-US" b="1" dirty="0" smtClean="0"/>
              <a:t>vs. </a:t>
            </a:r>
            <a:r>
              <a:rPr lang="ru-RU" b="1" dirty="0" smtClean="0"/>
              <a:t>бесплатный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626987"/>
            <a:ext cx="84099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Изначально открытый доступ подразделялся на:</a:t>
            </a:r>
            <a:endParaRPr lang="ru-RU" b="0" dirty="0" smtClean="0">
              <a:effectLst/>
            </a:endParaRPr>
          </a:p>
          <a:p>
            <a:r>
              <a:rPr lang="ru-RU" b="1" dirty="0" smtClean="0"/>
              <a:t>бесплатный </a:t>
            </a:r>
            <a:r>
              <a:rPr lang="ru-RU" b="1" dirty="0"/>
              <a:t>открытый </a:t>
            </a:r>
            <a:r>
              <a:rPr lang="ru-RU" b="1" dirty="0" smtClean="0"/>
              <a:t>доступ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Gratis</a:t>
            </a:r>
            <a:r>
              <a:rPr lang="ru-RU" dirty="0"/>
              <a:t> OA</a:t>
            </a:r>
            <a:r>
              <a:rPr lang="ru-RU" dirty="0" smtClean="0"/>
              <a:t>);</a:t>
            </a:r>
            <a:endParaRPr lang="ru-RU" b="0" dirty="0" smtClean="0">
              <a:effectLst/>
            </a:endParaRPr>
          </a:p>
          <a:p>
            <a:r>
              <a:rPr lang="ru-RU" b="1" dirty="0" smtClean="0"/>
              <a:t>свободный </a:t>
            </a:r>
            <a:r>
              <a:rPr lang="ru-RU" b="1" dirty="0"/>
              <a:t>открытый </a:t>
            </a:r>
            <a:r>
              <a:rPr lang="ru-RU" b="1" dirty="0" smtClean="0"/>
              <a:t>доступ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Libre</a:t>
            </a:r>
            <a:r>
              <a:rPr lang="ru-RU" dirty="0"/>
              <a:t> OA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Свободный открытый доступ </a:t>
            </a:r>
            <a:r>
              <a:rPr lang="ru-RU" b="1" dirty="0" smtClean="0"/>
              <a:t>подразумевает специальный правовой статус</a:t>
            </a:r>
            <a:r>
              <a:rPr lang="ru-RU" dirty="0" smtClean="0"/>
              <a:t>, допускающий распространение произведения без каких-либо ограничений.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8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2197100"/>
            <a:ext cx="10515600" cy="4351338"/>
          </a:xfrm>
        </p:spPr>
        <p:txBody>
          <a:bodyPr/>
          <a:lstStyle/>
          <a:p>
            <a:r>
              <a:rPr lang="ru-RU" b="1" dirty="0" smtClean="0"/>
              <a:t>Метрополитен-музей</a:t>
            </a:r>
            <a:r>
              <a:rPr lang="en-US" b="1" dirty="0" smtClean="0"/>
              <a:t> </a:t>
            </a:r>
            <a:r>
              <a:rPr lang="ru-RU" dirty="0" smtClean="0"/>
              <a:t>выложил </a:t>
            </a:r>
            <a:r>
              <a:rPr lang="ru-RU" dirty="0"/>
              <a:t>в открытый доступ 375 тысяч фотографий, поместив их под свободную лицензию</a:t>
            </a:r>
            <a:r>
              <a:rPr lang="ru-RU" b="1" dirty="0"/>
              <a:t> </a:t>
            </a:r>
            <a:r>
              <a:rPr lang="ru-RU" b="1" dirty="0" err="1"/>
              <a:t>Creative</a:t>
            </a:r>
            <a:r>
              <a:rPr lang="ru-RU" b="1" dirty="0"/>
              <a:t> </a:t>
            </a:r>
            <a:r>
              <a:rPr lang="ru-RU" b="1" dirty="0" err="1"/>
              <a:t>Commons</a:t>
            </a:r>
            <a:r>
              <a:rPr lang="ru-RU" b="1" dirty="0"/>
              <a:t> </a:t>
            </a:r>
            <a:r>
              <a:rPr lang="en-US" b="1" dirty="0"/>
              <a:t>Zero </a:t>
            </a:r>
            <a:r>
              <a:rPr lang="ru-RU" b="1" dirty="0"/>
              <a:t>(</a:t>
            </a:r>
            <a:r>
              <a:rPr lang="en-US" b="1" dirty="0"/>
              <a:t>CC</a:t>
            </a:r>
            <a:r>
              <a:rPr lang="ru-RU" b="1" dirty="0"/>
              <a:t>0</a:t>
            </a:r>
            <a:r>
              <a:rPr lang="ru-RU" b="1" dirty="0" smtClean="0"/>
              <a:t>).</a:t>
            </a:r>
            <a:endParaRPr lang="en-US" b="1" dirty="0" smtClean="0"/>
          </a:p>
          <a:p>
            <a:r>
              <a:rPr lang="ru-RU" dirty="0"/>
              <a:t>К</a:t>
            </a:r>
            <a:r>
              <a:rPr lang="ru-RU" dirty="0" smtClean="0"/>
              <a:t>оличество </a:t>
            </a:r>
            <a:r>
              <a:rPr lang="ru-RU" dirty="0"/>
              <a:t>скаченных с сайта изображений увеличилось на 64%, а </a:t>
            </a:r>
            <a:r>
              <a:rPr lang="ru-RU" dirty="0" smtClean="0"/>
              <a:t>трафик </a:t>
            </a:r>
            <a:r>
              <a:rPr lang="ru-RU" dirty="0"/>
              <a:t>онлайн-коллекции — на 17</a:t>
            </a:r>
            <a:r>
              <a:rPr lang="ru-RU" dirty="0" smtClean="0"/>
              <a:t>%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14" t="980" r="4000" b="83741"/>
          <a:stretch/>
        </p:blipFill>
        <p:spPr>
          <a:xfrm>
            <a:off x="1" y="365125"/>
            <a:ext cx="12192000" cy="11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</p:spPr>
        <p:txBody>
          <a:bodyPr/>
          <a:lstStyle/>
          <a:p>
            <a:r>
              <a:rPr lang="ru-RU" b="1" dirty="0" smtClean="0"/>
              <a:t>Калькулятор правого статуса произведений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27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проверки сроков охраны произведений можно также воспользоваться специальным калькулятором правового статуса на сайте Федеральной резервной системы банков знания , однако необходимо учитывать, что он имеет ряд ограничений, о которых подробно написано на странице сервиса.</a:t>
            </a:r>
          </a:p>
          <a:p>
            <a:pPr marL="0" indent="0">
              <a:buNone/>
            </a:pPr>
            <a:r>
              <a:rPr lang="en-US" dirty="0"/>
              <a:t>URL: </a:t>
            </a:r>
            <a:r>
              <a:rPr lang="en-US" dirty="0">
                <a:hlinkClick r:id="rId2"/>
              </a:rPr>
              <a:t>http://calc.noosphere.ru.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21250" r="1406" b="31667"/>
          <a:stretch/>
        </p:blipFill>
        <p:spPr>
          <a:xfrm>
            <a:off x="1342403" y="4170509"/>
            <a:ext cx="9507195" cy="25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8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айл:Открытая библиотека.pd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9" t="4158" b="2273"/>
          <a:stretch/>
        </p:blipFill>
        <p:spPr bwMode="auto">
          <a:xfrm>
            <a:off x="1523999" y="1638300"/>
            <a:ext cx="3272299" cy="4659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hoiz.me/uploads/2017-12/586x483_f61eb39ccf73ae44536a3b9726db52e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5" t="-247" r="1"/>
          <a:stretch/>
        </p:blipFill>
        <p:spPr bwMode="auto">
          <a:xfrm>
            <a:off x="7124700" y="1638300"/>
            <a:ext cx="3336923" cy="4611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0500" y="595494"/>
            <a:ext cx="4598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Открытаябиблиотека.рф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244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997" y="698218"/>
            <a:ext cx="10081549" cy="5473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Конкурс для библиотек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dirty="0" smtClean="0"/>
              <a:t>3 победителя; </a:t>
            </a:r>
          </a:p>
          <a:p>
            <a:r>
              <a:rPr lang="ru-RU" dirty="0" smtClean="0"/>
              <a:t>денежные призы для продолжения деятельности по открытой публикации произведений при условии подключения к ФРС и продолжения работы по размещению произведений в открытом доступе. </a:t>
            </a:r>
          </a:p>
        </p:txBody>
      </p:sp>
    </p:spTree>
    <p:extLst>
      <p:ext uri="{BB962C8B-B14F-4D97-AF65-F5344CB8AC3E}">
        <p14:creationId xmlns:p14="http://schemas.microsoft.com/office/powerpoint/2010/main" val="9577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31342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Ресурсы для обеспечения доступа к произведениям</a:t>
            </a:r>
            <a:endParaRPr lang="ru-RU" dirty="0"/>
          </a:p>
        </p:txBody>
      </p:sp>
      <p:pic>
        <p:nvPicPr>
          <p:cNvPr id="8196" name="Picture 4" descr="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87" y="2123040"/>
            <a:ext cx="2164465" cy="24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" t="40338" r="6063" b="41603"/>
          <a:stretch/>
        </p:blipFill>
        <p:spPr>
          <a:xfrm>
            <a:off x="3064720" y="4948858"/>
            <a:ext cx="6524982" cy="1377068"/>
          </a:xfrm>
          <a:prstGeom prst="rect">
            <a:avLst/>
          </a:prstGeom>
        </p:spPr>
      </p:pic>
      <p:pic>
        <p:nvPicPr>
          <p:cNvPr id="6" name="Picture 2" descr="Image result for sci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419074"/>
            <a:ext cx="1174007" cy="174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5126" y="2950106"/>
            <a:ext cx="2838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33366"/>
                </a:solidFill>
              </a:rPr>
              <a:t>Собственные сайты библиотек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62352" y="3103993"/>
            <a:ext cx="180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006499"/>
                </a:solidFill>
              </a:rPr>
              <a:t>Викисклад</a:t>
            </a:r>
            <a:endParaRPr lang="ru-RU" sz="2800" dirty="0">
              <a:solidFill>
                <a:srgbClr val="006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55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Ассоциация научных библиотек Европы LIBER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21879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Плата </a:t>
            </a:r>
            <a:r>
              <a:rPr lang="ru-RU" dirty="0"/>
              <a:t>за подписку и открытый доступ взаимосвязаны.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Нет </a:t>
            </a:r>
            <a:r>
              <a:rPr lang="ru-RU" dirty="0"/>
              <a:t>открытого доступа – нет увеличения цен.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Прозрачность </a:t>
            </a:r>
            <a:r>
              <a:rPr lang="ru-RU" dirty="0"/>
              <a:t>лицензионных соглашений.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Сохранение </a:t>
            </a:r>
            <a:r>
              <a:rPr lang="ru-RU" dirty="0"/>
              <a:t>постоянного доступа.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Статистика </a:t>
            </a:r>
            <a:r>
              <a:rPr lang="ru-RU" dirty="0"/>
              <a:t>об открытом доступе должна быть включена в отчёты библиотекам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Image result for LIBER library associ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22" y="4768731"/>
            <a:ext cx="4478842" cy="15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146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317</Words>
  <Application>Microsoft Office PowerPoint</Application>
  <PresentationFormat>Широкоэкранный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2_Тема Office</vt:lpstr>
      <vt:lpstr>Открытый доступ к научному и культурному наследию</vt:lpstr>
      <vt:lpstr>Кто позаботится об общественном достоянии?</vt:lpstr>
      <vt:lpstr>Открытый vs. бесплатный</vt:lpstr>
      <vt:lpstr>Презентация PowerPoint</vt:lpstr>
      <vt:lpstr>Калькулятор правого статуса произведений</vt:lpstr>
      <vt:lpstr>Презентация PowerPoint</vt:lpstr>
      <vt:lpstr>Презентация PowerPoint</vt:lpstr>
      <vt:lpstr>Ресурсы для обеспечения доступа к произведениям</vt:lpstr>
      <vt:lpstr>Ассоциация научных библиотек Европы LIBER </vt:lpstr>
      <vt:lpstr>Новые функции библиотек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доступ к научному и культурному наследию</dc:title>
  <dc:creator>АИИ</dc:creator>
  <cp:lastModifiedBy>АИИ</cp:lastModifiedBy>
  <cp:revision>6</cp:revision>
  <dcterms:created xsi:type="dcterms:W3CDTF">2018-04-24T20:40:13Z</dcterms:created>
  <dcterms:modified xsi:type="dcterms:W3CDTF">2018-07-25T19:41:23Z</dcterms:modified>
</cp:coreProperties>
</file>