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4"/>
  </p:sldMasterIdLst>
  <p:notesMasterIdLst>
    <p:notesMasterId r:id="rId26"/>
  </p:notesMasterIdLst>
  <p:sldIdLst>
    <p:sldId id="256" r:id="rId5"/>
    <p:sldId id="260" r:id="rId6"/>
    <p:sldId id="262" r:id="rId7"/>
    <p:sldId id="275" r:id="rId8"/>
    <p:sldId id="274" r:id="rId9"/>
    <p:sldId id="276" r:id="rId10"/>
    <p:sldId id="279" r:id="rId11"/>
    <p:sldId id="261" r:id="rId12"/>
    <p:sldId id="263" r:id="rId13"/>
    <p:sldId id="264" r:id="rId14"/>
    <p:sldId id="270" r:id="rId15"/>
    <p:sldId id="265" r:id="rId16"/>
    <p:sldId id="266" r:id="rId17"/>
    <p:sldId id="267" r:id="rId18"/>
    <p:sldId id="268" r:id="rId19"/>
    <p:sldId id="278" r:id="rId20"/>
    <p:sldId id="271" r:id="rId21"/>
    <p:sldId id="272" r:id="rId22"/>
    <p:sldId id="273" r:id="rId23"/>
    <p:sldId id="277" r:id="rId24"/>
    <p:sldId id="25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5613" autoAdjust="0"/>
  </p:normalViewPr>
  <p:slideViewPr>
    <p:cSldViewPr snapToGrid="0">
      <p:cViewPr>
        <p:scale>
          <a:sx n="89" d="100"/>
          <a:sy n="89" d="100"/>
        </p:scale>
        <p:origin x="-21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ABB5D-5D8A-4764-A6B6-A1F952B54450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6E3BB-9F25-4D35-8962-B81B4CF0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24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epositorium.sdum.uminho.pt/" TargetMode="External"/><Relationship Id="rId13" Type="http://schemas.openxmlformats.org/officeDocument/2006/relationships/hyperlink" Target="http://www.crui.it/" TargetMode="External"/><Relationship Id="rId3" Type="http://schemas.openxmlformats.org/officeDocument/2006/relationships/hyperlink" Target="http://www.ndltd.org/" TargetMode="External"/><Relationship Id="rId7" Type="http://schemas.openxmlformats.org/officeDocument/2006/relationships/hyperlink" Target="http://www.eprints.org/openaccess/policysignup/fullinfo.php?inst=Universidade%20do%20Minho,%20Portugal" TargetMode="External"/><Relationship Id="rId12" Type="http://schemas.openxmlformats.org/officeDocument/2006/relationships/hyperlink" Target="http://www.hcs.harvard.edu/thesi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uminho.pt/" TargetMode="External"/><Relationship Id="rId11" Type="http://schemas.openxmlformats.org/officeDocument/2006/relationships/hyperlink" Target="http://www.rrrojer.net/fc/bookmark-harvard.png" TargetMode="External"/><Relationship Id="rId5" Type="http://schemas.openxmlformats.org/officeDocument/2006/relationships/hyperlink" Target="http://www.nlc-bnc.ca/thesescanada/index-e.html" TargetMode="External"/><Relationship Id="rId10" Type="http://schemas.openxmlformats.org/officeDocument/2006/relationships/hyperlink" Target="http://www.hcs.harvard.edu/freeculture" TargetMode="External"/><Relationship Id="rId4" Type="http://schemas.openxmlformats.org/officeDocument/2006/relationships/hyperlink" Target="http://www.nlc-bnc.ca/" TargetMode="External"/><Relationship Id="rId9" Type="http://schemas.openxmlformats.org/officeDocument/2006/relationships/hyperlink" Target="http://www.brunel.ac.uk/about/acad/siscm/" TargetMode="External"/><Relationship Id="rId14" Type="http://schemas.openxmlformats.org/officeDocument/2006/relationships/hyperlink" Target="http://www.earlham.edu/~peters/fos/2007/12/etd-collections-in-italy.html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6E3BB-9F25-4D35-8962-B81B4CF0C5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802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q-AL" dirty="0" smtClean="0"/>
              <a:t>http://zibainis.lt/sample-page/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6E3BB-9F25-4D35-8962-B81B4CF0C55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44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q-AL" dirty="0" smtClean="0"/>
              <a:t>https://yandex.ru/collections/card/59dfcf430265c100c9e78c1d/</a:t>
            </a:r>
            <a:endParaRPr lang="ru-RU" dirty="0" smtClean="0"/>
          </a:p>
          <a:p>
            <a:r>
              <a:rPr lang="sq-AL" dirty="0" smtClean="0"/>
              <a:t>https://www.iphones.ru/iNotes/764823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6E3BB-9F25-4D35-8962-B81B4CF0C55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16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q-AL" dirty="0" smtClean="0"/>
              <a:t>https://habrahabr.ru/company/zarlaw/blog/298882/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6E3BB-9F25-4D35-8962-B81B4CF0C55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409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q-AL" dirty="0" smtClean="0"/>
              <a:t>http://oaofez.ru/preimushhestva/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6E3BB-9F25-4D35-8962-B81B4CF0C55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734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q-AL" dirty="0" smtClean="0"/>
              <a:t>https://commons.wikimedia.org/wiki/File:Open_Access_logo_PLoS_white.svg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6E3BB-9F25-4D35-8962-B81B4CF0C55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0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1996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Networked Digital Library of Theses and Dissertations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(NDLTD) launched by Virginia Polytechnic Institute and State University.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2004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National Library of Canada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NLC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started providing open access to doctoral dissertations on deposit at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Theses Canada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2005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Portugal's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University of Minho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adopted a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policy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mandating that its faculty deposit their research (with a few exceptions), and that grad students deposit their theses and dissertations, in the university's open-access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repository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policy took effect on January 1, 2005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2006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School of Information Systems Computing and Mathematics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at Brunel University adopted an open-access mandate for journal articles and dissertations.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2007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Students at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Harvard College Free Culture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launched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 OA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Thesis Repository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undergraduate senior theses.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2007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Italy's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Conference of University Rectors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Conferenza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Rettori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Italiane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adopted guidelines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the deposit of electronic theses and dissertations (ETDs) in institutional repositories, which it regards as the first step in a plan to make Italian ETDs OA.</a:t>
            </a:r>
          </a:p>
          <a:p>
            <a:r>
              <a:rPr lang="en-US" dirty="0" smtClean="0"/>
              <a:t>2013.</a:t>
            </a:r>
            <a:r>
              <a:rPr lang="en-US" baseline="0" dirty="0" smtClean="0"/>
              <a:t> </a:t>
            </a:r>
            <a:r>
              <a:rPr lang="en-US" dirty="0" smtClean="0"/>
              <a:t>Open Access Theses and Dissertations (OATD),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6E3BB-9F25-4D35-8962-B81B4CF0C55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284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6E3BB-9F25-4D35-8962-B81B4CF0C55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925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6E3BB-9F25-4D35-8962-B81B4CF0C55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575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6E3BB-9F25-4D35-8962-B81B4CF0C55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260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6E3BB-9F25-4D35-8962-B81B4CF0C55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645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q-AL" dirty="0" smtClean="0"/>
              <a:t>http://www.ubackground.com/wallpaper/films/the_matrix_matrica_agent_smit_klony/22-0-6588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6E3BB-9F25-4D35-8962-B81B4CF0C55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787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того-то она и нужна, старина,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того-то она и дана,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sq-AL" dirty="0" smtClean="0"/>
              <a:t>https://tsitaty.com/%D1%86%D0%B8%D1%82%D0%B0%D1%82%D0%B0/170595</a:t>
            </a:r>
            <a:endParaRPr lang="ru-RU" dirty="0" smtClean="0"/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 ты знал, какова тебе в жизни цена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этих пор и на все времена.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6E3BB-9F25-4D35-8962-B81B4CF0C55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84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3532088"/>
            <a:ext cx="6997148" cy="2168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135" y="3933461"/>
            <a:ext cx="6335203" cy="800874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137" y="4842344"/>
            <a:ext cx="6335201" cy="4971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136" y="632780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FD6E5-BE66-4847-AEB2-E156F7C41DD1}" type="datetime1">
              <a:rPr lang="ru-RU" smtClean="0"/>
              <a:t>20.04.2018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8050" y="632780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32ACBD-EACA-43F8-BBF3-AE89ED3C6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74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63040"/>
            <a:ext cx="7886700" cy="943266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71639"/>
            <a:ext cx="7886700" cy="35053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5770" y="6514172"/>
            <a:ext cx="2057400" cy="182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61BE8C-A2B4-4C98-B276-564D1E56D158}" type="datetime1">
              <a:rPr lang="ru-RU" smtClean="0"/>
              <a:t>20.04.2018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4928" y="6514172"/>
            <a:ext cx="2057400" cy="182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32ACBD-EACA-43F8-BBF3-AE89ED3C6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905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325510"/>
            <a:ext cx="7886700" cy="763326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192202"/>
            <a:ext cx="7886700" cy="8974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45770" y="6514172"/>
            <a:ext cx="2057400" cy="182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463262-E8EF-4215-B0F1-1890D2FDCED2}" type="datetime1">
              <a:rPr lang="ru-RU" smtClean="0"/>
              <a:t>20.04.2018</a:t>
            </a:fld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4928" y="6514172"/>
            <a:ext cx="2057400" cy="182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32ACBD-EACA-43F8-BBF3-AE89ED3C6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87391" y="1319917"/>
            <a:ext cx="4629150" cy="300559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6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63624"/>
            <a:ext cx="7886700" cy="75600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02511"/>
            <a:ext cx="3886200" cy="39744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202511"/>
            <a:ext cx="3886200" cy="39744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45770" y="6514172"/>
            <a:ext cx="2057400" cy="182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00062D-3A92-473E-B054-8353DC83C3DE}" type="datetime1">
              <a:rPr lang="ru-RU" smtClean="0"/>
              <a:t>20.04.2018</a:t>
            </a:fld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4928" y="6514172"/>
            <a:ext cx="2057400" cy="182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32ACBD-EACA-43F8-BBF3-AE89ED3C6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656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02027"/>
            <a:ext cx="3868340" cy="4297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86323"/>
            <a:ext cx="3868340" cy="33033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02027"/>
            <a:ext cx="3887391" cy="4297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86323"/>
            <a:ext cx="3887391" cy="33033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45770" y="6514172"/>
            <a:ext cx="2057400" cy="182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A13088-8364-414E-BEE1-1EF33ACE5297}" type="datetime1">
              <a:rPr lang="ru-RU" smtClean="0"/>
              <a:t>20.04.2018</a:t>
            </a:fld>
            <a:endParaRPr lang="ru-RU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4928" y="6514172"/>
            <a:ext cx="2057400" cy="182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32ACBD-EACA-43F8-BBF3-AE89ED3C6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1263624"/>
            <a:ext cx="7886700" cy="75600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3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27868"/>
            <a:ext cx="2949178" cy="985962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27868"/>
            <a:ext cx="4629150" cy="489005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409244"/>
            <a:ext cx="2949178" cy="38086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45770" y="6514172"/>
            <a:ext cx="2057400" cy="182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97C91A-9A1A-48BD-B66B-1FD252429DA7}" type="datetime1">
              <a:rPr lang="ru-RU" smtClean="0"/>
              <a:t>20.04.2018</a:t>
            </a:fld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4928" y="6514172"/>
            <a:ext cx="2057400" cy="182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32ACBD-EACA-43F8-BBF3-AE89ED3C6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87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804312"/>
            <a:ext cx="7834520" cy="1325563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45770" y="6514172"/>
            <a:ext cx="2057400" cy="182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D89116A7-2C11-4E7F-B6FB-7ACC909EA824}" type="datetime1">
              <a:rPr lang="ru-RU" smtClean="0"/>
              <a:t>20.04.2018</a:t>
            </a:fld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4928" y="6514172"/>
            <a:ext cx="2057400" cy="182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632ACBD-EACA-43F8-BBF3-AE89ED3C6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45770" y="3403158"/>
            <a:ext cx="5454098" cy="4971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1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065475"/>
            <a:ext cx="9144000" cy="57925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5770" y="6514172"/>
            <a:ext cx="2057400" cy="182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38E83F6-9BB1-4442-B27E-83FF0227045F}" type="datetime1">
              <a:rPr lang="ru-RU" smtClean="0"/>
              <a:t>20.04.2018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4928" y="6514172"/>
            <a:ext cx="2057400" cy="182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632ACBD-EACA-43F8-BBF3-AE89ED3C6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5770" y="1804312"/>
            <a:ext cx="7834520" cy="1325563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445770" y="3403158"/>
            <a:ext cx="5454098" cy="4971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7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5770" y="6514172"/>
            <a:ext cx="2057400" cy="182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C84B95-5BE3-4AED-B0C2-774619BCA95F}" type="datetime1">
              <a:rPr lang="ru-RU" smtClean="0"/>
              <a:t>20.04.2018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4928" y="6514172"/>
            <a:ext cx="2057400" cy="182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32ACBD-EACA-43F8-BBF3-AE89ED3C6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5770" y="1001231"/>
            <a:ext cx="8236558" cy="110586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445770" y="2115047"/>
            <a:ext cx="8236558" cy="49711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" y="3379304"/>
            <a:ext cx="8236558" cy="2489684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07539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AB3B4-D30C-40A1-97F9-832D57BE4E3D}" type="datetime1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2ACBD-EACA-43F8-BBF3-AE89ED3C6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31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9" r:id="rId6"/>
    <p:sldLayoutId id="2147483666" r:id="rId7"/>
    <p:sldLayoutId id="2147483667" r:id="rId8"/>
    <p:sldLayoutId id="2147483670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4135" y="3723701"/>
            <a:ext cx="6493272" cy="1013552"/>
          </a:xfrm>
        </p:spPr>
        <p:txBody>
          <a:bodyPr>
            <a:noAutofit/>
          </a:bodyPr>
          <a:lstStyle/>
          <a:p>
            <a:r>
              <a:rPr lang="ru-RU" sz="3200" dirty="0"/>
              <a:t>Открытый доступ и проблема качества квалификационных </a:t>
            </a:r>
            <a:r>
              <a:rPr lang="ru-RU" sz="3200" dirty="0" smtClean="0"/>
              <a:t>работ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4135" y="5117766"/>
            <a:ext cx="6335201" cy="49711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 ф.-м. н. </a:t>
            </a:r>
            <a:br>
              <a:rPr lang="ru-RU" dirty="0" smtClean="0"/>
            </a:br>
            <a:r>
              <a:rPr lang="ru-RU" dirty="0" smtClean="0"/>
              <a:t>Марина Алексеевна Суворова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Какие цели?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Цель квалификационной работы </a:t>
            </a:r>
            <a:r>
              <a:rPr lang="ru-RU" dirty="0" smtClean="0"/>
              <a:t>– подтвердить соответствующую </a:t>
            </a:r>
            <a:r>
              <a:rPr lang="ru-RU" dirty="0"/>
              <a:t>квалификацию </a:t>
            </a:r>
            <a:r>
              <a:rPr lang="ru-RU" dirty="0" smtClean="0"/>
              <a:t>автора: 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   Для любого желающего 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   В любой момент времени 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   Из любой точки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BE8C-A2B4-4C98-B276-564D1E56D158}" type="datetime1">
              <a:rPr lang="ru-RU" smtClean="0"/>
              <a:t>20.04.2018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ACBD-EACA-43F8-BBF3-AE89ED3C60D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96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Единый подход к ОД квалификационных работ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BE8C-A2B4-4C98-B276-564D1E56D158}" type="datetime1">
              <a:rPr lang="ru-RU" smtClean="0"/>
              <a:t>20.04.2018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ACBD-EACA-43F8-BBF3-AE89ED3C60D2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1" y="2671763"/>
            <a:ext cx="7583978" cy="3505200"/>
          </a:xfrm>
        </p:spPr>
      </p:pic>
      <p:sp>
        <p:nvSpPr>
          <p:cNvPr id="6" name="TextBox 5"/>
          <p:cNvSpPr txBox="1"/>
          <p:nvPr/>
        </p:nvSpPr>
        <p:spPr>
          <a:xfrm>
            <a:off x="780011" y="6165421"/>
            <a:ext cx="7583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1200" dirty="0"/>
              <a:t>http://www.ubackground.com/wallpaper/films/the_matrix_matrica_agent_smit_klony/22-0-6588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95327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Сроки размещения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BE8C-A2B4-4C98-B276-564D1E56D158}" type="datetime1">
              <a:rPr lang="ru-RU" smtClean="0"/>
              <a:t>20.04.2018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ACBD-EACA-43F8-BBF3-AE89ED3C60D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172" name="Picture 4" descr="ÐÑÐ´Ñ ÑÐ¾ÑÑ Ð±ÐµÐ´Ð¾Ð¹ Ð² Ð¼Ð¾ÐµÐ¹ ÑÑÐ´ÑÐ±Ðµ, ÐÐ¾ ÐºÑÐ¾ Ð± Ð½Ð°Ñ Ð½Ð¸ ÑÑÐ´Ð¸Ð», Ð¯ ÑÐ°Ð¼ Ð¿Ð¾Ð¶Ð¸Ð·Ð½ÐµÐ½Ð½Ð¾ Ðº ÑÐµÐ±Ðµ Ð¡ÐµÐ±Ñ Ð¿ÑÐ¸Ð³Ð¾Ð²Ð¾ÑÐ¸Ð».  - ÐÐ¾Ð½ÑÑÐ°Ð½ÑÐ¸Ð½ ÐÐ¸ÑÐ°Ð¹Ð»Ð¾Ð²Ð¸Ñ Ð¡Ð¸Ð¼Ð¾Ð½Ð¾Ð²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671763"/>
            <a:ext cx="74485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0011" y="6165421"/>
            <a:ext cx="7583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1200" dirty="0"/>
              <a:t>https://tsitaty.com/%D1%86%D0%B8%D1%82%D0%B0%D1%82%D0%B0/170595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09090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Вопросы авторского права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BE8C-A2B4-4C98-B276-564D1E56D158}" type="datetime1">
              <a:rPr lang="ru-RU" smtClean="0"/>
              <a:t>20.04.2018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ACBD-EACA-43F8-BBF3-AE89ED3C60D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8194" name="Picture 2" descr="img-20131021124124-58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0" y="2671763"/>
            <a:ext cx="7535118" cy="349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0011" y="6165421"/>
            <a:ext cx="7583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1200" dirty="0"/>
              <a:t>http://zibainis.lt/sample-page/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81054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Коммерческая тайна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BE8C-A2B4-4C98-B276-564D1E56D158}" type="datetime1">
              <a:rPr lang="ru-RU" smtClean="0"/>
              <a:t>20.04.2018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ACBD-EACA-43F8-BBF3-AE89ED3C60D2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8" y="2263853"/>
            <a:ext cx="7257325" cy="3924685"/>
          </a:xfrm>
        </p:spPr>
      </p:pic>
      <p:sp>
        <p:nvSpPr>
          <p:cNvPr id="6" name="TextBox 5"/>
          <p:cNvSpPr txBox="1"/>
          <p:nvPr/>
        </p:nvSpPr>
        <p:spPr>
          <a:xfrm>
            <a:off x="983848" y="6159453"/>
            <a:ext cx="7380141" cy="33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1200" dirty="0"/>
              <a:t>https://www.iphones.ru/iNotes/764823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46990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Персональные данные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9124" y="2406306"/>
            <a:ext cx="7338349" cy="3770657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BE8C-A2B4-4C98-B276-564D1E56D158}" type="datetime1">
              <a:rPr lang="ru-RU" smtClean="0"/>
              <a:t>20.04.2018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ACBD-EACA-43F8-BBF3-AE89ED3C60D2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49123" y="6147878"/>
            <a:ext cx="7414865" cy="33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1200" dirty="0"/>
              <a:t>https://habrahabr.ru/company/zarlaw/blog/298882/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5666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получим?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Повысим прозрачность </a:t>
            </a:r>
            <a:r>
              <a:rPr lang="ru-RU" dirty="0"/>
              <a:t>присуждения квалификационных </a:t>
            </a:r>
            <a:r>
              <a:rPr lang="ru-RU" dirty="0" smtClean="0"/>
              <a:t>степеней;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Повысим </a:t>
            </a:r>
            <a:r>
              <a:rPr lang="ru-RU" dirty="0"/>
              <a:t>уровень ответственности вузов и научных организаций за результаты их </a:t>
            </a:r>
            <a:r>
              <a:rPr lang="ru-RU" dirty="0" smtClean="0"/>
              <a:t>работы;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Повысим мотивацию </a:t>
            </a:r>
            <a:r>
              <a:rPr lang="ru-RU" dirty="0"/>
              <a:t>студентов и соискателей при подготовке </a:t>
            </a:r>
            <a:r>
              <a:rPr lang="ru-RU" dirty="0" smtClean="0"/>
              <a:t>работ;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Устраним проблему некорректного использования источников (научного плагиата и нарушения академической этики</a:t>
            </a:r>
            <a:r>
              <a:rPr lang="ru-RU" dirty="0" smtClean="0"/>
              <a:t>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/>
                </a:solidFill>
              </a:rPr>
              <a:t>Улучшим качество квалификационных работ.</a:t>
            </a:r>
            <a:endParaRPr lang="ru-RU" dirty="0">
              <a:solidFill>
                <a:schemeClr val="accent2"/>
              </a:solidFill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BE8C-A2B4-4C98-B276-564D1E56D158}" type="datetime1">
              <a:rPr lang="ru-RU" smtClean="0"/>
              <a:t>20.04.2018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ACBD-EACA-43F8-BBF3-AE89ED3C60D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331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 повысится ли качество? </a:t>
            </a:r>
            <a:endParaRPr lang="ru-RU" dirty="0"/>
          </a:p>
        </p:txBody>
      </p:sp>
      <p:pic>
        <p:nvPicPr>
          <p:cNvPr id="2050" name="Picture 2" descr="http://oaofez.ru/wp-content/uploads/2016/06/7586904938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4554" y="2221201"/>
            <a:ext cx="3886200" cy="262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10228" y="2221201"/>
            <a:ext cx="4768769" cy="25296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Оценка качества работы </a:t>
            </a:r>
            <a:r>
              <a:rPr lang="ru-RU" dirty="0" smtClean="0"/>
              <a:t>– </a:t>
            </a:r>
          </a:p>
          <a:p>
            <a:pPr marL="0" indent="0">
              <a:buNone/>
            </a:pPr>
            <a:r>
              <a:rPr lang="ru-RU" dirty="0" smtClean="0"/>
              <a:t>процент оригинальности, полученный в системе поиска заимствований без дополнительного анализа.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/>
                </a:solidFill>
              </a:rPr>
              <a:t>Это методологически неверно!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BE8C-A2B4-4C98-B276-564D1E56D158}" type="datetime1">
              <a:rPr lang="ru-RU" smtClean="0"/>
              <a:t>20.04.2018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ACBD-EACA-43F8-BBF3-AE89ED3C60D2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810229" y="4918855"/>
            <a:ext cx="7442520" cy="11578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Решение</a:t>
            </a:r>
          </a:p>
          <a:p>
            <a:pPr marL="0" indent="0">
              <a:buNone/>
            </a:pPr>
            <a:r>
              <a:rPr lang="ru-RU" dirty="0" smtClean="0"/>
              <a:t>Изменять методологии, проводить обучение преподавателей и студентов</a:t>
            </a:r>
            <a:endParaRPr lang="ru-RU" b="1" dirty="0" smtClean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60353" y="6106179"/>
            <a:ext cx="2303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sz="1200" dirty="0"/>
              <a:t>http://oaofez.ru/preimushhestva/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24573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29151" y="2302027"/>
            <a:ext cx="3727772" cy="2258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Сотрудники агентств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Нелегальное использование для компиляции работ на заказ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98652" y="2302027"/>
            <a:ext cx="3699529" cy="2258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Студенты, </a:t>
            </a:r>
            <a:r>
              <a:rPr lang="ru-RU" b="1" dirty="0" smtClean="0">
                <a:solidFill>
                  <a:srgbClr val="00B050"/>
                </a:solidFill>
              </a:rPr>
              <a:t>соискатели</a:t>
            </a:r>
          </a:p>
          <a:p>
            <a:pPr marL="0" indent="0">
              <a:buNone/>
            </a:pPr>
            <a:r>
              <a:rPr lang="ru-RU" dirty="0" smtClean="0"/>
              <a:t>Легальное использование для изучения темы и  обучения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BE8C-A2B4-4C98-B276-564D1E56D158}" type="datetime1">
              <a:rPr lang="ru-RU" smtClean="0"/>
              <a:t>20.04.2018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ACBD-EACA-43F8-BBF3-AE89ED3C60D2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Открытость для всех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798651" y="4599602"/>
            <a:ext cx="7558271" cy="1442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Решение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Открывать </a:t>
            </a:r>
            <a:r>
              <a:rPr lang="ru-RU" dirty="0" err="1" smtClean="0"/>
              <a:t>репозитории</a:t>
            </a:r>
            <a:r>
              <a:rPr lang="ru-RU" dirty="0" smtClean="0"/>
              <a:t> для индексации поисковиками и системами поиска заимствований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990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Другие способы обмана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Переводные заимствования </a:t>
            </a:r>
          </a:p>
          <a:p>
            <a:r>
              <a:rPr lang="ru-RU" dirty="0" smtClean="0"/>
              <a:t>Перефразированные заимствования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Повышение стоимости работ на заказ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Расширение возможностей систем обнаружения заимствований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BE8C-A2B4-4C98-B276-564D1E56D158}" type="datetime1">
              <a:rPr lang="ru-RU" smtClean="0"/>
              <a:t>20.04.2018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ACBD-EACA-43F8-BBF3-AE89ED3C60D2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018538" y="3829072"/>
            <a:ext cx="484632" cy="631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616833" y="3829072"/>
            <a:ext cx="484632" cy="631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318760" y="3829072"/>
            <a:ext cx="484632" cy="631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757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734" y="1272988"/>
            <a:ext cx="7877615" cy="9288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Открытый доступ к </a:t>
            </a:r>
            <a:br>
              <a:rPr lang="ru-RU" dirty="0" smtClean="0"/>
            </a:br>
            <a:r>
              <a:rPr lang="ru-RU" dirty="0" smtClean="0"/>
              <a:t>научным работам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3282462" y="2456329"/>
            <a:ext cx="5232888" cy="37206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1991</a:t>
            </a:r>
            <a:r>
              <a:rPr lang="en-US" dirty="0" smtClean="0"/>
              <a:t> – arXiv.org</a:t>
            </a:r>
          </a:p>
          <a:p>
            <a:pPr marL="0" indent="0">
              <a:buNone/>
            </a:pPr>
            <a:r>
              <a:rPr lang="en-US" b="1" dirty="0" smtClean="0"/>
              <a:t>1999</a:t>
            </a:r>
            <a:r>
              <a:rPr lang="en-US" dirty="0" smtClean="0"/>
              <a:t> –</a:t>
            </a:r>
            <a:r>
              <a:rPr lang="en-US" dirty="0"/>
              <a:t> Open Archives Initiative (OAI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b="1" dirty="0" smtClean="0"/>
              <a:t>2002</a:t>
            </a:r>
            <a:r>
              <a:rPr lang="en-US" dirty="0" smtClean="0"/>
              <a:t> </a:t>
            </a:r>
            <a:r>
              <a:rPr lang="en-US" dirty="0"/>
              <a:t>– </a:t>
            </a:r>
            <a:r>
              <a:rPr lang="en-US" dirty="0" smtClean="0"/>
              <a:t>Budapest </a:t>
            </a:r>
            <a:r>
              <a:rPr lang="en-US" dirty="0"/>
              <a:t>Open Access Initiative (BOAI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b="1" dirty="0" smtClean="0"/>
              <a:t>2002</a:t>
            </a:r>
            <a:r>
              <a:rPr lang="en-US" dirty="0"/>
              <a:t> – </a:t>
            </a:r>
            <a:r>
              <a:rPr lang="en-US" dirty="0" smtClean="0"/>
              <a:t>Creative Commons</a:t>
            </a:r>
          </a:p>
          <a:p>
            <a:pPr marL="0" indent="0">
              <a:buNone/>
            </a:pPr>
            <a:r>
              <a:rPr lang="en-US" b="1" dirty="0" smtClean="0"/>
              <a:t>2002 </a:t>
            </a:r>
            <a:r>
              <a:rPr lang="en-US" dirty="0" smtClean="0"/>
              <a:t>–</a:t>
            </a:r>
            <a:r>
              <a:rPr lang="en-US" dirty="0"/>
              <a:t> </a:t>
            </a:r>
            <a:r>
              <a:rPr lang="en-US" dirty="0" err="1" smtClean="0"/>
              <a:t>DSpace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2006 </a:t>
            </a:r>
            <a:r>
              <a:rPr lang="en-US" dirty="0"/>
              <a:t>– </a:t>
            </a:r>
            <a:r>
              <a:rPr lang="sq-AL" dirty="0" smtClean="0"/>
              <a:t>OpenDOAR</a:t>
            </a:r>
            <a:endParaRPr lang="en-US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5652-1DC4-4478-9B87-E23F4AFF6548}" type="datetime1">
              <a:rPr lang="ru-RU" smtClean="0"/>
              <a:t>20.04.2018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ACBD-EACA-43F8-BBF3-AE89ED3C60D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078" name="Picture 6" descr="File:Open Access logo PLoS white.sv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11" y="2329095"/>
            <a:ext cx="2544064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5770" y="6144382"/>
            <a:ext cx="5026116" cy="208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1200" dirty="0"/>
              <a:t>https://</a:t>
            </a:r>
            <a:r>
              <a:rPr lang="sq-AL" sz="1200" dirty="0" smtClean="0"/>
              <a:t>commons.wikimedia.org/wiki/File:Open_Access_logo_PLoS_white.svg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922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дальше?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   Согласование в научном сообществе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   </a:t>
            </a:r>
            <a:r>
              <a:rPr lang="ru-RU" dirty="0" smtClean="0"/>
              <a:t>Решение </a:t>
            </a:r>
            <a:r>
              <a:rPr lang="ru-RU" dirty="0"/>
              <a:t>юридических вопросов  </a:t>
            </a:r>
            <a:r>
              <a:rPr lang="ru-RU" dirty="0" smtClean="0"/>
              <a:t>   </a:t>
            </a:r>
            <a:endParaRPr lang="en-US" dirty="0" smtClean="0"/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   </a:t>
            </a:r>
            <a:r>
              <a:rPr lang="ru-RU" dirty="0" smtClean="0"/>
              <a:t>Утверждение на уровне законов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   </a:t>
            </a:r>
            <a:r>
              <a:rPr lang="ru-RU" dirty="0" smtClean="0"/>
              <a:t>Разработка регламентов и методологий 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   …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BE8C-A2B4-4C98-B276-564D1E56D158}" type="datetime1">
              <a:rPr lang="ru-RU" smtClean="0"/>
              <a:t>20.04.2018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ACBD-EACA-43F8-BBF3-AE89ED3C60D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90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</a:t>
            </a:r>
            <a:r>
              <a:rPr lang="en-US" dirty="0"/>
              <a:t> </a:t>
            </a:r>
            <a:r>
              <a:rPr lang="ru-RU" dirty="0"/>
              <a:t>за внимание!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/>
              <a:t>Контакты</a:t>
            </a:r>
            <a:r>
              <a:rPr lang="en-US" dirty="0"/>
              <a:t> </a:t>
            </a:r>
            <a:r>
              <a:rPr lang="ru-RU" dirty="0"/>
              <a:t>компании</a:t>
            </a:r>
            <a:r>
              <a:rPr lang="en-US" dirty="0"/>
              <a:t> </a:t>
            </a:r>
            <a:r>
              <a:rPr lang="ru-RU" dirty="0" smtClean="0"/>
              <a:t>«АНТИПЛАГИАТ»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antiplagiat.ru</a:t>
            </a:r>
          </a:p>
          <a:p>
            <a:endParaRPr lang="ru-RU" sz="2400" dirty="0"/>
          </a:p>
          <a:p>
            <a:endParaRPr lang="ru-RU" sz="2400" dirty="0"/>
          </a:p>
          <a:p>
            <a:pPr>
              <a:lnSpc>
                <a:spcPct val="120000"/>
              </a:lnSpc>
            </a:pPr>
            <a:r>
              <a:rPr lang="ru-RU" sz="2400" dirty="0"/>
              <a:t>8 (800) 777</a:t>
            </a:r>
            <a:r>
              <a:rPr lang="en-US" sz="2400" dirty="0"/>
              <a:t> </a:t>
            </a:r>
            <a:r>
              <a:rPr lang="ru-RU" sz="2400" dirty="0"/>
              <a:t>81</a:t>
            </a:r>
            <a:r>
              <a:rPr lang="en-US" sz="2400" dirty="0"/>
              <a:t> </a:t>
            </a:r>
            <a:r>
              <a:rPr lang="ru-RU" sz="2400" dirty="0"/>
              <a:t>28</a:t>
            </a:r>
            <a:br>
              <a:rPr lang="ru-RU" sz="2400" dirty="0"/>
            </a:br>
            <a:r>
              <a:rPr lang="ru-RU" sz="2400" dirty="0"/>
              <a:t>+7 (495) 223</a:t>
            </a:r>
            <a:r>
              <a:rPr lang="en-US" sz="2400" dirty="0"/>
              <a:t> </a:t>
            </a:r>
            <a:r>
              <a:rPr lang="ru-RU" sz="2400" dirty="0"/>
              <a:t>23</a:t>
            </a:r>
            <a:r>
              <a:rPr lang="en-US" sz="2400" dirty="0"/>
              <a:t> </a:t>
            </a:r>
            <a:r>
              <a:rPr lang="ru-RU" sz="2400" dirty="0" smtClean="0"/>
              <a:t>84</a:t>
            </a:r>
            <a:endParaRPr lang="ru-RU" sz="24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6A88-E850-485B-8871-C47500D17C23}" type="datetime1">
              <a:rPr lang="ru-RU" smtClean="0"/>
              <a:t>20.04.2018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ACBD-EACA-43F8-BBF3-AE89ED3C60D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91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Открытый доступ к квалификационным работам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b="1" dirty="0" smtClean="0"/>
              <a:t>1996</a:t>
            </a:r>
            <a:r>
              <a:rPr lang="en-US" dirty="0" smtClean="0"/>
              <a:t> – </a:t>
            </a:r>
            <a:r>
              <a:rPr lang="ru-RU" dirty="0" smtClean="0"/>
              <a:t>Всемирная организация по продвижению электронных диссертаций</a:t>
            </a:r>
            <a:r>
              <a:rPr lang="en-US" dirty="0" smtClean="0"/>
              <a:t> (</a:t>
            </a:r>
            <a:r>
              <a:rPr lang="en-US" dirty="0"/>
              <a:t>NDLTD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2004 </a:t>
            </a:r>
            <a:r>
              <a:rPr lang="en-US" dirty="0" smtClean="0"/>
              <a:t>– </a:t>
            </a:r>
            <a:r>
              <a:rPr lang="ru-RU" dirty="0" smtClean="0"/>
              <a:t>Национальная библиотека </a:t>
            </a:r>
            <a:r>
              <a:rPr lang="ru-RU" dirty="0"/>
              <a:t>К</a:t>
            </a:r>
            <a:r>
              <a:rPr lang="ru-RU" dirty="0" smtClean="0"/>
              <a:t>анады : ОД к докторским диссертациям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2005</a:t>
            </a:r>
            <a:r>
              <a:rPr lang="en-US" dirty="0"/>
              <a:t> – </a:t>
            </a:r>
            <a:r>
              <a:rPr lang="ru-RU" dirty="0" smtClean="0"/>
              <a:t>Университет </a:t>
            </a:r>
            <a:r>
              <a:rPr lang="sq-AL" dirty="0"/>
              <a:t>Minho</a:t>
            </a:r>
            <a:r>
              <a:rPr lang="ru-RU" dirty="0" smtClean="0"/>
              <a:t> в Португалии: ОД к дипломам и диссертациям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2006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The</a:t>
            </a:r>
            <a:r>
              <a:rPr lang="en-US" dirty="0"/>
              <a:t> School of Information Systems Computing and Mathematics at Brunel </a:t>
            </a:r>
            <a:r>
              <a:rPr lang="en-US" dirty="0" smtClean="0"/>
              <a:t>University</a:t>
            </a:r>
            <a:r>
              <a:rPr lang="ru-RU" dirty="0" smtClean="0"/>
              <a:t>: ОД к </a:t>
            </a:r>
            <a:r>
              <a:rPr lang="ru-RU" dirty="0"/>
              <a:t>диссертациям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2007</a:t>
            </a:r>
            <a:r>
              <a:rPr lang="ru-RU" dirty="0" smtClean="0"/>
              <a:t> </a:t>
            </a:r>
            <a:r>
              <a:rPr lang="en-US" dirty="0" smtClean="0"/>
              <a:t>–</a:t>
            </a:r>
            <a:r>
              <a:rPr lang="ru-RU" dirty="0" smtClean="0"/>
              <a:t> </a:t>
            </a:r>
            <a:r>
              <a:rPr lang="en-US" dirty="0" smtClean="0"/>
              <a:t>Harvard </a:t>
            </a:r>
            <a:r>
              <a:rPr lang="en-US" dirty="0"/>
              <a:t>College Free </a:t>
            </a:r>
            <a:r>
              <a:rPr lang="en-US" dirty="0" smtClean="0"/>
              <a:t>Culture</a:t>
            </a:r>
            <a:r>
              <a:rPr lang="ru-RU" dirty="0" smtClean="0"/>
              <a:t>: ОД к магистерским диссертациям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2013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Open </a:t>
            </a:r>
            <a:r>
              <a:rPr lang="en-US" dirty="0"/>
              <a:t>Access Theses and Dissertations (</a:t>
            </a:r>
            <a:r>
              <a:rPr lang="en-US" dirty="0" smtClean="0"/>
              <a:t>OATD)</a:t>
            </a:r>
            <a:r>
              <a:rPr lang="ru-RU" dirty="0" smtClean="0"/>
              <a:t>: </a:t>
            </a:r>
            <a:r>
              <a:rPr lang="ru-RU" dirty="0"/>
              <a:t>ресурс для поиска</a:t>
            </a:r>
          </a:p>
          <a:p>
            <a:pPr marL="0" indent="0">
              <a:buNone/>
            </a:pPr>
            <a:r>
              <a:rPr lang="en-US" b="1" dirty="0" smtClean="0"/>
              <a:t>201</a:t>
            </a:r>
            <a:r>
              <a:rPr lang="ru-RU" b="1" dirty="0" smtClean="0"/>
              <a:t>7</a:t>
            </a:r>
            <a:r>
              <a:rPr lang="en-US" dirty="0" smtClean="0"/>
              <a:t> – EBSCO</a:t>
            </a:r>
            <a:r>
              <a:rPr lang="ru-RU" dirty="0"/>
              <a:t> </a:t>
            </a:r>
            <a:r>
              <a:rPr lang="en-US" dirty="0" smtClean="0"/>
              <a:t>Open </a:t>
            </a:r>
            <a:r>
              <a:rPr lang="en-US" dirty="0"/>
              <a:t>Dissertations </a:t>
            </a:r>
            <a:r>
              <a:rPr lang="en-US" dirty="0" smtClean="0"/>
              <a:t>Project</a:t>
            </a:r>
            <a:r>
              <a:rPr lang="ru-RU" dirty="0" smtClean="0"/>
              <a:t>: </a:t>
            </a:r>
            <a:r>
              <a:rPr lang="ru-RU" dirty="0"/>
              <a:t>ресурс для </a:t>
            </a:r>
            <a:r>
              <a:rPr lang="ru-RU" dirty="0" smtClean="0"/>
              <a:t>поиска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5652-1DC4-4478-9B87-E23F4AFF6548}" type="datetime1">
              <a:rPr lang="ru-RU" smtClean="0"/>
              <a:t>20.04.2018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ACBD-EACA-43F8-BBF3-AE89ED3C60D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1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ОД к квалификационным работам в России: начало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ru-RU" b="1" dirty="0">
                <a:solidFill>
                  <a:schemeClr val="accent2"/>
                </a:solidFill>
              </a:rPr>
              <a:t>Приказ </a:t>
            </a:r>
            <a:r>
              <a:rPr lang="ru-RU" b="1" dirty="0" err="1">
                <a:solidFill>
                  <a:schemeClr val="accent2"/>
                </a:solidFill>
              </a:rPr>
              <a:t>Минобрнауки</a:t>
            </a:r>
            <a:r>
              <a:rPr lang="ru-RU" b="1" dirty="0">
                <a:solidFill>
                  <a:schemeClr val="accent2"/>
                </a:solidFill>
              </a:rPr>
              <a:t> РФ № 2 </a:t>
            </a:r>
            <a:r>
              <a:rPr lang="ru-RU" b="1" dirty="0" smtClean="0">
                <a:solidFill>
                  <a:schemeClr val="accent2"/>
                </a:solidFill>
              </a:rPr>
              <a:t>от </a:t>
            </a:r>
            <a:r>
              <a:rPr lang="ru-RU" b="1" dirty="0">
                <a:solidFill>
                  <a:schemeClr val="accent2"/>
                </a:solidFill>
              </a:rPr>
              <a:t>09.01.2007 </a:t>
            </a:r>
            <a:r>
              <a:rPr lang="ru-RU" dirty="0" smtClean="0"/>
              <a:t>«Об </a:t>
            </a:r>
            <a:r>
              <a:rPr lang="ru-RU" dirty="0"/>
              <a:t>утверждении Положения о совете по защите </a:t>
            </a:r>
            <a:r>
              <a:rPr lang="ru-RU" dirty="0" smtClean="0"/>
              <a:t>докторских </a:t>
            </a:r>
            <a:r>
              <a:rPr lang="ru-RU" dirty="0"/>
              <a:t>и кандидатских </a:t>
            </a:r>
            <a:r>
              <a:rPr lang="ru-RU" dirty="0" smtClean="0"/>
              <a:t>диссертаций»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ru-RU" i="1" dirty="0"/>
              <a:t>Одновременно </a:t>
            </a:r>
            <a:r>
              <a:rPr lang="ru-RU" i="1" u="sng" dirty="0"/>
              <a:t>автореферат диссертации </a:t>
            </a:r>
            <a:r>
              <a:rPr lang="ru-RU" i="1" dirty="0"/>
              <a:t>и текст объявления представляются в </a:t>
            </a:r>
            <a:r>
              <a:rPr lang="ru-RU" i="1" dirty="0" err="1"/>
              <a:t>Рособрнадзор</a:t>
            </a:r>
            <a:r>
              <a:rPr lang="ru-RU" i="1" dirty="0"/>
              <a:t> для размещения на официальном сайте Высшей аттестационной комиссии в сети Интернет.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5652-1DC4-4478-9B87-E23F4AFF6548}" type="datetime1">
              <a:rPr lang="ru-RU" smtClean="0"/>
              <a:t>20.04.2018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ACBD-EACA-43F8-BBF3-AE89ED3C60D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2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ОД к квалификационным работам в России: начало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ru-RU" b="1" dirty="0">
                <a:solidFill>
                  <a:schemeClr val="accent2"/>
                </a:solidFill>
              </a:rPr>
              <a:t>Постановление Правительства </a:t>
            </a:r>
            <a:r>
              <a:rPr lang="ru-RU" b="1" dirty="0" smtClean="0">
                <a:solidFill>
                  <a:schemeClr val="accent2"/>
                </a:solidFill>
              </a:rPr>
              <a:t>РФ № 842 </a:t>
            </a:r>
            <a:r>
              <a:rPr lang="ru-RU" b="1" dirty="0">
                <a:solidFill>
                  <a:schemeClr val="accent2"/>
                </a:solidFill>
              </a:rPr>
              <a:t>от 24.09.2013 </a:t>
            </a:r>
            <a:r>
              <a:rPr lang="ru-RU" dirty="0" smtClean="0"/>
              <a:t>«</a:t>
            </a:r>
            <a:r>
              <a:rPr lang="ru-RU" dirty="0"/>
              <a:t>О порядке присуждения ученых степеней» </a:t>
            </a:r>
            <a:endParaRPr lang="ru-RU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ru-RU" i="1" u="sng" dirty="0"/>
              <a:t>Полный текст диссертации </a:t>
            </a:r>
            <a:r>
              <a:rPr lang="ru-RU" i="1" dirty="0"/>
              <a:t>должен быть доступен для ознакомления по адресу в сети "Интернет", указанному в объявлении о защите диссертации, для любых лиц в течение не менее 12 месяцев со дня защиты диссертации на соискание ученой степени доктора наук и в течение не менее 10 месяцев со дня защиты диссертации на соискание ученой степени кандидата наук.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5652-1DC4-4478-9B87-E23F4AFF6548}" type="datetime1">
              <a:rPr lang="ru-RU" smtClean="0"/>
              <a:t>20.04.2018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ACBD-EACA-43F8-BBF3-AE89ED3C60D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1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ОД к квалификационным работам в России: начало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ru-RU" b="1" dirty="0">
                <a:solidFill>
                  <a:schemeClr val="accent2"/>
                </a:solidFill>
              </a:rPr>
              <a:t>Приказ Министерства образования и науки Российской </a:t>
            </a:r>
            <a:r>
              <a:rPr lang="ru-RU" b="1" dirty="0" smtClean="0">
                <a:solidFill>
                  <a:schemeClr val="accent2"/>
                </a:solidFill>
              </a:rPr>
              <a:t>Федерации</a:t>
            </a:r>
            <a:r>
              <a:rPr lang="ru-RU" b="1" dirty="0">
                <a:solidFill>
                  <a:schemeClr val="accent2"/>
                </a:solidFill>
              </a:rPr>
              <a:t> № 636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>
                <a:solidFill>
                  <a:schemeClr val="accent2"/>
                </a:solidFill>
              </a:rPr>
              <a:t>от 29 июня 2015 г. </a:t>
            </a:r>
            <a:r>
              <a:rPr lang="ru-RU" dirty="0" smtClean="0"/>
              <a:t>«</a:t>
            </a:r>
            <a:r>
              <a:rPr lang="ru-RU" dirty="0"/>
              <a:t>Об утверждении Порядка проведения государственной итоговой аттестации по образовательным программам высшего </a:t>
            </a:r>
            <a:r>
              <a:rPr lang="ru-RU" dirty="0" smtClean="0"/>
              <a:t>образования»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ru-RU" i="1" u="sng" dirty="0" smtClean="0"/>
              <a:t>Тексты </a:t>
            </a:r>
            <a:r>
              <a:rPr lang="ru-RU" i="1" u="sng" dirty="0"/>
              <a:t>выпускных квалификационных работ</a:t>
            </a:r>
            <a:r>
              <a:rPr lang="ru-RU" i="1" dirty="0"/>
              <a:t>, за исключением текстов выпускных квалификационных работ, содержащих сведения, составляющие государственную тайну, размещаются организацией в электронно-библиотечной системе организации и проверяются на объём заимствования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5652-1DC4-4478-9B87-E23F4AFF6548}" type="datetime1">
              <a:rPr lang="ru-RU" smtClean="0"/>
              <a:t>20.04.2018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ACBD-EACA-43F8-BBF3-AE89ED3C60D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ОД к квалификационным работам в России: начало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ru-RU" b="1" dirty="0">
                <a:solidFill>
                  <a:schemeClr val="accent2"/>
                </a:solidFill>
              </a:rPr>
              <a:t>Проект Федерального Закона РФ </a:t>
            </a:r>
            <a:r>
              <a:rPr lang="ru-RU" dirty="0" smtClean="0"/>
              <a:t>«</a:t>
            </a:r>
            <a:r>
              <a:rPr lang="ru-RU" dirty="0"/>
              <a:t>О внесении изменений в статью 7 Федерального закона «О рекламе» и статью 59 Федерального закона «Об образовании в Российской Федерации» </a:t>
            </a:r>
            <a:endParaRPr lang="en-US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ru-RU" i="1" u="sng" dirty="0" smtClean="0"/>
              <a:t>Полный </a:t>
            </a:r>
            <a:r>
              <a:rPr lang="ru-RU" i="1" u="sng" dirty="0"/>
              <a:t>текст выпускной квалификационной работы </a:t>
            </a:r>
            <a:r>
              <a:rPr lang="ru-RU" i="1" dirty="0"/>
              <a:t>должен быть доступен для ознакомления на официальном сайте образовательной организации в сети Интернет для любых лиц в течение не менее 6 месяцев со дня защиты выпускной квалификационной работы.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5652-1DC4-4478-9B87-E23F4AFF6548}" type="datetime1">
              <a:rPr lang="ru-RU" smtClean="0"/>
              <a:t>20.04.2018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ACBD-EACA-43F8-BBF3-AE89ED3C60D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0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970" y="1463040"/>
            <a:ext cx="7993380" cy="9432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Вузы с открытыми </a:t>
            </a:r>
            <a:r>
              <a:rPr lang="ru-RU" dirty="0" err="1" smtClean="0"/>
              <a:t>репозиториями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BE8C-A2B4-4C98-B276-564D1E56D158}" type="datetime1">
              <a:rPr lang="ru-RU" smtClean="0"/>
              <a:t>20.04.2018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ACBD-EACA-43F8-BBF3-AE89ED3C60D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122" name="Picture 2" descr="https://www.hse.ru/data/2012/11/23/1301717961/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" y="2406306"/>
            <a:ext cx="19050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bsu.edu.ru/bsu/info/gerbgimn/gerbbig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28" y="4292256"/>
            <a:ext cx="13525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89" y="4967375"/>
            <a:ext cx="2638425" cy="762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89" y="3705300"/>
            <a:ext cx="2724150" cy="857250"/>
          </a:xfrm>
          <a:prstGeom prst="rect">
            <a:avLst/>
          </a:prstGeom>
        </p:spPr>
      </p:pic>
      <p:pic>
        <p:nvPicPr>
          <p:cNvPr id="5140" name="Picture 20" descr="ÐÐ°ÑÑÐ¸Ð½ÐºÐ¸ Ð¿Ð¾ Ð·Ð°Ð¿ÑÐ¾ÑÑ ÑÑÑÐ³Ñ Ð»Ð¾Ð³Ð¾ÑÐ¸Ð¿ ÑÐºÐ°ÑÐ°ÑÑ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93" y="4601325"/>
            <a:ext cx="1603777" cy="160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ÐÐ°ÑÑÐ¸Ð½ÐºÐ¸ Ð¿Ð¾ Ð·Ð°Ð¿ÑÐ¾ÑÑ ÑÐ¾Ð¼ÑÐºÐ¸Ð¹ Ð³Ñ Ð»Ð¾Ð³Ð¾ÑÐ¸Ð¿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28" y="2590199"/>
            <a:ext cx="1247976" cy="142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Ð¡Ð°Ð½ÐºÑ-ÐÐµÑÐµÑÐ±ÑÑÐ³ÑÐºÐ¸Ð¹ Ð¿Ð¾Ð»Ð¸ÑÐµÑÐ½Ð¸ÑÐµÑÐºÐ¸Ð¹ ÑÐ½Ð¸Ð²ÐµÑÑÐ¸ÑÐµÑ ÐÐµÑÑÐ° ÐÐµÐ»Ð¸ÐºÐ¾Ð³Ð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689" y="2590199"/>
            <a:ext cx="2524125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62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770" y="1463040"/>
            <a:ext cx="8069580" cy="9432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Вузы в «Научном корреспонденте»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BE8C-A2B4-4C98-B276-564D1E56D158}" type="datetime1">
              <a:rPr lang="ru-RU" smtClean="0"/>
              <a:t>20.04.2018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ACBD-EACA-43F8-BBF3-AE89ED3C60D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146" name="Picture 2" descr="http://kpfu.ru/docs/F3857094757/img9280851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21" y="2893670"/>
            <a:ext cx="2823148" cy="91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ncfu.ru/uploads/Brend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36" y="2530669"/>
            <a:ext cx="1917249" cy="128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Ð¾Ð³Ð¾ÑÐ¸Ð¿ Ð¡ÐÐ¤Ð£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869" y="2792018"/>
            <a:ext cx="14287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www.dvfu.ru/upload/medialibrary/26f/r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21" y="4253141"/>
            <a:ext cx="2330531" cy="144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www.ranepa.ru/images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623" y="4830368"/>
            <a:ext cx="29146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050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AP">
      <a:dk1>
        <a:srgbClr val="44546A"/>
      </a:dk1>
      <a:lt1>
        <a:sysClr val="window" lastClr="FFFFFF"/>
      </a:lt1>
      <a:dk2>
        <a:srgbClr val="000000"/>
      </a:dk2>
      <a:lt2>
        <a:srgbClr val="FFFFFF"/>
      </a:lt2>
      <a:accent1>
        <a:srgbClr val="1E73B7"/>
      </a:accent1>
      <a:accent2>
        <a:srgbClr val="F08A00"/>
      </a:accent2>
      <a:accent3>
        <a:srgbClr val="66B5DE"/>
      </a:accent3>
      <a:accent4>
        <a:srgbClr val="65727C"/>
      </a:accent4>
      <a:accent5>
        <a:srgbClr val="A9AFB4"/>
      </a:accent5>
      <a:accent6>
        <a:srgbClr val="F1F3F5"/>
      </a:accent6>
      <a:hlink>
        <a:srgbClr val="1E73B7"/>
      </a:hlink>
      <a:folHlink>
        <a:srgbClr val="F08A00"/>
      </a:folHlink>
    </a:clrScheme>
    <a:fontScheme name="Другая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AD267A9614ACA4CBD3A69802C38325C" ma:contentTypeVersion="6" ma:contentTypeDescription="Создание документа." ma:contentTypeScope="" ma:versionID="643925a4324b0fc9a99e5f2d4ffcedc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cdb75b54cb84023dc54a2dd168d098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7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A36CCD-709B-4C0A-A0A3-DA5192CF5B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AB0DF5-3B66-4AE5-944F-09B20D142941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F9A8DC3-CE44-4512-9946-734CEAFCB3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3198</TotalTime>
  <Words>621</Words>
  <Application>Microsoft Office PowerPoint</Application>
  <PresentationFormat>Экран (4:3)</PresentationFormat>
  <Paragraphs>155</Paragraphs>
  <Slides>21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Открытый доступ и проблема качества квалификационных работ</vt:lpstr>
      <vt:lpstr>Открытый доступ к  научным работам</vt:lpstr>
      <vt:lpstr>Открытый доступ к квалификационным работам</vt:lpstr>
      <vt:lpstr>ОД к квалификационным работам в России: начало</vt:lpstr>
      <vt:lpstr>ОД к квалификационным работам в России: начало</vt:lpstr>
      <vt:lpstr>ОД к квалификационным работам в России: начало</vt:lpstr>
      <vt:lpstr>ОД к квалификационным работам в России: начало</vt:lpstr>
      <vt:lpstr>Вузы с открытыми репозиториями</vt:lpstr>
      <vt:lpstr>Вузы в «Научном корреспонденте»</vt:lpstr>
      <vt:lpstr>Какие цели?</vt:lpstr>
      <vt:lpstr>Единый подход к ОД квалификационных работ</vt:lpstr>
      <vt:lpstr>Сроки размещения</vt:lpstr>
      <vt:lpstr>Вопросы авторского права</vt:lpstr>
      <vt:lpstr>Коммерческая тайна</vt:lpstr>
      <vt:lpstr>Персональные данные</vt:lpstr>
      <vt:lpstr>Что получим?</vt:lpstr>
      <vt:lpstr>А повысится ли качество? </vt:lpstr>
      <vt:lpstr>Открытость для всех</vt:lpstr>
      <vt:lpstr>Другие способы обмана</vt:lpstr>
      <vt:lpstr>Что дальше?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Ludmila Shapaeva</dc:creator>
  <cp:lastModifiedBy>seva</cp:lastModifiedBy>
  <cp:revision>72</cp:revision>
  <dcterms:created xsi:type="dcterms:W3CDTF">2017-03-20T14:36:25Z</dcterms:created>
  <dcterms:modified xsi:type="dcterms:W3CDTF">2018-04-20T12:11:29Z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0x010100BAD267A9614ACA4CBD3A69802C38325C</vt:lpwstr>
  </property>
</Properties>
</file>