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16"/>
  </p:notesMasterIdLst>
  <p:sldIdLst>
    <p:sldId id="258" r:id="rId2"/>
    <p:sldId id="315" r:id="rId3"/>
    <p:sldId id="317" r:id="rId4"/>
    <p:sldId id="259" r:id="rId5"/>
    <p:sldId id="318" r:id="rId6"/>
    <p:sldId id="262" r:id="rId7"/>
    <p:sldId id="264" r:id="rId8"/>
    <p:sldId id="320" r:id="rId9"/>
    <p:sldId id="319" r:id="rId10"/>
    <p:sldId id="263" r:id="rId11"/>
    <p:sldId id="321" r:id="rId12"/>
    <p:sldId id="322" r:id="rId13"/>
    <p:sldId id="324" r:id="rId14"/>
    <p:sldId id="287" r:id="rId15"/>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Средний стиль 4 - акцент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Средний стиль 4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6D9F66E-5EB9-4882-86FB-DCBF35E3C3E4}" styleName="Средний стиль 4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A488322-F2BA-4B5B-9748-0D474271808F}" styleName="Средний стиль 3 - акцент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9631B5-78F2-41C9-869B-9F39066F8104}" styleName="Средний стиль 3 - акцент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Средний стиль 3 - акцент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85BE263C-DBD7-4A20-BB59-AAB30ACAA65A}" styleName="Средний стиль 3 - акцент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Средний стиль 3 - акцент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A107856-5554-42FB-B03E-39F5DBC370BA}" styleName="Средний стиль 4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59" autoAdjust="0"/>
    <p:restoredTop sz="94357" autoAdjust="0"/>
  </p:normalViewPr>
  <p:slideViewPr>
    <p:cSldViewPr snapToGrid="0">
      <p:cViewPr>
        <p:scale>
          <a:sx n="103" d="100"/>
          <a:sy n="103" d="100"/>
        </p:scale>
        <p:origin x="384" y="192"/>
      </p:cViewPr>
      <p:guideLst>
        <p:guide orient="horz" pos="2160"/>
        <p:guide pos="3840"/>
      </p:guideLst>
    </p:cSldViewPr>
  </p:slideViewPr>
  <p:outlineViewPr>
    <p:cViewPr>
      <p:scale>
        <a:sx n="33" d="100"/>
        <a:sy n="33" d="100"/>
      </p:scale>
      <p:origin x="0" y="6640"/>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591DBA-B3AE-E14B-ABA8-B0A908F2BF6F}"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ru-RU"/>
        </a:p>
      </dgm:t>
    </dgm:pt>
    <dgm:pt modelId="{5D99B03B-01F1-9C4A-91A6-87320B11A7EF}">
      <dgm:prSet phldrT="[Текст]"/>
      <dgm:spPr/>
      <dgm:t>
        <a:bodyPr/>
        <a:lstStyle/>
        <a:p>
          <a:r>
            <a:rPr lang="ru-RU" dirty="0" smtClean="0"/>
            <a:t>Старое новое о </a:t>
          </a:r>
          <a:r>
            <a:rPr lang="en-GB" dirty="0" smtClean="0"/>
            <a:t>DOAJ: </a:t>
          </a:r>
          <a:r>
            <a:rPr lang="ru-RU" dirty="0" smtClean="0"/>
            <a:t>принципы, миссия</a:t>
          </a:r>
          <a:endParaRPr lang="ru-RU" dirty="0"/>
        </a:p>
      </dgm:t>
    </dgm:pt>
    <dgm:pt modelId="{C0C6F849-CB5E-2845-B6CA-F9A814CA5957}" type="parTrans" cxnId="{67F3A6AA-0FE1-104D-897C-DB7FFD14A6E7}">
      <dgm:prSet/>
      <dgm:spPr/>
      <dgm:t>
        <a:bodyPr/>
        <a:lstStyle/>
        <a:p>
          <a:endParaRPr lang="ru-RU"/>
        </a:p>
      </dgm:t>
    </dgm:pt>
    <dgm:pt modelId="{FD85C578-37A2-B54A-A546-E3E0193D798C}" type="sibTrans" cxnId="{67F3A6AA-0FE1-104D-897C-DB7FFD14A6E7}">
      <dgm:prSet/>
      <dgm:spPr/>
      <dgm:t>
        <a:bodyPr/>
        <a:lstStyle/>
        <a:p>
          <a:endParaRPr lang="ru-RU"/>
        </a:p>
      </dgm:t>
    </dgm:pt>
    <dgm:pt modelId="{19CCB06E-971B-6E42-A13B-35E912BF0329}">
      <dgm:prSet phldrT="[Текст]"/>
      <dgm:spPr/>
      <dgm:t>
        <a:bodyPr/>
        <a:lstStyle/>
        <a:p>
          <a:r>
            <a:rPr lang="ru-RU" dirty="0" smtClean="0"/>
            <a:t>Российские журналы в </a:t>
          </a:r>
          <a:r>
            <a:rPr lang="en-GB" dirty="0" smtClean="0"/>
            <a:t>DOAJ:</a:t>
          </a:r>
          <a:r>
            <a:rPr lang="ru-RU" dirty="0" smtClean="0"/>
            <a:t> динамика включения/исключения</a:t>
          </a:r>
          <a:endParaRPr lang="ru-RU" dirty="0"/>
        </a:p>
      </dgm:t>
    </dgm:pt>
    <dgm:pt modelId="{4368DC86-66ED-684C-9FEE-7EC699A577BD}" type="parTrans" cxnId="{B6240AF9-D2DF-D34A-8DB9-A088A434491A}">
      <dgm:prSet/>
      <dgm:spPr/>
      <dgm:t>
        <a:bodyPr/>
        <a:lstStyle/>
        <a:p>
          <a:endParaRPr lang="ru-RU"/>
        </a:p>
      </dgm:t>
    </dgm:pt>
    <dgm:pt modelId="{5EE63045-05F6-DA4E-A659-6B4444DB4124}" type="sibTrans" cxnId="{B6240AF9-D2DF-D34A-8DB9-A088A434491A}">
      <dgm:prSet/>
      <dgm:spPr/>
      <dgm:t>
        <a:bodyPr/>
        <a:lstStyle/>
        <a:p>
          <a:endParaRPr lang="ru-RU"/>
        </a:p>
      </dgm:t>
    </dgm:pt>
    <dgm:pt modelId="{6C42CB3F-BE45-0A4A-882C-0956C79CBEBA}">
      <dgm:prSet phldrT="[Текст]"/>
      <dgm:spPr/>
      <dgm:t>
        <a:bodyPr/>
        <a:lstStyle/>
        <a:p>
          <a:r>
            <a:rPr lang="ru-RU" dirty="0" smtClean="0"/>
            <a:t>Основные сложности адаптации российских журналов </a:t>
          </a:r>
          <a:endParaRPr lang="ru-RU" dirty="0"/>
        </a:p>
      </dgm:t>
    </dgm:pt>
    <dgm:pt modelId="{F8CABC1E-FF77-FF46-A064-FBBA56E3E79D}" type="parTrans" cxnId="{3792CDE6-6261-5244-AAED-D4A9930646C9}">
      <dgm:prSet/>
      <dgm:spPr/>
      <dgm:t>
        <a:bodyPr/>
        <a:lstStyle/>
        <a:p>
          <a:endParaRPr lang="ru-RU"/>
        </a:p>
      </dgm:t>
    </dgm:pt>
    <dgm:pt modelId="{D11A1625-F5AD-C94A-9B6F-749ECED46D7A}" type="sibTrans" cxnId="{3792CDE6-6261-5244-AAED-D4A9930646C9}">
      <dgm:prSet/>
      <dgm:spPr/>
      <dgm:t>
        <a:bodyPr/>
        <a:lstStyle/>
        <a:p>
          <a:endParaRPr lang="ru-RU"/>
        </a:p>
      </dgm:t>
    </dgm:pt>
    <dgm:pt modelId="{25B6CE8D-CFEA-B64E-9FEC-B6C2FC165AB5}" type="pres">
      <dgm:prSet presAssocID="{C9591DBA-B3AE-E14B-ABA8-B0A908F2BF6F}" presName="linear" presStyleCnt="0">
        <dgm:presLayoutVars>
          <dgm:dir/>
          <dgm:animLvl val="lvl"/>
          <dgm:resizeHandles val="exact"/>
        </dgm:presLayoutVars>
      </dgm:prSet>
      <dgm:spPr/>
      <dgm:t>
        <a:bodyPr/>
        <a:lstStyle/>
        <a:p>
          <a:endParaRPr lang="ru-RU"/>
        </a:p>
      </dgm:t>
    </dgm:pt>
    <dgm:pt modelId="{5754E703-63A2-684B-B23F-0A6DDBABF731}" type="pres">
      <dgm:prSet presAssocID="{5D99B03B-01F1-9C4A-91A6-87320B11A7EF}" presName="parentLin" presStyleCnt="0"/>
      <dgm:spPr/>
    </dgm:pt>
    <dgm:pt modelId="{93E6F285-E8EE-E741-B03E-D80532093B5A}" type="pres">
      <dgm:prSet presAssocID="{5D99B03B-01F1-9C4A-91A6-87320B11A7EF}" presName="parentLeftMargin" presStyleLbl="node1" presStyleIdx="0" presStyleCnt="3"/>
      <dgm:spPr/>
      <dgm:t>
        <a:bodyPr/>
        <a:lstStyle/>
        <a:p>
          <a:endParaRPr lang="ru-RU"/>
        </a:p>
      </dgm:t>
    </dgm:pt>
    <dgm:pt modelId="{2E86091D-4247-4642-9746-23FBDBEC7D2C}" type="pres">
      <dgm:prSet presAssocID="{5D99B03B-01F1-9C4A-91A6-87320B11A7EF}" presName="parentText" presStyleLbl="node1" presStyleIdx="0" presStyleCnt="3" custScaleX="101308" custScaleY="160496">
        <dgm:presLayoutVars>
          <dgm:chMax val="0"/>
          <dgm:bulletEnabled val="1"/>
        </dgm:presLayoutVars>
      </dgm:prSet>
      <dgm:spPr/>
      <dgm:t>
        <a:bodyPr/>
        <a:lstStyle/>
        <a:p>
          <a:endParaRPr lang="ru-RU"/>
        </a:p>
      </dgm:t>
    </dgm:pt>
    <dgm:pt modelId="{99798585-2E0A-CF4B-8800-9B32E9D05F32}" type="pres">
      <dgm:prSet presAssocID="{5D99B03B-01F1-9C4A-91A6-87320B11A7EF}" presName="negativeSpace" presStyleCnt="0"/>
      <dgm:spPr/>
    </dgm:pt>
    <dgm:pt modelId="{231715C8-5FEB-214E-8F3E-46B4FA9525A5}" type="pres">
      <dgm:prSet presAssocID="{5D99B03B-01F1-9C4A-91A6-87320B11A7EF}" presName="childText" presStyleLbl="conFgAcc1" presStyleIdx="0" presStyleCnt="3">
        <dgm:presLayoutVars>
          <dgm:bulletEnabled val="1"/>
        </dgm:presLayoutVars>
      </dgm:prSet>
      <dgm:spPr/>
    </dgm:pt>
    <dgm:pt modelId="{B2E43C35-195B-CE44-96C1-3781B94E61C7}" type="pres">
      <dgm:prSet presAssocID="{FD85C578-37A2-B54A-A546-E3E0193D798C}" presName="spaceBetweenRectangles" presStyleCnt="0"/>
      <dgm:spPr/>
    </dgm:pt>
    <dgm:pt modelId="{EAF3B40A-8657-2247-85BF-AF4B04BEB7DA}" type="pres">
      <dgm:prSet presAssocID="{19CCB06E-971B-6E42-A13B-35E912BF0329}" presName="parentLin" presStyleCnt="0"/>
      <dgm:spPr/>
    </dgm:pt>
    <dgm:pt modelId="{3FFB2515-90AD-B743-B47D-F06253E0BE73}" type="pres">
      <dgm:prSet presAssocID="{19CCB06E-971B-6E42-A13B-35E912BF0329}" presName="parentLeftMargin" presStyleLbl="node1" presStyleIdx="0" presStyleCnt="3"/>
      <dgm:spPr/>
      <dgm:t>
        <a:bodyPr/>
        <a:lstStyle/>
        <a:p>
          <a:endParaRPr lang="ru-RU"/>
        </a:p>
      </dgm:t>
    </dgm:pt>
    <dgm:pt modelId="{61083EA1-F2F9-0B43-8995-CF2928016178}" type="pres">
      <dgm:prSet presAssocID="{19CCB06E-971B-6E42-A13B-35E912BF0329}" presName="parentText" presStyleLbl="node1" presStyleIdx="1" presStyleCnt="3" custScaleX="102361" custScaleY="150735">
        <dgm:presLayoutVars>
          <dgm:chMax val="0"/>
          <dgm:bulletEnabled val="1"/>
        </dgm:presLayoutVars>
      </dgm:prSet>
      <dgm:spPr/>
      <dgm:t>
        <a:bodyPr/>
        <a:lstStyle/>
        <a:p>
          <a:endParaRPr lang="ru-RU"/>
        </a:p>
      </dgm:t>
    </dgm:pt>
    <dgm:pt modelId="{6FD48127-0BC2-9E4F-8368-C5C55085B574}" type="pres">
      <dgm:prSet presAssocID="{19CCB06E-971B-6E42-A13B-35E912BF0329}" presName="negativeSpace" presStyleCnt="0"/>
      <dgm:spPr/>
    </dgm:pt>
    <dgm:pt modelId="{D9731429-7EE9-F441-BD96-244F49275248}" type="pres">
      <dgm:prSet presAssocID="{19CCB06E-971B-6E42-A13B-35E912BF0329}" presName="childText" presStyleLbl="conFgAcc1" presStyleIdx="1" presStyleCnt="3">
        <dgm:presLayoutVars>
          <dgm:bulletEnabled val="1"/>
        </dgm:presLayoutVars>
      </dgm:prSet>
      <dgm:spPr/>
    </dgm:pt>
    <dgm:pt modelId="{662007DC-9219-EC4F-B113-2EF62CE55DA7}" type="pres">
      <dgm:prSet presAssocID="{5EE63045-05F6-DA4E-A659-6B4444DB4124}" presName="spaceBetweenRectangles" presStyleCnt="0"/>
      <dgm:spPr/>
    </dgm:pt>
    <dgm:pt modelId="{7AC9E544-B0F2-B54E-BB98-F206A8F45D66}" type="pres">
      <dgm:prSet presAssocID="{6C42CB3F-BE45-0A4A-882C-0956C79CBEBA}" presName="parentLin" presStyleCnt="0"/>
      <dgm:spPr/>
    </dgm:pt>
    <dgm:pt modelId="{74280A53-E8F2-9B43-89F5-D16B153A83D7}" type="pres">
      <dgm:prSet presAssocID="{6C42CB3F-BE45-0A4A-882C-0956C79CBEBA}" presName="parentLeftMargin" presStyleLbl="node1" presStyleIdx="1" presStyleCnt="3"/>
      <dgm:spPr/>
      <dgm:t>
        <a:bodyPr/>
        <a:lstStyle/>
        <a:p>
          <a:endParaRPr lang="ru-RU"/>
        </a:p>
      </dgm:t>
    </dgm:pt>
    <dgm:pt modelId="{D00D9CA8-D2EE-ED4F-BB3F-C17DAD8C1C58}" type="pres">
      <dgm:prSet presAssocID="{6C42CB3F-BE45-0A4A-882C-0956C79CBEBA}" presName="parentText" presStyleLbl="node1" presStyleIdx="2" presStyleCnt="3" custScaleX="104818" custScaleY="150810">
        <dgm:presLayoutVars>
          <dgm:chMax val="0"/>
          <dgm:bulletEnabled val="1"/>
        </dgm:presLayoutVars>
      </dgm:prSet>
      <dgm:spPr/>
      <dgm:t>
        <a:bodyPr/>
        <a:lstStyle/>
        <a:p>
          <a:endParaRPr lang="ru-RU"/>
        </a:p>
      </dgm:t>
    </dgm:pt>
    <dgm:pt modelId="{0C32C189-EC00-F04A-BA08-0E6B4E388444}" type="pres">
      <dgm:prSet presAssocID="{6C42CB3F-BE45-0A4A-882C-0956C79CBEBA}" presName="negativeSpace" presStyleCnt="0"/>
      <dgm:spPr/>
    </dgm:pt>
    <dgm:pt modelId="{8EA0739F-8400-6440-B5F8-D8255D2F9E4E}" type="pres">
      <dgm:prSet presAssocID="{6C42CB3F-BE45-0A4A-882C-0956C79CBEBA}" presName="childText" presStyleLbl="conFgAcc1" presStyleIdx="2" presStyleCnt="3">
        <dgm:presLayoutVars>
          <dgm:bulletEnabled val="1"/>
        </dgm:presLayoutVars>
      </dgm:prSet>
      <dgm:spPr/>
    </dgm:pt>
  </dgm:ptLst>
  <dgm:cxnLst>
    <dgm:cxn modelId="{42B0A56F-1E12-B444-929C-C5E37F9BE2B6}" type="presOf" srcId="{C9591DBA-B3AE-E14B-ABA8-B0A908F2BF6F}" destId="{25B6CE8D-CFEA-B64E-9FEC-B6C2FC165AB5}" srcOrd="0" destOrd="0" presId="urn:microsoft.com/office/officeart/2005/8/layout/list1"/>
    <dgm:cxn modelId="{038EEF6C-9486-8640-8ED2-CFE474D8FFF8}" type="presOf" srcId="{6C42CB3F-BE45-0A4A-882C-0956C79CBEBA}" destId="{D00D9CA8-D2EE-ED4F-BB3F-C17DAD8C1C58}" srcOrd="1" destOrd="0" presId="urn:microsoft.com/office/officeart/2005/8/layout/list1"/>
    <dgm:cxn modelId="{3792CDE6-6261-5244-AAED-D4A9930646C9}" srcId="{C9591DBA-B3AE-E14B-ABA8-B0A908F2BF6F}" destId="{6C42CB3F-BE45-0A4A-882C-0956C79CBEBA}" srcOrd="2" destOrd="0" parTransId="{F8CABC1E-FF77-FF46-A064-FBBA56E3E79D}" sibTransId="{D11A1625-F5AD-C94A-9B6F-749ECED46D7A}"/>
    <dgm:cxn modelId="{FA8DC65B-F9F9-BB40-9E84-A9B435A32E07}" type="presOf" srcId="{5D99B03B-01F1-9C4A-91A6-87320B11A7EF}" destId="{93E6F285-E8EE-E741-B03E-D80532093B5A}" srcOrd="0" destOrd="0" presId="urn:microsoft.com/office/officeart/2005/8/layout/list1"/>
    <dgm:cxn modelId="{C3498BF1-D1CA-0D4A-A54F-3F7BA8192171}" type="presOf" srcId="{5D99B03B-01F1-9C4A-91A6-87320B11A7EF}" destId="{2E86091D-4247-4642-9746-23FBDBEC7D2C}" srcOrd="1" destOrd="0" presId="urn:microsoft.com/office/officeart/2005/8/layout/list1"/>
    <dgm:cxn modelId="{67F3A6AA-0FE1-104D-897C-DB7FFD14A6E7}" srcId="{C9591DBA-B3AE-E14B-ABA8-B0A908F2BF6F}" destId="{5D99B03B-01F1-9C4A-91A6-87320B11A7EF}" srcOrd="0" destOrd="0" parTransId="{C0C6F849-CB5E-2845-B6CA-F9A814CA5957}" sibTransId="{FD85C578-37A2-B54A-A546-E3E0193D798C}"/>
    <dgm:cxn modelId="{A1EAA340-E260-A24E-867B-37A259AC5190}" type="presOf" srcId="{6C42CB3F-BE45-0A4A-882C-0956C79CBEBA}" destId="{74280A53-E8F2-9B43-89F5-D16B153A83D7}" srcOrd="0" destOrd="0" presId="urn:microsoft.com/office/officeart/2005/8/layout/list1"/>
    <dgm:cxn modelId="{2FFD7FFC-DE09-EB4B-ADE3-14FEDC162772}" type="presOf" srcId="{19CCB06E-971B-6E42-A13B-35E912BF0329}" destId="{61083EA1-F2F9-0B43-8995-CF2928016178}" srcOrd="1" destOrd="0" presId="urn:microsoft.com/office/officeart/2005/8/layout/list1"/>
    <dgm:cxn modelId="{B6240AF9-D2DF-D34A-8DB9-A088A434491A}" srcId="{C9591DBA-B3AE-E14B-ABA8-B0A908F2BF6F}" destId="{19CCB06E-971B-6E42-A13B-35E912BF0329}" srcOrd="1" destOrd="0" parTransId="{4368DC86-66ED-684C-9FEE-7EC699A577BD}" sibTransId="{5EE63045-05F6-DA4E-A659-6B4444DB4124}"/>
    <dgm:cxn modelId="{7B066E93-C83D-184F-A552-19CD0F21586E}" type="presOf" srcId="{19CCB06E-971B-6E42-A13B-35E912BF0329}" destId="{3FFB2515-90AD-B743-B47D-F06253E0BE73}" srcOrd="0" destOrd="0" presId="urn:microsoft.com/office/officeart/2005/8/layout/list1"/>
    <dgm:cxn modelId="{33E125DE-C775-1A48-84AF-9ADE43E79473}" type="presParOf" srcId="{25B6CE8D-CFEA-B64E-9FEC-B6C2FC165AB5}" destId="{5754E703-63A2-684B-B23F-0A6DDBABF731}" srcOrd="0" destOrd="0" presId="urn:microsoft.com/office/officeart/2005/8/layout/list1"/>
    <dgm:cxn modelId="{E7DCF381-ED93-7949-A915-2D99A8B92D14}" type="presParOf" srcId="{5754E703-63A2-684B-B23F-0A6DDBABF731}" destId="{93E6F285-E8EE-E741-B03E-D80532093B5A}" srcOrd="0" destOrd="0" presId="urn:microsoft.com/office/officeart/2005/8/layout/list1"/>
    <dgm:cxn modelId="{B543E7D7-067A-2D4A-92F6-45005553E6D0}" type="presParOf" srcId="{5754E703-63A2-684B-B23F-0A6DDBABF731}" destId="{2E86091D-4247-4642-9746-23FBDBEC7D2C}" srcOrd="1" destOrd="0" presId="urn:microsoft.com/office/officeart/2005/8/layout/list1"/>
    <dgm:cxn modelId="{FEBFBB5C-ACA4-C248-BBBB-8F1D3A5AEFA0}" type="presParOf" srcId="{25B6CE8D-CFEA-B64E-9FEC-B6C2FC165AB5}" destId="{99798585-2E0A-CF4B-8800-9B32E9D05F32}" srcOrd="1" destOrd="0" presId="urn:microsoft.com/office/officeart/2005/8/layout/list1"/>
    <dgm:cxn modelId="{A6F66ED7-2012-2740-B037-CCA9F89036AD}" type="presParOf" srcId="{25B6CE8D-CFEA-B64E-9FEC-B6C2FC165AB5}" destId="{231715C8-5FEB-214E-8F3E-46B4FA9525A5}" srcOrd="2" destOrd="0" presId="urn:microsoft.com/office/officeart/2005/8/layout/list1"/>
    <dgm:cxn modelId="{9575B699-DB12-A243-88D6-97D65B689576}" type="presParOf" srcId="{25B6CE8D-CFEA-B64E-9FEC-B6C2FC165AB5}" destId="{B2E43C35-195B-CE44-96C1-3781B94E61C7}" srcOrd="3" destOrd="0" presId="urn:microsoft.com/office/officeart/2005/8/layout/list1"/>
    <dgm:cxn modelId="{405F5D5A-F142-554D-8346-88099597737D}" type="presParOf" srcId="{25B6CE8D-CFEA-B64E-9FEC-B6C2FC165AB5}" destId="{EAF3B40A-8657-2247-85BF-AF4B04BEB7DA}" srcOrd="4" destOrd="0" presId="urn:microsoft.com/office/officeart/2005/8/layout/list1"/>
    <dgm:cxn modelId="{089F5116-0D6D-064D-813F-EE30B63AA02A}" type="presParOf" srcId="{EAF3B40A-8657-2247-85BF-AF4B04BEB7DA}" destId="{3FFB2515-90AD-B743-B47D-F06253E0BE73}" srcOrd="0" destOrd="0" presId="urn:microsoft.com/office/officeart/2005/8/layout/list1"/>
    <dgm:cxn modelId="{D7B400D4-77A2-4B4C-B3E9-D85820B09204}" type="presParOf" srcId="{EAF3B40A-8657-2247-85BF-AF4B04BEB7DA}" destId="{61083EA1-F2F9-0B43-8995-CF2928016178}" srcOrd="1" destOrd="0" presId="urn:microsoft.com/office/officeart/2005/8/layout/list1"/>
    <dgm:cxn modelId="{ACB62F4C-127C-1F41-B299-ED94BBFA4FD0}" type="presParOf" srcId="{25B6CE8D-CFEA-B64E-9FEC-B6C2FC165AB5}" destId="{6FD48127-0BC2-9E4F-8368-C5C55085B574}" srcOrd="5" destOrd="0" presId="urn:microsoft.com/office/officeart/2005/8/layout/list1"/>
    <dgm:cxn modelId="{4B956F03-B6C2-744A-A62D-CE98C3B16C79}" type="presParOf" srcId="{25B6CE8D-CFEA-B64E-9FEC-B6C2FC165AB5}" destId="{D9731429-7EE9-F441-BD96-244F49275248}" srcOrd="6" destOrd="0" presId="urn:microsoft.com/office/officeart/2005/8/layout/list1"/>
    <dgm:cxn modelId="{B5968259-DD5F-DC4B-9174-EEB0F0986B0A}" type="presParOf" srcId="{25B6CE8D-CFEA-B64E-9FEC-B6C2FC165AB5}" destId="{662007DC-9219-EC4F-B113-2EF62CE55DA7}" srcOrd="7" destOrd="0" presId="urn:microsoft.com/office/officeart/2005/8/layout/list1"/>
    <dgm:cxn modelId="{2D6AFE76-BD8D-304B-BB8E-CDA1C7335795}" type="presParOf" srcId="{25B6CE8D-CFEA-B64E-9FEC-B6C2FC165AB5}" destId="{7AC9E544-B0F2-B54E-BB98-F206A8F45D66}" srcOrd="8" destOrd="0" presId="urn:microsoft.com/office/officeart/2005/8/layout/list1"/>
    <dgm:cxn modelId="{61C7B000-D166-EE45-8218-B3D53DCC3D89}" type="presParOf" srcId="{7AC9E544-B0F2-B54E-BB98-F206A8F45D66}" destId="{74280A53-E8F2-9B43-89F5-D16B153A83D7}" srcOrd="0" destOrd="0" presId="urn:microsoft.com/office/officeart/2005/8/layout/list1"/>
    <dgm:cxn modelId="{CFC41D36-D9AE-8A44-9E8F-D595C96372A8}" type="presParOf" srcId="{7AC9E544-B0F2-B54E-BB98-F206A8F45D66}" destId="{D00D9CA8-D2EE-ED4F-BB3F-C17DAD8C1C58}" srcOrd="1" destOrd="0" presId="urn:microsoft.com/office/officeart/2005/8/layout/list1"/>
    <dgm:cxn modelId="{AD984833-C136-474D-B09F-FA1BDBD382D2}" type="presParOf" srcId="{25B6CE8D-CFEA-B64E-9FEC-B6C2FC165AB5}" destId="{0C32C189-EC00-F04A-BA08-0E6B4E388444}" srcOrd="9" destOrd="0" presId="urn:microsoft.com/office/officeart/2005/8/layout/list1"/>
    <dgm:cxn modelId="{5FAE071D-639A-0441-9051-449314241F49}" type="presParOf" srcId="{25B6CE8D-CFEA-B64E-9FEC-B6C2FC165AB5}" destId="{8EA0739F-8400-6440-B5F8-D8255D2F9E4E}"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1715C8-5FEB-214E-8F3E-46B4FA9525A5}">
      <dsp:nvSpPr>
        <dsp:cNvPr id="0" name=""/>
        <dsp:cNvSpPr/>
      </dsp:nvSpPr>
      <dsp:spPr>
        <a:xfrm>
          <a:off x="0" y="991863"/>
          <a:ext cx="10058399" cy="453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2E86091D-4247-4642-9746-23FBDBEC7D2C}">
      <dsp:nvSpPr>
        <dsp:cNvPr id="0" name=""/>
        <dsp:cNvSpPr/>
      </dsp:nvSpPr>
      <dsp:spPr>
        <a:xfrm>
          <a:off x="502920" y="404731"/>
          <a:ext cx="7132974" cy="852811"/>
        </a:xfrm>
        <a:prstGeom prst="round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6129" tIns="0" rIns="266129" bIns="0" numCol="1" spcCol="1270" anchor="ctr" anchorCtr="0">
          <a:noAutofit/>
        </a:bodyPr>
        <a:lstStyle/>
        <a:p>
          <a:pPr lvl="0" algn="l" defTabSz="800100">
            <a:lnSpc>
              <a:spcPct val="90000"/>
            </a:lnSpc>
            <a:spcBef>
              <a:spcPct val="0"/>
            </a:spcBef>
            <a:spcAft>
              <a:spcPct val="35000"/>
            </a:spcAft>
          </a:pPr>
          <a:r>
            <a:rPr lang="ru-RU" sz="1800" kern="1200" dirty="0" smtClean="0"/>
            <a:t>Старое новое о </a:t>
          </a:r>
          <a:r>
            <a:rPr lang="en-GB" sz="1800" kern="1200" dirty="0" smtClean="0"/>
            <a:t>DOAJ: </a:t>
          </a:r>
          <a:r>
            <a:rPr lang="ru-RU" sz="1800" kern="1200" dirty="0" smtClean="0"/>
            <a:t>принципы, миссия</a:t>
          </a:r>
          <a:endParaRPr lang="ru-RU" sz="1800" kern="1200" dirty="0"/>
        </a:p>
      </dsp:txBody>
      <dsp:txXfrm>
        <a:off x="544551" y="446362"/>
        <a:ext cx="7049712" cy="769549"/>
      </dsp:txXfrm>
    </dsp:sp>
    <dsp:sp modelId="{D9731429-7EE9-F441-BD96-244F49275248}">
      <dsp:nvSpPr>
        <dsp:cNvPr id="0" name=""/>
        <dsp:cNvSpPr/>
      </dsp:nvSpPr>
      <dsp:spPr>
        <a:xfrm>
          <a:off x="0" y="2077929"/>
          <a:ext cx="10058399" cy="453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61083EA1-F2F9-0B43-8995-CF2928016178}">
      <dsp:nvSpPr>
        <dsp:cNvPr id="0" name=""/>
        <dsp:cNvSpPr/>
      </dsp:nvSpPr>
      <dsp:spPr>
        <a:xfrm>
          <a:off x="502920" y="1542663"/>
          <a:ext cx="7207115" cy="800945"/>
        </a:xfrm>
        <a:prstGeom prst="round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6129" tIns="0" rIns="266129" bIns="0" numCol="1" spcCol="1270" anchor="ctr" anchorCtr="0">
          <a:noAutofit/>
        </a:bodyPr>
        <a:lstStyle/>
        <a:p>
          <a:pPr lvl="0" algn="l" defTabSz="800100">
            <a:lnSpc>
              <a:spcPct val="90000"/>
            </a:lnSpc>
            <a:spcBef>
              <a:spcPct val="0"/>
            </a:spcBef>
            <a:spcAft>
              <a:spcPct val="35000"/>
            </a:spcAft>
          </a:pPr>
          <a:r>
            <a:rPr lang="ru-RU" sz="1800" kern="1200" dirty="0" smtClean="0"/>
            <a:t>Российские журналы в </a:t>
          </a:r>
          <a:r>
            <a:rPr lang="en-GB" sz="1800" kern="1200" dirty="0" smtClean="0"/>
            <a:t>DOAJ:</a:t>
          </a:r>
          <a:r>
            <a:rPr lang="ru-RU" sz="1800" kern="1200" dirty="0" smtClean="0"/>
            <a:t> динамика включения/исключения</a:t>
          </a:r>
          <a:endParaRPr lang="ru-RU" sz="1800" kern="1200" dirty="0"/>
        </a:p>
      </dsp:txBody>
      <dsp:txXfrm>
        <a:off x="542019" y="1581762"/>
        <a:ext cx="7128917" cy="722747"/>
      </dsp:txXfrm>
    </dsp:sp>
    <dsp:sp modelId="{8EA0739F-8400-6440-B5F8-D8255D2F9E4E}">
      <dsp:nvSpPr>
        <dsp:cNvPr id="0" name=""/>
        <dsp:cNvSpPr/>
      </dsp:nvSpPr>
      <dsp:spPr>
        <a:xfrm>
          <a:off x="0" y="3164393"/>
          <a:ext cx="10058399" cy="453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D00D9CA8-D2EE-ED4F-BB3F-C17DAD8C1C58}">
      <dsp:nvSpPr>
        <dsp:cNvPr id="0" name=""/>
        <dsp:cNvSpPr/>
      </dsp:nvSpPr>
      <dsp:spPr>
        <a:xfrm>
          <a:off x="502920" y="2628729"/>
          <a:ext cx="7380109" cy="801344"/>
        </a:xfrm>
        <a:prstGeom prst="roundRect">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6129" tIns="0" rIns="266129" bIns="0" numCol="1" spcCol="1270" anchor="ctr" anchorCtr="0">
          <a:noAutofit/>
        </a:bodyPr>
        <a:lstStyle/>
        <a:p>
          <a:pPr lvl="0" algn="l" defTabSz="800100">
            <a:lnSpc>
              <a:spcPct val="90000"/>
            </a:lnSpc>
            <a:spcBef>
              <a:spcPct val="0"/>
            </a:spcBef>
            <a:spcAft>
              <a:spcPct val="35000"/>
            </a:spcAft>
          </a:pPr>
          <a:r>
            <a:rPr lang="ru-RU" sz="1800" kern="1200" dirty="0" smtClean="0"/>
            <a:t>Основные сложности адаптации российских журналов </a:t>
          </a:r>
          <a:endParaRPr lang="ru-RU" sz="1800" kern="1200" dirty="0"/>
        </a:p>
      </dsp:txBody>
      <dsp:txXfrm>
        <a:off x="542038" y="2667847"/>
        <a:ext cx="7301873" cy="723108"/>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B0F7CE-226E-0B41-8C02-FEC9E418E82F}" type="datetimeFigureOut">
              <a:rPr lang="ru-RU" smtClean="0"/>
              <a:t>21.04.18</a:t>
            </a:fld>
            <a:endParaRPr lang="en-GB"/>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Образец текста</a:t>
            </a:r>
          </a:p>
          <a:p>
            <a:pPr lvl="1"/>
            <a:r>
              <a:rPr lang="en-GB" smtClean="0"/>
              <a:t>Второй уровень</a:t>
            </a:r>
          </a:p>
          <a:p>
            <a:pPr lvl="2"/>
            <a:r>
              <a:rPr lang="en-GB" smtClean="0"/>
              <a:t>Третий уровень</a:t>
            </a:r>
          </a:p>
          <a:p>
            <a:pPr lvl="3"/>
            <a:r>
              <a:rPr lang="en-GB" smtClean="0"/>
              <a:t>Четвертый уровень</a:t>
            </a:r>
          </a:p>
          <a:p>
            <a:pPr lvl="4"/>
            <a:r>
              <a:rPr lang="en-GB" smtClean="0"/>
              <a:t>Пятый уровень</a:t>
            </a:r>
            <a:endParaRPr lang="en-GB"/>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A59E3A-8340-DA40-A492-44F281C516C4}" type="slidenum">
              <a:rPr lang="en-GB" smtClean="0"/>
              <a:t>‹#›</a:t>
            </a:fld>
            <a:endParaRPr lang="en-GB"/>
          </a:p>
        </p:txBody>
      </p:sp>
    </p:spTree>
    <p:extLst>
      <p:ext uri="{BB962C8B-B14F-4D97-AF65-F5344CB8AC3E}">
        <p14:creationId xmlns:p14="http://schemas.microsoft.com/office/powerpoint/2010/main" val="262813910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en-GB" dirty="0"/>
          </a:p>
        </p:txBody>
      </p:sp>
      <p:sp>
        <p:nvSpPr>
          <p:cNvPr id="4" name="Номер слайда 3"/>
          <p:cNvSpPr>
            <a:spLocks noGrp="1"/>
          </p:cNvSpPr>
          <p:nvPr>
            <p:ph type="sldNum" sz="quarter" idx="10"/>
          </p:nvPr>
        </p:nvSpPr>
        <p:spPr/>
        <p:txBody>
          <a:bodyPr/>
          <a:lstStyle/>
          <a:p>
            <a:fld id="{85A59E3A-8340-DA40-A492-44F281C516C4}" type="slidenum">
              <a:rPr lang="en-GB" smtClean="0"/>
              <a:t>4</a:t>
            </a:fld>
            <a:endParaRPr lang="en-GB"/>
          </a:p>
        </p:txBody>
      </p:sp>
    </p:spTree>
    <p:extLst>
      <p:ext uri="{BB962C8B-B14F-4D97-AF65-F5344CB8AC3E}">
        <p14:creationId xmlns:p14="http://schemas.microsoft.com/office/powerpoint/2010/main" val="4855077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Всего</a:t>
            </a:r>
            <a:r>
              <a:rPr lang="ru-RU" baseline="0" dirty="0" smtClean="0"/>
              <a:t> 58 вопросов, не требующие написания текста (выбор из предложенных вариантов)</a:t>
            </a:r>
            <a:endParaRPr lang="ru-RU" dirty="0"/>
          </a:p>
        </p:txBody>
      </p:sp>
      <p:sp>
        <p:nvSpPr>
          <p:cNvPr id="4" name="Номер слайда 3"/>
          <p:cNvSpPr>
            <a:spLocks noGrp="1"/>
          </p:cNvSpPr>
          <p:nvPr>
            <p:ph type="sldNum" sz="quarter" idx="10"/>
          </p:nvPr>
        </p:nvSpPr>
        <p:spPr/>
        <p:txBody>
          <a:bodyPr/>
          <a:lstStyle/>
          <a:p>
            <a:fld id="{85A59E3A-8340-DA40-A492-44F281C516C4}" type="slidenum">
              <a:rPr lang="en-GB" smtClean="0"/>
              <a:t>7</a:t>
            </a:fld>
            <a:endParaRPr lang="en-GB"/>
          </a:p>
        </p:txBody>
      </p:sp>
    </p:spTree>
    <p:extLst>
      <p:ext uri="{BB962C8B-B14F-4D97-AF65-F5344CB8AC3E}">
        <p14:creationId xmlns:p14="http://schemas.microsoft.com/office/powerpoint/2010/main" val="12449568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85A59E3A-8340-DA40-A492-44F281C516C4}" type="slidenum">
              <a:rPr lang="en-GB" smtClean="0"/>
              <a:t>8</a:t>
            </a:fld>
            <a:endParaRPr lang="en-GB"/>
          </a:p>
        </p:txBody>
      </p:sp>
    </p:spTree>
    <p:extLst>
      <p:ext uri="{BB962C8B-B14F-4D97-AF65-F5344CB8AC3E}">
        <p14:creationId xmlns:p14="http://schemas.microsoft.com/office/powerpoint/2010/main" val="814076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Россия</a:t>
            </a:r>
            <a:r>
              <a:rPr lang="ru-RU" baseline="0" dirty="0" smtClean="0"/>
              <a:t> после Польши (у которой 509 журналов сегодня в </a:t>
            </a:r>
            <a:r>
              <a:rPr lang="en-GB" baseline="0" dirty="0" smtClean="0"/>
              <a:t>DOAJ) – c</a:t>
            </a:r>
            <a:r>
              <a:rPr lang="ru-RU" baseline="0" dirty="0" err="1" smtClean="0"/>
              <a:t>амая</a:t>
            </a:r>
            <a:r>
              <a:rPr lang="ru-RU" baseline="0" dirty="0" smtClean="0"/>
              <a:t> многочисленная выборка </a:t>
            </a:r>
            <a:endParaRPr lang="ru-RU" dirty="0"/>
          </a:p>
        </p:txBody>
      </p:sp>
      <p:sp>
        <p:nvSpPr>
          <p:cNvPr id="4" name="Номер слайда 3"/>
          <p:cNvSpPr>
            <a:spLocks noGrp="1"/>
          </p:cNvSpPr>
          <p:nvPr>
            <p:ph type="sldNum" sz="quarter" idx="10"/>
          </p:nvPr>
        </p:nvSpPr>
        <p:spPr/>
        <p:txBody>
          <a:bodyPr/>
          <a:lstStyle/>
          <a:p>
            <a:fld id="{85A59E3A-8340-DA40-A492-44F281C516C4}" type="slidenum">
              <a:rPr lang="en-GB" smtClean="0"/>
              <a:t>10</a:t>
            </a:fld>
            <a:endParaRPr lang="en-GB"/>
          </a:p>
        </p:txBody>
      </p:sp>
    </p:spTree>
    <p:extLst>
      <p:ext uri="{BB962C8B-B14F-4D97-AF65-F5344CB8AC3E}">
        <p14:creationId xmlns:p14="http://schemas.microsoft.com/office/powerpoint/2010/main" val="1355434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AFE5954B-3F8C-4C96-BA0F-BDEBE14E0C82}" type="datetimeFigureOut">
              <a:rPr lang="da-DK" smtClean="0"/>
              <a:t>21/04/18</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6B6D553D-7970-45F2-8D43-66DDC391C760}" type="slidenum">
              <a:rPr lang="da-DK" smtClean="0"/>
              <a:t>‹#›</a:t>
            </a:fld>
            <a:endParaRPr lang="da-DK"/>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FE5954B-3F8C-4C96-BA0F-BDEBE14E0C82}" type="datetimeFigureOut">
              <a:rPr lang="da-DK" smtClean="0"/>
              <a:t>21/04/18</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6B6D553D-7970-45F2-8D43-66DDC391C760}" type="slidenum">
              <a:rPr lang="da-DK" smtClean="0"/>
              <a:t>‹#›</a:t>
            </a:fld>
            <a:endParaRPr lang="da-D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 загол.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FE5954B-3F8C-4C96-BA0F-BDEBE14E0C82}" type="datetimeFigureOut">
              <a:rPr lang="da-DK" smtClean="0"/>
              <a:t>21/04/18</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6B6D553D-7970-45F2-8D43-66DDC391C760}" type="slidenum">
              <a:rPr lang="da-DK" smtClean="0"/>
              <a:t>‹#›</a:t>
            </a:fld>
            <a:endParaRPr lang="da-D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FE5954B-3F8C-4C96-BA0F-BDEBE14E0C82}" type="datetimeFigureOut">
              <a:rPr lang="da-DK" smtClean="0"/>
              <a:t>21/04/18</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6B6D553D-7970-45F2-8D43-66DDC391C760}" type="slidenum">
              <a:rPr lang="da-DK" smtClean="0"/>
              <a:t>‹#›</a:t>
            </a:fld>
            <a:endParaRPr lang="da-D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FE5954B-3F8C-4C96-BA0F-BDEBE14E0C82}" type="datetimeFigureOut">
              <a:rPr lang="da-DK" smtClean="0"/>
              <a:t>21/04/18</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6B6D553D-7970-45F2-8D43-66DDC391C760}" type="slidenum">
              <a:rPr lang="da-DK" smtClean="0"/>
              <a:t>‹#›</a:t>
            </a:fld>
            <a:endParaRPr lang="da-DK"/>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AFE5954B-3F8C-4C96-BA0F-BDEBE14E0C82}" type="datetimeFigureOut">
              <a:rPr lang="da-DK" smtClean="0"/>
              <a:t>21/04/18</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6B6D553D-7970-45F2-8D43-66DDC391C760}" type="slidenum">
              <a:rPr lang="da-DK" smtClean="0"/>
              <a:t>‹#›</a:t>
            </a:fld>
            <a:endParaRPr lang="da-D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AFE5954B-3F8C-4C96-BA0F-BDEBE14E0C82}" type="datetimeFigureOut">
              <a:rPr lang="da-DK" smtClean="0"/>
              <a:t>21/04/18</a:t>
            </a:fld>
            <a:endParaRPr lang="da-DK"/>
          </a:p>
        </p:txBody>
      </p:sp>
      <p:sp>
        <p:nvSpPr>
          <p:cNvPr id="8" name="Footer Placeholder 7"/>
          <p:cNvSpPr>
            <a:spLocks noGrp="1"/>
          </p:cNvSpPr>
          <p:nvPr>
            <p:ph type="ftr" sz="quarter" idx="11"/>
          </p:nvPr>
        </p:nvSpPr>
        <p:spPr/>
        <p:txBody>
          <a:bodyPr/>
          <a:lstStyle/>
          <a:p>
            <a:endParaRPr lang="da-DK"/>
          </a:p>
        </p:txBody>
      </p:sp>
      <p:sp>
        <p:nvSpPr>
          <p:cNvPr id="9" name="Slide Number Placeholder 8"/>
          <p:cNvSpPr>
            <a:spLocks noGrp="1"/>
          </p:cNvSpPr>
          <p:nvPr>
            <p:ph type="sldNum" sz="quarter" idx="12"/>
          </p:nvPr>
        </p:nvSpPr>
        <p:spPr/>
        <p:txBody>
          <a:bodyPr/>
          <a:lstStyle/>
          <a:p>
            <a:fld id="{6B6D553D-7970-45F2-8D43-66DDC391C760}" type="slidenum">
              <a:rPr lang="da-DK" smtClean="0"/>
              <a:t>‹#›</a:t>
            </a:fld>
            <a:endParaRPr lang="da-D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AFE5954B-3F8C-4C96-BA0F-BDEBE14E0C82}" type="datetimeFigureOut">
              <a:rPr lang="da-DK" smtClean="0"/>
              <a:t>21/04/18</a:t>
            </a:fld>
            <a:endParaRPr lang="da-DK"/>
          </a:p>
        </p:txBody>
      </p:sp>
      <p:sp>
        <p:nvSpPr>
          <p:cNvPr id="4" name="Footer Placeholder 3"/>
          <p:cNvSpPr>
            <a:spLocks noGrp="1"/>
          </p:cNvSpPr>
          <p:nvPr>
            <p:ph type="ftr" sz="quarter" idx="11"/>
          </p:nvPr>
        </p:nvSpPr>
        <p:spPr/>
        <p:txBody>
          <a:bodyPr/>
          <a:lstStyle/>
          <a:p>
            <a:endParaRPr lang="da-DK"/>
          </a:p>
        </p:txBody>
      </p:sp>
      <p:sp>
        <p:nvSpPr>
          <p:cNvPr id="5" name="Slide Number Placeholder 4"/>
          <p:cNvSpPr>
            <a:spLocks noGrp="1"/>
          </p:cNvSpPr>
          <p:nvPr>
            <p:ph type="sldNum" sz="quarter" idx="12"/>
          </p:nvPr>
        </p:nvSpPr>
        <p:spPr/>
        <p:txBody>
          <a:bodyPr/>
          <a:lstStyle/>
          <a:p>
            <a:fld id="{6B6D553D-7970-45F2-8D43-66DDC391C760}" type="slidenum">
              <a:rPr lang="da-DK" smtClean="0"/>
              <a:t>‹#›</a:t>
            </a:fld>
            <a:endParaRPr lang="da-D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FE5954B-3F8C-4C96-BA0F-BDEBE14E0C82}" type="datetimeFigureOut">
              <a:rPr lang="da-DK" smtClean="0"/>
              <a:t>21/04/18</a:t>
            </a:fld>
            <a:endParaRPr lang="da-DK"/>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da-DK"/>
          </a:p>
        </p:txBody>
      </p:sp>
      <p:sp>
        <p:nvSpPr>
          <p:cNvPr id="9" name="Slide Number Placeholder 8"/>
          <p:cNvSpPr>
            <a:spLocks noGrp="1"/>
          </p:cNvSpPr>
          <p:nvPr>
            <p:ph type="sldNum" sz="quarter" idx="12"/>
          </p:nvPr>
        </p:nvSpPr>
        <p:spPr/>
        <p:txBody>
          <a:bodyPr/>
          <a:lstStyle/>
          <a:p>
            <a:fld id="{6B6D553D-7970-45F2-8D43-66DDC391C760}" type="slidenum">
              <a:rPr lang="da-DK" smtClean="0"/>
              <a:t>‹#›</a:t>
            </a:fld>
            <a:endParaRPr lang="da-D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AFE5954B-3F8C-4C96-BA0F-BDEBE14E0C82}" type="datetimeFigureOut">
              <a:rPr lang="da-DK" smtClean="0"/>
              <a:t>21/04/18</a:t>
            </a:fld>
            <a:endParaRPr lang="da-DK"/>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da-DK"/>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B6D553D-7970-45F2-8D43-66DDC391C760}" type="slidenum">
              <a:rPr lang="da-DK" smtClean="0"/>
              <a:t>‹#›</a:t>
            </a:fld>
            <a:endParaRPr lang="da-D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solidFill>
            <a:schemeClr val="accent2"/>
          </a:solid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Чтобы добавить рисунок, перетащите его в заполнитель или щелкните значок</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AFE5954B-3F8C-4C96-BA0F-BDEBE14E0C82}" type="datetimeFigureOut">
              <a:rPr lang="da-DK" smtClean="0"/>
              <a:t>21/04/18</a:t>
            </a:fld>
            <a:endParaRPr lang="da-DK"/>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B6D553D-7970-45F2-8D43-66DDC391C760}" type="slidenum">
              <a:rPr lang="da-DK" smtClean="0"/>
              <a:t>‹#›</a:t>
            </a:fld>
            <a:endParaRPr lang="da-DK"/>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AFE5954B-3F8C-4C96-BA0F-BDEBE14E0C82}" type="datetimeFigureOut">
              <a:rPr lang="da-DK" smtClean="0"/>
              <a:t>21/04/18</a:t>
            </a:fld>
            <a:endParaRPr lang="da-DK"/>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da-DK"/>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B6D553D-7970-45F2-8D43-66DDC391C760}" type="slidenum">
              <a:rPr lang="da-DK" smtClean="0"/>
              <a:t>‹#›</a:t>
            </a:fld>
            <a:endParaRPr lang="da-DK"/>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4900577"/>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creativecommons.org/licenses/by/3.0/" TargetMode="External"/><Relationship Id="rId3" Type="http://schemas.openxmlformats.org/officeDocument/2006/relationships/hyperlink" Target="http://opcit.eprints.org/oacitation-biblio.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mailto:natalya@doaj.org" TargetMode="Externa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7459" y="625001"/>
            <a:ext cx="3483236" cy="672458"/>
          </a:xfrm>
          <a:prstGeom prst="rect">
            <a:avLst/>
          </a:prstGeom>
        </p:spPr>
      </p:pic>
      <p:sp>
        <p:nvSpPr>
          <p:cNvPr id="5" name="textruta 4"/>
          <p:cNvSpPr txBox="1"/>
          <p:nvPr/>
        </p:nvSpPr>
        <p:spPr>
          <a:xfrm>
            <a:off x="7726206" y="304793"/>
            <a:ext cx="4169703" cy="830997"/>
          </a:xfrm>
          <a:prstGeom prst="rect">
            <a:avLst/>
          </a:prstGeom>
          <a:noFill/>
        </p:spPr>
        <p:txBody>
          <a:bodyPr wrap="square" rtlCol="0">
            <a:spAutoFit/>
          </a:bodyPr>
          <a:lstStyle/>
          <a:p>
            <a:pPr algn="ctr"/>
            <a:r>
              <a:rPr lang="ru-RU" sz="2400" dirty="0" smtClean="0">
                <a:solidFill>
                  <a:schemeClr val="accent2"/>
                </a:solidFill>
              </a:rPr>
              <a:t>Наталья Геннадьевна Попова </a:t>
            </a:r>
          </a:p>
          <a:p>
            <a:pPr algn="ctr"/>
            <a:r>
              <a:rPr lang="en-GB" sz="2400" dirty="0" smtClean="0">
                <a:solidFill>
                  <a:schemeClr val="accent2"/>
                </a:solidFill>
              </a:rPr>
              <a:t>Ambassador</a:t>
            </a:r>
            <a:r>
              <a:rPr lang="en-US" sz="2400" dirty="0" smtClean="0">
                <a:solidFill>
                  <a:schemeClr val="accent2"/>
                </a:solidFill>
              </a:rPr>
              <a:t> DOAJ</a:t>
            </a:r>
            <a:r>
              <a:rPr lang="en-GB" sz="2400" dirty="0" smtClean="0">
                <a:solidFill>
                  <a:schemeClr val="accent2"/>
                </a:solidFill>
              </a:rPr>
              <a:t> for Russia</a:t>
            </a:r>
          </a:p>
        </p:txBody>
      </p:sp>
      <p:sp>
        <p:nvSpPr>
          <p:cNvPr id="3" name="Pladsholder til indhold 2"/>
          <p:cNvSpPr>
            <a:spLocks noGrp="1"/>
          </p:cNvSpPr>
          <p:nvPr>
            <p:ph idx="1"/>
          </p:nvPr>
        </p:nvSpPr>
        <p:spPr>
          <a:xfrm>
            <a:off x="1099751" y="2187146"/>
            <a:ext cx="10046044" cy="4103518"/>
          </a:xfrm>
        </p:spPr>
        <p:txBody>
          <a:bodyPr>
            <a:normAutofit/>
          </a:bodyPr>
          <a:lstStyle/>
          <a:p>
            <a:pPr marL="0" indent="0" algn="ctr">
              <a:buNone/>
            </a:pPr>
            <a:r>
              <a:rPr lang="ru-RU" sz="3600" b="1" dirty="0" smtClean="0"/>
              <a:t>Директория журналов открытого доступа </a:t>
            </a:r>
            <a:r>
              <a:rPr lang="en-GB" sz="3600" b="1" dirty="0" smtClean="0"/>
              <a:t>DOAJ: </a:t>
            </a:r>
            <a:endParaRPr lang="ru-RU" sz="3600" b="1" dirty="0" smtClean="0"/>
          </a:p>
          <a:p>
            <a:pPr marL="0" indent="0" algn="ctr">
              <a:buNone/>
            </a:pPr>
            <a:r>
              <a:rPr lang="ru-RU" sz="3600" b="1" dirty="0" smtClean="0"/>
              <a:t>текущие практики и новые горизонты</a:t>
            </a:r>
            <a:endParaRPr lang="ru-RU" sz="3600" b="1" dirty="0"/>
          </a:p>
          <a:p>
            <a:pPr marL="0" indent="0" algn="ctr">
              <a:buNone/>
            </a:pPr>
            <a:r>
              <a:rPr lang="ru-RU" sz="2400" b="1" dirty="0" smtClean="0"/>
              <a:t>7-я </a:t>
            </a:r>
            <a:r>
              <a:rPr lang="ru-RU" sz="2400" b="1" dirty="0"/>
              <a:t>Международная научно-практическая конференция </a:t>
            </a:r>
            <a:endParaRPr lang="ru-RU" sz="2400" b="1" dirty="0" smtClean="0"/>
          </a:p>
          <a:p>
            <a:pPr marL="0" indent="0" algn="ctr">
              <a:buNone/>
            </a:pPr>
            <a:r>
              <a:rPr lang="ru-RU" sz="2400" b="1" dirty="0" smtClean="0"/>
              <a:t>«</a:t>
            </a:r>
            <a:r>
              <a:rPr lang="ru-RU" sz="2400" b="1" dirty="0"/>
              <a:t>Научное издание международного уровня - 2018: редакционная политика, открытый доступ, научные коммуникации»</a:t>
            </a:r>
          </a:p>
          <a:p>
            <a:pPr marL="0" indent="0" algn="ctr">
              <a:buNone/>
            </a:pPr>
            <a:r>
              <a:rPr lang="ru-RU" sz="2400" dirty="0" smtClean="0"/>
              <a:t>Москва</a:t>
            </a:r>
          </a:p>
          <a:p>
            <a:pPr marL="0" indent="0" algn="ctr">
              <a:buNone/>
            </a:pPr>
            <a:r>
              <a:rPr lang="ru-RU" sz="2400" dirty="0" smtClean="0"/>
              <a:t>апрель 2018</a:t>
            </a:r>
            <a:endParaRPr lang="da-DK" sz="1800" dirty="0"/>
          </a:p>
        </p:txBody>
      </p:sp>
    </p:spTree>
    <p:extLst>
      <p:ext uri="{BB962C8B-B14F-4D97-AF65-F5344CB8AC3E}">
        <p14:creationId xmlns:p14="http://schemas.microsoft.com/office/powerpoint/2010/main" val="35168997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67265" y="296563"/>
            <a:ext cx="10686535" cy="5880400"/>
          </a:xfrm>
        </p:spPr>
        <p:txBody>
          <a:bodyPr/>
          <a:lstStyle/>
          <a:p>
            <a:pPr marL="0" indent="0" algn="ctr">
              <a:buNone/>
            </a:pPr>
            <a:endParaRPr lang="ru-RU" sz="3200" b="1" dirty="0" smtClean="0"/>
          </a:p>
          <a:p>
            <a:pPr marL="0" indent="0" algn="ctr">
              <a:buNone/>
            </a:pPr>
            <a:r>
              <a:rPr lang="en-GB" sz="3200" b="1" dirty="0" smtClean="0"/>
              <a:t>DOAJ </a:t>
            </a:r>
            <a:r>
              <a:rPr lang="ru-RU" sz="3200" b="1" dirty="0" smtClean="0"/>
              <a:t>в России</a:t>
            </a:r>
            <a:r>
              <a:rPr lang="en-GB" sz="3200" b="1" dirty="0" smtClean="0"/>
              <a:t>: Status Qu</a:t>
            </a:r>
            <a:r>
              <a:rPr lang="ru-RU" sz="3200" b="1" dirty="0" smtClean="0"/>
              <a:t>о</a:t>
            </a:r>
          </a:p>
          <a:p>
            <a:pPr marL="0" indent="0" algn="ctr">
              <a:buNone/>
            </a:pPr>
            <a:endParaRPr lang="ru-RU" sz="3200" b="1" dirty="0" smtClean="0"/>
          </a:p>
          <a:p>
            <a:pPr marL="0" indent="0" algn="ctr">
              <a:buNone/>
            </a:pPr>
            <a:endParaRPr lang="ru-RU" sz="3200" b="1" dirty="0"/>
          </a:p>
        </p:txBody>
      </p:sp>
      <p:pic>
        <p:nvPicPr>
          <p:cNvPr id="4" name="Bildobjekt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4626" y="37529"/>
            <a:ext cx="3999348" cy="772096"/>
          </a:xfrm>
          <a:prstGeom prst="rect">
            <a:avLst/>
          </a:prstGeom>
        </p:spPr>
      </p:pic>
      <p:graphicFrame>
        <p:nvGraphicFramePr>
          <p:cNvPr id="2" name="Таблица 1"/>
          <p:cNvGraphicFramePr>
            <a:graphicFrameLocks noGrp="1"/>
          </p:cNvGraphicFramePr>
          <p:nvPr>
            <p:extLst>
              <p:ext uri="{D42A27DB-BD31-4B8C-83A1-F6EECF244321}">
                <p14:modId xmlns:p14="http://schemas.microsoft.com/office/powerpoint/2010/main" val="1978810692"/>
              </p:ext>
            </p:extLst>
          </p:nvPr>
        </p:nvGraphicFramePr>
        <p:xfrm>
          <a:off x="852615" y="1890583"/>
          <a:ext cx="10501185" cy="4038461"/>
        </p:xfrm>
        <a:graphic>
          <a:graphicData uri="http://schemas.openxmlformats.org/drawingml/2006/table">
            <a:tbl>
              <a:tblPr firstRow="1" bandRow="1">
                <a:tableStyleId>{8A107856-5554-42FB-B03E-39F5DBC370BA}</a:tableStyleId>
              </a:tblPr>
              <a:tblGrid>
                <a:gridCol w="4160847"/>
                <a:gridCol w="3170169"/>
                <a:gridCol w="3170169"/>
              </a:tblGrid>
              <a:tr h="626067">
                <a:tc>
                  <a:txBody>
                    <a:bodyPr/>
                    <a:lstStyle/>
                    <a:p>
                      <a:endParaRPr lang="en-GB" sz="2400" b="0" dirty="0"/>
                    </a:p>
                  </a:txBody>
                  <a:tcPr/>
                </a:tc>
                <a:tc>
                  <a:txBody>
                    <a:bodyPr/>
                    <a:lstStyle/>
                    <a:p>
                      <a:pPr algn="ctr"/>
                      <a:r>
                        <a:rPr lang="ru-RU" dirty="0" smtClean="0"/>
                        <a:t>Сентябрь</a:t>
                      </a:r>
                      <a:r>
                        <a:rPr lang="ru-RU" baseline="0" dirty="0" smtClean="0"/>
                        <a:t> 2016</a:t>
                      </a:r>
                      <a:endParaRPr lang="en-GB" dirty="0"/>
                    </a:p>
                  </a:txBody>
                  <a:tcPr/>
                </a:tc>
                <a:tc>
                  <a:txBody>
                    <a:bodyPr/>
                    <a:lstStyle/>
                    <a:p>
                      <a:pPr algn="ctr"/>
                      <a:r>
                        <a:rPr lang="ru-RU" dirty="0" smtClean="0"/>
                        <a:t>Апрель 2018</a:t>
                      </a:r>
                      <a:endParaRPr lang="en-GB" dirty="0"/>
                    </a:p>
                  </a:txBody>
                  <a:tcPr/>
                </a:tc>
              </a:tr>
              <a:tr h="1153848">
                <a:tc>
                  <a:txBody>
                    <a:bodyPr/>
                    <a:lstStyle/>
                    <a:p>
                      <a:r>
                        <a:rPr lang="ru-RU" sz="2400" b="0" dirty="0" smtClean="0"/>
                        <a:t>Общее</a:t>
                      </a:r>
                      <a:r>
                        <a:rPr lang="ru-RU" sz="2400" b="0" baseline="0" dirty="0" smtClean="0"/>
                        <a:t> количество российских журналов, включенных в </a:t>
                      </a:r>
                      <a:r>
                        <a:rPr lang="en-GB" sz="2400" b="0" baseline="0" dirty="0" smtClean="0"/>
                        <a:t>DOAJ</a:t>
                      </a:r>
                      <a:endParaRPr lang="en-GB" sz="2400" b="0" dirty="0"/>
                    </a:p>
                  </a:txBody>
                  <a:tcPr/>
                </a:tc>
                <a:tc>
                  <a:txBody>
                    <a:bodyPr/>
                    <a:lstStyle/>
                    <a:p>
                      <a:pPr algn="ctr"/>
                      <a:endParaRPr lang="ru-RU" dirty="0" smtClean="0"/>
                    </a:p>
                    <a:p>
                      <a:pPr algn="ctr"/>
                      <a:r>
                        <a:rPr lang="ru-RU" sz="2400" dirty="0" smtClean="0"/>
                        <a:t>154     </a:t>
                      </a:r>
                      <a:r>
                        <a:rPr lang="ru-RU" dirty="0" smtClean="0"/>
                        <a:t>             </a:t>
                      </a:r>
                      <a:endParaRPr lang="en-GB" dirty="0"/>
                    </a:p>
                  </a:txBody>
                  <a:tcPr/>
                </a:tc>
                <a:tc>
                  <a:txBody>
                    <a:bodyPr/>
                    <a:lstStyle/>
                    <a:p>
                      <a:endParaRPr lang="ru-RU" dirty="0" smtClean="0"/>
                    </a:p>
                    <a:p>
                      <a:pPr algn="ctr"/>
                      <a:r>
                        <a:rPr lang="ru-RU" sz="2400" dirty="0" smtClean="0"/>
                        <a:t>230 </a:t>
                      </a:r>
                      <a:endParaRPr lang="en-GB" sz="2400" dirty="0"/>
                    </a:p>
                  </a:txBody>
                  <a:tcPr/>
                </a:tc>
              </a:tr>
              <a:tr h="1069826">
                <a:tc>
                  <a:txBody>
                    <a:bodyPr/>
                    <a:lstStyle/>
                    <a:p>
                      <a:r>
                        <a:rPr lang="ru-RU" sz="2400" b="0" dirty="0" smtClean="0"/>
                        <a:t>Количество</a:t>
                      </a:r>
                      <a:r>
                        <a:rPr lang="ru-RU" sz="2400" b="0" baseline="0" dirty="0" smtClean="0"/>
                        <a:t> заявок в месяц от российских журналов </a:t>
                      </a:r>
                      <a:endParaRPr lang="en-GB" sz="2400" b="0" dirty="0"/>
                    </a:p>
                  </a:txBody>
                  <a:tcPr/>
                </a:tc>
                <a:tc>
                  <a:txBody>
                    <a:bodyPr/>
                    <a:lstStyle/>
                    <a:p>
                      <a:pPr algn="ctr"/>
                      <a:endParaRPr lang="ru-RU" dirty="0" smtClean="0"/>
                    </a:p>
                    <a:p>
                      <a:pPr algn="ctr"/>
                      <a:r>
                        <a:rPr lang="ru-RU" sz="2400" b="0" dirty="0" smtClean="0"/>
                        <a:t>8</a:t>
                      </a:r>
                      <a:r>
                        <a:rPr lang="ru-RU" sz="2400" b="0" baseline="0" dirty="0" smtClean="0"/>
                        <a:t>–10 </a:t>
                      </a:r>
                      <a:endParaRPr lang="en-GB" sz="2400" b="0" dirty="0"/>
                    </a:p>
                  </a:txBody>
                  <a:tcPr/>
                </a:tc>
                <a:tc>
                  <a:txBody>
                    <a:bodyPr/>
                    <a:lstStyle/>
                    <a:p>
                      <a:pPr algn="ctr"/>
                      <a:endParaRPr lang="ru-RU" sz="2800" b="1" dirty="0" smtClean="0"/>
                    </a:p>
                    <a:p>
                      <a:pPr algn="ctr"/>
                      <a:r>
                        <a:rPr lang="ru-RU" sz="2400" b="0" dirty="0" smtClean="0"/>
                        <a:t>8–10</a:t>
                      </a:r>
                      <a:endParaRPr lang="en-GB" sz="2400" b="0" dirty="0"/>
                    </a:p>
                  </a:txBody>
                  <a:tcPr/>
                </a:tc>
              </a:tr>
              <a:tr h="1153848">
                <a:tc>
                  <a:txBody>
                    <a:bodyPr/>
                    <a:lstStyle/>
                    <a:p>
                      <a:r>
                        <a:rPr lang="ru-RU" sz="2400" b="0" dirty="0" smtClean="0"/>
                        <a:t>Количество отклоненных заявок</a:t>
                      </a:r>
                      <a:r>
                        <a:rPr lang="ru-RU" sz="2400" b="0" baseline="0" dirty="0" smtClean="0"/>
                        <a:t> (без учета повторных)</a:t>
                      </a:r>
                      <a:endParaRPr lang="en-GB" sz="2400" b="0" dirty="0"/>
                    </a:p>
                  </a:txBody>
                  <a:tcPr/>
                </a:tc>
                <a:tc gridSpan="2">
                  <a:txBody>
                    <a:bodyPr/>
                    <a:lstStyle/>
                    <a:p>
                      <a:pPr algn="ctr"/>
                      <a:endParaRPr lang="ru-RU" sz="2800" b="1" dirty="0" smtClean="0"/>
                    </a:p>
                    <a:p>
                      <a:pPr algn="ctr"/>
                      <a:r>
                        <a:rPr lang="ru-RU" sz="2800" b="1" dirty="0" smtClean="0"/>
                        <a:t>248</a:t>
                      </a:r>
                      <a:endParaRPr lang="en-GB" sz="2800" b="1" dirty="0"/>
                    </a:p>
                  </a:txBody>
                  <a:tcPr/>
                </a:tc>
                <a:tc hMerge="1">
                  <a:txBody>
                    <a:bodyPr/>
                    <a:lstStyle/>
                    <a:p>
                      <a:pPr algn="ctr"/>
                      <a:endParaRPr lang="en-GB" sz="2800" b="1" dirty="0"/>
                    </a:p>
                  </a:txBody>
                  <a:tcPr/>
                </a:tc>
              </a:tr>
            </a:tbl>
          </a:graphicData>
        </a:graphic>
      </p:graphicFrame>
    </p:spTree>
    <p:extLst>
      <p:ext uri="{BB962C8B-B14F-4D97-AF65-F5344CB8AC3E}">
        <p14:creationId xmlns:p14="http://schemas.microsoft.com/office/powerpoint/2010/main" val="10440406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Основные проблемы </a:t>
            </a:r>
            <a:endParaRPr lang="ru-RU" dirty="0"/>
          </a:p>
        </p:txBody>
      </p:sp>
      <p:sp>
        <p:nvSpPr>
          <p:cNvPr id="3" name="Объект 2"/>
          <p:cNvSpPr>
            <a:spLocks noGrp="1"/>
          </p:cNvSpPr>
          <p:nvPr>
            <p:ph idx="1"/>
          </p:nvPr>
        </p:nvSpPr>
        <p:spPr/>
        <p:txBody>
          <a:bodyPr/>
          <a:lstStyle/>
          <a:p>
            <a:r>
              <a:rPr lang="ru-RU" dirty="0" smtClean="0"/>
              <a:t>– Отсутствие раздела </a:t>
            </a:r>
            <a:r>
              <a:rPr lang="ru-RU" i="1" dirty="0" smtClean="0"/>
              <a:t>Политика открытого доступа </a:t>
            </a:r>
            <a:r>
              <a:rPr lang="ru-RU" dirty="0" smtClean="0"/>
              <a:t>на сайте журнала</a:t>
            </a:r>
          </a:p>
          <a:p>
            <a:r>
              <a:rPr lang="ru-RU" dirty="0" smtClean="0"/>
              <a:t>– Отсутствие четко сформулированного </a:t>
            </a:r>
            <a:r>
              <a:rPr lang="en-GB" i="1" dirty="0" smtClean="0"/>
              <a:t>Open Access Statement</a:t>
            </a:r>
            <a:r>
              <a:rPr lang="ru-RU" i="1" dirty="0" smtClean="0"/>
              <a:t> </a:t>
            </a:r>
            <a:r>
              <a:rPr lang="en-GB" dirty="0" smtClean="0"/>
              <a:t>(</a:t>
            </a:r>
            <a:r>
              <a:rPr lang="ru-RU" dirty="0" smtClean="0"/>
              <a:t>не достаточно просто сообщить, что журнал поддерживает идеи открытого доступа)</a:t>
            </a:r>
            <a:endParaRPr lang="en-GB" i="1" dirty="0" smtClean="0"/>
          </a:p>
          <a:p>
            <a:r>
              <a:rPr lang="en-GB" dirty="0" smtClean="0"/>
              <a:t>– </a:t>
            </a:r>
            <a:r>
              <a:rPr lang="ru-RU" dirty="0" smtClean="0"/>
              <a:t>Нет сообщения, кому принадлежат авторские права на научное произведение</a:t>
            </a:r>
          </a:p>
          <a:p>
            <a:r>
              <a:rPr lang="ru-RU" dirty="0" smtClean="0"/>
              <a:t>– Журнал не использует лицензий, определяющих набор условий в отношении использования контента журнала – копирования, распространения, публичного распространения и др. </a:t>
            </a:r>
          </a:p>
          <a:p>
            <a:r>
              <a:rPr lang="ru-RU" dirty="0" smtClean="0"/>
              <a:t>– Журнал взимает плату с авторов, но эта информация не представлена четко (не понятна сумма, условия и проч.) на сайте журнала </a:t>
            </a:r>
          </a:p>
          <a:p>
            <a:endParaRPr lang="ru-RU" dirty="0"/>
          </a:p>
        </p:txBody>
      </p:sp>
    </p:spTree>
    <p:extLst>
      <p:ext uri="{BB962C8B-B14F-4D97-AF65-F5344CB8AC3E}">
        <p14:creationId xmlns:p14="http://schemas.microsoft.com/office/powerpoint/2010/main" val="11264594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Проблема номер один: </a:t>
            </a:r>
            <a:br>
              <a:rPr lang="ru-RU" dirty="0" smtClean="0"/>
            </a:br>
            <a:r>
              <a:rPr lang="ru-RU" dirty="0" smtClean="0"/>
              <a:t>ЛИЦЕНЗИИ </a:t>
            </a:r>
            <a:r>
              <a:rPr lang="ru-RU" dirty="0"/>
              <a:t>И </a:t>
            </a:r>
            <a:r>
              <a:rPr lang="ru-RU" dirty="0" smtClean="0"/>
              <a:t>КОПИРАЙТ</a:t>
            </a:r>
            <a:endParaRPr lang="ru-RU" dirty="0"/>
          </a:p>
        </p:txBody>
      </p:sp>
      <p:sp>
        <p:nvSpPr>
          <p:cNvPr id="3" name="Объект 2"/>
          <p:cNvSpPr>
            <a:spLocks noGrp="1"/>
          </p:cNvSpPr>
          <p:nvPr>
            <p:ph idx="1"/>
          </p:nvPr>
        </p:nvSpPr>
        <p:spPr/>
        <p:txBody>
          <a:bodyPr/>
          <a:lstStyle/>
          <a:p>
            <a:r>
              <a:rPr lang="ru-RU" dirty="0" smtClean="0"/>
              <a:t> – Некоторые редакторы отказываются использовать общепризнанные лицензии</a:t>
            </a:r>
            <a:r>
              <a:rPr lang="en-GB" dirty="0" smtClean="0"/>
              <a:t> Creative Commons </a:t>
            </a:r>
            <a:r>
              <a:rPr lang="ru-RU" dirty="0" smtClean="0"/>
              <a:t>на основании того, что они (по их мнению) не соответствуют российскому законодательству. Но! Использование открытых стало возможным благодаря ст. 1286.1 ГК РФ</a:t>
            </a:r>
          </a:p>
          <a:p>
            <a:r>
              <a:rPr lang="ru-RU" dirty="0" smtClean="0"/>
              <a:t>– Информация о том, кому принадлежат права на текст должна быть сформулирована доступным языком, а не с помощью выдержек из юридических документов </a:t>
            </a:r>
          </a:p>
          <a:p>
            <a:endParaRPr lang="ru-RU" dirty="0"/>
          </a:p>
        </p:txBody>
      </p:sp>
    </p:spTree>
    <p:extLst>
      <p:ext uri="{BB962C8B-B14F-4D97-AF65-F5344CB8AC3E}">
        <p14:creationId xmlns:p14="http://schemas.microsoft.com/office/powerpoint/2010/main" val="14042674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Пример: </a:t>
            </a:r>
            <a:endParaRPr lang="ru-RU" dirty="0"/>
          </a:p>
        </p:txBody>
      </p:sp>
      <p:sp>
        <p:nvSpPr>
          <p:cNvPr id="3" name="Объект 2"/>
          <p:cNvSpPr>
            <a:spLocks noGrp="1"/>
          </p:cNvSpPr>
          <p:nvPr>
            <p:ph idx="1"/>
          </p:nvPr>
        </p:nvSpPr>
        <p:spPr/>
        <p:txBody>
          <a:bodyPr>
            <a:normAutofit fontScale="92500"/>
          </a:bodyPr>
          <a:lstStyle/>
          <a:p>
            <a:r>
              <a:rPr lang="en-US" b="1" dirty="0"/>
              <a:t>Copyright Notice</a:t>
            </a:r>
          </a:p>
          <a:p>
            <a:r>
              <a:rPr lang="en-US" dirty="0"/>
              <a:t>Authors who publish with this journal agree to the following terms:</a:t>
            </a:r>
            <a:br>
              <a:rPr lang="en-US" dirty="0"/>
            </a:br>
            <a:endParaRPr lang="en-US" dirty="0"/>
          </a:p>
          <a:p>
            <a:r>
              <a:rPr lang="en-US" dirty="0"/>
              <a:t>Authors retain copyright and grant the journal right of first publication with the work simultaneously licensed under a </a:t>
            </a:r>
            <a:r>
              <a:rPr lang="en-US" u="sng" dirty="0">
                <a:hlinkClick r:id="rId2"/>
              </a:rPr>
              <a:t>Creative Commons Attribution License</a:t>
            </a:r>
            <a:r>
              <a:rPr lang="en-US" dirty="0"/>
              <a:t> that allows others to share the work with an acknowledgement of the work's authorship and initial publication in this journal.</a:t>
            </a:r>
          </a:p>
          <a:p>
            <a:r>
              <a:rPr lang="en-US" dirty="0"/>
              <a:t>Authors are able to enter into separate, additional contractual arrangements for the non-exclusive distribution of the journal's published version of the work (e.g., post it to an institutional repository or publish it in a book), with an acknowledgement of its initial publication in this journal.</a:t>
            </a:r>
          </a:p>
          <a:p>
            <a:r>
              <a:rPr lang="en-US" dirty="0"/>
              <a:t>Authors are permitted and encouraged to post their work online (e.g., in institutional repositories or on their website) prior to and during the submission process, as it can lead to productive exchanges, as well as earlier and greater citation of published work (See </a:t>
            </a:r>
            <a:r>
              <a:rPr lang="en-US" u="sng" dirty="0">
                <a:hlinkClick r:id="rId3"/>
              </a:rPr>
              <a:t>The Effect of Open Access</a:t>
            </a:r>
            <a:r>
              <a:rPr lang="en-US" dirty="0"/>
              <a:t>).</a:t>
            </a:r>
          </a:p>
          <a:p>
            <a:endParaRPr lang="ru-RU" dirty="0"/>
          </a:p>
        </p:txBody>
      </p:sp>
    </p:spTree>
    <p:extLst>
      <p:ext uri="{BB962C8B-B14F-4D97-AF65-F5344CB8AC3E}">
        <p14:creationId xmlns:p14="http://schemas.microsoft.com/office/powerpoint/2010/main" val="8997356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939245" y="1508198"/>
            <a:ext cx="10414555" cy="4668765"/>
          </a:xfrm>
        </p:spPr>
        <p:txBody>
          <a:bodyPr>
            <a:normAutofit/>
          </a:bodyPr>
          <a:lstStyle/>
          <a:p>
            <a:endParaRPr lang="en-GB" dirty="0"/>
          </a:p>
          <a:p>
            <a:endParaRPr lang="en-GB" dirty="0" smtClean="0"/>
          </a:p>
          <a:p>
            <a:pPr marL="0" indent="0">
              <a:buNone/>
            </a:pPr>
            <a:endParaRPr lang="en-GB" dirty="0" smtClean="0"/>
          </a:p>
        </p:txBody>
      </p:sp>
      <p:pic>
        <p:nvPicPr>
          <p:cNvPr id="4" name="Bildobjekt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27281" y="3422729"/>
            <a:ext cx="4756254" cy="918221"/>
          </a:xfrm>
          <a:prstGeom prst="rect">
            <a:avLst/>
          </a:prstGeom>
        </p:spPr>
      </p:pic>
      <p:sp>
        <p:nvSpPr>
          <p:cNvPr id="2" name="TextBox 1"/>
          <p:cNvSpPr txBox="1"/>
          <p:nvPr/>
        </p:nvSpPr>
        <p:spPr>
          <a:xfrm>
            <a:off x="3452602" y="1849348"/>
            <a:ext cx="5228225" cy="1107996"/>
          </a:xfrm>
          <a:prstGeom prst="rect">
            <a:avLst/>
          </a:prstGeom>
          <a:noFill/>
        </p:spPr>
        <p:txBody>
          <a:bodyPr wrap="square" rtlCol="0">
            <a:spAutoFit/>
          </a:bodyPr>
          <a:lstStyle/>
          <a:p>
            <a:r>
              <a:rPr lang="en-GB" sz="6600" dirty="0" smtClean="0"/>
              <a:t>WELCOME TO </a:t>
            </a:r>
            <a:endParaRPr lang="en-GB" sz="6600" dirty="0"/>
          </a:p>
        </p:txBody>
      </p:sp>
      <p:sp>
        <p:nvSpPr>
          <p:cNvPr id="5" name="TextBox 4"/>
          <p:cNvSpPr txBox="1"/>
          <p:nvPr/>
        </p:nvSpPr>
        <p:spPr>
          <a:xfrm>
            <a:off x="2100649" y="1112108"/>
            <a:ext cx="4991175" cy="646331"/>
          </a:xfrm>
          <a:prstGeom prst="rect">
            <a:avLst/>
          </a:prstGeom>
          <a:noFill/>
        </p:spPr>
        <p:txBody>
          <a:bodyPr wrap="none" rtlCol="0">
            <a:spAutoFit/>
          </a:bodyPr>
          <a:lstStyle/>
          <a:p>
            <a:r>
              <a:rPr lang="en-GB" dirty="0" smtClean="0">
                <a:hlinkClick r:id="rId3"/>
              </a:rPr>
              <a:t>natalya@doaj.org</a:t>
            </a:r>
            <a:r>
              <a:rPr lang="en-GB" dirty="0" smtClean="0"/>
              <a:t> </a:t>
            </a:r>
            <a:r>
              <a:rPr lang="ru-RU" dirty="0"/>
              <a:t>– Попова Наталья Геннадьевна </a:t>
            </a:r>
          </a:p>
          <a:p>
            <a:endParaRPr lang="ru-RU" dirty="0"/>
          </a:p>
        </p:txBody>
      </p:sp>
    </p:spTree>
    <p:extLst>
      <p:ext uri="{BB962C8B-B14F-4D97-AF65-F5344CB8AC3E}">
        <p14:creationId xmlns:p14="http://schemas.microsoft.com/office/powerpoint/2010/main" val="6377886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Основные положения </a:t>
            </a:r>
            <a:endParaRPr lang="ru-RU" dirty="0"/>
          </a:p>
        </p:txBody>
      </p:sp>
      <p:graphicFrame>
        <p:nvGraphicFramePr>
          <p:cNvPr id="5" name="Объект 4"/>
          <p:cNvGraphicFramePr>
            <a:graphicFrameLocks noGrp="1"/>
          </p:cNvGraphicFramePr>
          <p:nvPr>
            <p:ph idx="1"/>
            <p:extLst>
              <p:ext uri="{D42A27DB-BD31-4B8C-83A1-F6EECF244321}">
                <p14:modId xmlns:p14="http://schemas.microsoft.com/office/powerpoint/2010/main" val="1883507190"/>
              </p:ext>
            </p:extLst>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777881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GB" dirty="0" smtClean="0"/>
              <a:t>C</a:t>
            </a:r>
            <a:r>
              <a:rPr lang="ru-RU" dirty="0" smtClean="0"/>
              <a:t>ТАРОЕ НОВОЕ О </a:t>
            </a:r>
            <a:r>
              <a:rPr lang="en-GB" dirty="0" smtClean="0"/>
              <a:t>DOAJ</a:t>
            </a:r>
            <a:endParaRPr lang="ru-RU" dirty="0"/>
          </a:p>
        </p:txBody>
      </p:sp>
      <p:pic>
        <p:nvPicPr>
          <p:cNvPr id="5" name="Bildobjekt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88940" y="4776872"/>
            <a:ext cx="3483236" cy="672458"/>
          </a:xfrm>
          <a:prstGeom prst="rect">
            <a:avLst/>
          </a:prstGeom>
        </p:spPr>
      </p:pic>
    </p:spTree>
    <p:extLst>
      <p:ext uri="{BB962C8B-B14F-4D97-AF65-F5344CB8AC3E}">
        <p14:creationId xmlns:p14="http://schemas.microsoft.com/office/powerpoint/2010/main" val="7131523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977531" y="1865869"/>
            <a:ext cx="10376269" cy="4311093"/>
          </a:xfrm>
        </p:spPr>
        <p:txBody>
          <a:bodyPr>
            <a:normAutofit fontScale="92500"/>
          </a:bodyPr>
          <a:lstStyle/>
          <a:p>
            <a:pPr marL="0" indent="0" algn="ctr">
              <a:buNone/>
            </a:pPr>
            <a:r>
              <a:rPr lang="ru-RU" sz="3200" b="1" dirty="0" smtClean="0"/>
              <a:t>Основная информация о </a:t>
            </a:r>
            <a:r>
              <a:rPr lang="en-GB" sz="3200" b="1" dirty="0" smtClean="0"/>
              <a:t>DOAJ:</a:t>
            </a:r>
            <a:endParaRPr lang="ru-RU" sz="3200" b="1" dirty="0" smtClean="0"/>
          </a:p>
          <a:p>
            <a:r>
              <a:rPr lang="ru-RU" dirty="0"/>
              <a:t>К</a:t>
            </a:r>
            <a:r>
              <a:rPr lang="ru-RU" dirty="0" smtClean="0"/>
              <a:t>аталог журналов открытого доступа, один из крупнейших поисковых сервисов в мире, который индексирует не только заголовки журналов, но и статьи. </a:t>
            </a:r>
            <a:endParaRPr lang="en-GB" dirty="0" smtClean="0"/>
          </a:p>
          <a:p>
            <a:r>
              <a:rPr lang="ru-RU" dirty="0" smtClean="0"/>
              <a:t>Некоммерческая общественная организация </a:t>
            </a:r>
            <a:endParaRPr lang="en-GB" dirty="0" smtClean="0"/>
          </a:p>
          <a:p>
            <a:r>
              <a:rPr lang="ru-RU" dirty="0" smtClean="0"/>
              <a:t>Дата создания 2003</a:t>
            </a:r>
          </a:p>
          <a:p>
            <a:r>
              <a:rPr lang="ru-RU" dirty="0" smtClean="0"/>
              <a:t>Функционирует при поддержке общественной некоммерческой  организации </a:t>
            </a:r>
            <a:r>
              <a:rPr lang="en-GB" dirty="0" smtClean="0"/>
              <a:t>IS4OA</a:t>
            </a:r>
            <a:r>
              <a:rPr lang="ru-RU" dirty="0" smtClean="0"/>
              <a:t>, </a:t>
            </a:r>
            <a:r>
              <a:rPr lang="en-GB" dirty="0" smtClean="0"/>
              <a:t>Infrastructure services for Open Access (</a:t>
            </a:r>
            <a:r>
              <a:rPr lang="ru-RU" dirty="0" smtClean="0"/>
              <a:t>Великобритания) за счет добровольных членских взносов и спонсорской помощи. Это означает, что вся деятельность свободна от внешнего давления. </a:t>
            </a:r>
          </a:p>
          <a:p>
            <a:r>
              <a:rPr lang="ru-RU" dirty="0" smtClean="0"/>
              <a:t>Принадлежность к </a:t>
            </a:r>
            <a:r>
              <a:rPr lang="en-GB" dirty="0" smtClean="0"/>
              <a:t>DOAJ </a:t>
            </a:r>
            <a:r>
              <a:rPr lang="ru-RU" dirty="0" smtClean="0"/>
              <a:t>фиксируется тремя типами членства – спонсоры, издатели и физические лица. В настоящее время членами </a:t>
            </a:r>
            <a:r>
              <a:rPr lang="en-GB" dirty="0" smtClean="0"/>
              <a:t>DOAJ </a:t>
            </a:r>
            <a:r>
              <a:rPr lang="ru-RU" dirty="0" smtClean="0"/>
              <a:t>являются национальные библиотеки, исследовательские университеты, архивы и другие организации практически из всех стран мира.  </a:t>
            </a:r>
          </a:p>
          <a:p>
            <a:endParaRPr lang="ru-RU" dirty="0" smtClean="0"/>
          </a:p>
          <a:p>
            <a:endParaRPr lang="en-GB" dirty="0" smtClean="0"/>
          </a:p>
        </p:txBody>
      </p:sp>
      <p:pic>
        <p:nvPicPr>
          <p:cNvPr id="4" name="Bildobjekt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7531" y="192533"/>
            <a:ext cx="5019980" cy="969135"/>
          </a:xfrm>
          <a:prstGeom prst="rect">
            <a:avLst/>
          </a:prstGeom>
        </p:spPr>
      </p:pic>
    </p:spTree>
    <p:extLst>
      <p:ext uri="{BB962C8B-B14F-4D97-AF65-F5344CB8AC3E}">
        <p14:creationId xmlns:p14="http://schemas.microsoft.com/office/powerpoint/2010/main" val="38262501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081" y="-963827"/>
            <a:ext cx="12218362" cy="7636476"/>
          </a:xfrm>
          <a:prstGeom prst="rect">
            <a:avLst/>
          </a:prstGeom>
        </p:spPr>
      </p:pic>
    </p:spTree>
    <p:extLst>
      <p:ext uri="{BB962C8B-B14F-4D97-AF65-F5344CB8AC3E}">
        <p14:creationId xmlns:p14="http://schemas.microsoft.com/office/powerpoint/2010/main" val="3120217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977531" y="1322173"/>
            <a:ext cx="10376269" cy="4854790"/>
          </a:xfrm>
        </p:spPr>
        <p:txBody>
          <a:bodyPr>
            <a:normAutofit fontScale="92500"/>
          </a:bodyPr>
          <a:lstStyle/>
          <a:p>
            <a:pPr marL="0" indent="0" algn="ctr">
              <a:buNone/>
            </a:pPr>
            <a:r>
              <a:rPr lang="ru-RU" sz="3200" b="1" dirty="0" smtClean="0"/>
              <a:t>ВАЖНЫЕ ФАКТЫ О </a:t>
            </a:r>
            <a:r>
              <a:rPr lang="en-GB" sz="3200" b="1" dirty="0" smtClean="0"/>
              <a:t>DOAJ:</a:t>
            </a:r>
            <a:r>
              <a:rPr lang="ru-RU" sz="3200" b="1" dirty="0" smtClean="0"/>
              <a:t> </a:t>
            </a:r>
          </a:p>
          <a:p>
            <a:r>
              <a:rPr lang="ru-RU" dirty="0"/>
              <a:t>Сегодня включает около </a:t>
            </a:r>
            <a:r>
              <a:rPr lang="ru-RU" dirty="0" smtClean="0"/>
              <a:t>11200 журналов </a:t>
            </a:r>
            <a:r>
              <a:rPr lang="ru-RU" dirty="0"/>
              <a:t>открытого доступа в разных областях науки и </a:t>
            </a:r>
            <a:r>
              <a:rPr lang="ru-RU" dirty="0" smtClean="0"/>
              <a:t>техники;</a:t>
            </a:r>
          </a:p>
          <a:p>
            <a:r>
              <a:rPr lang="en-GB" dirty="0" smtClean="0"/>
              <a:t>Scopus</a:t>
            </a:r>
            <a:r>
              <a:rPr lang="ru-RU" dirty="0" smtClean="0"/>
              <a:t> присваивает журналу гриф </a:t>
            </a:r>
            <a:r>
              <a:rPr lang="en-GB" dirty="0" smtClean="0"/>
              <a:t>OA </a:t>
            </a:r>
            <a:r>
              <a:rPr lang="ru-RU" dirty="0" smtClean="0"/>
              <a:t>в том случае, если этот журнал включен в</a:t>
            </a:r>
            <a:r>
              <a:rPr lang="en-GB" dirty="0" smtClean="0"/>
              <a:t> </a:t>
            </a:r>
            <a:r>
              <a:rPr lang="ru-RU" dirty="0" smtClean="0"/>
              <a:t>один из двух крупнейших каталогов открытого доступа, </a:t>
            </a:r>
            <a:r>
              <a:rPr lang="en-GB" dirty="0" smtClean="0"/>
              <a:t>DOAJ – </a:t>
            </a:r>
            <a:r>
              <a:rPr lang="ru-RU" dirty="0" smtClean="0"/>
              <a:t>один из них;</a:t>
            </a:r>
          </a:p>
          <a:p>
            <a:r>
              <a:rPr lang="ru-RU" dirty="0" smtClean="0"/>
              <a:t>Журналам </a:t>
            </a:r>
            <a:r>
              <a:rPr lang="ru-RU" dirty="0" smtClean="0"/>
              <a:t>наивысшего уровня, согласно строгим критериям, присваивается «печать качества» – </a:t>
            </a:r>
            <a:r>
              <a:rPr lang="en-GB" b="1" dirty="0" smtClean="0"/>
              <a:t>DOAJ SEAL</a:t>
            </a:r>
            <a:r>
              <a:rPr lang="en-GB" dirty="0" smtClean="0"/>
              <a:t>.</a:t>
            </a:r>
            <a:endParaRPr lang="ru-RU" dirty="0" smtClean="0"/>
          </a:p>
          <a:p>
            <a:r>
              <a:rPr lang="ru-RU" dirty="0" smtClean="0"/>
              <a:t>В мае 2016 года из перечня </a:t>
            </a:r>
            <a:r>
              <a:rPr lang="en-US" dirty="0" smtClean="0"/>
              <a:t>DOAJ</a:t>
            </a:r>
            <a:r>
              <a:rPr lang="ru-RU" dirty="0" smtClean="0"/>
              <a:t> были исключены 300 журналов, качество которых перестало соответствовало требованиям</a:t>
            </a:r>
            <a:r>
              <a:rPr lang="en-US" dirty="0" smtClean="0"/>
              <a:t> </a:t>
            </a:r>
            <a:r>
              <a:rPr lang="en-US" dirty="0" smtClean="0"/>
              <a:t>DOAJ</a:t>
            </a:r>
            <a:endParaRPr lang="ru-RU" dirty="0" smtClean="0"/>
          </a:p>
          <a:p>
            <a:r>
              <a:rPr lang="ru-RU" dirty="0" smtClean="0"/>
              <a:t>В январе этого года, вместе с коллегами из </a:t>
            </a:r>
            <a:r>
              <a:rPr lang="en-GB" dirty="0" smtClean="0"/>
              <a:t>OASPA, COPE </a:t>
            </a:r>
            <a:r>
              <a:rPr lang="ru-RU" dirty="0" smtClean="0"/>
              <a:t>и </a:t>
            </a:r>
            <a:r>
              <a:rPr lang="en-GB" dirty="0" smtClean="0"/>
              <a:t>WAME</a:t>
            </a:r>
            <a:r>
              <a:rPr lang="ru-RU" dirty="0" smtClean="0"/>
              <a:t>, </a:t>
            </a:r>
            <a:r>
              <a:rPr lang="en-GB" dirty="0" smtClean="0"/>
              <a:t>DOAJ </a:t>
            </a:r>
            <a:r>
              <a:rPr lang="ru-RU" dirty="0" smtClean="0"/>
              <a:t>опубликовала обновленные </a:t>
            </a:r>
            <a:r>
              <a:rPr lang="ru-RU" i="1" dirty="0" smtClean="0"/>
              <a:t>Принципы прозрачности и лучшие практики издательско-редакционной деятельности. </a:t>
            </a:r>
          </a:p>
          <a:p>
            <a:r>
              <a:rPr lang="ru-RU" dirty="0" smtClean="0"/>
              <a:t>Обязательные условия для включения журнала</a:t>
            </a:r>
            <a:r>
              <a:rPr lang="en-GB" dirty="0" smtClean="0"/>
              <a:t> </a:t>
            </a:r>
            <a:r>
              <a:rPr lang="ru-RU" dirty="0" smtClean="0"/>
              <a:t>в </a:t>
            </a:r>
            <a:r>
              <a:rPr lang="en-GB" dirty="0" smtClean="0"/>
              <a:t>DOAJ</a:t>
            </a:r>
            <a:r>
              <a:rPr lang="ru-RU" dirty="0" smtClean="0"/>
              <a:t>: рецензирование контента, не менее 2/3 – оригинальные научные статьи, следование принципам открытого доступа и этике научной деятельности (описанных в Принципах), использование лицензий</a:t>
            </a:r>
            <a:endParaRPr lang="en-GB" dirty="0" smtClean="0"/>
          </a:p>
          <a:p>
            <a:pPr marL="0" indent="0">
              <a:buNone/>
            </a:pPr>
            <a:endParaRPr lang="en-GB" dirty="0" smtClean="0"/>
          </a:p>
          <a:p>
            <a:endParaRPr lang="ru-RU" dirty="0" smtClean="0"/>
          </a:p>
          <a:p>
            <a:endParaRPr lang="ru-RU" dirty="0" smtClean="0"/>
          </a:p>
          <a:p>
            <a:endParaRPr lang="ru-RU" dirty="0" smtClean="0"/>
          </a:p>
          <a:p>
            <a:endParaRPr lang="en-GB" dirty="0"/>
          </a:p>
          <a:p>
            <a:endParaRPr lang="en-GB" dirty="0" smtClean="0"/>
          </a:p>
          <a:p>
            <a:pPr marL="0" indent="0">
              <a:buNone/>
            </a:pPr>
            <a:endParaRPr lang="en-GB" dirty="0" smtClean="0"/>
          </a:p>
        </p:txBody>
      </p:sp>
      <p:pic>
        <p:nvPicPr>
          <p:cNvPr id="4" name="Bildobjekt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7531" y="192533"/>
            <a:ext cx="5019980" cy="969135"/>
          </a:xfrm>
          <a:prstGeom prst="rect">
            <a:avLst/>
          </a:prstGeom>
        </p:spPr>
      </p:pic>
    </p:spTree>
    <p:extLst>
      <p:ext uri="{BB962C8B-B14F-4D97-AF65-F5344CB8AC3E}">
        <p14:creationId xmlns:p14="http://schemas.microsoft.com/office/powerpoint/2010/main" val="12854739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Изображение 1"/>
          <p:cNvPicPr>
            <a:picLocks noChangeAspect="1"/>
          </p:cNvPicPr>
          <p:nvPr/>
        </p:nvPicPr>
        <p:blipFill>
          <a:blip r:embed="rId3"/>
          <a:stretch>
            <a:fillRect/>
          </a:stretch>
        </p:blipFill>
        <p:spPr>
          <a:xfrm>
            <a:off x="609600" y="0"/>
            <a:ext cx="10972800" cy="6858000"/>
          </a:xfrm>
          <a:prstGeom prst="rect">
            <a:avLst/>
          </a:prstGeom>
        </p:spPr>
      </p:pic>
    </p:spTree>
    <p:extLst>
      <p:ext uri="{BB962C8B-B14F-4D97-AF65-F5344CB8AC3E}">
        <p14:creationId xmlns:p14="http://schemas.microsoft.com/office/powerpoint/2010/main" val="7909880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4400" dirty="0" smtClean="0"/>
              <a:t>Мифы о </a:t>
            </a:r>
            <a:r>
              <a:rPr lang="en-GB" sz="4400" dirty="0" smtClean="0"/>
              <a:t>DOAJ</a:t>
            </a:r>
            <a:r>
              <a:rPr lang="ru-RU" sz="4400" dirty="0" smtClean="0"/>
              <a:t/>
            </a:r>
            <a:br>
              <a:rPr lang="ru-RU" sz="4400" dirty="0" smtClean="0"/>
            </a:br>
            <a:endParaRPr lang="ru-RU" sz="4400" dirty="0"/>
          </a:p>
        </p:txBody>
      </p:sp>
      <p:sp>
        <p:nvSpPr>
          <p:cNvPr id="3" name="Объект 2"/>
          <p:cNvSpPr>
            <a:spLocks noGrp="1"/>
          </p:cNvSpPr>
          <p:nvPr>
            <p:ph idx="1"/>
          </p:nvPr>
        </p:nvSpPr>
        <p:spPr/>
        <p:txBody>
          <a:bodyPr/>
          <a:lstStyle/>
          <a:p>
            <a:pPr marL="457200" marR="0" lvl="0" indent="-457200" defTabSz="914400" eaLnBrk="1" fontAlgn="auto" latinLnBrk="0" hangingPunct="1">
              <a:lnSpc>
                <a:spcPct val="100000"/>
              </a:lnSpc>
              <a:spcBef>
                <a:spcPts val="0"/>
              </a:spcBef>
              <a:spcAft>
                <a:spcPts val="0"/>
              </a:spcAft>
              <a:buClrTx/>
              <a:buSzTx/>
              <a:buFont typeface="+mj-lt"/>
              <a:buNone/>
              <a:tabLst/>
              <a:defRPr/>
            </a:pPr>
            <a:r>
              <a:rPr lang="ru-RU" dirty="0" smtClean="0"/>
              <a:t>      </a:t>
            </a:r>
            <a:endParaRPr lang="en-GB" dirty="0" smtClean="0"/>
          </a:p>
          <a:p>
            <a:pPr marL="457200" marR="0" lvl="0" indent="-457200" defTabSz="914400" eaLnBrk="1" fontAlgn="auto" latinLnBrk="0" hangingPunct="1">
              <a:lnSpc>
                <a:spcPct val="100000"/>
              </a:lnSpc>
              <a:spcBef>
                <a:spcPts val="0"/>
              </a:spcBef>
              <a:spcAft>
                <a:spcPts val="0"/>
              </a:spcAft>
              <a:buClrTx/>
              <a:buSzTx/>
              <a:buFont typeface="+mj-lt"/>
              <a:buNone/>
              <a:tabLst/>
              <a:defRPr/>
            </a:pPr>
            <a:endParaRPr lang="en-GB" dirty="0"/>
          </a:p>
          <a:p>
            <a:pPr marL="457200" marR="0" lvl="0" indent="-457200" defTabSz="914400" eaLnBrk="1" fontAlgn="auto" latinLnBrk="0" hangingPunct="1">
              <a:lnSpc>
                <a:spcPct val="100000"/>
              </a:lnSpc>
              <a:spcBef>
                <a:spcPts val="0"/>
              </a:spcBef>
              <a:spcAft>
                <a:spcPts val="0"/>
              </a:spcAft>
              <a:buClrTx/>
              <a:buSzTx/>
              <a:buFont typeface="+mj-lt"/>
              <a:buNone/>
              <a:tabLst/>
              <a:defRPr/>
            </a:pPr>
            <a:endParaRPr lang="en-GB" dirty="0" smtClean="0"/>
          </a:p>
          <a:p>
            <a:pPr marL="457200" marR="0" lvl="0" indent="-457200" defTabSz="914400" eaLnBrk="1" fontAlgn="auto" latinLnBrk="0" hangingPunct="1">
              <a:lnSpc>
                <a:spcPct val="100000"/>
              </a:lnSpc>
              <a:spcBef>
                <a:spcPts val="0"/>
              </a:spcBef>
              <a:spcAft>
                <a:spcPts val="0"/>
              </a:spcAft>
              <a:buClrTx/>
              <a:buSzTx/>
              <a:buFont typeface="+mj-lt"/>
              <a:buNone/>
              <a:tabLst/>
              <a:defRPr/>
            </a:pPr>
            <a:r>
              <a:rPr lang="ru-RU" sz="2400" dirty="0" smtClean="0"/>
              <a:t>         </a:t>
            </a:r>
            <a:r>
              <a:rPr lang="ru-RU" sz="2400" dirty="0" smtClean="0"/>
              <a:t>      </a:t>
            </a:r>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1839375411"/>
              </p:ext>
            </p:extLst>
          </p:nvPr>
        </p:nvGraphicFramePr>
        <p:xfrm>
          <a:off x="840258" y="1272747"/>
          <a:ext cx="10503244" cy="4615922"/>
        </p:xfrm>
        <a:graphic>
          <a:graphicData uri="http://schemas.openxmlformats.org/drawingml/2006/table">
            <a:tbl>
              <a:tblPr firstRow="1" bandRow="1">
                <a:tableStyleId>{5C22544A-7EE6-4342-B048-85BDC9FD1C3A}</a:tableStyleId>
              </a:tblPr>
              <a:tblGrid>
                <a:gridCol w="5251622"/>
                <a:gridCol w="5251622"/>
              </a:tblGrid>
              <a:tr h="341700">
                <a:tc>
                  <a:txBody>
                    <a:bodyPr/>
                    <a:lstStyle/>
                    <a:p>
                      <a:r>
                        <a:rPr lang="ru-RU" dirty="0" smtClean="0"/>
                        <a:t>Миф</a:t>
                      </a:r>
                      <a:r>
                        <a:rPr lang="ru-RU" baseline="0" dirty="0" smtClean="0"/>
                        <a:t> </a:t>
                      </a:r>
                      <a:endParaRPr lang="ru-RU" dirty="0"/>
                    </a:p>
                  </a:txBody>
                  <a:tcPr/>
                </a:tc>
                <a:tc>
                  <a:txBody>
                    <a:bodyPr/>
                    <a:lstStyle/>
                    <a:p>
                      <a:r>
                        <a:rPr lang="ru-RU" dirty="0" smtClean="0"/>
                        <a:t>Реальность</a:t>
                      </a:r>
                      <a:endParaRPr lang="ru-RU" dirty="0"/>
                    </a:p>
                  </a:txBody>
                  <a:tcPr/>
                </a:tc>
              </a:tr>
              <a:tr h="8822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dirty="0" smtClean="0"/>
                        <a:t> </a:t>
                      </a:r>
                      <a:r>
                        <a:rPr lang="ru-RU" sz="1800" dirty="0" smtClean="0"/>
                        <a:t>«Все журналы в </a:t>
                      </a:r>
                      <a:r>
                        <a:rPr lang="en-GB" sz="1800" dirty="0" smtClean="0"/>
                        <a:t>DOAJ – </a:t>
                      </a:r>
                      <a:r>
                        <a:rPr lang="ru-RU" sz="1800" dirty="0" smtClean="0"/>
                        <a:t>платные» </a:t>
                      </a:r>
                    </a:p>
                    <a:p>
                      <a:endParaRPr lang="ru-RU" dirty="0"/>
                    </a:p>
                  </a:txBody>
                  <a:tcPr/>
                </a:tc>
                <a:tc>
                  <a:txBody>
                    <a:bodyPr/>
                    <a:lstStyle/>
                    <a:p>
                      <a:r>
                        <a:rPr lang="ru-RU" sz="1800" b="1" i="0" kern="1200" dirty="0" smtClean="0">
                          <a:solidFill>
                            <a:schemeClr val="dk1"/>
                          </a:solidFill>
                          <a:effectLst/>
                          <a:latin typeface="+mn-lt"/>
                          <a:ea typeface="+mn-ea"/>
                          <a:cs typeface="+mn-cs"/>
                        </a:rPr>
                        <a:t>8085</a:t>
                      </a:r>
                      <a:r>
                        <a:rPr lang="ru-RU" sz="1800" b="0" i="0" kern="1200" dirty="0" smtClean="0">
                          <a:solidFill>
                            <a:schemeClr val="dk1"/>
                          </a:solidFill>
                          <a:effectLst/>
                          <a:latin typeface="+mn-lt"/>
                          <a:ea typeface="+mn-ea"/>
                          <a:cs typeface="+mn-cs"/>
                        </a:rPr>
                        <a:t> из всех</a:t>
                      </a:r>
                      <a:r>
                        <a:rPr lang="ru-RU" sz="1800" b="0" i="0" kern="1200" baseline="0" dirty="0" smtClean="0">
                          <a:solidFill>
                            <a:schemeClr val="dk1"/>
                          </a:solidFill>
                          <a:effectLst/>
                          <a:latin typeface="+mn-lt"/>
                          <a:ea typeface="+mn-ea"/>
                          <a:cs typeface="+mn-cs"/>
                        </a:rPr>
                        <a:t> индексируемых журналов не взимают АРС и только </a:t>
                      </a:r>
                      <a:r>
                        <a:rPr lang="ru-RU" sz="1800" b="1" i="0" kern="1200" dirty="0" smtClean="0">
                          <a:solidFill>
                            <a:schemeClr val="dk1"/>
                          </a:solidFill>
                          <a:effectLst/>
                          <a:latin typeface="+mn-lt"/>
                          <a:ea typeface="+mn-ea"/>
                          <a:cs typeface="+mn-cs"/>
                        </a:rPr>
                        <a:t>2953</a:t>
                      </a:r>
                      <a:r>
                        <a:rPr lang="ru-RU" sz="1800" b="0" i="0" kern="1200" dirty="0" smtClean="0">
                          <a:solidFill>
                            <a:schemeClr val="dk1"/>
                          </a:solidFill>
                          <a:effectLst/>
                          <a:latin typeface="+mn-lt"/>
                          <a:ea typeface="+mn-ea"/>
                          <a:cs typeface="+mn-cs"/>
                        </a:rPr>
                        <a:t> работают по</a:t>
                      </a:r>
                      <a:r>
                        <a:rPr lang="ru-RU" sz="1800" b="0" i="0" kern="1200" baseline="0" dirty="0" smtClean="0">
                          <a:solidFill>
                            <a:schemeClr val="dk1"/>
                          </a:solidFill>
                          <a:effectLst/>
                          <a:latin typeface="+mn-lt"/>
                          <a:ea typeface="+mn-ea"/>
                          <a:cs typeface="+mn-cs"/>
                        </a:rPr>
                        <a:t> финансовой модели АРС</a:t>
                      </a:r>
                      <a:endParaRPr lang="ru-RU" dirty="0"/>
                    </a:p>
                  </a:txBody>
                  <a:tcPr/>
                </a:tc>
              </a:tr>
              <a:tr h="7227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800" dirty="0" smtClean="0"/>
                        <a:t>«Все журналы в </a:t>
                      </a:r>
                      <a:r>
                        <a:rPr lang="en-GB" sz="1800" dirty="0" smtClean="0"/>
                        <a:t>DOAJ  – </a:t>
                      </a:r>
                      <a:r>
                        <a:rPr lang="ru-RU" sz="1800" dirty="0" smtClean="0"/>
                        <a:t>англоязычные» </a:t>
                      </a:r>
                    </a:p>
                    <a:p>
                      <a:endParaRPr lang="ru-RU" dirty="0"/>
                    </a:p>
                  </a:txBody>
                  <a:tcPr/>
                </a:tc>
                <a:tc>
                  <a:txBody>
                    <a:bodyPr/>
                    <a:lstStyle/>
                    <a:p>
                      <a:r>
                        <a:rPr lang="ru-RU" dirty="0" smtClean="0"/>
                        <a:t>Журналы на любом языке могут</a:t>
                      </a:r>
                      <a:r>
                        <a:rPr lang="ru-RU" baseline="0" dirty="0" smtClean="0"/>
                        <a:t> быть включены в </a:t>
                      </a:r>
                      <a:r>
                        <a:rPr lang="en-GB" baseline="0" dirty="0" smtClean="0"/>
                        <a:t>DOAJ</a:t>
                      </a:r>
                      <a:endParaRPr lang="ru-RU" dirty="0"/>
                    </a:p>
                  </a:txBody>
                  <a:tcPr/>
                </a:tc>
              </a:tr>
              <a:tr h="889536">
                <a:tc>
                  <a:txBody>
                    <a:bodyPr/>
                    <a:lstStyle/>
                    <a:p>
                      <a:r>
                        <a:rPr lang="ru-RU" sz="1800" dirty="0" smtClean="0"/>
                        <a:t> «</a:t>
                      </a:r>
                      <a:r>
                        <a:rPr lang="en-GB" sz="1800" dirty="0" smtClean="0"/>
                        <a:t>DOAJ </a:t>
                      </a:r>
                      <a:r>
                        <a:rPr lang="ru-RU" sz="1800" dirty="0" smtClean="0"/>
                        <a:t>не обращает внимания на качество контента» </a:t>
                      </a:r>
                      <a:endParaRPr lang="ru-RU" dirty="0"/>
                    </a:p>
                  </a:txBody>
                  <a:tcPr/>
                </a:tc>
                <a:tc>
                  <a:txBody>
                    <a:bodyPr/>
                    <a:lstStyle/>
                    <a:p>
                      <a:r>
                        <a:rPr lang="ru-RU" b="1" dirty="0" smtClean="0"/>
                        <a:t>100</a:t>
                      </a:r>
                      <a:r>
                        <a:rPr lang="en-GB" b="1" dirty="0" smtClean="0"/>
                        <a:t>%</a:t>
                      </a:r>
                      <a:r>
                        <a:rPr lang="en-GB" b="1" baseline="0" dirty="0" smtClean="0"/>
                        <a:t> </a:t>
                      </a:r>
                      <a:r>
                        <a:rPr lang="ru-RU" baseline="0" dirty="0" smtClean="0"/>
                        <a:t>журналов в </a:t>
                      </a:r>
                      <a:r>
                        <a:rPr lang="en-GB" baseline="0" dirty="0" smtClean="0"/>
                        <a:t>DOAJ – </a:t>
                      </a:r>
                      <a:r>
                        <a:rPr lang="ru-RU" baseline="0" dirty="0" smtClean="0"/>
                        <a:t>рецензируемые </a:t>
                      </a:r>
                      <a:endParaRPr lang="ru-RU" dirty="0"/>
                    </a:p>
                  </a:txBody>
                  <a:tcPr/>
                </a:tc>
              </a:tr>
              <a:tr h="1723477">
                <a:tc>
                  <a:txBody>
                    <a:bodyPr/>
                    <a:lstStyle/>
                    <a:p>
                      <a:pPr marL="457200" marR="0" lvl="0" indent="-457200" defTabSz="914400" eaLnBrk="1" fontAlgn="auto" latinLnBrk="0" hangingPunct="1">
                        <a:lnSpc>
                          <a:spcPct val="100000"/>
                        </a:lnSpc>
                        <a:spcBef>
                          <a:spcPts val="0"/>
                        </a:spcBef>
                        <a:spcAft>
                          <a:spcPts val="0"/>
                        </a:spcAft>
                        <a:buClrTx/>
                        <a:buSzTx/>
                        <a:buFont typeface="+mj-lt"/>
                        <a:buNone/>
                        <a:tabLst/>
                        <a:defRPr/>
                      </a:pPr>
                      <a:r>
                        <a:rPr lang="ru-RU" sz="1800" dirty="0" smtClean="0"/>
                        <a:t>«Аналогично другим базам, после подачи заявки невозможно внести в нее исправления» </a:t>
                      </a:r>
                    </a:p>
                    <a:p>
                      <a:pPr marL="457200" marR="0" lvl="0" indent="-457200" defTabSz="914400" eaLnBrk="1" fontAlgn="auto" latinLnBrk="0" hangingPunct="1">
                        <a:lnSpc>
                          <a:spcPct val="100000"/>
                        </a:lnSpc>
                        <a:spcBef>
                          <a:spcPts val="0"/>
                        </a:spcBef>
                        <a:spcAft>
                          <a:spcPts val="0"/>
                        </a:spcAft>
                        <a:buClrTx/>
                        <a:buSzTx/>
                        <a:buFont typeface="+mj-lt"/>
                        <a:buNone/>
                        <a:tabLst/>
                        <a:defRPr/>
                      </a:pPr>
                      <a:r>
                        <a:rPr lang="ru-RU" dirty="0" smtClean="0"/>
                        <a:t>       </a:t>
                      </a:r>
                    </a:p>
                    <a:p>
                      <a:endParaRPr lang="ru-RU" dirty="0"/>
                    </a:p>
                  </a:txBody>
                  <a:tcPr/>
                </a:tc>
                <a:tc>
                  <a:txBody>
                    <a:bodyPr/>
                    <a:lstStyle/>
                    <a:p>
                      <a:r>
                        <a:rPr lang="ru-RU" dirty="0" smtClean="0"/>
                        <a:t>Стратегия</a:t>
                      </a:r>
                      <a:r>
                        <a:rPr lang="ru-RU" baseline="0" dirty="0" smtClean="0"/>
                        <a:t> «</a:t>
                      </a:r>
                      <a:r>
                        <a:rPr lang="en-GB" dirty="0" smtClean="0"/>
                        <a:t>Helping</a:t>
                      </a:r>
                      <a:r>
                        <a:rPr lang="en-GB" baseline="0" dirty="0" smtClean="0"/>
                        <a:t> hand</a:t>
                      </a:r>
                      <a:r>
                        <a:rPr lang="ru-RU" baseline="0" dirty="0" smtClean="0"/>
                        <a:t>»</a:t>
                      </a:r>
                      <a:r>
                        <a:rPr lang="en-GB" baseline="0" dirty="0" smtClean="0"/>
                        <a:t> </a:t>
                      </a:r>
                      <a:r>
                        <a:rPr lang="ru-RU" baseline="0" dirty="0" smtClean="0"/>
                        <a:t>– эксперты </a:t>
                      </a:r>
                      <a:r>
                        <a:rPr lang="en-GB" baseline="0" dirty="0" smtClean="0"/>
                        <a:t>DOAJ </a:t>
                      </a:r>
                      <a:r>
                        <a:rPr lang="ru-RU" baseline="0" dirty="0" smtClean="0"/>
                        <a:t>работают в тесном контакте с заявителями в процессе обработки заявки</a:t>
                      </a:r>
                      <a:endParaRPr lang="ru-RU" dirty="0"/>
                    </a:p>
                  </a:txBody>
                  <a:tcPr/>
                </a:tc>
              </a:tr>
            </a:tbl>
          </a:graphicData>
        </a:graphic>
      </p:graphicFrame>
    </p:spTree>
    <p:extLst>
      <p:ext uri="{BB962C8B-B14F-4D97-AF65-F5344CB8AC3E}">
        <p14:creationId xmlns:p14="http://schemas.microsoft.com/office/powerpoint/2010/main" val="981363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РОССИЙСКИЕ ЖУРНАЛЫ В </a:t>
            </a:r>
            <a:r>
              <a:rPr lang="en-GB" dirty="0" smtClean="0"/>
              <a:t>DOAJ</a:t>
            </a:r>
            <a:endParaRPr lang="ru-RU" dirty="0"/>
          </a:p>
        </p:txBody>
      </p:sp>
      <p:sp>
        <p:nvSpPr>
          <p:cNvPr id="3" name="Текст 2"/>
          <p:cNvSpPr>
            <a:spLocks noGrp="1"/>
          </p:cNvSpPr>
          <p:nvPr>
            <p:ph type="body" idx="1"/>
          </p:nvPr>
        </p:nvSpPr>
        <p:spPr/>
        <p:txBody>
          <a:bodyPr/>
          <a:lstStyle/>
          <a:p>
            <a:r>
              <a:rPr lang="ru-RU" dirty="0" smtClean="0"/>
              <a:t>ДИНАМИКА И ПРОБЛЕМЫ АДАПТАЦИИ </a:t>
            </a:r>
            <a:endParaRPr lang="ru-RU" dirty="0"/>
          </a:p>
        </p:txBody>
      </p:sp>
    </p:spTree>
    <p:extLst>
      <p:ext uri="{BB962C8B-B14F-4D97-AF65-F5344CB8AC3E}">
        <p14:creationId xmlns:p14="http://schemas.microsoft.com/office/powerpoint/2010/main" val="193912560"/>
      </p:ext>
    </p:extLst>
  </p:cSld>
  <p:clrMapOvr>
    <a:masterClrMapping/>
  </p:clrMapOvr>
</p:sld>
</file>

<file path=ppt/theme/theme1.xml><?xml version="1.0" encoding="utf-8"?>
<a:theme xmlns:a="http://schemas.openxmlformats.org/drawingml/2006/main" name="Ретроспектива">
  <a:themeElements>
    <a:clrScheme name="Ретроспектива">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спектива">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спектива">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Тема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6303</TotalTime>
  <Words>680</Words>
  <Application>Microsoft Macintosh PowerPoint</Application>
  <PresentationFormat>Широкоэкранный</PresentationFormat>
  <Paragraphs>90</Paragraphs>
  <Slides>14</Slides>
  <Notes>4</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14</vt:i4>
      </vt:variant>
    </vt:vector>
  </HeadingPairs>
  <TitlesOfParts>
    <vt:vector size="17" baseType="lpstr">
      <vt:lpstr>Calibri</vt:lpstr>
      <vt:lpstr>Calibri Light</vt:lpstr>
      <vt:lpstr>Ретроспектива</vt:lpstr>
      <vt:lpstr>Презентация PowerPoint</vt:lpstr>
      <vt:lpstr>Основные положения </vt:lpstr>
      <vt:lpstr>CТАРОЕ НОВОЕ О DOAJ</vt:lpstr>
      <vt:lpstr>Презентация PowerPoint</vt:lpstr>
      <vt:lpstr>Презентация PowerPoint</vt:lpstr>
      <vt:lpstr>Презентация PowerPoint</vt:lpstr>
      <vt:lpstr>Презентация PowerPoint</vt:lpstr>
      <vt:lpstr>Мифы о DOAJ </vt:lpstr>
      <vt:lpstr>РОССИЙСКИЕ ЖУРНАЛЫ В DOAJ</vt:lpstr>
      <vt:lpstr>Презентация PowerPoint</vt:lpstr>
      <vt:lpstr>Основные проблемы </vt:lpstr>
      <vt:lpstr>Проблема номер один:  ЛИЦЕНЗИИ И КОПИРАЙТ</vt:lpstr>
      <vt:lpstr>Пример: </vt:lpstr>
      <vt:lpstr>Презентация PowerPoint</vt:lpstr>
    </vt:vector>
  </TitlesOfParts>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Lars Bjørnshauge</dc:creator>
  <cp:lastModifiedBy>NG</cp:lastModifiedBy>
  <cp:revision>132</cp:revision>
  <dcterms:created xsi:type="dcterms:W3CDTF">2016-04-27T08:34:54Z</dcterms:created>
  <dcterms:modified xsi:type="dcterms:W3CDTF">2018-04-22T15:30:35Z</dcterms:modified>
</cp:coreProperties>
</file>