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49" r:id="rId1"/>
    <p:sldMasterId id="2147483792" r:id="rId2"/>
    <p:sldMasterId id="2147483820" r:id="rId3"/>
    <p:sldMasterId id="2147483835" r:id="rId4"/>
  </p:sldMasterIdLst>
  <p:notesMasterIdLst>
    <p:notesMasterId r:id="rId34"/>
  </p:notesMasterIdLst>
  <p:handoutMasterIdLst>
    <p:handoutMasterId r:id="rId35"/>
  </p:handoutMasterIdLst>
  <p:sldIdLst>
    <p:sldId id="1166" r:id="rId5"/>
    <p:sldId id="1167" r:id="rId6"/>
    <p:sldId id="1171" r:id="rId7"/>
    <p:sldId id="1170" r:id="rId8"/>
    <p:sldId id="1165" r:id="rId9"/>
    <p:sldId id="1174" r:id="rId10"/>
    <p:sldId id="1177" r:id="rId11"/>
    <p:sldId id="1156" r:id="rId12"/>
    <p:sldId id="1173" r:id="rId13"/>
    <p:sldId id="1179" r:id="rId14"/>
    <p:sldId id="1181" r:id="rId15"/>
    <p:sldId id="1182" r:id="rId16"/>
    <p:sldId id="1158" r:id="rId17"/>
    <p:sldId id="1159" r:id="rId18"/>
    <p:sldId id="1146" r:id="rId19"/>
    <p:sldId id="1175" r:id="rId20"/>
    <p:sldId id="1149" r:id="rId21"/>
    <p:sldId id="1150" r:id="rId22"/>
    <p:sldId id="1151" r:id="rId23"/>
    <p:sldId id="1152" r:id="rId24"/>
    <p:sldId id="1153" r:id="rId25"/>
    <p:sldId id="1154" r:id="rId26"/>
    <p:sldId id="1176" r:id="rId27"/>
    <p:sldId id="1160" r:id="rId28"/>
    <p:sldId id="1164" r:id="rId29"/>
    <p:sldId id="1162" r:id="rId30"/>
    <p:sldId id="1172" r:id="rId31"/>
    <p:sldId id="1163" r:id="rId32"/>
    <p:sldId id="1055" r:id="rId3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1"/>
    <a:srgbClr val="FF8200"/>
    <a:srgbClr val="737373"/>
    <a:srgbClr val="FF0000"/>
    <a:srgbClr val="FF7575"/>
    <a:srgbClr val="2E8ED0"/>
    <a:srgbClr val="2778AF"/>
    <a:srgbClr val="007398"/>
    <a:srgbClr val="CC0000"/>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BE263C-DBD7-4A20-BB59-AAB30ACAA65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2246" autoAdjust="0"/>
  </p:normalViewPr>
  <p:slideViewPr>
    <p:cSldViewPr snapToGrid="0" snapToObjects="1">
      <p:cViewPr varScale="1">
        <p:scale>
          <a:sx n="61" d="100"/>
          <a:sy n="61" d="100"/>
        </p:scale>
        <p:origin x="1626" y="60"/>
      </p:cViewPr>
      <p:guideLst>
        <p:guide orient="horz" pos="2160"/>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114" y="-90"/>
      </p:cViewPr>
      <p:guideLst>
        <p:guide orient="horz" pos="2880"/>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303666488924"/>
          <c:y val="4.10256470496334E-2"/>
          <c:w val="0.57045334737465225"/>
          <c:h val="0.79336758891655579"/>
        </c:manualLayout>
      </c:layout>
      <c:barChart>
        <c:barDir val="col"/>
        <c:grouping val="stacked"/>
        <c:varyColors val="0"/>
        <c:ser>
          <c:idx val="0"/>
          <c:order val="0"/>
          <c:tx>
            <c:strRef>
              <c:f>external!$A$2</c:f>
              <c:strCache>
                <c:ptCount val="1"/>
                <c:pt idx="0">
                  <c:v>Subscription</c:v>
                </c:pt>
              </c:strCache>
            </c:strRef>
          </c:tx>
          <c:spPr>
            <a:solidFill>
              <a:schemeClr val="accent1">
                <a:lumMod val="60000"/>
                <a:lumOff val="40000"/>
              </a:schemeClr>
            </a:solidFill>
            <a:ln>
              <a:solidFill>
                <a:schemeClr val="accent1">
                  <a:lumMod val="75000"/>
                </a:schemeClr>
              </a:solidFill>
            </a:ln>
            <a:effectLst/>
          </c:spPr>
          <c:invertIfNegative val="0"/>
          <c:cat>
            <c:strRef>
              <c:f>external!$B$1:$F$1</c:f>
              <c:strCache>
                <c:ptCount val="5"/>
                <c:pt idx="0">
                  <c:v>2012</c:v>
                </c:pt>
                <c:pt idx="1">
                  <c:v>2013</c:v>
                </c:pt>
                <c:pt idx="2">
                  <c:v>2014</c:v>
                </c:pt>
                <c:pt idx="3">
                  <c:v>2015</c:v>
                </c:pt>
                <c:pt idx="4">
                  <c:v>2016 (E)</c:v>
                </c:pt>
              </c:strCache>
            </c:strRef>
          </c:cat>
          <c:val>
            <c:numRef>
              <c:f>external!$B$2:$F$2</c:f>
              <c:numCache>
                <c:formatCode>0</c:formatCode>
                <c:ptCount val="5"/>
                <c:pt idx="0">
                  <c:v>2027101.6918166063</c:v>
                </c:pt>
                <c:pt idx="1">
                  <c:v>2060255.4696969697</c:v>
                </c:pt>
                <c:pt idx="2">
                  <c:v>2069460.6033255004</c:v>
                </c:pt>
                <c:pt idx="3">
                  <c:v>2073114.4272799997</c:v>
                </c:pt>
                <c:pt idx="4">
                  <c:v>2076715.7600172372</c:v>
                </c:pt>
              </c:numCache>
            </c:numRef>
          </c:val>
          <c:extLst>
            <c:ext xmlns:c16="http://schemas.microsoft.com/office/drawing/2014/chart" uri="{C3380CC4-5D6E-409C-BE32-E72D297353CC}">
              <c16:uniqueId val="{00000000-69D0-4605-B8D6-6FD4E81BCEEB}"/>
            </c:ext>
          </c:extLst>
        </c:ser>
        <c:ser>
          <c:idx val="1"/>
          <c:order val="1"/>
          <c:tx>
            <c:strRef>
              <c:f>external!$A$3</c:f>
              <c:strCache>
                <c:ptCount val="1"/>
                <c:pt idx="0">
                  <c:v>Open Access - Hybrid journals</c:v>
                </c:pt>
              </c:strCache>
            </c:strRef>
          </c:tx>
          <c:spPr>
            <a:solidFill>
              <a:schemeClr val="accent2">
                <a:lumMod val="60000"/>
                <a:lumOff val="40000"/>
              </a:schemeClr>
            </a:solidFill>
            <a:ln>
              <a:solidFill>
                <a:schemeClr val="accent2">
                  <a:lumMod val="75000"/>
                </a:schemeClr>
              </a:solidFill>
            </a:ln>
            <a:effectLst/>
          </c:spPr>
          <c:invertIfNegative val="0"/>
          <c:cat>
            <c:strRef>
              <c:f>external!$B$1:$F$1</c:f>
              <c:strCache>
                <c:ptCount val="5"/>
                <c:pt idx="0">
                  <c:v>2012</c:v>
                </c:pt>
                <c:pt idx="1">
                  <c:v>2013</c:v>
                </c:pt>
                <c:pt idx="2">
                  <c:v>2014</c:v>
                </c:pt>
                <c:pt idx="3">
                  <c:v>2015</c:v>
                </c:pt>
                <c:pt idx="4">
                  <c:v>2016 (E)</c:v>
                </c:pt>
              </c:strCache>
            </c:strRef>
          </c:cat>
          <c:val>
            <c:numRef>
              <c:f>external!$B$3:$F$3</c:f>
              <c:numCache>
                <c:formatCode>0</c:formatCode>
                <c:ptCount val="5"/>
                <c:pt idx="0">
                  <c:v>18134.308183393754</c:v>
                </c:pt>
                <c:pt idx="1">
                  <c:v>35960.530303030297</c:v>
                </c:pt>
                <c:pt idx="2">
                  <c:v>58221.396674499432</c:v>
                </c:pt>
                <c:pt idx="3">
                  <c:v>83393.172720000002</c:v>
                </c:pt>
                <c:pt idx="4">
                  <c:v>121014.83998273168</c:v>
                </c:pt>
              </c:numCache>
            </c:numRef>
          </c:val>
          <c:extLst>
            <c:ext xmlns:c16="http://schemas.microsoft.com/office/drawing/2014/chart" uri="{C3380CC4-5D6E-409C-BE32-E72D297353CC}">
              <c16:uniqueId val="{00000001-69D0-4605-B8D6-6FD4E81BCEEB}"/>
            </c:ext>
          </c:extLst>
        </c:ser>
        <c:ser>
          <c:idx val="2"/>
          <c:order val="2"/>
          <c:tx>
            <c:strRef>
              <c:f>external!$A$4</c:f>
              <c:strCache>
                <c:ptCount val="1"/>
                <c:pt idx="0">
                  <c:v>Open Access - Subsidised journals</c:v>
                </c:pt>
              </c:strCache>
            </c:strRef>
          </c:tx>
          <c:spPr>
            <a:solidFill>
              <a:schemeClr val="accent2">
                <a:lumMod val="40000"/>
                <a:lumOff val="60000"/>
              </a:schemeClr>
            </a:solidFill>
            <a:ln>
              <a:solidFill>
                <a:schemeClr val="accent2"/>
              </a:solidFill>
            </a:ln>
            <a:effectLst/>
          </c:spPr>
          <c:invertIfNegative val="0"/>
          <c:cat>
            <c:strRef>
              <c:f>external!$B$1:$F$1</c:f>
              <c:strCache>
                <c:ptCount val="5"/>
                <c:pt idx="0">
                  <c:v>2012</c:v>
                </c:pt>
                <c:pt idx="1">
                  <c:v>2013</c:v>
                </c:pt>
                <c:pt idx="2">
                  <c:v>2014</c:v>
                </c:pt>
                <c:pt idx="3">
                  <c:v>2015</c:v>
                </c:pt>
                <c:pt idx="4">
                  <c:v>2016 (E)</c:v>
                </c:pt>
              </c:strCache>
            </c:strRef>
          </c:cat>
          <c:val>
            <c:numRef>
              <c:f>external!$B$4:$F$4</c:f>
              <c:numCache>
                <c:formatCode>0</c:formatCode>
                <c:ptCount val="5"/>
                <c:pt idx="0">
                  <c:v>94001</c:v>
                </c:pt>
                <c:pt idx="1">
                  <c:v>94178</c:v>
                </c:pt>
                <c:pt idx="2">
                  <c:v>103671</c:v>
                </c:pt>
                <c:pt idx="3">
                  <c:v>110662.24</c:v>
                </c:pt>
                <c:pt idx="4">
                  <c:v>115497.24000000022</c:v>
                </c:pt>
              </c:numCache>
            </c:numRef>
          </c:val>
          <c:extLst>
            <c:ext xmlns:c16="http://schemas.microsoft.com/office/drawing/2014/chart" uri="{C3380CC4-5D6E-409C-BE32-E72D297353CC}">
              <c16:uniqueId val="{00000002-69D0-4605-B8D6-6FD4E81BCEEB}"/>
            </c:ext>
          </c:extLst>
        </c:ser>
        <c:ser>
          <c:idx val="3"/>
          <c:order val="3"/>
          <c:tx>
            <c:strRef>
              <c:f>external!$A$5</c:f>
              <c:strCache>
                <c:ptCount val="1"/>
                <c:pt idx="0">
                  <c:v>Open Access - Fully gold journals</c:v>
                </c:pt>
              </c:strCache>
            </c:strRef>
          </c:tx>
          <c:spPr>
            <a:solidFill>
              <a:schemeClr val="accent4">
                <a:lumMod val="40000"/>
                <a:lumOff val="60000"/>
              </a:schemeClr>
            </a:solidFill>
            <a:ln>
              <a:solidFill>
                <a:schemeClr val="accent4"/>
              </a:solidFill>
            </a:ln>
            <a:effectLst/>
          </c:spPr>
          <c:invertIfNegative val="0"/>
          <c:cat>
            <c:strRef>
              <c:f>external!$B$1:$F$1</c:f>
              <c:strCache>
                <c:ptCount val="5"/>
                <c:pt idx="0">
                  <c:v>2012</c:v>
                </c:pt>
                <c:pt idx="1">
                  <c:v>2013</c:v>
                </c:pt>
                <c:pt idx="2">
                  <c:v>2014</c:v>
                </c:pt>
                <c:pt idx="3">
                  <c:v>2015</c:v>
                </c:pt>
                <c:pt idx="4">
                  <c:v>2016 (E)</c:v>
                </c:pt>
              </c:strCache>
            </c:strRef>
          </c:cat>
          <c:val>
            <c:numRef>
              <c:f>external!$B$5:$F$5</c:f>
              <c:numCache>
                <c:formatCode>0</c:formatCode>
                <c:ptCount val="5"/>
                <c:pt idx="0">
                  <c:v>151067</c:v>
                </c:pt>
                <c:pt idx="1">
                  <c:v>183001</c:v>
                </c:pt>
                <c:pt idx="2">
                  <c:v>230745</c:v>
                </c:pt>
                <c:pt idx="3">
                  <c:v>259896.00000000003</c:v>
                </c:pt>
                <c:pt idx="4">
                  <c:v>299735</c:v>
                </c:pt>
              </c:numCache>
            </c:numRef>
          </c:val>
          <c:extLst>
            <c:ext xmlns:c16="http://schemas.microsoft.com/office/drawing/2014/chart" uri="{C3380CC4-5D6E-409C-BE32-E72D297353CC}">
              <c16:uniqueId val="{00000003-69D0-4605-B8D6-6FD4E81BCEEB}"/>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alpha val="50000"/>
                </a:schemeClr>
              </a:solidFill>
              <a:prstDash val="dash"/>
              <a:round/>
            </a:ln>
            <a:effectLst/>
          </c:spPr>
        </c:serLines>
        <c:axId val="215154264"/>
        <c:axId val="215153088"/>
      </c:barChart>
      <c:catAx>
        <c:axId val="21515426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Publication 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153088"/>
        <c:crosses val="autoZero"/>
        <c:auto val="1"/>
        <c:lblAlgn val="ctr"/>
        <c:lblOffset val="100"/>
        <c:noMultiLvlLbl val="0"/>
      </c:catAx>
      <c:valAx>
        <c:axId val="215153088"/>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Articles published in market</a:t>
                </a:r>
              </a:p>
            </c:rich>
          </c:tx>
          <c:layout>
            <c:manualLayout>
              <c:xMode val="edge"/>
              <c:yMode val="edge"/>
              <c:x val="1.3371967417258625E-2"/>
              <c:y val="0.311760558230722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154264"/>
        <c:crosses val="autoZero"/>
        <c:crossBetween val="between"/>
        <c:dispUnits>
          <c:builtInUnit val="thousands"/>
          <c:dispUnitsLbl>
            <c:layout>
              <c:manualLayout>
                <c:xMode val="edge"/>
                <c:yMode val="edge"/>
                <c:x val="4.0739465706321594E-2"/>
                <c:y val="0.44327977409114666"/>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(Thousands)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73357102088208748"/>
          <c:y val="0.24305336832895888"/>
          <c:w val="0.26642897911791258"/>
          <c:h val="0.384918803766530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A02265D-837A-A14B-BBEF-C1CB0F1E21C3}" type="datetimeFigureOut">
              <a:rPr lang="en-US" smtClean="0"/>
              <a:pPr/>
              <a:t>4/24/2018</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EC9BA5B2-46F1-2947-AA03-6D81CAA60622}" type="slidenum">
              <a:rPr lang="en-US" smtClean="0"/>
              <a:pPr/>
              <a:t>‹#›</a:t>
            </a:fld>
            <a:endParaRPr lang="en-US"/>
          </a:p>
        </p:txBody>
      </p:sp>
    </p:spTree>
    <p:extLst>
      <p:ext uri="{BB962C8B-B14F-4D97-AF65-F5344CB8AC3E}">
        <p14:creationId xmlns:p14="http://schemas.microsoft.com/office/powerpoint/2010/main" val="57626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473D8B3D-16D8-8442-BF0D-A4264232110E}" type="datetimeFigureOut">
              <a:rPr lang="en-US" smtClean="0"/>
              <a:pPr/>
              <a:t>4/24/2018</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53AC270-AC5F-3C4A-8BE2-E88211726A7D}" type="slidenum">
              <a:rPr lang="en-US" smtClean="0"/>
              <a:pPr/>
              <a:t>‹#›</a:t>
            </a:fld>
            <a:endParaRPr lang="en-US"/>
          </a:p>
        </p:txBody>
      </p:sp>
    </p:spTree>
    <p:extLst>
      <p:ext uri="{BB962C8B-B14F-4D97-AF65-F5344CB8AC3E}">
        <p14:creationId xmlns:p14="http://schemas.microsoft.com/office/powerpoint/2010/main" val="4099694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xus.od.nih.gov/all/2016/03/02/nih-publication-impact-a-first-loo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ncedirect.com/science/article/pii/S014067360960329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23052">
              <a:defRPr/>
            </a:pPr>
            <a:r>
              <a:rPr lang="en-US" i="1" dirty="0"/>
              <a:t>[Notes: This slide deck was created in response to several requests for an external version of the 2017 Strategy Cascade deck.  </a:t>
            </a:r>
          </a:p>
          <a:p>
            <a:pPr defTabSz="923052">
              <a:defRPr/>
            </a:pPr>
            <a:r>
              <a:rPr lang="en-US" i="1" dirty="0"/>
              <a:t>You’re encouraged to present these slides in your own words and incorporate the slides into your own decks.  </a:t>
            </a:r>
          </a:p>
          <a:p>
            <a:pPr defTabSz="923052">
              <a:defRPr/>
            </a:pPr>
            <a:r>
              <a:rPr lang="en-US" i="1" dirty="0"/>
              <a:t>Please remove the script, convert to PDF format and use discretion when sharing these slides externally. For a “leave-behind piece” use the Elsevier Corporate Brochure or send the link https://www.elsevier.com/about/this-is-Elsevier </a:t>
            </a:r>
          </a:p>
          <a:p>
            <a:pPr defTabSz="923052">
              <a:defRPr/>
            </a:pPr>
            <a:endParaRPr lang="en-US" i="1" dirty="0"/>
          </a:p>
          <a:p>
            <a:pPr defTabSz="923052">
              <a:defRPr/>
            </a:pPr>
            <a:r>
              <a:rPr lang="en-US" i="1" dirty="0"/>
              <a:t>Below is a </a:t>
            </a:r>
            <a:r>
              <a:rPr lang="en-US" b="1" i="1" dirty="0"/>
              <a:t>sample script </a:t>
            </a:r>
            <a:r>
              <a:rPr lang="en-US" i="1" dirty="0"/>
              <a:t>to provide ideas on how these slides might be verbalized in the context of an introduction at the top of a customer meeting.  Your feedback is always welcomed. Thanks,  C.lowe@Elsevier.com, VP Strategic Communications and Brand.]</a:t>
            </a:r>
          </a:p>
          <a:p>
            <a:pPr defTabSz="923052">
              <a:defRPr/>
            </a:pPr>
            <a:endParaRPr lang="en-US" i="1" dirty="0"/>
          </a:p>
          <a:p>
            <a:pPr defTabSz="923052">
              <a:defRPr/>
            </a:pPr>
            <a:endParaRPr lang="en-US" i="1" dirty="0"/>
          </a:p>
          <a:p>
            <a:pPr defTabSz="923052">
              <a:defRPr/>
            </a:pPr>
            <a:r>
              <a:rPr lang="en-US" i="1" dirty="0"/>
              <a:t>Script: </a:t>
            </a:r>
          </a:p>
          <a:p>
            <a:pPr defTabSz="923052">
              <a:defRPr/>
            </a:pPr>
            <a:endParaRPr lang="en-US" i="1" dirty="0"/>
          </a:p>
          <a:p>
            <a:pPr defTabSz="923052">
              <a:defRPr/>
            </a:pPr>
            <a:r>
              <a:rPr lang="en-US" dirty="0"/>
              <a:t>Thanks for having us here today.  We’re going to cover X, Y, and Z [fill in your agenda]; but I’d like to begin with a brief overview.  </a:t>
            </a:r>
          </a:p>
          <a:p>
            <a:pPr defTabSz="923052">
              <a:defRPr/>
            </a:pPr>
            <a:r>
              <a:rPr lang="en-US" dirty="0"/>
              <a:t>I’m often asked about what’s happening at Elsevier and how Elsevier is reacting to shifts in the industry.   </a:t>
            </a:r>
          </a:p>
          <a:p>
            <a:pPr defTabSz="923052">
              <a:defRPr/>
            </a:pPr>
            <a:r>
              <a:rPr lang="en-US" dirty="0"/>
              <a:t>The answer is that it’s an exciting time; an opportunity to address several challenges in science and health.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8C9703-47A2-4EA9-86BB-7A16DE27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5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Given our interest in open access publishing and to ensure we are offering the best support and guidance to our authors, this is an area of research that is of great interest to us. What we have learned from our review to date is that studies looking into this important area should be careful when it comes to selection bias and control for factors such as research quality, article type and team size, as these are essential to giving us a clear and accurate understanding of citation advantage claims. It is essential that open access is defined clearly and accurately, and that other controls are included, such as controlling for citation advantages that may be associated with particular funders or within particular disciplines. </a:t>
            </a:r>
            <a:r>
              <a:rPr lang="en-US" sz="1200" b="0" i="0" u="none" strike="noStrike" kern="1200" dirty="0">
                <a:solidFill>
                  <a:schemeClr val="tx1"/>
                </a:solidFill>
                <a:effectLst/>
                <a:latin typeface="+mn-lt"/>
                <a:ea typeface="+mn-ea"/>
                <a:cs typeface="+mn-cs"/>
                <a:hlinkClick r:id="rId3"/>
              </a:rPr>
              <a:t>Evidence shows</a:t>
            </a:r>
            <a:r>
              <a:rPr lang="en-US" sz="1200" b="0" i="0" kern="1200" dirty="0">
                <a:solidFill>
                  <a:schemeClr val="tx1"/>
                </a:solidFill>
                <a:effectLst/>
                <a:latin typeface="+mn-lt"/>
                <a:ea typeface="+mn-ea"/>
                <a:cs typeface="+mn-cs"/>
              </a:rPr>
              <a:t> that NIH-funded papers, for example, appear far more often than expected in top-cited article populations. The same may be true for other funders and may skew results by showing an OA advantage when really this is a proxy for a particular funder or the quality of the research it typically funds.</a:t>
            </a:r>
            <a:endParaRPr lang="en-US" dirty="0"/>
          </a:p>
        </p:txBody>
      </p:sp>
      <p:sp>
        <p:nvSpPr>
          <p:cNvPr id="4" name="Slide Number Placeholder 3"/>
          <p:cNvSpPr>
            <a:spLocks noGrp="1"/>
          </p:cNvSpPr>
          <p:nvPr>
            <p:ph type="sldNum" sz="quarter" idx="10"/>
          </p:nvPr>
        </p:nvSpPr>
        <p:spPr/>
        <p:txBody>
          <a:bodyPr/>
          <a:lstStyle/>
          <a:p>
            <a:fld id="{7096A427-D030-4F19-9CCD-47C1185EE029}" type="slidenum">
              <a:rPr lang="en-US" smtClean="0"/>
              <a:t>11</a:t>
            </a:fld>
            <a:endParaRPr lang="en-US"/>
          </a:p>
        </p:txBody>
      </p:sp>
    </p:spTree>
    <p:extLst>
      <p:ext uri="{BB962C8B-B14F-4D97-AF65-F5344CB8AC3E}">
        <p14:creationId xmlns:p14="http://schemas.microsoft.com/office/powerpoint/2010/main" val="170813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12</a:t>
            </a:fld>
            <a:endParaRPr lang="en-US"/>
          </a:p>
        </p:txBody>
      </p:sp>
    </p:spTree>
    <p:extLst>
      <p:ext uri="{BB962C8B-B14F-4D97-AF65-F5344CB8AC3E}">
        <p14:creationId xmlns:p14="http://schemas.microsoft.com/office/powerpoint/2010/main" val="406120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same subject area &amp; </a:t>
            </a:r>
            <a:r>
              <a:rPr lang="en-US" dirty="0" err="1"/>
              <a:t>yr</a:t>
            </a:r>
            <a:r>
              <a:rPr lang="en-US" dirty="0"/>
              <a:t> window</a:t>
            </a:r>
          </a:p>
          <a:p>
            <a:r>
              <a:rPr lang="en-US" dirty="0"/>
              <a:t>SA = Water</a:t>
            </a:r>
          </a:p>
          <a:p>
            <a:r>
              <a:rPr lang="en-US" dirty="0" err="1"/>
              <a:t>Yr</a:t>
            </a:r>
            <a:r>
              <a:rPr lang="en-US" dirty="0"/>
              <a:t> = 2000 - 2017</a:t>
            </a:r>
          </a:p>
        </p:txBody>
      </p:sp>
      <p:sp>
        <p:nvSpPr>
          <p:cNvPr id="4" name="Slide Number Placeholder 3"/>
          <p:cNvSpPr>
            <a:spLocks noGrp="1"/>
          </p:cNvSpPr>
          <p:nvPr>
            <p:ph type="sldNum" sz="quarter" idx="10"/>
          </p:nvPr>
        </p:nvSpPr>
        <p:spPr/>
        <p:txBody>
          <a:bodyPr/>
          <a:lstStyle/>
          <a:p>
            <a:fld id="{953AC270-AC5F-3C4A-8BE2-E88211726A7D}" type="slidenum">
              <a:rPr lang="en-US" smtClean="0"/>
              <a:pPr/>
              <a:t>13</a:t>
            </a:fld>
            <a:endParaRPr lang="en-US"/>
          </a:p>
        </p:txBody>
      </p:sp>
    </p:spTree>
    <p:extLst>
      <p:ext uri="{BB962C8B-B14F-4D97-AF65-F5344CB8AC3E}">
        <p14:creationId xmlns:p14="http://schemas.microsoft.com/office/powerpoint/2010/main" val="301072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14</a:t>
            </a:fld>
            <a:endParaRPr lang="en-US"/>
          </a:p>
        </p:txBody>
      </p:sp>
    </p:spTree>
    <p:extLst>
      <p:ext uri="{BB962C8B-B14F-4D97-AF65-F5344CB8AC3E}">
        <p14:creationId xmlns:p14="http://schemas.microsoft.com/office/powerpoint/2010/main" val="221944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15</a:t>
            </a:fld>
            <a:endParaRPr lang="en-US"/>
          </a:p>
        </p:txBody>
      </p:sp>
    </p:spTree>
    <p:extLst>
      <p:ext uri="{BB962C8B-B14F-4D97-AF65-F5344CB8AC3E}">
        <p14:creationId xmlns:p14="http://schemas.microsoft.com/office/powerpoint/2010/main" val="86616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Elsevier has developed APIs that IR managers can leverage to showcase their institutional</a:t>
            </a:r>
            <a:r>
              <a:rPr lang="en-GB" baseline="0" dirty="0"/>
              <a:t> output, increase </a:t>
            </a:r>
            <a:r>
              <a:rPr lang="en-GB" dirty="0"/>
              <a:t>public access and enhance the user experience in three ways:</a:t>
            </a:r>
          </a:p>
          <a:p>
            <a:r>
              <a:rPr lang="en-GB" dirty="0"/>
              <a:t>1) Increase comprehensiveness of coverage of Elsevier-published content by authors from the institution; </a:t>
            </a:r>
          </a:p>
          <a:p>
            <a:r>
              <a:rPr lang="en-GB" dirty="0"/>
              <a:t>2) Help users to access the best available version; and </a:t>
            </a:r>
          </a:p>
          <a:p>
            <a:r>
              <a:rPr lang="en-GB" dirty="0"/>
              <a:t>3) Keep users in the IR, even when reading final articles. </a:t>
            </a:r>
          </a:p>
          <a:p>
            <a:endParaRPr lang="en-GB" dirty="0"/>
          </a:p>
          <a:p>
            <a:r>
              <a:rPr lang="en-GB" dirty="0"/>
              <a:t>University of Florida is implementing a system to use the Elsevier APIs to search for and download metadata and abstracts and full text for indexing for articles by UF authors to include in the IR@UF. The pilot partners are testing the integration and application of the APIs and working to design the user experience and interfaces. We have similar pilots with other institutions around the world.</a:t>
            </a:r>
          </a:p>
          <a:p>
            <a:endParaRPr lang="en-GB"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22</a:t>
            </a:fld>
            <a:endParaRPr lang="en-US"/>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1555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39838"/>
            <a:ext cx="4465638"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BC3BC-B9F5-4CDD-A424-59C8257880D9}" type="slidenum">
              <a:rPr lang="en-US" smtClean="0"/>
              <a:pPr/>
              <a:t>27</a:t>
            </a:fld>
            <a:endParaRPr lang="en-US"/>
          </a:p>
        </p:txBody>
      </p:sp>
    </p:spTree>
    <p:extLst>
      <p:ext uri="{BB962C8B-B14F-4D97-AF65-F5344CB8AC3E}">
        <p14:creationId xmlns:p14="http://schemas.microsoft.com/office/powerpoint/2010/main" val="245157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Script:  (Slide is set up with animations to break up dense content)</a:t>
            </a:r>
          </a:p>
          <a:p>
            <a:endParaRPr lang="en-US" baseline="0" dirty="0"/>
          </a:p>
          <a:p>
            <a:r>
              <a:rPr lang="en-US" baseline="0" dirty="0"/>
              <a:t>(Click 1) While global research spend is growing every year, we’re hearing from researchers that they still lack effective tools.   </a:t>
            </a:r>
          </a:p>
          <a:p>
            <a:r>
              <a:rPr lang="en-US" sz="1200" kern="1200" dirty="0">
                <a:solidFill>
                  <a:schemeClr val="tx1"/>
                </a:solidFill>
                <a:effectLst/>
                <a:latin typeface="+mn-lt"/>
                <a:ea typeface="+mn-ea"/>
                <a:cs typeface="+mn-cs"/>
              </a:rPr>
              <a:t>(Click 2) A number of recent studies report figures in the area of 70 to 80 percent where research asks the wrong questions, or when the research is completed, it can’t be reproduced</a:t>
            </a:r>
            <a:r>
              <a:rPr lang="en-US" baseline="0" dirty="0"/>
              <a:t>*</a:t>
            </a:r>
          </a:p>
          <a:p>
            <a:r>
              <a:rPr lang="en-US" sz="1200" kern="1200" dirty="0">
                <a:solidFill>
                  <a:schemeClr val="tx1"/>
                </a:solidFill>
                <a:effectLst/>
                <a:latin typeface="+mn-lt"/>
                <a:ea typeface="+mn-ea"/>
                <a:cs typeface="+mn-cs"/>
              </a:rPr>
              <a:t>(Click 3) </a:t>
            </a:r>
            <a:r>
              <a:rPr lang="en-US" baseline="0" dirty="0"/>
              <a:t>On the health side, the median cost of developing a drug is now 2.5 billion.  Yet the success rate is only 1 in 20.</a:t>
            </a:r>
          </a:p>
          <a:p>
            <a:r>
              <a:rPr lang="en-US" sz="1200" kern="1200" dirty="0">
                <a:solidFill>
                  <a:schemeClr val="tx1"/>
                </a:solidFill>
                <a:effectLst/>
                <a:latin typeface="+mn-lt"/>
                <a:ea typeface="+mn-ea"/>
                <a:cs typeface="+mn-cs"/>
              </a:rPr>
              <a:t>(Click 4) </a:t>
            </a:r>
            <a:r>
              <a:rPr lang="en-US" baseline="0" dirty="0"/>
              <a:t>And alongside heart disease and cancer, the third largest cause of death is medical error. </a:t>
            </a:r>
          </a:p>
          <a:p>
            <a:endParaRPr lang="en-US" baseline="0" dirty="0"/>
          </a:p>
          <a:p>
            <a:r>
              <a:rPr lang="en-US" sz="1200" kern="1200" dirty="0">
                <a:solidFill>
                  <a:schemeClr val="tx1"/>
                </a:solidFill>
                <a:effectLst/>
                <a:latin typeface="+mn-lt"/>
                <a:ea typeface="+mn-ea"/>
                <a:cs typeface="+mn-cs"/>
              </a:rPr>
              <a:t>(Click 5)</a:t>
            </a:r>
            <a:r>
              <a:rPr lang="en-US" baseline="0" dirty="0"/>
              <a:t>These are spaces in which information, analytics, and technology can make a significant contribution.   And that puts Elsevier in a unique position to aid that effort. </a:t>
            </a:r>
          </a:p>
          <a:p>
            <a:endParaRPr lang="en-US" baseline="0" dirty="0"/>
          </a:p>
          <a:p>
            <a:r>
              <a:rPr lang="en-US" baseline="0" dirty="0"/>
              <a:t>Supplementary notes: </a:t>
            </a:r>
          </a:p>
          <a:p>
            <a:r>
              <a:rPr lang="en-US" baseline="0" dirty="0"/>
              <a:t>Researchers lack the tools they need to be effective.</a:t>
            </a:r>
          </a:p>
          <a:p>
            <a:r>
              <a:rPr lang="en-GB" sz="1200" u="sng" kern="1200" dirty="0">
                <a:solidFill>
                  <a:schemeClr val="tx1"/>
                </a:solidFill>
                <a:effectLst/>
                <a:latin typeface="+mn-lt"/>
                <a:ea typeface="+mn-ea"/>
                <a:cs typeface="+mn-cs"/>
                <a:hlinkClick r:id="rId3"/>
              </a:rPr>
              <a:t>*http://www.sciencedirect.com/science/article/pii/S0140673609603299</a:t>
            </a:r>
            <a:endParaRPr lang="en-GB" sz="1200" u="sng" kern="1200" dirty="0">
              <a:solidFill>
                <a:schemeClr val="tx1"/>
              </a:solidFill>
              <a:effectLst/>
              <a:latin typeface="+mn-lt"/>
              <a:ea typeface="+mn-ea"/>
              <a:cs typeface="+mn-cs"/>
            </a:endParaRPr>
          </a:p>
          <a:p>
            <a:r>
              <a:rPr lang="en-US" baseline="0" dirty="0"/>
              <a:t>http://www.nature.com/news/1-500-scientists-lift-the-lid-on-reproducibility-1.19970</a:t>
            </a:r>
          </a:p>
          <a:p>
            <a:r>
              <a:rPr lang="en-US" baseline="0" dirty="0"/>
              <a:t>http://www.cchsr.iph.cam.ac.uk/1714</a:t>
            </a:r>
          </a:p>
          <a:p>
            <a:endParaRPr lang="en-US" baseline="0" dirty="0"/>
          </a:p>
          <a:p>
            <a:r>
              <a:rPr lang="en-US" baseline="0" dirty="0"/>
              <a:t>Doctors cannot save lives without the best information.</a:t>
            </a:r>
          </a:p>
          <a:p>
            <a:r>
              <a:rPr lang="en-US" baseline="0" dirty="0"/>
              <a:t>The original study for the 225,000 number first appeared in the of the Journal of the American Medical Association: http://www.health-care-reform.net/causedeath.htm</a:t>
            </a:r>
          </a:p>
          <a:p>
            <a:r>
              <a:rPr lang="en-US" baseline="0" dirty="0"/>
              <a:t>Also: more recent study in the BMJ which puts it at 170 000 – 251 0000: http://www.bmj.com/content/353/bmj.i2139/rapid-responses</a:t>
            </a:r>
          </a:p>
          <a:p>
            <a:endParaRPr lang="en-US" baseline="0" dirty="0"/>
          </a:p>
          <a:p>
            <a:endParaRPr lang="en-US" baseline="0"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Elsevier Template v3 3-10-16</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3CB826-D871-4397-B0D3-4EAF0E3449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44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Script:</a:t>
            </a:r>
          </a:p>
          <a:p>
            <a:r>
              <a:rPr lang="en-US" dirty="0"/>
              <a:t>We’ve been working on </a:t>
            </a:r>
            <a:r>
              <a:rPr lang="en-US" baseline="0" dirty="0"/>
              <a:t>combining our vast quantities of structured data with technology, supported by our operational expertise. </a:t>
            </a:r>
          </a:p>
          <a:p>
            <a:endParaRPr lang="en-US" baseline="0" dirty="0"/>
          </a:p>
          <a:p>
            <a:r>
              <a:rPr lang="en-US" baseline="0" dirty="0"/>
              <a:t>You may know us for content from articles and books, but for example, we hold 500m experimental facts in our chemistry databases. </a:t>
            </a:r>
          </a:p>
          <a:p>
            <a:r>
              <a:rPr lang="en-US" baseline="0" dirty="0"/>
              <a:t>We collect 13M user </a:t>
            </a:r>
            <a:r>
              <a:rPr lang="en-US" i="1" baseline="0" dirty="0"/>
              <a:t>queries</a:t>
            </a:r>
            <a:r>
              <a:rPr lang="en-US" baseline="0" dirty="0"/>
              <a:t> on ScienceDirect every month.  Elsevier is sitting a top a trove of “big-data”.</a:t>
            </a:r>
          </a:p>
          <a:p>
            <a:r>
              <a:rPr lang="en-US" baseline="0" dirty="0"/>
              <a:t>And we’ve built the technology muscle to process that data.  We employ over 1000 technologists.</a:t>
            </a:r>
          </a:p>
          <a:p>
            <a:r>
              <a:rPr lang="en-US" baseline="0" dirty="0"/>
              <a:t>We’re using artificial intelligence such as machine reading and machine learning. As an example of scale on ScienceDirect, we employ collaborative filtering, analyzing 1bn articles from 2.5m researchers daily, to generate 250m article recommendations.</a:t>
            </a:r>
            <a:endParaRPr lang="en-US" dirty="0"/>
          </a:p>
          <a:p>
            <a:endParaRPr lang="en-US" dirty="0"/>
          </a:p>
        </p:txBody>
      </p:sp>
      <p:sp>
        <p:nvSpPr>
          <p:cNvPr id="4" name="Slide Number Placeholder 3"/>
          <p:cNvSpPr>
            <a:spLocks noGrp="1"/>
          </p:cNvSpPr>
          <p:nvPr>
            <p:ph type="sldNum" sz="quarter" idx="10"/>
          </p:nvPr>
        </p:nvSpPr>
        <p:spPr/>
        <p:txBody>
          <a:bodyPr/>
          <a:lstStyle/>
          <a:p>
            <a:fld id="{948C9703-47A2-4EA9-86BB-7A16DE270918}" type="slidenum">
              <a:rPr lang="en-US" smtClean="0"/>
              <a:t>2</a:t>
            </a:fld>
            <a:endParaRPr lang="en-US" dirty="0"/>
          </a:p>
        </p:txBody>
      </p:sp>
    </p:spTree>
    <p:extLst>
      <p:ext uri="{BB962C8B-B14F-4D97-AF65-F5344CB8AC3E}">
        <p14:creationId xmlns:p14="http://schemas.microsoft.com/office/powerpoint/2010/main" val="40732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Script: </a:t>
            </a:r>
          </a:p>
          <a:p>
            <a:r>
              <a:rPr lang="en-US" dirty="0"/>
              <a:t>And</a:t>
            </a:r>
            <a:r>
              <a:rPr lang="en-US" baseline="0" dirty="0"/>
              <a:t> this puts us in a position to help customers answer a set of critical questions:</a:t>
            </a:r>
          </a:p>
          <a:p>
            <a:pPr marL="171450" indent="-171450">
              <a:buFont typeface="Arial" panose="020B0604020202020204" pitchFamily="34" charset="0"/>
              <a:buChar char="•"/>
            </a:pPr>
            <a:r>
              <a:rPr lang="en-US" dirty="0"/>
              <a:t>We</a:t>
            </a:r>
            <a:r>
              <a:rPr lang="en-US" baseline="0" dirty="0"/>
              <a:t> can make treatment recommendations to clinicians at the point of care. </a:t>
            </a:r>
          </a:p>
          <a:p>
            <a:pPr marL="171450" indent="-171450">
              <a:buFont typeface="Arial" panose="020B0604020202020204" pitchFamily="34" charset="0"/>
              <a:buChar char="•"/>
            </a:pPr>
            <a:r>
              <a:rPr lang="en-US" baseline="0" dirty="0"/>
              <a:t>We can help direct researchers to answers faster.</a:t>
            </a:r>
          </a:p>
          <a:p>
            <a:pPr marL="171450" indent="-171450">
              <a:buFont typeface="Arial" panose="020B0604020202020204" pitchFamily="34" charset="0"/>
              <a:buChar char="•"/>
            </a:pPr>
            <a:r>
              <a:rPr lang="en-US" baseline="0" dirty="0"/>
              <a:t>We can advise governments on how to look at their research investments, and what to consider strategically</a:t>
            </a:r>
          </a:p>
          <a:p>
            <a:pPr marL="171450" indent="-171450">
              <a:buFont typeface="Arial" panose="020B0604020202020204" pitchFamily="34" charset="0"/>
              <a:buChar char="•"/>
            </a:pPr>
            <a:r>
              <a:rPr lang="en-US" baseline="0" dirty="0"/>
              <a:t>We can advise pharma companies on what treatments they might pursue, what drug candidates might they fast-track for example. </a:t>
            </a:r>
          </a:p>
          <a:p>
            <a:pPr marL="171450" indent="-171450">
              <a:buFont typeface="Arial" panose="020B0604020202020204" pitchFamily="34" charset="0"/>
              <a:buChar char="•"/>
            </a:pPr>
            <a:r>
              <a:rPr lang="en-US" baseline="0" dirty="0"/>
              <a:t>And we can tell nursing students the precise areas they need to improve in order for them to qualify for their certifications.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8C9703-47A2-4EA9-86BB-7A16DE27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02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ln>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a:defRPr/>
            </a:pPr>
            <a:endParaRPr lang="en-US" i="1"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495C7DE-F44A-4F4C-B0DA-86C753A344F6}"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82573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defRPr/>
            </a:pPr>
            <a:r>
              <a:rPr lang="en-US" b="0" dirty="0"/>
              <a:t>Elsevier is proactively working with funding bodies to develop agreements which make it easy for authors to publish in Elsevier journals. </a:t>
            </a:r>
          </a:p>
          <a:p>
            <a:pPr marL="285750" indent="-285750">
              <a:buFontTx/>
              <a:buChar char="•"/>
              <a:defRPr/>
            </a:pPr>
            <a:r>
              <a:rPr lang="en-US" b="0" dirty="0"/>
              <a:t>These agreements help to implement open access policies in a sustainable way for both the academic community, our journals and the wider public.</a:t>
            </a:r>
          </a:p>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6</a:t>
            </a:fld>
            <a:endParaRPr lang="en-US"/>
          </a:p>
        </p:txBody>
      </p:sp>
    </p:spTree>
    <p:extLst>
      <p:ext uri="{BB962C8B-B14F-4D97-AF65-F5344CB8AC3E}">
        <p14:creationId xmlns:p14="http://schemas.microsoft.com/office/powerpoint/2010/main" val="154302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title: </a:t>
            </a:r>
            <a:r>
              <a:rPr lang="en-US" b="1" dirty="0"/>
              <a:t>The state of OA: a large-scale analysis of the prevalence and impact of Open Access articles</a:t>
            </a:r>
          </a:p>
          <a:p>
            <a:r>
              <a:rPr lang="en-US" dirty="0"/>
              <a:t>Source of data in this article is oaDOI</a:t>
            </a:r>
          </a:p>
          <a:p>
            <a:r>
              <a:rPr lang="en-US" dirty="0"/>
              <a:t>OA movement is 15 years old.</a:t>
            </a:r>
          </a:p>
        </p:txBody>
      </p:sp>
      <p:sp>
        <p:nvSpPr>
          <p:cNvPr id="4" name="Slide Number Placeholder 3"/>
          <p:cNvSpPr>
            <a:spLocks noGrp="1"/>
          </p:cNvSpPr>
          <p:nvPr>
            <p:ph type="sldNum" sz="quarter" idx="10"/>
          </p:nvPr>
        </p:nvSpPr>
        <p:spPr/>
        <p:txBody>
          <a:bodyPr/>
          <a:lstStyle/>
          <a:p>
            <a:fld id="{953AC270-AC5F-3C4A-8BE2-E88211726A7D}" type="slidenum">
              <a:rPr lang="en-US" smtClean="0"/>
              <a:pPr/>
              <a:t>7</a:t>
            </a:fld>
            <a:endParaRPr lang="en-US"/>
          </a:p>
        </p:txBody>
      </p:sp>
    </p:spTree>
    <p:extLst>
      <p:ext uri="{BB962C8B-B14F-4D97-AF65-F5344CB8AC3E}">
        <p14:creationId xmlns:p14="http://schemas.microsoft.com/office/powerpoint/2010/main" val="153784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8B5E41-5FC2-49C5-ADA1-A458E21D9A43}" type="slidenum">
              <a:rPr lang="en-GB" smtClean="0"/>
              <a:t>8</a:t>
            </a:fld>
            <a:endParaRPr lang="en-GB"/>
          </a:p>
        </p:txBody>
      </p:sp>
    </p:spTree>
    <p:extLst>
      <p:ext uri="{BB962C8B-B14F-4D97-AF65-F5344CB8AC3E}">
        <p14:creationId xmlns:p14="http://schemas.microsoft.com/office/powerpoint/2010/main" val="208574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7A05FE4-99DB-4401-A4FF-A2947594CCD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496578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2.bin"/></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6" name="Picture 1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099" y="2132856"/>
            <a:ext cx="3447288" cy="362712"/>
          </a:xfrm>
          <a:prstGeom prst="rect">
            <a:avLst/>
          </a:prstGeom>
        </p:spPr>
      </p:pic>
    </p:spTree>
    <p:extLst>
      <p:ext uri="{BB962C8B-B14F-4D97-AF65-F5344CB8AC3E}">
        <p14:creationId xmlns:p14="http://schemas.microsoft.com/office/powerpoint/2010/main" val="389416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14710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028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720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42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6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63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643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1276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25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19894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2320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1122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73789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416504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47837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6297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402830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4693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7"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68" y="2046887"/>
            <a:ext cx="3447288" cy="362712"/>
          </a:xfrm>
          <a:prstGeom prst="rect">
            <a:avLst/>
          </a:prstGeom>
        </p:spPr>
      </p:pic>
    </p:spTree>
    <p:extLst>
      <p:ext uri="{BB962C8B-B14F-4D97-AF65-F5344CB8AC3E}">
        <p14:creationId xmlns:p14="http://schemas.microsoft.com/office/powerpoint/2010/main" val="33869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15F951E8-D834-4F25-ACBC-F27CD2FEB956}" type="datetimeFigureOut">
              <a:rPr lang="en-US">
                <a:solidFill>
                  <a:srgbClr val="53565A"/>
                </a:solidFill>
              </a:rPr>
              <a:pPr defTabSz="914400"/>
              <a:t>4/24/2018</a:t>
            </a:fld>
            <a:endParaRPr lang="en-US">
              <a:solidFill>
                <a:srgbClr val="53565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53565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2E38F173-F124-421E-9150-30E755E0E103}" type="slidenum">
              <a:rPr lang="en-US">
                <a:solidFill>
                  <a:srgbClr val="53565A"/>
                </a:solidFill>
              </a:rPr>
              <a:pPr defTabSz="914400"/>
              <a:t>‹#›</a:t>
            </a:fld>
            <a:endParaRPr lang="en-US">
              <a:solidFill>
                <a:srgbClr val="53565A"/>
              </a:solidFill>
            </a:endParaRPr>
          </a:p>
        </p:txBody>
      </p:sp>
    </p:spTree>
    <p:extLst>
      <p:ext uri="{BB962C8B-B14F-4D97-AF65-F5344CB8AC3E}">
        <p14:creationId xmlns:p14="http://schemas.microsoft.com/office/powerpoint/2010/main" val="143044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Rectangle 7"/>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600" dirty="0">
              <a:solidFill>
                <a:prstClr val="white"/>
              </a:solidFill>
            </a:endParaRPr>
          </a:p>
        </p:txBody>
      </p:sp>
      <p:pic>
        <p:nvPicPr>
          <p:cNvPr id="7" name="Picture 6" descr="140324_el_ppt_layout_illust.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8313"/>
            <a:ext cx="9160616" cy="6878775"/>
          </a:xfrm>
          <a:prstGeom prst="rect">
            <a:avLst/>
          </a:prstGeom>
        </p:spPr>
      </p:pic>
      <p:sp>
        <p:nvSpPr>
          <p:cNvPr id="2" name="Title 1"/>
          <p:cNvSpPr>
            <a:spLocks noGrp="1"/>
          </p:cNvSpPr>
          <p:nvPr>
            <p:ph type="ctrTitle" hasCustomPrompt="1"/>
          </p:nvPr>
        </p:nvSpPr>
        <p:spPr>
          <a:xfrm>
            <a:off x="4823118" y="1656280"/>
            <a:ext cx="3912176" cy="205513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20"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4655" y="359809"/>
            <a:ext cx="688802" cy="798523"/>
          </a:xfrm>
          <a:prstGeom prst="rect">
            <a:avLst/>
          </a:prstGeom>
        </p:spPr>
      </p:pic>
      <p:sp>
        <p:nvSpPr>
          <p:cNvPr id="9" name="Text Placeholder 6"/>
          <p:cNvSpPr>
            <a:spLocks noGrp="1"/>
          </p:cNvSpPr>
          <p:nvPr>
            <p:ph type="body" sz="quarter" idx="10" hasCustomPrompt="1"/>
          </p:nvPr>
        </p:nvSpPr>
        <p:spPr>
          <a:xfrm>
            <a:off x="4822825" y="6096008"/>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567873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6" name="Picture 1" descr="140324_el_ppt_layout_illust.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98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Elsevier_Tree_Logo_2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4188" y="360363"/>
            <a:ext cx="6889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6"/>
          <p:cNvSpPr>
            <a:spLocks noGrp="1"/>
          </p:cNvSpPr>
          <p:nvPr>
            <p:ph type="body" sz="quarter" idx="10"/>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4"/>
          <p:cNvSpPr>
            <a:spLocks noGrp="1"/>
          </p:cNvSpPr>
          <p:nvPr>
            <p:ph type="body" sz="quarter" idx="1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224440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9318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924218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2995827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noChangeArrowheads="1"/>
          </p:cNvSpPr>
          <p:nvPr>
            <p:ph type="sldNum" sz="quarter" idx="4"/>
          </p:nvPr>
        </p:nvSpPr>
        <p:spPr bwMode="auto">
          <a:xfrm>
            <a:off x="6248400" y="6705600"/>
            <a:ext cx="2743200" cy="15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solidFill>
                  <a:srgbClr val="5F5F5F"/>
                </a:solidFill>
                <a:latin typeface="+mn-lt"/>
              </a:defRPr>
            </a:lvl1pPr>
          </a:lstStyle>
          <a:p>
            <a:fld id="{F951AB95-9834-4E2A-87F4-9241984A9D9B}" type="slidenum">
              <a:rPr lang="en-US" smtClean="0"/>
              <a:t>‹#›</a:t>
            </a:fld>
            <a:endParaRPr lang="en-US"/>
          </a:p>
        </p:txBody>
      </p:sp>
    </p:spTree>
    <p:extLst>
      <p:ext uri="{BB962C8B-B14F-4D97-AF65-F5344CB8AC3E}">
        <p14:creationId xmlns:p14="http://schemas.microsoft.com/office/powerpoint/2010/main" val="14536043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Slide Number Placeholder 4"/>
          <p:cNvSpPr>
            <a:spLocks noGrp="1" noChangeArrowheads="1"/>
          </p:cNvSpPr>
          <p:nvPr>
            <p:ph type="sldNum" sz="quarter" idx="4"/>
          </p:nvPr>
        </p:nvSpPr>
        <p:spPr bwMode="auto">
          <a:xfrm>
            <a:off x="6248400" y="6705600"/>
            <a:ext cx="2743200" cy="15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solidFill>
                  <a:srgbClr val="5F5F5F"/>
                </a:solidFill>
                <a:latin typeface="+mn-lt"/>
              </a:defRPr>
            </a:lvl1pPr>
          </a:lstStyle>
          <a:p>
            <a:fld id="{F951AB95-9834-4E2A-87F4-9241984A9D9B}" type="slidenum">
              <a:rPr lang="en-US" smtClean="0"/>
              <a:t>‹#›</a:t>
            </a:fld>
            <a:endParaRPr lang="en-US"/>
          </a:p>
        </p:txBody>
      </p:sp>
    </p:spTree>
    <p:extLst>
      <p:ext uri="{BB962C8B-B14F-4D97-AF65-F5344CB8AC3E}">
        <p14:creationId xmlns:p14="http://schemas.microsoft.com/office/powerpoint/2010/main" val="147581665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74605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a:t>Click to add summary</a:t>
            </a:r>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Tree>
    <p:extLst>
      <p:ext uri="{BB962C8B-B14F-4D97-AF65-F5344CB8AC3E}">
        <p14:creationId xmlns:p14="http://schemas.microsoft.com/office/powerpoint/2010/main" val="33793631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ain image slide 1">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Tree>
    <p:extLst>
      <p:ext uri="{BB962C8B-B14F-4D97-AF65-F5344CB8AC3E}">
        <p14:creationId xmlns:p14="http://schemas.microsoft.com/office/powerpoint/2010/main" val="468103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Gallery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Tree>
    <p:extLst>
      <p:ext uri="{BB962C8B-B14F-4D97-AF65-F5344CB8AC3E}">
        <p14:creationId xmlns:p14="http://schemas.microsoft.com/office/powerpoint/2010/main" val="186152379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Tree>
    <p:extLst>
      <p:ext uri="{BB962C8B-B14F-4D97-AF65-F5344CB8AC3E}">
        <p14:creationId xmlns:p14="http://schemas.microsoft.com/office/powerpoint/2010/main" val="4550502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a:t>Click to add summary</a:t>
            </a:r>
          </a:p>
        </p:txBody>
      </p:sp>
    </p:spTree>
    <p:extLst>
      <p:ext uri="{BB962C8B-B14F-4D97-AF65-F5344CB8AC3E}">
        <p14:creationId xmlns:p14="http://schemas.microsoft.com/office/powerpoint/2010/main" val="29735106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spTree>
    <p:extLst>
      <p:ext uri="{BB962C8B-B14F-4D97-AF65-F5344CB8AC3E}">
        <p14:creationId xmlns:p14="http://schemas.microsoft.com/office/powerpoint/2010/main" val="10296951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412673467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www.elsevier.com/scopus</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a:t>Thank you</a:t>
            </a:r>
          </a:p>
        </p:txBody>
      </p:sp>
    </p:spTree>
    <p:extLst>
      <p:ext uri="{BB962C8B-B14F-4D97-AF65-F5344CB8AC3E}">
        <p14:creationId xmlns:p14="http://schemas.microsoft.com/office/powerpoint/2010/main" val="5129254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b" anchorCtr="0"/>
          <a:lstStyle>
            <a:lvl1pPr>
              <a:defRPr b="1" cap="all" baseline="0">
                <a:solidFill>
                  <a:srgbClr val="006366"/>
                </a:solidFill>
              </a:defRPr>
            </a:lvl1pPr>
          </a:lstStyle>
          <a:p>
            <a:r>
              <a:rPr lang="en-US" dirty="0"/>
              <a:t>Click to edit Master title style</a:t>
            </a:r>
          </a:p>
        </p:txBody>
      </p:sp>
      <p:sp>
        <p:nvSpPr>
          <p:cNvPr id="3" name="Subtitle 2"/>
          <p:cNvSpPr>
            <a:spLocks noGrp="1"/>
          </p:cNvSpPr>
          <p:nvPr>
            <p:ph type="subTitle" idx="1"/>
          </p:nvPr>
        </p:nvSpPr>
        <p:spPr>
          <a:xfrm>
            <a:off x="683568" y="3620616"/>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3565A">
                  <a:tint val="75000"/>
                </a:srgbClr>
              </a:solidFill>
            </a:endParaRPr>
          </a:p>
        </p:txBody>
      </p:sp>
    </p:spTree>
    <p:extLst>
      <p:ext uri="{BB962C8B-B14F-4D97-AF65-F5344CB8AC3E}">
        <p14:creationId xmlns:p14="http://schemas.microsoft.com/office/powerpoint/2010/main" val="1258217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p:txBody>
          <a:bodyPr/>
          <a:lstStyle/>
          <a:p>
            <a:fld id="{6FD8351F-64BB-4102-8B6F-33DFE304CB37}" type="slidenum">
              <a:rPr lang="en-US" smtClean="0">
                <a:solidFill>
                  <a:srgbClr val="FFFFFF"/>
                </a:solidFill>
              </a:rPr>
              <a:pPr/>
              <a:t>‹#›</a:t>
            </a:fld>
            <a:endParaRPr lang="en-US">
              <a:solidFill>
                <a:srgbClr val="FFFFFF"/>
              </a:solidFill>
            </a:endParaRPr>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99748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a:t>Click to add summary</a:t>
            </a:r>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76243"/>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F143CE-B2F2-4E10-8847-F2E300A111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780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0616" cy="6870462"/>
          </a:xfrm>
          <a:prstGeom prst="rect">
            <a:avLst/>
          </a:prstGeom>
        </p:spPr>
      </p:pic>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133610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6" y="5551716"/>
            <a:ext cx="3912178" cy="49447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2"/>
            <a:ext cx="3912176" cy="50430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2700" baseline="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 and Multiple Lines If Necessary</a:t>
            </a:r>
          </a:p>
        </p:txBody>
      </p:sp>
      <p:sp>
        <p:nvSpPr>
          <p:cNvPr id="15"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087254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6"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3298012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6" y="5527526"/>
            <a:ext cx="3912178" cy="51866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2"/>
            <a:ext cx="3912176" cy="50430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2700" baseline="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7"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209254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223"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3149209" y="2882350"/>
            <a:ext cx="5485393" cy="827935"/>
          </a:xfrm>
          <a:prstGeom prst="rect">
            <a:avLst/>
          </a:prstGeom>
          <a:ln>
            <a:noFill/>
          </a:ln>
        </p:spPr>
        <p:txBody>
          <a:bodyPr anchor="ctr"/>
          <a:lstStyle>
            <a:lvl1pPr marL="0" indent="0" algn="l">
              <a:lnSpc>
                <a:spcPct val="6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6" name="Text Placeholder 5"/>
          <p:cNvSpPr>
            <a:spLocks noGrp="1"/>
          </p:cNvSpPr>
          <p:nvPr>
            <p:ph type="body" sz="quarter" idx="11" hasCustomPrompt="1"/>
          </p:nvPr>
        </p:nvSpPr>
        <p:spPr>
          <a:xfrm>
            <a:off x="3149209" y="3740100"/>
            <a:ext cx="5472113" cy="374700"/>
          </a:xfrm>
          <a:prstGeom prst="rect">
            <a:avLst/>
          </a:prstGeom>
        </p:spPr>
        <p:txBody>
          <a:bodyPr vert="horz"/>
          <a:lstStyle>
            <a:lvl1pPr marL="0" indent="0">
              <a:buNone/>
              <a:defRPr sz="135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309918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userDrawn="1"/>
        </p:nvPicPr>
        <p:blipFill>
          <a:blip r:embed="rId2"/>
          <a:stretch>
            <a:fillRect/>
          </a:stretch>
        </p:blipFill>
        <p:spPr>
          <a:xfrm>
            <a:off x="-12938" y="0"/>
            <a:ext cx="3202147" cy="6858000"/>
          </a:xfrm>
          <a:prstGeom prst="rect">
            <a:avLst/>
          </a:prstGeom>
        </p:spPr>
      </p:pic>
      <p:sp>
        <p:nvSpPr>
          <p:cNvPr id="8" name="Rectangle 7"/>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768370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3" name="Subtitle 2"/>
          <p:cNvSpPr>
            <a:spLocks noGrp="1"/>
          </p:cNvSpPr>
          <p:nvPr>
            <p:ph type="subTitle" idx="1" hasCustomPrompt="1"/>
          </p:nvPr>
        </p:nvSpPr>
        <p:spPr>
          <a:xfrm>
            <a:off x="3144070" y="2971288"/>
            <a:ext cx="5596363" cy="971627"/>
          </a:xfrm>
          <a:prstGeom prst="rect">
            <a:avLst/>
          </a:prstGeom>
          <a:ln>
            <a:noFill/>
          </a:ln>
        </p:spPr>
        <p:txBody>
          <a:bodyPr anchor="ctr"/>
          <a:lstStyle>
            <a:lvl1pPr marL="0" indent="0" algn="l">
              <a:lnSpc>
                <a:spcPct val="7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userDrawn="1"/>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sz="1500" dirty="0"/>
          </a:p>
        </p:txBody>
      </p:sp>
      <p:sp>
        <p:nvSpPr>
          <p:cNvPr id="14" name="Picture Placeholder 2"/>
          <p:cNvSpPr>
            <a:spLocks noGrp="1"/>
          </p:cNvSpPr>
          <p:nvPr>
            <p:ph type="pic" idx="10" hasCustomPrompt="1"/>
          </p:nvPr>
        </p:nvSpPr>
        <p:spPr>
          <a:xfrm>
            <a:off x="3439982" y="2044095"/>
            <a:ext cx="5300451" cy="530474"/>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6" y="5539619"/>
            <a:ext cx="5201811" cy="527520"/>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6" y="6397626"/>
            <a:ext cx="4202212" cy="363613"/>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140090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userDrawn="1"/>
        </p:nvPicPr>
        <p:blipFill>
          <a:blip r:embed="rId2"/>
          <a:stretch>
            <a:fillRect/>
          </a:stretch>
        </p:blipFill>
        <p:spPr>
          <a:xfrm>
            <a:off x="-12938" y="0"/>
            <a:ext cx="3202147" cy="6858000"/>
          </a:xfrm>
          <a:prstGeom prst="rect">
            <a:avLst/>
          </a:prstGeom>
        </p:spPr>
      </p:pic>
      <p:sp>
        <p:nvSpPr>
          <p:cNvPr id="11" name="Rectangle 10"/>
          <p:cNvSpPr/>
          <p:nvPr userDrawn="1"/>
        </p:nvSpPr>
        <p:spPr>
          <a:xfrm>
            <a:off x="3189208" y="2698749"/>
            <a:ext cx="5954792" cy="1492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Title 1"/>
          <p:cNvSpPr txBox="1">
            <a:spLocks/>
          </p:cNvSpPr>
          <p:nvPr userDrawn="1"/>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sz="1500" dirty="0"/>
          </a:p>
        </p:txBody>
      </p:sp>
      <p:sp>
        <p:nvSpPr>
          <p:cNvPr id="14" name="Picture Placeholder 2"/>
          <p:cNvSpPr>
            <a:spLocks noGrp="1"/>
          </p:cNvSpPr>
          <p:nvPr>
            <p:ph type="pic" idx="10" hasCustomPrompt="1"/>
          </p:nvPr>
        </p:nvSpPr>
        <p:spPr>
          <a:xfrm>
            <a:off x="3439982" y="2044095"/>
            <a:ext cx="5300451" cy="530474"/>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15" name="Picture Placeholder 2"/>
          <p:cNvSpPr>
            <a:spLocks noGrp="1"/>
          </p:cNvSpPr>
          <p:nvPr>
            <p:ph type="pic" idx="11" hasCustomPrompt="1"/>
          </p:nvPr>
        </p:nvSpPr>
        <p:spPr>
          <a:xfrm>
            <a:off x="3526646" y="5539619"/>
            <a:ext cx="5201811" cy="527520"/>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6" y="6397626"/>
            <a:ext cx="4202212" cy="363613"/>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154430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2" name="Text Placeholder 11"/>
          <p:cNvSpPr>
            <a:spLocks noGrp="1"/>
          </p:cNvSpPr>
          <p:nvPr>
            <p:ph type="body" sz="quarter" idx="13" hasCustomPrompt="1"/>
          </p:nvPr>
        </p:nvSpPr>
        <p:spPr>
          <a:xfrm>
            <a:off x="300040" y="157526"/>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
        <p:nvSpPr>
          <p:cNvPr id="14" name="Text Placeholder 13"/>
          <p:cNvSpPr>
            <a:spLocks noGrp="1"/>
          </p:cNvSpPr>
          <p:nvPr>
            <p:ph type="body" sz="quarter" idx="14" hasCustomPrompt="1"/>
          </p:nvPr>
        </p:nvSpPr>
        <p:spPr>
          <a:xfrm>
            <a:off x="300040" y="1282539"/>
            <a:ext cx="6738218" cy="322555"/>
          </a:xfrm>
          <a:prstGeom prst="rect">
            <a:avLst/>
          </a:prstGeom>
        </p:spPr>
        <p:txBody>
          <a:bodyPr vert="horz"/>
          <a:lstStyle>
            <a:lvl1pPr>
              <a:buNone/>
              <a:defRPr sz="1200">
                <a:solidFill>
                  <a:srgbClr val="53565A"/>
                </a:solidFill>
              </a:defRPr>
            </a:lvl1pPr>
          </a:lstStyle>
          <a:p>
            <a:pPr lvl="0"/>
            <a:r>
              <a:rPr lang="en-US" dirty="0"/>
              <a:t>Subtitle of Presentation</a:t>
            </a:r>
          </a:p>
        </p:txBody>
      </p:sp>
    </p:spTree>
    <p:extLst>
      <p:ext uri="{BB962C8B-B14F-4D97-AF65-F5344CB8AC3E}">
        <p14:creationId xmlns:p14="http://schemas.microsoft.com/office/powerpoint/2010/main" val="1488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2" name="Text Placeholder 11"/>
          <p:cNvSpPr>
            <a:spLocks noGrp="1"/>
          </p:cNvSpPr>
          <p:nvPr>
            <p:ph type="body" sz="quarter" idx="13" hasCustomPrompt="1"/>
          </p:nvPr>
        </p:nvSpPr>
        <p:spPr>
          <a:xfrm>
            <a:off x="300040" y="157526"/>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
        <p:nvSpPr>
          <p:cNvPr id="14" name="Text Placeholder 13"/>
          <p:cNvSpPr>
            <a:spLocks noGrp="1"/>
          </p:cNvSpPr>
          <p:nvPr>
            <p:ph type="body" sz="quarter" idx="14" hasCustomPrompt="1"/>
          </p:nvPr>
        </p:nvSpPr>
        <p:spPr>
          <a:xfrm>
            <a:off x="300040" y="1282539"/>
            <a:ext cx="6738218" cy="322555"/>
          </a:xfrm>
          <a:prstGeom prst="rect">
            <a:avLst/>
          </a:prstGeom>
        </p:spPr>
        <p:txBody>
          <a:bodyPr vert="horz"/>
          <a:lstStyle>
            <a:lvl1pPr>
              <a:buNone/>
              <a:defRPr sz="1200">
                <a:solidFill>
                  <a:srgbClr val="53565A"/>
                </a:solidFill>
              </a:defRPr>
            </a:lvl1pPr>
          </a:lstStyle>
          <a:p>
            <a:pPr lvl="0"/>
            <a:r>
              <a:rPr lang="en-US" dirty="0"/>
              <a:t>Subtitle of Presentation</a:t>
            </a:r>
          </a:p>
        </p:txBody>
      </p:sp>
      <p:pic>
        <p:nvPicPr>
          <p:cNvPr id="8" name="Picture 7" descr="placeholder-horizontal.png"/>
          <p:cNvPicPr>
            <a:picLocks noChangeAspect="1"/>
          </p:cNvPicPr>
          <p:nvPr userDrawn="1"/>
        </p:nvPicPr>
        <p:blipFill>
          <a:blip r:embed="rId3"/>
          <a:stretch>
            <a:fillRect/>
          </a:stretch>
        </p:blipFill>
        <p:spPr>
          <a:xfrm>
            <a:off x="-608" y="1768138"/>
            <a:ext cx="9144000" cy="4133088"/>
          </a:xfrm>
          <a:prstGeom prst="rect">
            <a:avLst/>
          </a:prstGeom>
        </p:spPr>
      </p:pic>
    </p:spTree>
    <p:extLst>
      <p:ext uri="{BB962C8B-B14F-4D97-AF65-F5344CB8AC3E}">
        <p14:creationId xmlns:p14="http://schemas.microsoft.com/office/powerpoint/2010/main" val="18089215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91499"/>
            <a:ext cx="9144608" cy="6566503"/>
          </a:xfrm>
          <a:prstGeom prst="rect">
            <a:avLst/>
          </a:prstGeom>
        </p:spPr>
      </p:pic>
      <p:pic>
        <p:nvPicPr>
          <p:cNvPr id="11" name="Picture 10"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Picture Placeholder 2"/>
          <p:cNvSpPr>
            <a:spLocks noGrp="1"/>
          </p:cNvSpPr>
          <p:nvPr>
            <p:ph type="pic" idx="1" hasCustomPrompt="1"/>
          </p:nvPr>
        </p:nvSpPr>
        <p:spPr>
          <a:xfrm>
            <a:off x="344009" y="168031"/>
            <a:ext cx="6868853" cy="506652"/>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7" name="Picture Placeholder 2"/>
          <p:cNvSpPr>
            <a:spLocks noGrp="1"/>
          </p:cNvSpPr>
          <p:nvPr>
            <p:ph type="pic" idx="10" hasCustomPrompt="1"/>
          </p:nvPr>
        </p:nvSpPr>
        <p:spPr>
          <a:xfrm>
            <a:off x="344009" y="5757335"/>
            <a:ext cx="5317489" cy="54122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2" hasCustomPrompt="1"/>
          </p:nvPr>
        </p:nvSpPr>
        <p:spPr>
          <a:xfrm>
            <a:off x="344008" y="6265335"/>
            <a:ext cx="3913188" cy="278191"/>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40" y="624933"/>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1370091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7" name="Picture Placeholder 2"/>
          <p:cNvSpPr>
            <a:spLocks noGrp="1"/>
          </p:cNvSpPr>
          <p:nvPr>
            <p:ph type="pic" idx="10" hasCustomPrompt="1"/>
          </p:nvPr>
        </p:nvSpPr>
        <p:spPr>
          <a:xfrm>
            <a:off x="344009" y="5757335"/>
            <a:ext cx="5317489" cy="54122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2" hasCustomPrompt="1"/>
          </p:nvPr>
        </p:nvSpPr>
        <p:spPr>
          <a:xfrm>
            <a:off x="344008" y="6265335"/>
            <a:ext cx="3913188" cy="278191"/>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userDrawn="1"/>
        </p:nvPicPr>
        <p:blipFill>
          <a:blip r:embed="rId3"/>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9" y="168031"/>
            <a:ext cx="6868853" cy="506652"/>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17" name="Text Placeholder 11"/>
          <p:cNvSpPr>
            <a:spLocks noGrp="1"/>
          </p:cNvSpPr>
          <p:nvPr>
            <p:ph type="body" sz="quarter" idx="14" hasCustomPrompt="1"/>
          </p:nvPr>
        </p:nvSpPr>
        <p:spPr>
          <a:xfrm>
            <a:off x="300040" y="624933"/>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429355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8" name="Picture 7"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Picture Placeholder 2"/>
          <p:cNvSpPr>
            <a:spLocks noGrp="1"/>
          </p:cNvSpPr>
          <p:nvPr>
            <p:ph type="pic" idx="1" hasCustomPrompt="1"/>
          </p:nvPr>
        </p:nvSpPr>
        <p:spPr>
          <a:xfrm>
            <a:off x="443403" y="374493"/>
            <a:ext cx="6878044" cy="541526"/>
          </a:xfrm>
          <a:prstGeom prst="rect">
            <a:avLst/>
          </a:prstGeom>
        </p:spPr>
        <p:txBody>
          <a:bodyPr/>
          <a:lstStyle>
            <a:lvl1pPr marL="0" indent="0">
              <a:buNone/>
              <a:defRPr sz="2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10"/>
          <p:cNvSpPr>
            <a:spLocks noGrp="1"/>
          </p:cNvSpPr>
          <p:nvPr>
            <p:ph type="body" sz="quarter" idx="12" hasCustomPrompt="1"/>
          </p:nvPr>
        </p:nvSpPr>
        <p:spPr>
          <a:xfrm>
            <a:off x="443403" y="1039815"/>
            <a:ext cx="6329930" cy="701901"/>
          </a:xfrm>
          <a:prstGeom prst="rect">
            <a:avLst/>
          </a:prstGeom>
        </p:spPr>
        <p:txBody>
          <a:bodyPr vert="horz"/>
          <a:lstStyle>
            <a:lvl1pPr marL="0" indent="0">
              <a:buNone/>
              <a:defRPr sz="1050">
                <a:solidFill>
                  <a:srgbClr val="53565A"/>
                </a:solidFill>
              </a:defRPr>
            </a:lvl1pPr>
          </a:lstStyle>
          <a:p>
            <a:pPr>
              <a:lnSpc>
                <a:spcPct val="100000"/>
              </a:lnSpc>
            </a:pPr>
            <a:r>
              <a:rPr lang="en-US" sz="1200" dirty="0">
                <a:solidFill>
                  <a:schemeClr val="tx2"/>
                </a:solidFill>
              </a:rPr>
              <a:t>Subtitle of slide and or description of presentation</a:t>
            </a:r>
            <a:br>
              <a:rPr lang="en-US" sz="1200" dirty="0">
                <a:solidFill>
                  <a:schemeClr val="tx2"/>
                </a:solidFill>
              </a:rPr>
            </a:br>
            <a:r>
              <a:rPr lang="en-US" sz="1200" baseline="0" dirty="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791186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Picture Placeholder 2"/>
          <p:cNvSpPr>
            <a:spLocks noGrp="1"/>
          </p:cNvSpPr>
          <p:nvPr>
            <p:ph type="pic" idx="1" hasCustomPrompt="1"/>
          </p:nvPr>
        </p:nvSpPr>
        <p:spPr>
          <a:xfrm>
            <a:off x="443403" y="374493"/>
            <a:ext cx="6878044" cy="541526"/>
          </a:xfrm>
          <a:prstGeom prst="rect">
            <a:avLst/>
          </a:prstGeom>
        </p:spPr>
        <p:txBody>
          <a:bodyPr/>
          <a:lstStyle>
            <a:lvl1pPr marL="0" indent="0">
              <a:buNone/>
              <a:defRPr sz="27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9" name="Text Placeholder 6"/>
          <p:cNvSpPr>
            <a:spLocks noGrp="1"/>
          </p:cNvSpPr>
          <p:nvPr>
            <p:ph type="body" sz="quarter" idx="10" hasCustomPrompt="1"/>
          </p:nvPr>
        </p:nvSpPr>
        <p:spPr>
          <a:xfrm>
            <a:off x="347587" y="6096001"/>
            <a:ext cx="3913188" cy="278190"/>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10"/>
          <p:cNvSpPr>
            <a:spLocks noGrp="1"/>
          </p:cNvSpPr>
          <p:nvPr>
            <p:ph type="body" sz="quarter" idx="12" hasCustomPrompt="1"/>
          </p:nvPr>
        </p:nvSpPr>
        <p:spPr>
          <a:xfrm>
            <a:off x="443403" y="1039815"/>
            <a:ext cx="6329930" cy="701901"/>
          </a:xfrm>
          <a:prstGeom prst="rect">
            <a:avLst/>
          </a:prstGeom>
        </p:spPr>
        <p:txBody>
          <a:bodyPr vert="horz"/>
          <a:lstStyle>
            <a:lvl1pPr marL="0" indent="0">
              <a:buNone/>
              <a:defRPr sz="1050">
                <a:solidFill>
                  <a:srgbClr val="53565A"/>
                </a:solidFill>
              </a:defRPr>
            </a:lvl1pPr>
          </a:lstStyle>
          <a:p>
            <a:pPr>
              <a:lnSpc>
                <a:spcPct val="100000"/>
              </a:lnSpc>
            </a:pPr>
            <a:r>
              <a:rPr lang="en-US" sz="1200" dirty="0">
                <a:solidFill>
                  <a:schemeClr val="tx2"/>
                </a:solidFill>
              </a:rPr>
              <a:t>Subtitle of slide and or description of presentation</a:t>
            </a:r>
            <a:br>
              <a:rPr lang="en-US" sz="1200" dirty="0">
                <a:solidFill>
                  <a:schemeClr val="tx2"/>
                </a:solidFill>
              </a:rPr>
            </a:br>
            <a:r>
              <a:rPr lang="en-US" sz="1200" baseline="0" dirty="0">
                <a:solidFill>
                  <a:schemeClr val="tx2"/>
                </a:solidFill>
              </a:rPr>
              <a:t>Second line if Necessary</a:t>
            </a:r>
          </a:p>
        </p:txBody>
      </p:sp>
      <p:sp>
        <p:nvSpPr>
          <p:cNvPr id="14" name="Text Placeholder 4"/>
          <p:cNvSpPr>
            <a:spLocks noGrp="1"/>
          </p:cNvSpPr>
          <p:nvPr>
            <p:ph type="body" sz="quarter" idx="11" hasCustomPrompt="1"/>
          </p:nvPr>
        </p:nvSpPr>
        <p:spPr>
          <a:xfrm>
            <a:off x="347587"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0" name="Picture 9" descr="placeholder-horizontal.png"/>
          <p:cNvPicPr>
            <a:picLocks noChangeAspect="1"/>
          </p:cNvPicPr>
          <p:nvPr userDrawn="1"/>
        </p:nvPicPr>
        <p:blipFill>
          <a:blip r:embed="rId3"/>
          <a:stretch>
            <a:fillRect/>
          </a:stretch>
        </p:blipFill>
        <p:spPr>
          <a:xfrm>
            <a:off x="-608" y="1828387"/>
            <a:ext cx="9144000" cy="4044432"/>
          </a:xfrm>
          <a:prstGeom prst="rect">
            <a:avLst/>
          </a:prstGeom>
        </p:spPr>
      </p:pic>
    </p:spTree>
    <p:extLst>
      <p:ext uri="{BB962C8B-B14F-4D97-AF65-F5344CB8AC3E}">
        <p14:creationId xmlns:p14="http://schemas.microsoft.com/office/powerpoint/2010/main" val="1267070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4754822"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3" name="Text Placeholder 2"/>
          <p:cNvSpPr>
            <a:spLocks noGrp="1"/>
          </p:cNvSpPr>
          <p:nvPr>
            <p:ph type="body" sz="quarter" idx="10" hasCustomPrompt="1"/>
          </p:nvPr>
        </p:nvSpPr>
        <p:spPr>
          <a:xfrm>
            <a:off x="5105401" y="2600326"/>
            <a:ext cx="3687763" cy="1929954"/>
          </a:xfrm>
          <a:prstGeom prst="rect">
            <a:avLst/>
          </a:prstGeom>
        </p:spPr>
        <p:txBody>
          <a:bodyPr vert="horz" anchor="ctr"/>
          <a:lstStyle>
            <a:lvl1pPr marL="0" indent="0">
              <a:buNone/>
              <a:defRPr sz="2400" baseline="0"/>
            </a:lvl1pPr>
          </a:lstStyle>
          <a:p>
            <a:r>
              <a:rPr lang="en-US" sz="2700" dirty="0">
                <a:solidFill>
                  <a:schemeClr val="tx1"/>
                </a:solidFill>
              </a:rPr>
              <a:t>Section Title And Multiple Lines If</a:t>
            </a:r>
            <a:r>
              <a:rPr lang="en-US" sz="2700" baseline="0" dirty="0">
                <a:solidFill>
                  <a:schemeClr val="tx1"/>
                </a:solidFill>
              </a:rPr>
              <a:t> Necessary</a:t>
            </a:r>
            <a:endParaRPr lang="en-US" sz="2700" dirty="0">
              <a:solidFill>
                <a:schemeClr val="tx1"/>
              </a:solidFill>
            </a:endParaRPr>
          </a:p>
        </p:txBody>
      </p:sp>
    </p:spTree>
    <p:extLst>
      <p:ext uri="{BB962C8B-B14F-4D97-AF65-F5344CB8AC3E}">
        <p14:creationId xmlns:p14="http://schemas.microsoft.com/office/powerpoint/2010/main" val="2039503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3" name="Text Placeholder 2"/>
          <p:cNvSpPr>
            <a:spLocks noGrp="1"/>
          </p:cNvSpPr>
          <p:nvPr>
            <p:ph type="body" sz="quarter" idx="10" hasCustomPrompt="1"/>
          </p:nvPr>
        </p:nvSpPr>
        <p:spPr>
          <a:xfrm>
            <a:off x="5105401" y="2600326"/>
            <a:ext cx="3687763" cy="1929954"/>
          </a:xfrm>
          <a:prstGeom prst="rect">
            <a:avLst/>
          </a:prstGeom>
        </p:spPr>
        <p:txBody>
          <a:bodyPr vert="horz" anchor="ctr"/>
          <a:lstStyle>
            <a:lvl1pPr marL="0" indent="0">
              <a:buNone/>
              <a:defRPr sz="2400" baseline="0"/>
            </a:lvl1pPr>
          </a:lstStyle>
          <a:p>
            <a:r>
              <a:rPr lang="en-US" sz="2700" dirty="0">
                <a:solidFill>
                  <a:schemeClr val="tx1"/>
                </a:solidFill>
              </a:rPr>
              <a:t>Section Title And Multiple Lines If</a:t>
            </a:r>
            <a:r>
              <a:rPr lang="en-US" sz="2700" baseline="0" dirty="0">
                <a:solidFill>
                  <a:schemeClr val="tx1"/>
                </a:solidFill>
              </a:rPr>
              <a:t> Necessary</a:t>
            </a:r>
            <a:endParaRPr lang="en-US" sz="2700" dirty="0">
              <a:solidFill>
                <a:schemeClr val="tx1"/>
              </a:solidFill>
            </a:endParaRPr>
          </a:p>
        </p:txBody>
      </p:sp>
      <p:pic>
        <p:nvPicPr>
          <p:cNvPr id="5" name="Picture 4"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848675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4685018" cy="6858000"/>
          </a:xfrm>
          <a:prstGeom prst="rect">
            <a:avLst/>
          </a:prstGeom>
        </p:spPr>
      </p:pic>
      <p:pic>
        <p:nvPicPr>
          <p:cNvPr id="5" name="Picture 4"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10"/>
          <p:cNvSpPr>
            <a:spLocks noGrp="1"/>
          </p:cNvSpPr>
          <p:nvPr>
            <p:ph type="body" sz="quarter" idx="12"/>
          </p:nvPr>
        </p:nvSpPr>
        <p:spPr>
          <a:xfrm>
            <a:off x="5068889" y="3494882"/>
            <a:ext cx="3724275" cy="1718018"/>
          </a:xfrm>
          <a:prstGeom prst="rect">
            <a:avLst/>
          </a:prstGeom>
        </p:spPr>
        <p:txBody>
          <a:bodyPr vert="horz"/>
          <a:lstStyle>
            <a:lvl1pPr>
              <a:buNone/>
              <a:defRPr sz="1200">
                <a:solidFill>
                  <a:srgbClr val="53565A"/>
                </a:solidFill>
              </a:defRPr>
            </a:lvl1pPr>
            <a:lvl2pPr>
              <a:buNone/>
              <a:defRPr sz="1200"/>
            </a:lvl2pPr>
            <a:lvl3pPr>
              <a:buNone/>
              <a:defRPr sz="1200"/>
            </a:lvl3pPr>
            <a:lvl4pPr>
              <a:buNone/>
              <a:defRPr sz="1200"/>
            </a:lvl4pPr>
            <a:lvl5pPr>
              <a:buNone/>
              <a:defRPr sz="12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5068128" y="2747964"/>
            <a:ext cx="3700462" cy="638704"/>
          </a:xfrm>
          <a:prstGeom prst="rect">
            <a:avLst/>
          </a:prstGeom>
        </p:spPr>
        <p:txBody>
          <a:bodyPr vert="horz"/>
          <a:lstStyle>
            <a:lvl1pPr>
              <a:buNone/>
              <a:defRPr sz="2700"/>
            </a:lvl1pPr>
            <a:lvl2pPr>
              <a:buNone/>
              <a:defRPr sz="2700"/>
            </a:lvl2pPr>
            <a:lvl3pPr>
              <a:buNone/>
              <a:defRPr sz="2700"/>
            </a:lvl3pPr>
            <a:lvl4pPr>
              <a:buNone/>
              <a:defRPr sz="2700"/>
            </a:lvl4pPr>
            <a:lvl5pPr>
              <a:buNone/>
              <a:defRPr sz="2700"/>
            </a:lvl5pPr>
          </a:lstStyle>
          <a:p>
            <a:pPr lvl="0"/>
            <a:r>
              <a:rPr lang="en-US" dirty="0"/>
              <a:t>Appendix</a:t>
            </a:r>
          </a:p>
        </p:txBody>
      </p:sp>
    </p:spTree>
    <p:extLst>
      <p:ext uri="{BB962C8B-B14F-4D97-AF65-F5344CB8AC3E}">
        <p14:creationId xmlns:p14="http://schemas.microsoft.com/office/powerpoint/2010/main" val="1277033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10"/>
          <p:cNvSpPr>
            <a:spLocks noGrp="1"/>
          </p:cNvSpPr>
          <p:nvPr>
            <p:ph type="body" sz="quarter" idx="12"/>
          </p:nvPr>
        </p:nvSpPr>
        <p:spPr>
          <a:xfrm>
            <a:off x="5068889" y="3494882"/>
            <a:ext cx="3724275" cy="1718018"/>
          </a:xfrm>
          <a:prstGeom prst="rect">
            <a:avLst/>
          </a:prstGeom>
        </p:spPr>
        <p:txBody>
          <a:bodyPr vert="horz"/>
          <a:lstStyle>
            <a:lvl1pPr>
              <a:buNone/>
              <a:defRPr sz="1200">
                <a:solidFill>
                  <a:srgbClr val="53565A"/>
                </a:solidFill>
              </a:defRPr>
            </a:lvl1pPr>
            <a:lvl2pPr>
              <a:buNone/>
              <a:defRPr sz="1200"/>
            </a:lvl2pPr>
            <a:lvl3pPr>
              <a:buNone/>
              <a:defRPr sz="1200"/>
            </a:lvl3pPr>
            <a:lvl4pPr>
              <a:buNone/>
              <a:defRPr sz="1200"/>
            </a:lvl4pPr>
            <a:lvl5pPr>
              <a:buNone/>
              <a:defRPr sz="12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5068128" y="2747964"/>
            <a:ext cx="3700462" cy="638704"/>
          </a:xfrm>
          <a:prstGeom prst="rect">
            <a:avLst/>
          </a:prstGeom>
        </p:spPr>
        <p:txBody>
          <a:bodyPr vert="horz"/>
          <a:lstStyle>
            <a:lvl1pPr>
              <a:buNone/>
              <a:defRPr sz="2700"/>
            </a:lvl1pPr>
            <a:lvl2pPr>
              <a:buNone/>
              <a:defRPr sz="2700"/>
            </a:lvl2pPr>
            <a:lvl3pPr>
              <a:buNone/>
              <a:defRPr sz="2700"/>
            </a:lvl3pPr>
            <a:lvl4pPr>
              <a:buNone/>
              <a:defRPr sz="2700"/>
            </a:lvl4pPr>
            <a:lvl5pPr>
              <a:buNone/>
              <a:defRPr sz="2700"/>
            </a:lvl5pPr>
          </a:lstStyle>
          <a:p>
            <a:pPr lvl="0"/>
            <a:r>
              <a:rPr lang="en-US" dirty="0"/>
              <a:t>Appendix</a:t>
            </a:r>
          </a:p>
        </p:txBody>
      </p:sp>
      <p:pic>
        <p:nvPicPr>
          <p:cNvPr id="9" name="Picture 8" descr="placeholder-vector.png"/>
          <p:cNvPicPr>
            <a:picLocks noChangeAspect="1"/>
          </p:cNvPicPr>
          <p:nvPr userDrawn="1"/>
        </p:nvPicPr>
        <p:blipFill>
          <a:blip r:embed="rId3"/>
          <a:stretch>
            <a:fillRect/>
          </a:stretch>
        </p:blipFill>
        <p:spPr>
          <a:xfrm>
            <a:off x="0" y="0"/>
            <a:ext cx="4572000" cy="6858000"/>
          </a:xfrm>
          <a:prstGeom prst="rect">
            <a:avLst/>
          </a:prstGeom>
        </p:spPr>
      </p:pic>
    </p:spTree>
    <p:extLst>
      <p:ext uri="{BB962C8B-B14F-4D97-AF65-F5344CB8AC3E}">
        <p14:creationId xmlns:p14="http://schemas.microsoft.com/office/powerpoint/2010/main" val="18065435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47" name="think-cell Folie" r:id="rId4" imgW="270" imgH="270" progId="TCLayout.ActiveDocument.1">
                  <p:embed/>
                </p:oleObj>
              </mc:Choice>
              <mc:Fallback>
                <p:oleObj name="think-cell Folie" r:id="rId4" imgW="270" imgH="270" progId="TCLayout.ActiveDocument.1">
                  <p:embed/>
                  <p:pic>
                    <p:nvPicPr>
                      <p:cNvPr id="2" name="Objek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sz="half" idx="1"/>
          </p:nvPr>
        </p:nvSpPr>
        <p:spPr>
          <a:xfrm>
            <a:off x="457200" y="1500110"/>
            <a:ext cx="8238318" cy="4898146"/>
          </a:xfrm>
          <a:prstGeom prst="rect">
            <a:avLst/>
          </a:prstGeom>
        </p:spPr>
        <p:txBody>
          <a:bodyPr/>
          <a:lstStyle>
            <a:lvl1pPr>
              <a:defRPr sz="1500">
                <a:solidFill>
                  <a:srgbClr val="53565A"/>
                </a:solidFill>
                <a:latin typeface="Arial"/>
                <a:cs typeface="Arial"/>
              </a:defRPr>
            </a:lvl1pPr>
            <a:lvl2pPr>
              <a:defRPr sz="1350">
                <a:solidFill>
                  <a:srgbClr val="53565A"/>
                </a:solidFill>
                <a:latin typeface="Arial"/>
                <a:cs typeface="Arial"/>
              </a:defRPr>
            </a:lvl2pPr>
            <a:lvl3pPr>
              <a:defRPr sz="1200">
                <a:solidFill>
                  <a:srgbClr val="53565A"/>
                </a:solidFill>
                <a:latin typeface="Arial"/>
                <a:cs typeface="Aria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p:nvSpPr>
        <p:spPr>
          <a:xfrm>
            <a:off x="8474338" y="-7655"/>
            <a:ext cx="587784" cy="354522"/>
          </a:xfrm>
          <a:prstGeom prst="rect">
            <a:avLst/>
          </a:prstGeom>
        </p:spPr>
        <p:txBody>
          <a:bodyPr vert="horz" lIns="68580" tIns="34290" rIns="68580" bIns="3429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t>   </a:t>
            </a:r>
          </a:p>
        </p:txBody>
      </p:sp>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
        <p:nvSpPr>
          <p:cNvPr id="8" name="Slide Number Placeholder 4"/>
          <p:cNvSpPr>
            <a:spLocks noGrp="1"/>
          </p:cNvSpPr>
          <p:nvPr>
            <p:ph type="sldNum" sz="quarter" idx="12"/>
          </p:nvPr>
        </p:nvSpPr>
        <p:spPr>
          <a:xfrm>
            <a:off x="8637546" y="85635"/>
            <a:ext cx="371057" cy="227597"/>
          </a:xfrm>
          <a:prstGeom prst="rect">
            <a:avLst/>
          </a:prstGeom>
        </p:spPr>
        <p:txBody>
          <a:bodyPr/>
          <a:lstStyle>
            <a:lvl1pPr>
              <a:defRPr sz="825"/>
            </a:lvl1pPr>
          </a:lstStyle>
          <a:p>
            <a:fld id="{E7307C6B-4547-4C49-B1C8-00EAC792C2F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183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1271" name="think-cell Folie" r:id="rId4" imgW="360" imgH="360" progId="TCLayout.ActiveDocument.1">
                  <p:embed/>
                </p:oleObj>
              </mc:Choice>
              <mc:Fallback>
                <p:oleObj name="think-cell Folie" r:id="rId4" imgW="360" imgH="360" progId="TCLayout.ActiveDocument.1">
                  <p:embed/>
                  <p:pic>
                    <p:nvPicPr>
                      <p:cNvPr id="6" name="Object 5"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a:xfrm>
            <a:off x="417196" y="365129"/>
            <a:ext cx="8407854" cy="1325563"/>
          </a:xfrm>
        </p:spPr>
        <p:txBody>
          <a:bodyPr/>
          <a:lstStyle/>
          <a:p>
            <a:r>
              <a:rPr lang="en-US"/>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lIns="64008" tIns="32004" rIns="64008" bIns="32004"/>
          <a:lstStyle/>
          <a:p>
            <a:endParaRPr lang="en-US">
              <a:solidFill>
                <a:srgbClr val="FF8200">
                  <a:tint val="75000"/>
                </a:srgbClr>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lIns="64008" tIns="32004" rIns="64008" bIns="32004"/>
          <a:lstStyle/>
          <a:p>
            <a:endParaRPr lang="en-US">
              <a:solidFill>
                <a:srgbClr val="FF8200">
                  <a:tint val="75000"/>
                </a:srgbClr>
              </a:solidFill>
            </a:endParaRPr>
          </a:p>
        </p:txBody>
      </p:sp>
      <p:sp>
        <p:nvSpPr>
          <p:cNvPr id="5" name="Slide Number Placeholder 4"/>
          <p:cNvSpPr>
            <a:spLocks noGrp="1"/>
          </p:cNvSpPr>
          <p:nvPr>
            <p:ph type="sldNum" sz="quarter" idx="12"/>
          </p:nvPr>
        </p:nvSpPr>
        <p:spPr/>
        <p:txBody>
          <a:bodyPr lIns="64008" tIns="32004" rIns="64008" bIns="32004"/>
          <a:lstStyle/>
          <a:p>
            <a:fld id="{C1B49E4A-953C-4DE2-9A28-939C7A57D2EA}" type="slidenum">
              <a:rPr lang="en-US" smtClean="0">
                <a:solidFill>
                  <a:srgbClr val="007398"/>
                </a:solidFill>
              </a:rPr>
              <a:pPr/>
              <a:t>‹#›</a:t>
            </a:fld>
            <a:endParaRPr lang="en-US">
              <a:solidFill>
                <a:srgbClr val="007398"/>
              </a:solidFill>
            </a:endParaRPr>
          </a:p>
        </p:txBody>
      </p:sp>
    </p:spTree>
    <p:extLst>
      <p:ext uri="{BB962C8B-B14F-4D97-AF65-F5344CB8AC3E}">
        <p14:creationId xmlns:p14="http://schemas.microsoft.com/office/powerpoint/2010/main" val="23825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www.elsevier.com/scopus</a:t>
            </a:r>
            <a:endParaRPr lang="en-US" sz="1400" dirty="0">
              <a:solidFill>
                <a:srgbClr val="53565A"/>
              </a:solidFill>
              <a:latin typeface="NexusSansOT" pitchFamily="-104" charset="0"/>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image" Target="../media/image15.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image" Target="../media/image2.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theme" Target="../theme/theme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image" Target="../media/image33.emf"/><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oleObject" Target="../embeddings/oleObject1.bin"/><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ags" Target="../tags/tag1.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userDrawn="1"/>
        </p:nvPicPr>
        <p:blipFill>
          <a:blip r:embed="rId11"/>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6" name="Picture 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61" r:id="rId1"/>
    <p:sldLayoutId id="2147483750" r:id="rId2"/>
    <p:sldLayoutId id="2147483754" r:id="rId3"/>
    <p:sldLayoutId id="2147483753" r:id="rId4"/>
    <p:sldLayoutId id="2147483760" r:id="rId5"/>
    <p:sldLayoutId id="2147483757" r:id="rId6"/>
    <p:sldLayoutId id="2147483756" r:id="rId7"/>
    <p:sldLayoutId id="2147483762" r:id="rId8"/>
    <p:sldLayoutId id="214748376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31"/>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defTabSz="914400"/>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defTabSz="914400"/>
              <a:t>‹#›</a:t>
            </a:fld>
            <a:endParaRPr lang="en-US" sz="700" b="1" dirty="0" err="1">
              <a:solidFill>
                <a:prstClr val="white"/>
              </a:solidFill>
              <a:cs typeface="Arial" pitchFamily="34" charset="0"/>
            </a:endParaRPr>
          </a:p>
        </p:txBody>
      </p:sp>
      <p:pic>
        <p:nvPicPr>
          <p:cNvPr id="6" name="Picture 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
        <p:nvSpPr>
          <p:cNvPr id="7" name="TextBox 6"/>
          <p:cNvSpPr txBox="1"/>
          <p:nvPr/>
        </p:nvSpPr>
        <p:spPr>
          <a:xfrm>
            <a:off x="8316275" y="86049"/>
            <a:ext cx="592667" cy="200055"/>
          </a:xfrm>
          <a:prstGeom prst="rect">
            <a:avLst/>
          </a:prstGeom>
          <a:noFill/>
        </p:spPr>
        <p:txBody>
          <a:bodyPr wrap="square" rtlCol="0">
            <a:spAutoFit/>
          </a:bodyPr>
          <a:lstStyle/>
          <a:p>
            <a:pPr algn="r" defTabSz="914400"/>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defTabSz="914400"/>
              <a:t>‹#›</a:t>
            </a:fld>
            <a:endParaRPr lang="en-US" sz="700" b="1" dirty="0" err="1">
              <a:solidFill>
                <a:prstClr val="white"/>
              </a:solidFill>
              <a:cs typeface="Arial" pitchFamily="34" charset="0"/>
            </a:endParaRPr>
          </a:p>
        </p:txBody>
      </p:sp>
      <p:pic>
        <p:nvPicPr>
          <p:cNvPr id="10" name="Picture 9" descr="header.jpg"/>
          <p:cNvPicPr>
            <a:picLocks noChangeAspect="1"/>
          </p:cNvPicPr>
          <p:nvPr/>
        </p:nvPicPr>
        <p:blipFill>
          <a:blip r:embed="rId31"/>
          <a:stretch>
            <a:fillRect/>
          </a:stretch>
        </p:blipFill>
        <p:spPr>
          <a:xfrm>
            <a:off x="0" y="0"/>
            <a:ext cx="9144000" cy="375646"/>
          </a:xfrm>
          <a:prstGeom prst="rect">
            <a:avLst/>
          </a:prstGeom>
        </p:spPr>
      </p:pic>
      <p:sp>
        <p:nvSpPr>
          <p:cNvPr id="11" name="TextBox 10"/>
          <p:cNvSpPr txBox="1"/>
          <p:nvPr/>
        </p:nvSpPr>
        <p:spPr>
          <a:xfrm>
            <a:off x="8316275" y="86049"/>
            <a:ext cx="592667" cy="200055"/>
          </a:xfrm>
          <a:prstGeom prst="rect">
            <a:avLst/>
          </a:prstGeom>
          <a:noFill/>
        </p:spPr>
        <p:txBody>
          <a:bodyPr wrap="square" rtlCol="0">
            <a:spAutoFit/>
          </a:bodyPr>
          <a:lstStyle/>
          <a:p>
            <a:pPr algn="r" defTabSz="914400"/>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defTabSz="914400"/>
              <a:t>‹#›</a:t>
            </a:fld>
            <a:endParaRPr lang="en-US" sz="700" b="1" dirty="0" err="1">
              <a:solidFill>
                <a:prstClr val="white"/>
              </a:solidFill>
              <a:cs typeface="Arial" pitchFamily="34" charset="0"/>
            </a:endParaRPr>
          </a:p>
        </p:txBody>
      </p:sp>
      <p:pic>
        <p:nvPicPr>
          <p:cNvPr id="2" name="Picture 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906087" y="108093"/>
            <a:ext cx="1482337" cy="155967"/>
          </a:xfrm>
          <a:prstGeom prst="rect">
            <a:avLst/>
          </a:prstGeom>
        </p:spPr>
      </p:pic>
    </p:spTree>
    <p:extLst>
      <p:ext uri="{BB962C8B-B14F-4D97-AF65-F5344CB8AC3E}">
        <p14:creationId xmlns:p14="http://schemas.microsoft.com/office/powerpoint/2010/main" val="4953199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9" r:id="rId25"/>
    <p:sldLayoutId id="2147483834" r:id="rId26"/>
    <p:sldLayoutId id="2147483856" r:id="rId27"/>
    <p:sldLayoutId id="2147483857" r:id="rId28"/>
    <p:sldLayoutId id="214748385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495"/>
            <a:ext cx="9144000" cy="342900"/>
          </a:xfrm>
          <a:prstGeom prst="rect">
            <a:avLst/>
          </a:prstGeom>
        </p:spPr>
      </p:pic>
      <p:sp>
        <p:nvSpPr>
          <p:cNvPr id="11" name="TextBox 10"/>
          <p:cNvSpPr txBox="1"/>
          <p:nvPr/>
        </p:nvSpPr>
        <p:spPr>
          <a:xfrm>
            <a:off x="8531679" y="147388"/>
            <a:ext cx="269421" cy="200055"/>
          </a:xfrm>
          <a:prstGeom prst="rect">
            <a:avLst/>
          </a:prstGeom>
          <a:noFill/>
        </p:spPr>
        <p:txBody>
          <a:bodyPr wrap="square" rtlCol="0">
            <a:spAutoFit/>
          </a:bodyPr>
          <a:lstStyle/>
          <a:p>
            <a:r>
              <a:rPr lang="en-US" sz="700" dirty="0">
                <a:solidFill>
                  <a:srgbClr val="FFFFFF"/>
                </a:solidFill>
                <a:latin typeface="Lucida Sans Unicode" panose="020B0602030504020204" pitchFamily="34" charset="0"/>
                <a:cs typeface="Lucida Sans Unicode" panose="020B0602030504020204" pitchFamily="34" charset="0"/>
              </a:rPr>
              <a:t> |</a:t>
            </a: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FD8351F-64BB-4102-8B6F-33DFE304CB37}" type="slidenum">
              <a:rPr lang="en-US" smtClean="0">
                <a:solidFill>
                  <a:srgbClr val="FFFFFF"/>
                </a:solidFill>
              </a:rPr>
              <a:pPr/>
              <a:t>‹#›</a:t>
            </a:fld>
            <a:endParaRPr lang="en-US">
              <a:solidFill>
                <a:srgbClr val="FFFFFF"/>
              </a:solidFill>
            </a:endParaRPr>
          </a:p>
        </p:txBody>
      </p:sp>
      <p:sp>
        <p:nvSpPr>
          <p:cNvPr id="8" name="Slide Number Placeholder 7"/>
          <p:cNvSpPr txBox="1">
            <a:spLocks/>
          </p:cNvSpPr>
          <p:nvPr/>
        </p:nvSpPr>
        <p:spPr>
          <a:xfrm>
            <a:off x="8531679" y="928"/>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3" name="TextBox 12"/>
          <p:cNvSpPr txBox="1"/>
          <p:nvPr/>
        </p:nvSpPr>
        <p:spPr>
          <a:xfrm>
            <a:off x="8531679" y="65928"/>
            <a:ext cx="269421" cy="200055"/>
          </a:xfrm>
          <a:prstGeom prst="rect">
            <a:avLst/>
          </a:prstGeom>
          <a:noFill/>
        </p:spPr>
        <p:txBody>
          <a:bodyPr wrap="square" rtlCol="0">
            <a:spAutoFit/>
          </a:bodyPr>
          <a:lstStyle/>
          <a:p>
            <a:r>
              <a:rPr lang="en-US" sz="700" dirty="0">
                <a:solidFill>
                  <a:srgbClr val="FFFFFF"/>
                </a:solidFill>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800754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3" r:id="rId12"/>
  </p:sldLayoutIdLst>
  <p:transition>
    <p:fade/>
  </p:transition>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3"/>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199" name="think-cell Folie" r:id="rId24" imgW="270" imgH="270" progId="TCLayout.ActiveDocument.1">
                  <p:embed/>
                </p:oleObj>
              </mc:Choice>
              <mc:Fallback>
                <p:oleObj name="think-cell Folie" r:id="rId24" imgW="270" imgH="270" progId="TCLayout.ActiveDocument.1">
                  <p:embed/>
                  <p:pic>
                    <p:nvPicPr>
                      <p:cNvPr id="2" name="Objekt 1" hidden="1"/>
                      <p:cNvPicPr/>
                      <p:nvPr/>
                    </p:nvPicPr>
                    <p:blipFill>
                      <a:blip r:embed="rId25"/>
                      <a:stretch>
                        <a:fillRect/>
                      </a:stretch>
                    </p:blipFill>
                    <p:spPr>
                      <a:xfrm>
                        <a:off x="1192" y="1589"/>
                        <a:ext cx="1190" cy="1587"/>
                      </a:xfrm>
                      <a:prstGeom prst="rect">
                        <a:avLst/>
                      </a:prstGeom>
                    </p:spPr>
                  </p:pic>
                </p:oleObj>
              </mc:Fallback>
            </mc:AlternateContent>
          </a:graphicData>
        </a:graphic>
      </p:graphicFrame>
    </p:spTree>
    <p:extLst>
      <p:ext uri="{BB962C8B-B14F-4D97-AF65-F5344CB8AC3E}">
        <p14:creationId xmlns:p14="http://schemas.microsoft.com/office/powerpoint/2010/main" val="134014965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Lst>
  <p:hf sldNum="0" hdr="0" ftr="0" dt="0"/>
  <p:txStyles>
    <p:titleStyle>
      <a:lvl1pPr algn="ctr" defTabSz="342900" rtl="0" eaLnBrk="1" latinLnBrk="0" hangingPunct="1">
        <a:spcBef>
          <a:spcPct val="0"/>
        </a:spcBef>
        <a:buNone/>
        <a:defRPr sz="3300" kern="1200">
          <a:solidFill>
            <a:schemeClr val="accent6"/>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0.xml"/><Relationship Id="rId7" Type="http://schemas.openxmlformats.org/officeDocument/2006/relationships/image" Target="../media/image42.jpe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oleObject5.bin"/><Relationship Id="rId10" Type="http://schemas.openxmlformats.org/officeDocument/2006/relationships/image" Target="../media/image45.png"/><Relationship Id="rId4" Type="http://schemas.openxmlformats.org/officeDocument/2006/relationships/notesSlide" Target="../notesSlides/notesSlide1.xml"/><Relationship Id="rId9"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ndeley.com/groups/5197801/citations-open-access-compared-with-subscription-articles/"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peerj.com/articles/4375/#fig-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slideLayout" Target="../slideLayouts/slideLayout69.xml"/><Relationship Id="rId7" Type="http://schemas.openxmlformats.org/officeDocument/2006/relationships/image" Target="../media/image46.jpe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33.emf"/><Relationship Id="rId5" Type="http://schemas.openxmlformats.org/officeDocument/2006/relationships/oleObject" Target="../embeddings/oleObject6.bin"/><Relationship Id="rId4" Type="http://schemas.openxmlformats.org/officeDocument/2006/relationships/notesSlide" Target="../notesSlides/notesSlide2.xml"/><Relationship Id="rId9" Type="http://schemas.openxmlformats.org/officeDocument/2006/relationships/image" Target="../media/image48.emf"/></Relationships>
</file>

<file path=ppt/slides/_rels/slide2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opus.com/sources" TargetMode="External"/><Relationship Id="rId2" Type="http://schemas.openxmlformats.org/officeDocument/2006/relationships/image" Target="../media/image85.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c/ScopusDotCom" TargetMode="External"/><Relationship Id="rId3" Type="http://schemas.openxmlformats.org/officeDocument/2006/relationships/hyperlink" Target="http://blog.scopus.com/" TargetMode="External"/><Relationship Id="rId7" Type="http://schemas.openxmlformats.org/officeDocument/2006/relationships/hyperlink" Target="https://www.linkedin.com/company/scopus-an-eye-on-global-research" TargetMode="External"/><Relationship Id="rId2" Type="http://schemas.openxmlformats.org/officeDocument/2006/relationships/hyperlink" Target="https://www.elsevier.com/solutions/scopus" TargetMode="External"/><Relationship Id="rId1" Type="http://schemas.openxmlformats.org/officeDocument/2006/relationships/slideLayout" Target="../slideLayouts/slideLayout9.xml"/><Relationship Id="rId6" Type="http://schemas.openxmlformats.org/officeDocument/2006/relationships/hyperlink" Target="http://www.facebook.com/elsevierscopus" TargetMode="External"/><Relationship Id="rId5" Type="http://schemas.openxmlformats.org/officeDocument/2006/relationships/hyperlink" Target="http://www.twitter.com/scopus" TargetMode="External"/><Relationship Id="rId4" Type="http://schemas.openxmlformats.org/officeDocument/2006/relationships/hyperlink" Target="http://blog.scopus.com/webinar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49.jpe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3.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50.jpe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56.gif"/><Relationship Id="rId13" Type="http://schemas.openxmlformats.org/officeDocument/2006/relationships/image" Target="../media/image61.jpeg"/><Relationship Id="rId18" Type="http://schemas.openxmlformats.org/officeDocument/2006/relationships/image" Target="../media/image66.gif"/><Relationship Id="rId3" Type="http://schemas.openxmlformats.org/officeDocument/2006/relationships/image" Target="../media/image51.jpg"/><Relationship Id="rId7" Type="http://schemas.openxmlformats.org/officeDocument/2006/relationships/image" Target="../media/image55.jpg"/><Relationship Id="rId12" Type="http://schemas.openxmlformats.org/officeDocument/2006/relationships/image" Target="../media/image60.png"/><Relationship Id="rId17" Type="http://schemas.openxmlformats.org/officeDocument/2006/relationships/image" Target="../media/image65.jpeg"/><Relationship Id="rId2" Type="http://schemas.openxmlformats.org/officeDocument/2006/relationships/notesSlide" Target="../notesSlides/notesSlide6.xml"/><Relationship Id="rId16" Type="http://schemas.openxmlformats.org/officeDocument/2006/relationships/image" Target="../media/image64.jpg"/><Relationship Id="rId1" Type="http://schemas.openxmlformats.org/officeDocument/2006/relationships/slideLayout" Target="../slideLayouts/slideLayout37.xml"/><Relationship Id="rId6" Type="http://schemas.openxmlformats.org/officeDocument/2006/relationships/image" Target="../media/image54.jpg"/><Relationship Id="rId11" Type="http://schemas.openxmlformats.org/officeDocument/2006/relationships/image" Target="../media/image59.png"/><Relationship Id="rId5" Type="http://schemas.openxmlformats.org/officeDocument/2006/relationships/image" Target="../media/image53.jpg"/><Relationship Id="rId15" Type="http://schemas.openxmlformats.org/officeDocument/2006/relationships/image" Target="../media/image63.png"/><Relationship Id="rId10" Type="http://schemas.openxmlformats.org/officeDocument/2006/relationships/image" Target="../media/image58.jpeg"/><Relationship Id="rId19" Type="http://schemas.openxmlformats.org/officeDocument/2006/relationships/image" Target="../media/image67.png"/><Relationship Id="rId4" Type="http://schemas.openxmlformats.org/officeDocument/2006/relationships/image" Target="../media/image52.gif"/><Relationship Id="rId9" Type="http://schemas.openxmlformats.org/officeDocument/2006/relationships/image" Target="../media/image57.jpe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hyperlink" Target="https://peerj.com/articles/4375/#fig-5"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12295" name="think-cell Folie" r:id="rId5" imgW="270" imgH="270" progId="TCLayout.ActiveDocument.1">
                  <p:embed/>
                </p:oleObj>
              </mc:Choice>
              <mc:Fallback>
                <p:oleObj name="think-cell Folie" r:id="rId5" imgW="270" imgH="270" progId="TCLayout.ActiveDocument.1">
                  <p:embed/>
                  <p:pic>
                    <p:nvPicPr>
                      <p:cNvPr id="8" name="Objekt 7" hidden="1"/>
                      <p:cNvPicPr/>
                      <p:nvPr/>
                    </p:nvPicPr>
                    <p:blipFill>
                      <a:blip r:embed="rId6"/>
                      <a:stretch>
                        <a:fillRect/>
                      </a:stretch>
                    </p:blipFill>
                    <p:spPr>
                      <a:xfrm>
                        <a:off x="1192" y="858442"/>
                        <a:ext cx="1190" cy="1190"/>
                      </a:xfrm>
                      <a:prstGeom prst="rect">
                        <a:avLst/>
                      </a:prstGeom>
                    </p:spPr>
                  </p:pic>
                </p:oleObj>
              </mc:Fallback>
            </mc:AlternateContent>
          </a:graphicData>
        </a:graphic>
      </p:graphicFrame>
      <p:pic>
        <p:nvPicPr>
          <p:cNvPr id="14" name="Grafik 13"/>
          <p:cNvPicPr>
            <a:picLocks noChangeAspect="1"/>
          </p:cNvPicPr>
          <p:nvPr/>
        </p:nvPicPr>
        <p:blipFill rotWithShape="1">
          <a:blip r:embed="rId7"/>
          <a:srcRect l="13857" r="11174"/>
          <a:stretch/>
        </p:blipFill>
        <p:spPr>
          <a:xfrm>
            <a:off x="0" y="0"/>
            <a:ext cx="9144000" cy="6861705"/>
          </a:xfrm>
          <a:prstGeom prst="rect">
            <a:avLst/>
          </a:prstGeom>
        </p:spPr>
      </p:pic>
      <p:pic>
        <p:nvPicPr>
          <p:cNvPr id="11" name="Grafik 10"/>
          <p:cNvPicPr>
            <a:picLocks noChangeAspect="1"/>
          </p:cNvPicPr>
          <p:nvPr/>
        </p:nvPicPr>
        <p:blipFill rotWithShape="1">
          <a:blip r:embed="rId8"/>
          <a:srcRect t="54557"/>
          <a:stretch/>
        </p:blipFill>
        <p:spPr>
          <a:xfrm>
            <a:off x="0" y="4368536"/>
            <a:ext cx="9144001" cy="2493169"/>
          </a:xfrm>
          <a:prstGeom prst="rect">
            <a:avLst/>
          </a:prstGeom>
        </p:spPr>
      </p:pic>
      <p:pic>
        <p:nvPicPr>
          <p:cNvPr id="10" name="Picture 9"/>
          <p:cNvPicPr>
            <a:picLocks noChangeAspect="1"/>
          </p:cNvPicPr>
          <p:nvPr/>
        </p:nvPicPr>
        <p:blipFill>
          <a:blip r:embed="rId9"/>
          <a:stretch>
            <a:fillRect/>
          </a:stretch>
        </p:blipFill>
        <p:spPr>
          <a:xfrm>
            <a:off x="5281426" y="5348193"/>
            <a:ext cx="2851613" cy="1100546"/>
          </a:xfrm>
          <a:prstGeom prst="rect">
            <a:avLst/>
          </a:prstGeom>
        </p:spPr>
      </p:pic>
      <p:pic>
        <p:nvPicPr>
          <p:cNvPr id="13" name="Grafik 12"/>
          <p:cNvPicPr>
            <a:picLocks noChangeAspect="1"/>
          </p:cNvPicPr>
          <p:nvPr/>
        </p:nvPicPr>
        <p:blipFill>
          <a:blip r:embed="rId10"/>
          <a:stretch>
            <a:fillRect/>
          </a:stretch>
        </p:blipFill>
        <p:spPr>
          <a:xfrm>
            <a:off x="7576925" y="89317"/>
            <a:ext cx="1460528" cy="1538693"/>
          </a:xfrm>
          <a:prstGeom prst="rect">
            <a:avLst/>
          </a:prstGeom>
        </p:spPr>
      </p:pic>
      <p:sp>
        <p:nvSpPr>
          <p:cNvPr id="2" name="Rectangle 1">
            <a:extLst>
              <a:ext uri="{FF2B5EF4-FFF2-40B4-BE49-F238E27FC236}">
                <a16:creationId xmlns:a16="http://schemas.microsoft.com/office/drawing/2014/main" id="{497B5513-E3E3-4CF9-A655-8006BA4BCB22}"/>
              </a:ext>
            </a:extLst>
          </p:cNvPr>
          <p:cNvSpPr/>
          <p:nvPr/>
        </p:nvSpPr>
        <p:spPr>
          <a:xfrm>
            <a:off x="140017" y="5538949"/>
            <a:ext cx="2595647" cy="923330"/>
          </a:xfrm>
          <a:prstGeom prst="rect">
            <a:avLst/>
          </a:prstGeom>
          <a:solidFill>
            <a:schemeClr val="bg2"/>
          </a:solidFill>
        </p:spPr>
        <p:txBody>
          <a:bodyPr wrap="none">
            <a:spAutoFit/>
          </a:bodyPr>
          <a:lstStyle/>
          <a:p>
            <a:r>
              <a:rPr lang="en-US" dirty="0"/>
              <a:t>Scopus &amp; Open Access</a:t>
            </a:r>
          </a:p>
          <a:p>
            <a:r>
              <a:rPr lang="en-US" dirty="0"/>
              <a:t>Moscow </a:t>
            </a:r>
          </a:p>
          <a:p>
            <a:r>
              <a:rPr lang="en-US" dirty="0"/>
              <a:t>ASEP April, 2018	</a:t>
            </a:r>
          </a:p>
        </p:txBody>
      </p:sp>
    </p:spTree>
    <p:extLst>
      <p:ext uri="{BB962C8B-B14F-4D97-AF65-F5344CB8AC3E}">
        <p14:creationId xmlns:p14="http://schemas.microsoft.com/office/powerpoint/2010/main" val="190559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95" y="712473"/>
            <a:ext cx="8548705" cy="473944"/>
          </a:xfrm>
        </p:spPr>
        <p:txBody>
          <a:bodyPr>
            <a:normAutofit fontScale="90000"/>
          </a:bodyPr>
          <a:lstStyle/>
          <a:p>
            <a:r>
              <a:rPr lang="en-GB" dirty="0"/>
              <a:t>Total article growth by journal business model (who pays)</a:t>
            </a:r>
            <a:endParaRPr lang="en-US" dirty="0"/>
          </a:p>
        </p:txBody>
      </p:sp>
      <p:sp>
        <p:nvSpPr>
          <p:cNvPr id="9" name="TextBox 8"/>
          <p:cNvSpPr txBox="1"/>
          <p:nvPr/>
        </p:nvSpPr>
        <p:spPr>
          <a:xfrm>
            <a:off x="5788068" y="3209282"/>
            <a:ext cx="2866373" cy="151195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indent="-255985">
              <a:buClr>
                <a:srgbClr val="1F497D"/>
              </a:buClr>
            </a:pPr>
            <a:r>
              <a:rPr lang="en-US" sz="1200" b="1" dirty="0">
                <a:solidFill>
                  <a:srgbClr val="53565A"/>
                </a:solidFill>
                <a:cs typeface="Arial" panose="020B0604020202020204" pitchFamily="34" charset="0"/>
              </a:rPr>
              <a:t>Open access content</a:t>
            </a:r>
          </a:p>
          <a:p>
            <a:pPr indent="-255985">
              <a:buClr>
                <a:srgbClr val="1F497D"/>
              </a:buClr>
            </a:pPr>
            <a:endParaRPr lang="en-US" sz="1200" dirty="0">
              <a:solidFill>
                <a:srgbClr val="53565A"/>
              </a:solidFill>
              <a:cs typeface="Arial" panose="020B0604020202020204" pitchFamily="34" charset="0"/>
            </a:endParaRPr>
          </a:p>
          <a:p>
            <a:pPr marL="135731" indent="-135731">
              <a:buClr>
                <a:srgbClr val="1F497D"/>
              </a:buClr>
              <a:buFont typeface="Arial" panose="020B0604020202020204" pitchFamily="34" charset="0"/>
              <a:buChar char="•"/>
            </a:pPr>
            <a:r>
              <a:rPr lang="en-US" sz="1200" dirty="0">
                <a:solidFill>
                  <a:srgbClr val="53565A"/>
                </a:solidFill>
                <a:cs typeface="Arial" panose="020B0604020202020204" pitchFamily="34" charset="0"/>
              </a:rPr>
              <a:t>APC-based open access articles is 16% share of total content in 2016</a:t>
            </a:r>
          </a:p>
          <a:p>
            <a:pPr marL="135731" indent="-135731">
              <a:buClr>
                <a:srgbClr val="1F497D"/>
              </a:buClr>
              <a:buFont typeface="Arial" panose="020B0604020202020204" pitchFamily="34" charset="0"/>
              <a:buChar char="•"/>
            </a:pPr>
            <a:r>
              <a:rPr lang="en-US" sz="1200" dirty="0">
                <a:solidFill>
                  <a:srgbClr val="53565A"/>
                </a:solidFill>
                <a:cs typeface="Arial" panose="020B0604020202020204" pitchFamily="34" charset="0"/>
              </a:rPr>
              <a:t>All gold open access, including subsidized articles, is 20% share of total content.</a:t>
            </a:r>
            <a:endParaRPr lang="en-US" sz="1200" dirty="0">
              <a:solidFill>
                <a:srgbClr val="53565A"/>
              </a:solidFill>
            </a:endParaRPr>
          </a:p>
          <a:p>
            <a:pPr marL="86915" lvl="1">
              <a:buClr>
                <a:srgbClr val="1F497D"/>
              </a:buClr>
            </a:pPr>
            <a:endParaRPr lang="en-GB" sz="825" dirty="0">
              <a:solidFill>
                <a:prstClr val="black"/>
              </a:solidFill>
              <a:cs typeface="Arial" panose="020B0604020202020204" pitchFamily="34" charset="0"/>
            </a:endParaRPr>
          </a:p>
        </p:txBody>
      </p:sp>
      <p:sp>
        <p:nvSpPr>
          <p:cNvPr id="10" name="TextBox 9"/>
          <p:cNvSpPr txBox="1"/>
          <p:nvPr/>
        </p:nvSpPr>
        <p:spPr>
          <a:xfrm>
            <a:off x="5791200" y="2224999"/>
            <a:ext cx="2863241" cy="77328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buClr>
                <a:srgbClr val="1F497D"/>
              </a:buClr>
            </a:pPr>
            <a:r>
              <a:rPr lang="en-US" sz="1200" b="1" dirty="0">
                <a:solidFill>
                  <a:srgbClr val="53565A"/>
                </a:solidFill>
                <a:cs typeface="Arial" panose="020B0604020202020204" pitchFamily="34" charset="0"/>
              </a:rPr>
              <a:t>Subscription content</a:t>
            </a:r>
          </a:p>
          <a:p>
            <a:pPr marL="0" lvl="1">
              <a:buClr>
                <a:srgbClr val="1F497D"/>
              </a:buClr>
            </a:pPr>
            <a:endParaRPr lang="en-US" sz="1200" dirty="0">
              <a:solidFill>
                <a:srgbClr val="53565A"/>
              </a:solidFill>
              <a:cs typeface="Arial" panose="020B0604020202020204" pitchFamily="34" charset="0"/>
            </a:endParaRPr>
          </a:p>
          <a:p>
            <a:pPr marL="127397" lvl="1" indent="-127397">
              <a:buClr>
                <a:srgbClr val="1F497D"/>
              </a:buClr>
              <a:buFont typeface="Arial" panose="020B0604020202020204" pitchFamily="34" charset="0"/>
              <a:buChar char="•"/>
            </a:pPr>
            <a:r>
              <a:rPr lang="en-US" sz="1200" dirty="0">
                <a:solidFill>
                  <a:srgbClr val="53565A"/>
                </a:solidFill>
                <a:cs typeface="Arial" panose="020B0604020202020204" pitchFamily="34" charset="0"/>
              </a:rPr>
              <a:t>80% share of total articles in 2016  </a:t>
            </a:r>
          </a:p>
          <a:p>
            <a:pPr marL="127397" lvl="1" indent="-127397">
              <a:buClr>
                <a:srgbClr val="1F497D"/>
              </a:buClr>
              <a:buFont typeface="Arial" panose="020B0604020202020204" pitchFamily="34" charset="0"/>
              <a:buChar char="•"/>
            </a:pPr>
            <a:endParaRPr lang="en-US" sz="825" dirty="0">
              <a:solidFill>
                <a:srgbClr val="53565A"/>
              </a:solidFill>
              <a:cs typeface="Arial" panose="020B0604020202020204" pitchFamily="34" charset="0"/>
            </a:endParaRPr>
          </a:p>
        </p:txBody>
      </p:sp>
      <p:sp>
        <p:nvSpPr>
          <p:cNvPr id="12" name="TextBox 11"/>
          <p:cNvSpPr txBox="1"/>
          <p:nvPr/>
        </p:nvSpPr>
        <p:spPr>
          <a:xfrm>
            <a:off x="595295" y="1640224"/>
            <a:ext cx="6371561" cy="584775"/>
          </a:xfrm>
          <a:prstGeom prst="rect">
            <a:avLst/>
          </a:prstGeom>
          <a:noFill/>
        </p:spPr>
        <p:txBody>
          <a:bodyPr wrap="square" rtlCol="0">
            <a:spAutoFit/>
          </a:bodyPr>
          <a:lstStyle/>
          <a:p>
            <a:r>
              <a:rPr lang="en-US" sz="1600" dirty="0">
                <a:solidFill>
                  <a:srgbClr val="53565A"/>
                </a:solidFill>
              </a:rPr>
              <a:t>In 2016 there were an estimated 2.1 million subscription and 0.5 million open access articles published worldwide</a:t>
            </a:r>
            <a:r>
              <a:rPr lang="en-US" sz="900" dirty="0">
                <a:solidFill>
                  <a:srgbClr val="53565A"/>
                </a:solidFill>
              </a:rPr>
              <a:t>.</a:t>
            </a:r>
          </a:p>
        </p:txBody>
      </p:sp>
      <p:sp>
        <p:nvSpPr>
          <p:cNvPr id="13" name="Rectangle 12"/>
          <p:cNvSpPr/>
          <p:nvPr/>
        </p:nvSpPr>
        <p:spPr>
          <a:xfrm>
            <a:off x="469557" y="6245007"/>
            <a:ext cx="6193631" cy="196208"/>
          </a:xfrm>
          <a:prstGeom prst="rect">
            <a:avLst/>
          </a:prstGeom>
        </p:spPr>
        <p:txBody>
          <a:bodyPr wrap="square">
            <a:spAutoFit/>
          </a:bodyPr>
          <a:lstStyle/>
          <a:p>
            <a:r>
              <a:rPr lang="en-GB" sz="675" dirty="0">
                <a:solidFill>
                  <a:srgbClr val="53565A"/>
                </a:solidFill>
                <a:cs typeface="Calibri" panose="020F0502020204030204" pitchFamily="34" charset="0"/>
              </a:rPr>
              <a:t>Source: Elsevier internal Open Access market tracking</a:t>
            </a:r>
            <a:endParaRPr lang="en-US" sz="600" dirty="0">
              <a:solidFill>
                <a:srgbClr val="53565A"/>
              </a:solidFill>
            </a:endParaRPr>
          </a:p>
        </p:txBody>
      </p:sp>
      <p:sp>
        <p:nvSpPr>
          <p:cNvPr id="3" name="Rectangle 2"/>
          <p:cNvSpPr/>
          <p:nvPr/>
        </p:nvSpPr>
        <p:spPr>
          <a:xfrm>
            <a:off x="5797463" y="4932228"/>
            <a:ext cx="2856978"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buClr>
                <a:srgbClr val="1F497D"/>
              </a:buClr>
            </a:pPr>
            <a:r>
              <a:rPr lang="en-US" sz="1200" b="1" dirty="0">
                <a:solidFill>
                  <a:srgbClr val="53565A"/>
                </a:solidFill>
                <a:cs typeface="Arial" panose="020B0604020202020204" pitchFamily="34" charset="0"/>
              </a:rPr>
              <a:t>Elsevier perspective</a:t>
            </a:r>
          </a:p>
          <a:p>
            <a:pPr marL="128588" indent="-128588">
              <a:buClr>
                <a:srgbClr val="1F497D"/>
              </a:buClr>
              <a:buFont typeface="Arial" panose="020B0604020202020204" pitchFamily="34" charset="0"/>
              <a:buChar char="•"/>
            </a:pPr>
            <a:endParaRPr lang="en-US" sz="1200" dirty="0">
              <a:solidFill>
                <a:srgbClr val="53565A"/>
              </a:solidFill>
              <a:cs typeface="Arial" panose="020B0604020202020204" pitchFamily="34" charset="0"/>
            </a:endParaRPr>
          </a:p>
          <a:p>
            <a:pPr marL="128588" indent="-128588">
              <a:buClr>
                <a:srgbClr val="1F497D"/>
              </a:buClr>
              <a:buFont typeface="Arial" panose="020B0604020202020204" pitchFamily="34" charset="0"/>
              <a:buChar char="•"/>
            </a:pPr>
            <a:r>
              <a:rPr lang="en-US" sz="1200" dirty="0">
                <a:solidFill>
                  <a:srgbClr val="53565A"/>
                </a:solidFill>
                <a:cs typeface="Arial" panose="020B0604020202020204" pitchFamily="34" charset="0"/>
              </a:rPr>
              <a:t>In 2016, Elsevier published around 420,000 articles</a:t>
            </a:r>
          </a:p>
          <a:p>
            <a:pPr marL="128588" lvl="1" indent="-128588">
              <a:buClr>
                <a:srgbClr val="1F497D"/>
              </a:buClr>
              <a:buFont typeface="Arial" panose="020B0604020202020204" pitchFamily="34" charset="0"/>
              <a:buChar char="•"/>
            </a:pPr>
            <a:r>
              <a:rPr lang="en-US" sz="1200" dirty="0">
                <a:solidFill>
                  <a:srgbClr val="53565A"/>
                </a:solidFill>
                <a:cs typeface="Arial" panose="020B0604020202020204" pitchFamily="34" charset="0"/>
              </a:rPr>
              <a:t>Includes over 25,000 open access articles</a:t>
            </a:r>
            <a:endParaRPr lang="en-GB" sz="825" dirty="0">
              <a:solidFill>
                <a:srgbClr val="53565A"/>
              </a:solidFill>
              <a:cs typeface="Arial" panose="020B0604020202020204" pitchFamily="34" charset="0"/>
            </a:endParaRPr>
          </a:p>
        </p:txBody>
      </p:sp>
      <p:graphicFrame>
        <p:nvGraphicFramePr>
          <p:cNvPr id="16" name="Chart 15">
            <a:extLst>
              <a:ext uri="{FF2B5EF4-FFF2-40B4-BE49-F238E27FC236}">
                <a16:creationId xmlns:a16="http://schemas.microsoft.com/office/drawing/2014/main" id="{23CB54CD-B523-41FB-AA4D-45D20AF47047}"/>
              </a:ext>
            </a:extLst>
          </p:cNvPr>
          <p:cNvGraphicFramePr>
            <a:graphicFrameLocks/>
          </p:cNvGraphicFramePr>
          <p:nvPr>
            <p:extLst/>
          </p:nvPr>
        </p:nvGraphicFramePr>
        <p:xfrm>
          <a:off x="337379" y="2470195"/>
          <a:ext cx="5301422" cy="3321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4328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38320" cy="3765589"/>
          </a:xfrm>
        </p:spPr>
        <p:txBody>
          <a:bodyPr/>
          <a:lstStyle/>
          <a:p>
            <a:r>
              <a:rPr lang="en-GB" dirty="0"/>
              <a:t>Randomised controlled trial of gold OA vs. subscription-access articles showed i</a:t>
            </a:r>
            <a:r>
              <a:rPr lang="en-GB" b="1" dirty="0"/>
              <a:t>ncreased</a:t>
            </a:r>
            <a:r>
              <a:rPr lang="en-GB" dirty="0"/>
              <a:t> HTML and PDF </a:t>
            </a:r>
            <a:r>
              <a:rPr lang="en-GB" b="1" dirty="0"/>
              <a:t>downloads</a:t>
            </a:r>
            <a:r>
              <a:rPr lang="en-GB" dirty="0"/>
              <a:t> and </a:t>
            </a:r>
            <a:r>
              <a:rPr lang="en-GB" b="1" dirty="0"/>
              <a:t>unique visitors </a:t>
            </a:r>
            <a:r>
              <a:rPr lang="en-GB" dirty="0"/>
              <a:t>in the first 12 months after publication for OA articles</a:t>
            </a:r>
          </a:p>
        </p:txBody>
      </p:sp>
      <p:sp>
        <p:nvSpPr>
          <p:cNvPr id="3" name="Title 2"/>
          <p:cNvSpPr>
            <a:spLocks noGrp="1"/>
          </p:cNvSpPr>
          <p:nvPr>
            <p:ph type="title"/>
          </p:nvPr>
        </p:nvSpPr>
        <p:spPr/>
        <p:txBody>
          <a:bodyPr/>
          <a:lstStyle/>
          <a:p>
            <a:r>
              <a:rPr lang="en-US" dirty="0"/>
              <a:t>OA can increase the visibility of research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4114800" cy="313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642556"/>
            <a:ext cx="9144000" cy="215444"/>
          </a:xfrm>
          <a:prstGeom prst="rect">
            <a:avLst/>
          </a:prstGeom>
        </p:spPr>
        <p:txBody>
          <a:bodyPr wrap="square">
            <a:spAutoFit/>
          </a:bodyPr>
          <a:lstStyle/>
          <a:p>
            <a:pPr defTabSz="457200"/>
            <a:r>
              <a:rPr lang="en-GB" sz="800" dirty="0">
                <a:solidFill>
                  <a:srgbClr val="A7A8AA"/>
                </a:solidFill>
                <a:cs typeface="Calibri" panose="020F0502020204030204" pitchFamily="34" charset="0"/>
              </a:rPr>
              <a:t>Source: Davis, P.M. (2010) </a:t>
            </a:r>
            <a:r>
              <a:rPr lang="en-GB" sz="800" i="1" dirty="0">
                <a:solidFill>
                  <a:srgbClr val="A7A8AA"/>
                </a:solidFill>
                <a:cs typeface="Calibri" panose="020F0502020204030204" pitchFamily="34" charset="0"/>
              </a:rPr>
              <a:t>Does Open Access Lead to Increased Readership and Citations? A Randomized Controlled Trial of Articles Published in APS Journals</a:t>
            </a:r>
            <a:r>
              <a:rPr lang="en-GB" sz="800" dirty="0">
                <a:solidFill>
                  <a:srgbClr val="A7A8AA"/>
                </a:solidFill>
                <a:cs typeface="Calibri" panose="020F0502020204030204" pitchFamily="34" charset="0"/>
              </a:rPr>
              <a:t>, Physiologist 53 (6) pp. 197-201</a:t>
            </a:r>
            <a:endParaRPr lang="en-US" sz="800" dirty="0">
              <a:solidFill>
                <a:srgbClr val="A7A8AA"/>
              </a:solidFill>
            </a:endParaRPr>
          </a:p>
        </p:txBody>
      </p:sp>
    </p:spTree>
    <p:extLst>
      <p:ext uri="{BB962C8B-B14F-4D97-AF65-F5344CB8AC3E}">
        <p14:creationId xmlns:p14="http://schemas.microsoft.com/office/powerpoint/2010/main" val="12596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But it doesn’t (yet) impact citations </a:t>
            </a:r>
          </a:p>
        </p:txBody>
      </p:sp>
      <p:sp>
        <p:nvSpPr>
          <p:cNvPr id="7" name="TextBox 6"/>
          <p:cNvSpPr txBox="1"/>
          <p:nvPr/>
        </p:nvSpPr>
        <p:spPr>
          <a:xfrm>
            <a:off x="381000" y="1768549"/>
            <a:ext cx="52578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No clear citation advantage for gold open access articles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Studies do show what impacts citations: </a:t>
            </a:r>
          </a:p>
          <a:p>
            <a:pPr marL="742950" lvl="1" indent="-285750">
              <a:buFont typeface="Arial" panose="020B0604020202020204" pitchFamily="34" charset="0"/>
              <a:buChar char="•"/>
            </a:pPr>
            <a:r>
              <a:rPr lang="en-US" dirty="0"/>
              <a:t>Research quality </a:t>
            </a:r>
          </a:p>
          <a:p>
            <a:pPr marL="742950" lvl="1" indent="-285750">
              <a:buFont typeface="Arial" panose="020B0604020202020204" pitchFamily="34" charset="0"/>
              <a:buChar char="•"/>
            </a:pPr>
            <a:r>
              <a:rPr lang="en-US" dirty="0"/>
              <a:t>Article type </a:t>
            </a:r>
          </a:p>
          <a:p>
            <a:pPr marL="742950" lvl="1" indent="-285750">
              <a:buFont typeface="Arial" panose="020B0604020202020204" pitchFamily="34" charset="0"/>
              <a:buChar char="•"/>
            </a:pPr>
            <a:r>
              <a:rPr lang="en-US" dirty="0"/>
              <a:t>Team size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Studies need to:</a:t>
            </a:r>
          </a:p>
          <a:p>
            <a:pPr marL="742950" lvl="1" indent="-285750">
              <a:buFont typeface="Arial" panose="020B0604020202020204" pitchFamily="34" charset="0"/>
              <a:buChar char="•"/>
            </a:pPr>
            <a:r>
              <a:rPr lang="en-US" dirty="0"/>
              <a:t>Be careful with selection bias</a:t>
            </a:r>
          </a:p>
          <a:p>
            <a:pPr marL="742950" lvl="1" indent="-285750">
              <a:buFont typeface="Arial" panose="020B0604020202020204" pitchFamily="34" charset="0"/>
              <a:buChar char="•"/>
            </a:pPr>
            <a:r>
              <a:rPr lang="en-US" dirty="0"/>
              <a:t>Control for factors that impact citations</a:t>
            </a:r>
          </a:p>
          <a:p>
            <a:pPr marL="742950" lvl="1" indent="-285750">
              <a:buFont typeface="Arial" panose="020B0604020202020204" pitchFamily="34" charset="0"/>
              <a:buChar char="•"/>
            </a:pPr>
            <a:r>
              <a:rPr lang="en-US" dirty="0"/>
              <a:t>Be clear on the definition of OA  </a:t>
            </a:r>
          </a:p>
          <a:p>
            <a:pPr marL="285750" indent="-285750">
              <a:buFont typeface="Arial" panose="020B0604020202020204" pitchFamily="34" charset="0"/>
              <a:buChar char="•"/>
            </a:pPr>
            <a:endParaRPr lang="en-US" dirty="0"/>
          </a:p>
        </p:txBody>
      </p:sp>
      <p:sp>
        <p:nvSpPr>
          <p:cNvPr id="2" name="TextBox 1"/>
          <p:cNvSpPr txBox="1"/>
          <p:nvPr/>
        </p:nvSpPr>
        <p:spPr>
          <a:xfrm>
            <a:off x="1376654" y="5791200"/>
            <a:ext cx="7386346" cy="49244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b="1" dirty="0"/>
              <a:t>Join the conversation:</a:t>
            </a:r>
          </a:p>
          <a:p>
            <a:r>
              <a:rPr lang="en-US" sz="1200" dirty="0">
                <a:hlinkClick r:id="rId3"/>
              </a:rPr>
              <a:t>https://www.mendeley.com/groups/5197801/citations-open-access-compared-with-subscription-articles/</a:t>
            </a:r>
            <a:r>
              <a:rPr lang="en-US" sz="1200"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486400"/>
            <a:ext cx="965528" cy="76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766" y="2961220"/>
            <a:ext cx="3506803" cy="294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6642556"/>
            <a:ext cx="9144000" cy="215444"/>
          </a:xfrm>
          <a:prstGeom prst="rect">
            <a:avLst/>
          </a:prstGeom>
        </p:spPr>
        <p:txBody>
          <a:bodyPr wrap="square">
            <a:spAutoFit/>
          </a:bodyPr>
          <a:lstStyle/>
          <a:p>
            <a:pPr defTabSz="457200"/>
            <a:r>
              <a:rPr lang="en-GB" sz="800" dirty="0">
                <a:solidFill>
                  <a:srgbClr val="A7A8AA"/>
                </a:solidFill>
                <a:cs typeface="Calibri" panose="020F0502020204030204" pitchFamily="34" charset="0"/>
              </a:rPr>
              <a:t>Source: Davis, P.M. (2010) </a:t>
            </a:r>
            <a:r>
              <a:rPr lang="en-GB" sz="800" i="1" dirty="0">
                <a:solidFill>
                  <a:srgbClr val="A7A8AA"/>
                </a:solidFill>
                <a:cs typeface="Calibri" panose="020F0502020204030204" pitchFamily="34" charset="0"/>
              </a:rPr>
              <a:t>Does Open Access Lead to Increased Readership and Citations? A Randomized Controlled Trial of Articles Published in APS Journals</a:t>
            </a:r>
            <a:r>
              <a:rPr lang="en-GB" sz="800" dirty="0">
                <a:solidFill>
                  <a:srgbClr val="A7A8AA"/>
                </a:solidFill>
                <a:cs typeface="Calibri" panose="020F0502020204030204" pitchFamily="34" charset="0"/>
              </a:rPr>
              <a:t>, Physiologist 53 (6) pp. 197-201</a:t>
            </a:r>
            <a:endParaRPr lang="en-US" sz="800" dirty="0">
              <a:solidFill>
                <a:srgbClr val="A7A8AA"/>
              </a:solidFill>
            </a:endParaRPr>
          </a:p>
        </p:txBody>
      </p:sp>
      <p:sp>
        <p:nvSpPr>
          <p:cNvPr id="4" name="Rectangle 3">
            <a:extLst>
              <a:ext uri="{FF2B5EF4-FFF2-40B4-BE49-F238E27FC236}">
                <a16:creationId xmlns:a16="http://schemas.microsoft.com/office/drawing/2014/main" id="{9755DF0A-E416-432F-B3E8-78367C3048E6}"/>
              </a:ext>
            </a:extLst>
          </p:cNvPr>
          <p:cNvSpPr/>
          <p:nvPr/>
        </p:nvSpPr>
        <p:spPr>
          <a:xfrm>
            <a:off x="5456655" y="1409636"/>
            <a:ext cx="3352800" cy="1107996"/>
          </a:xfrm>
          <a:prstGeom prst="rect">
            <a:avLst/>
          </a:prstGeom>
        </p:spPr>
        <p:txBody>
          <a:bodyPr wrap="square">
            <a:spAutoFit/>
          </a:bodyPr>
          <a:lstStyle/>
          <a:p>
            <a:r>
              <a:rPr lang="en-US" sz="1200" b="1" dirty="0"/>
              <a:t>Results</a:t>
            </a:r>
            <a:r>
              <a:rPr lang="en-US" sz="1200" dirty="0"/>
              <a:t>:  Open access treatment articles received significantly more article downloads and reached a broader audience, yet were cited no more frequently, nor earlier, than subscription-access control articles</a:t>
            </a:r>
            <a:r>
              <a:rPr lang="en-US" dirty="0"/>
              <a:t>.</a:t>
            </a:r>
          </a:p>
        </p:txBody>
      </p:sp>
    </p:spTree>
    <p:extLst>
      <p:ext uri="{BB962C8B-B14F-4D97-AF65-F5344CB8AC3E}">
        <p14:creationId xmlns:p14="http://schemas.microsoft.com/office/powerpoint/2010/main" val="4926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8345-5C97-4A18-899E-0F8AAB45E4ED}"/>
              </a:ext>
            </a:extLst>
          </p:cNvPr>
          <p:cNvSpPr>
            <a:spLocks noGrp="1"/>
          </p:cNvSpPr>
          <p:nvPr>
            <p:ph type="title"/>
          </p:nvPr>
        </p:nvSpPr>
        <p:spPr>
          <a:xfrm>
            <a:off x="457199" y="864895"/>
            <a:ext cx="8238319" cy="418645"/>
          </a:xfrm>
        </p:spPr>
        <p:txBody>
          <a:bodyPr/>
          <a:lstStyle/>
          <a:p>
            <a:r>
              <a:rPr lang="en-US" dirty="0"/>
              <a:t>Other studies using different methods have shown a citation benefit on open access papers. Consider yet be aware of the method of these studies</a:t>
            </a:r>
          </a:p>
        </p:txBody>
      </p:sp>
      <p:pic>
        <p:nvPicPr>
          <p:cNvPr id="4" name="Picture 3">
            <a:extLst>
              <a:ext uri="{FF2B5EF4-FFF2-40B4-BE49-F238E27FC236}">
                <a16:creationId xmlns:a16="http://schemas.microsoft.com/office/drawing/2014/main" id="{CDE31D05-2AE2-4497-BDB7-62099056121D}"/>
              </a:ext>
            </a:extLst>
          </p:cNvPr>
          <p:cNvPicPr>
            <a:picLocks noChangeAspect="1"/>
          </p:cNvPicPr>
          <p:nvPr/>
        </p:nvPicPr>
        <p:blipFill>
          <a:blip r:embed="rId3"/>
          <a:stretch>
            <a:fillRect/>
          </a:stretch>
        </p:blipFill>
        <p:spPr>
          <a:xfrm>
            <a:off x="1981200" y="1857972"/>
            <a:ext cx="6714318" cy="4302878"/>
          </a:xfrm>
          <a:prstGeom prst="rect">
            <a:avLst/>
          </a:prstGeom>
        </p:spPr>
      </p:pic>
      <p:sp>
        <p:nvSpPr>
          <p:cNvPr id="5" name="Rectangle 4">
            <a:extLst>
              <a:ext uri="{FF2B5EF4-FFF2-40B4-BE49-F238E27FC236}">
                <a16:creationId xmlns:a16="http://schemas.microsoft.com/office/drawing/2014/main" id="{79EB83B2-40C2-4F70-B003-8A22968BB6F9}"/>
              </a:ext>
            </a:extLst>
          </p:cNvPr>
          <p:cNvSpPr/>
          <p:nvPr/>
        </p:nvSpPr>
        <p:spPr>
          <a:xfrm>
            <a:off x="0" y="6506253"/>
            <a:ext cx="4004622" cy="323165"/>
          </a:xfrm>
          <a:prstGeom prst="rect">
            <a:avLst/>
          </a:prstGeom>
        </p:spPr>
        <p:txBody>
          <a:bodyPr wrap="none">
            <a:spAutoFit/>
          </a:bodyPr>
          <a:lstStyle/>
          <a:p>
            <a:r>
              <a:rPr lang="en-US" sz="1500" dirty="0" err="1"/>
              <a:t>Source:</a:t>
            </a:r>
            <a:r>
              <a:rPr lang="en-US" sz="1500" dirty="0" err="1">
                <a:hlinkClick r:id="rId4"/>
              </a:rPr>
              <a:t>https</a:t>
            </a:r>
            <a:r>
              <a:rPr lang="en-US" sz="1500" dirty="0">
                <a:hlinkClick r:id="rId4"/>
              </a:rPr>
              <a:t>://peerj.com/articles/4375/#fig-5</a:t>
            </a:r>
            <a:r>
              <a:rPr lang="en-US" sz="1500" dirty="0"/>
              <a:t> </a:t>
            </a:r>
          </a:p>
        </p:txBody>
      </p:sp>
      <p:sp>
        <p:nvSpPr>
          <p:cNvPr id="3" name="Rectangle 2">
            <a:extLst>
              <a:ext uri="{FF2B5EF4-FFF2-40B4-BE49-F238E27FC236}">
                <a16:creationId xmlns:a16="http://schemas.microsoft.com/office/drawing/2014/main" id="{FEE09232-40F7-4ACD-A948-E07A87634310}"/>
              </a:ext>
            </a:extLst>
          </p:cNvPr>
          <p:cNvSpPr/>
          <p:nvPr/>
        </p:nvSpPr>
        <p:spPr>
          <a:xfrm>
            <a:off x="4004622" y="6160850"/>
            <a:ext cx="4868790" cy="646331"/>
          </a:xfrm>
          <a:prstGeom prst="rect">
            <a:avLst/>
          </a:prstGeom>
        </p:spPr>
        <p:txBody>
          <a:bodyPr wrap="square">
            <a:spAutoFit/>
          </a:bodyPr>
          <a:lstStyle/>
          <a:p>
            <a:r>
              <a:rPr lang="en-US" dirty="0">
                <a:solidFill>
                  <a:srgbClr val="333333"/>
                </a:solidFill>
                <a:latin typeface="Georgia" panose="02040502050405020303" pitchFamily="18" charset="0"/>
              </a:rPr>
              <a:t>The state of OA: a large-scale analysis of the prevalence and impact of Open Access articles</a:t>
            </a:r>
            <a:endParaRPr lang="en-US"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11893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BED4BDC6-60F1-4F1A-A073-1DD4019884D4}"/>
              </a:ext>
            </a:extLst>
          </p:cNvPr>
          <p:cNvPicPr>
            <a:picLocks noGrp="1" noChangeAspect="1"/>
          </p:cNvPicPr>
          <p:nvPr>
            <p:ph idx="1"/>
          </p:nvPr>
        </p:nvPicPr>
        <p:blipFill>
          <a:blip r:embed="rId3"/>
          <a:stretch>
            <a:fillRect/>
          </a:stretch>
        </p:blipFill>
        <p:spPr>
          <a:xfrm>
            <a:off x="1813560" y="3243869"/>
            <a:ext cx="7330440" cy="3455778"/>
          </a:xfrm>
          <a:prstGeom prst="rect">
            <a:avLst/>
          </a:prstGeom>
        </p:spPr>
      </p:pic>
      <p:sp>
        <p:nvSpPr>
          <p:cNvPr id="2" name="Title 1">
            <a:extLst>
              <a:ext uri="{FF2B5EF4-FFF2-40B4-BE49-F238E27FC236}">
                <a16:creationId xmlns:a16="http://schemas.microsoft.com/office/drawing/2014/main" id="{6868533E-4204-492E-B756-27BA9CF85D9C}"/>
              </a:ext>
            </a:extLst>
          </p:cNvPr>
          <p:cNvSpPr>
            <a:spLocks noGrp="1"/>
          </p:cNvSpPr>
          <p:nvPr>
            <p:ph type="title"/>
          </p:nvPr>
        </p:nvSpPr>
        <p:spPr/>
        <p:txBody>
          <a:bodyPr/>
          <a:lstStyle/>
          <a:p>
            <a:r>
              <a:rPr lang="en-US" dirty="0"/>
              <a:t>You can also see the growth in OA publishing in Scopus</a:t>
            </a:r>
          </a:p>
        </p:txBody>
      </p:sp>
      <p:sp>
        <p:nvSpPr>
          <p:cNvPr id="7" name="TextBox 6">
            <a:extLst>
              <a:ext uri="{FF2B5EF4-FFF2-40B4-BE49-F238E27FC236}">
                <a16:creationId xmlns:a16="http://schemas.microsoft.com/office/drawing/2014/main" id="{CBC98BCE-C4FB-45F4-8AEC-BB5D8C12B89B}"/>
              </a:ext>
            </a:extLst>
          </p:cNvPr>
          <p:cNvSpPr txBox="1"/>
          <p:nvPr/>
        </p:nvSpPr>
        <p:spPr>
          <a:xfrm>
            <a:off x="0" y="6581724"/>
            <a:ext cx="3474720" cy="261610"/>
          </a:xfrm>
          <a:prstGeom prst="rect">
            <a:avLst/>
          </a:prstGeom>
          <a:noFill/>
        </p:spPr>
        <p:txBody>
          <a:bodyPr wrap="square" rtlCol="0">
            <a:spAutoFit/>
          </a:bodyPr>
          <a:lstStyle/>
          <a:p>
            <a:r>
              <a:rPr lang="en-US" sz="1100" dirty="0"/>
              <a:t>Source: Scopus.com</a:t>
            </a:r>
          </a:p>
        </p:txBody>
      </p:sp>
      <p:pic>
        <p:nvPicPr>
          <p:cNvPr id="8" name="Picture 7">
            <a:extLst>
              <a:ext uri="{FF2B5EF4-FFF2-40B4-BE49-F238E27FC236}">
                <a16:creationId xmlns:a16="http://schemas.microsoft.com/office/drawing/2014/main" id="{12F0461D-FA51-406A-8075-7166BE1B63FE}"/>
              </a:ext>
            </a:extLst>
          </p:cNvPr>
          <p:cNvPicPr>
            <a:picLocks noChangeAspect="1"/>
          </p:cNvPicPr>
          <p:nvPr/>
        </p:nvPicPr>
        <p:blipFill>
          <a:blip r:embed="rId4"/>
          <a:stretch>
            <a:fillRect/>
          </a:stretch>
        </p:blipFill>
        <p:spPr>
          <a:xfrm>
            <a:off x="0" y="1272330"/>
            <a:ext cx="7380337" cy="3416822"/>
          </a:xfrm>
          <a:prstGeom prst="rect">
            <a:avLst/>
          </a:prstGeom>
        </p:spPr>
      </p:pic>
      <p:sp>
        <p:nvSpPr>
          <p:cNvPr id="12" name="TextBox 11">
            <a:extLst>
              <a:ext uri="{FF2B5EF4-FFF2-40B4-BE49-F238E27FC236}">
                <a16:creationId xmlns:a16="http://schemas.microsoft.com/office/drawing/2014/main" id="{F585F21F-6735-461B-AD67-E02AA1739318}"/>
              </a:ext>
            </a:extLst>
          </p:cNvPr>
          <p:cNvSpPr txBox="1"/>
          <p:nvPr/>
        </p:nvSpPr>
        <p:spPr>
          <a:xfrm>
            <a:off x="3116179" y="2875547"/>
            <a:ext cx="1792705" cy="369332"/>
          </a:xfrm>
          <a:prstGeom prst="rect">
            <a:avLst/>
          </a:prstGeom>
          <a:noFill/>
        </p:spPr>
        <p:txBody>
          <a:bodyPr wrap="square" rtlCol="0">
            <a:spAutoFit/>
          </a:bodyPr>
          <a:lstStyle/>
          <a:p>
            <a:r>
              <a:rPr lang="en-US" dirty="0"/>
              <a:t>Non-OA articles</a:t>
            </a:r>
          </a:p>
        </p:txBody>
      </p:sp>
      <p:sp>
        <p:nvSpPr>
          <p:cNvPr id="13" name="TextBox 12">
            <a:extLst>
              <a:ext uri="{FF2B5EF4-FFF2-40B4-BE49-F238E27FC236}">
                <a16:creationId xmlns:a16="http://schemas.microsoft.com/office/drawing/2014/main" id="{5474EFF6-0DF9-4B6A-B697-CFF138535B81}"/>
              </a:ext>
            </a:extLst>
          </p:cNvPr>
          <p:cNvSpPr txBox="1"/>
          <p:nvPr/>
        </p:nvSpPr>
        <p:spPr>
          <a:xfrm>
            <a:off x="5891463" y="5300501"/>
            <a:ext cx="1696453" cy="369332"/>
          </a:xfrm>
          <a:prstGeom prst="rect">
            <a:avLst/>
          </a:prstGeom>
          <a:noFill/>
        </p:spPr>
        <p:txBody>
          <a:bodyPr wrap="square" rtlCol="0">
            <a:spAutoFit/>
          </a:bodyPr>
          <a:lstStyle/>
          <a:p>
            <a:r>
              <a:rPr lang="en-US" dirty="0"/>
              <a:t>OA articles</a:t>
            </a:r>
          </a:p>
        </p:txBody>
      </p:sp>
      <p:cxnSp>
        <p:nvCxnSpPr>
          <p:cNvPr id="15" name="Straight Arrow Connector 14">
            <a:extLst>
              <a:ext uri="{FF2B5EF4-FFF2-40B4-BE49-F238E27FC236}">
                <a16:creationId xmlns:a16="http://schemas.microsoft.com/office/drawing/2014/main" id="{DA1E40F8-5C00-492D-B954-2417AE4CB569}"/>
              </a:ext>
            </a:extLst>
          </p:cNvPr>
          <p:cNvCxnSpPr/>
          <p:nvPr/>
        </p:nvCxnSpPr>
        <p:spPr>
          <a:xfrm>
            <a:off x="4006516" y="3244879"/>
            <a:ext cx="505326" cy="29240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38D17AB-707B-43C4-A87E-8806EF0F78C0}"/>
              </a:ext>
            </a:extLst>
          </p:cNvPr>
          <p:cNvCxnSpPr/>
          <p:nvPr/>
        </p:nvCxnSpPr>
        <p:spPr>
          <a:xfrm>
            <a:off x="6739689" y="5595474"/>
            <a:ext cx="505326" cy="29240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59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a:bodyPr>
          <a:lstStyle/>
          <a:p>
            <a:pPr lvl="0"/>
            <a:r>
              <a:rPr lang="en-US" dirty="0"/>
              <a:t>In 2015 OA on </a:t>
            </a:r>
            <a:r>
              <a:rPr lang="en-US" u="sng" dirty="0"/>
              <a:t>Journal level </a:t>
            </a:r>
            <a:r>
              <a:rPr lang="en-US" dirty="0"/>
              <a:t>was launched in Scopus as Phase I of a larger OA development plan. </a:t>
            </a:r>
          </a:p>
          <a:p>
            <a:pPr lvl="1"/>
            <a:r>
              <a:rPr lang="en-US" dirty="0"/>
              <a:t>Journals must be registered as being Gold OA in either DOAJ and/or ROAD in order to be marked as OA in Scopus.com.</a:t>
            </a:r>
          </a:p>
          <a:p>
            <a:pPr lvl="1"/>
            <a:endParaRPr lang="en-US" dirty="0"/>
          </a:p>
          <a:p>
            <a:pPr lvl="0"/>
            <a:r>
              <a:rPr lang="en-US" dirty="0"/>
              <a:t>Phase II was launched in Q1 2018: OA on </a:t>
            </a:r>
            <a:r>
              <a:rPr lang="en-US" u="sng" dirty="0"/>
              <a:t>Article level</a:t>
            </a:r>
          </a:p>
          <a:p>
            <a:pPr lvl="1"/>
            <a:r>
              <a:rPr lang="en-US" dirty="0"/>
              <a:t>Source of the data is </a:t>
            </a:r>
            <a:r>
              <a:rPr lang="en-US" u="sng" dirty="0"/>
              <a:t>CrossRef</a:t>
            </a:r>
          </a:p>
          <a:p>
            <a:pPr lvl="1"/>
            <a:r>
              <a:rPr lang="en-US" dirty="0"/>
              <a:t>Current OA article count: 1.45M articles</a:t>
            </a:r>
          </a:p>
          <a:p>
            <a:pPr lvl="1"/>
            <a:endParaRPr lang="en-US" dirty="0"/>
          </a:p>
          <a:p>
            <a:r>
              <a:rPr lang="en-US" dirty="0"/>
              <a:t>Phase III expected in Q2/Q3 2018: OA on Article level</a:t>
            </a:r>
          </a:p>
          <a:p>
            <a:pPr lvl="1"/>
            <a:r>
              <a:rPr lang="en-US" u="sng" dirty="0"/>
              <a:t>Additional data sources </a:t>
            </a:r>
            <a:r>
              <a:rPr lang="en-US" dirty="0"/>
              <a:t>will be added</a:t>
            </a:r>
          </a:p>
          <a:p>
            <a:pPr lvl="1"/>
            <a:r>
              <a:rPr lang="en-US" dirty="0"/>
              <a:t>Expected OA article count: approx. ~</a:t>
            </a:r>
            <a:r>
              <a:rPr lang="en-US" b="1" dirty="0"/>
              <a:t>13M OA articles</a:t>
            </a:r>
          </a:p>
          <a:p>
            <a:pPr lvl="0"/>
            <a:endParaRPr lang="en-US" dirty="0"/>
          </a:p>
          <a:p>
            <a:pPr lvl="0"/>
            <a:endParaRPr lang="en-US" dirty="0"/>
          </a:p>
          <a:p>
            <a:endParaRPr lang="en-US" dirty="0"/>
          </a:p>
        </p:txBody>
      </p:sp>
      <p:sp>
        <p:nvSpPr>
          <p:cNvPr id="7" name="Title 6"/>
          <p:cNvSpPr>
            <a:spLocks noGrp="1"/>
          </p:cNvSpPr>
          <p:nvPr>
            <p:ph type="title"/>
          </p:nvPr>
        </p:nvSpPr>
        <p:spPr/>
        <p:txBody>
          <a:bodyPr/>
          <a:lstStyle/>
          <a:p>
            <a:r>
              <a:rPr lang="en-US" dirty="0"/>
              <a:t>OA development in Scopus</a:t>
            </a:r>
          </a:p>
        </p:txBody>
      </p:sp>
    </p:spTree>
    <p:extLst>
      <p:ext uri="{BB962C8B-B14F-4D97-AF65-F5344CB8AC3E}">
        <p14:creationId xmlns:p14="http://schemas.microsoft.com/office/powerpoint/2010/main" val="6698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OA Journals </a:t>
            </a:r>
          </a:p>
        </p:txBody>
      </p:sp>
      <p:grpSp>
        <p:nvGrpSpPr>
          <p:cNvPr id="4" name="Group 3"/>
          <p:cNvGrpSpPr/>
          <p:nvPr/>
        </p:nvGrpSpPr>
        <p:grpSpPr>
          <a:xfrm>
            <a:off x="575858" y="1320548"/>
            <a:ext cx="7882342" cy="2652984"/>
            <a:chOff x="575858" y="1320548"/>
            <a:chExt cx="7882342" cy="265298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58" y="1320548"/>
              <a:ext cx="7882342" cy="80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58" y="2106442"/>
              <a:ext cx="7882342" cy="186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583115" y="2682881"/>
            <a:ext cx="2971800" cy="4572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5" name="Group 4"/>
          <p:cNvGrpSpPr/>
          <p:nvPr/>
        </p:nvGrpSpPr>
        <p:grpSpPr>
          <a:xfrm>
            <a:off x="987033" y="4114800"/>
            <a:ext cx="7059991" cy="2613216"/>
            <a:chOff x="914400" y="4102972"/>
            <a:chExt cx="7059991" cy="2613216"/>
          </a:xfrm>
        </p:grpSpPr>
        <p:sp>
          <p:nvSpPr>
            <p:cNvPr id="12" name="Rounded Rectangle 11"/>
            <p:cNvSpPr/>
            <p:nvPr/>
          </p:nvSpPr>
          <p:spPr>
            <a:xfrm>
              <a:off x="914400" y="4114800"/>
              <a:ext cx="3398033" cy="2589561"/>
            </a:xfrm>
            <a:prstGeom prst="roundRect">
              <a:avLst>
                <a:gd name="adj" fmla="val 4558"/>
              </a:avLst>
            </a:prstGeom>
            <a:solidFill>
              <a:schemeClr val="tx2">
                <a:lumMod val="20000"/>
                <a:lumOff val="80000"/>
              </a:schemeClr>
            </a:solidFill>
            <a:ln>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1600" b="1" dirty="0">
                  <a:solidFill>
                    <a:schemeClr val="tx2"/>
                  </a:solidFill>
                  <a:latin typeface="Arial" panose="020B0604020202020204" pitchFamily="34" charset="0"/>
                  <a:cs typeface="Arial" panose="020B0604020202020204" pitchFamily="34" charset="0"/>
                </a:rPr>
                <a:t>Gold open access</a:t>
              </a:r>
            </a:p>
            <a:p>
              <a:endParaRPr lang="en-US" sz="14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Indexes &gt;4,000 OA journals also registered at DOAJ / ROAD</a:t>
              </a:r>
              <a:br>
                <a:rPr lang="en-US" sz="1400" dirty="0">
                  <a:solidFill>
                    <a:schemeClr val="tx1"/>
                  </a:solidFill>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List is updated 3-4 times per year </a:t>
              </a:r>
            </a:p>
            <a:p>
              <a:pPr marL="285750" indent="-285750">
                <a:buFont typeface="Arial" panose="020B0604020202020204" pitchFamily="34" charset="0"/>
                <a:buChar char="•"/>
              </a:pPr>
              <a:endParaRPr lang="en-US" sz="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Provide journal level Browse sources indictor </a:t>
              </a:r>
            </a:p>
            <a:p>
              <a:pPr marL="285750" indent="-2857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Future hope to include article level</a:t>
              </a:r>
            </a:p>
            <a:p>
              <a:endParaRPr lang="en-US" sz="1400" b="1" dirty="0">
                <a:solidFill>
                  <a:srgbClr val="53565A"/>
                </a:solidFill>
                <a:latin typeface="Arial" panose="020B0604020202020204" pitchFamily="34" charset="0"/>
                <a:cs typeface="Arial" panose="020B0604020202020204" pitchFamily="34" charset="0"/>
              </a:endParaRPr>
            </a:p>
          </p:txBody>
        </p:sp>
        <p:sp>
          <p:nvSpPr>
            <p:cNvPr id="13" name="Rounded Rectangle 12"/>
            <p:cNvSpPr/>
            <p:nvPr/>
          </p:nvSpPr>
          <p:spPr>
            <a:xfrm>
              <a:off x="4576358" y="4102972"/>
              <a:ext cx="3398033" cy="2613216"/>
            </a:xfrm>
            <a:prstGeom prst="roundRect">
              <a:avLst>
                <a:gd name="adj" fmla="val 4558"/>
              </a:avLst>
            </a:prstGeom>
            <a:solidFill>
              <a:srgbClr val="E3F3D1"/>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600" b="1" dirty="0">
                  <a:solidFill>
                    <a:srgbClr val="00B050"/>
                  </a:solidFill>
                  <a:latin typeface="Arial" panose="020B0604020202020204" pitchFamily="34" charset="0"/>
                  <a:cs typeface="Arial" panose="020B0604020202020204" pitchFamily="34" charset="0"/>
                </a:rPr>
                <a:t>Green</a:t>
              </a:r>
              <a:r>
                <a:rPr lang="en-US" sz="1600" b="1" dirty="0">
                  <a:solidFill>
                    <a:srgbClr val="FF850D"/>
                  </a:solidFill>
                  <a:latin typeface="Arial" panose="020B0604020202020204" pitchFamily="34" charset="0"/>
                  <a:cs typeface="Arial" panose="020B0604020202020204" pitchFamily="34" charset="0"/>
                </a:rPr>
                <a:t> </a:t>
              </a:r>
              <a:r>
                <a:rPr lang="en-US" sz="1600" b="1" dirty="0">
                  <a:solidFill>
                    <a:srgbClr val="00B050"/>
                  </a:solidFill>
                  <a:latin typeface="Arial" panose="020B0604020202020204" pitchFamily="34" charset="0"/>
                  <a:cs typeface="Arial" panose="020B0604020202020204" pitchFamily="34" charset="0"/>
                </a:rPr>
                <a:t>open access</a:t>
              </a:r>
            </a:p>
            <a:p>
              <a:endParaRPr lang="en-US" sz="1400" b="1" dirty="0">
                <a:solidFill>
                  <a:srgbClr val="00B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For non Gold OA journals; paper can still be OA </a:t>
              </a:r>
            </a:p>
            <a:p>
              <a:pPr marL="171450" indent="-1714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Either via: </a:t>
              </a:r>
            </a:p>
            <a:p>
              <a:pPr marL="628650" lvl="1"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publisher platform or</a:t>
              </a:r>
            </a:p>
            <a:p>
              <a:pPr marL="628650" lvl="1"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Other repositories </a:t>
              </a:r>
            </a:p>
            <a:p>
              <a:pPr marL="171450" indent="-1714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In Scopus the link to full-text is always to the original paper via DOI</a:t>
              </a:r>
            </a:p>
            <a:p>
              <a:endParaRPr lang="en-US" b="1" dirty="0">
                <a:solidFill>
                  <a:srgbClr val="53565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571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45A90E-28D6-47CF-AC90-28621384A63A}"/>
              </a:ext>
            </a:extLst>
          </p:cNvPr>
          <p:cNvSpPr>
            <a:spLocks noGrp="1"/>
          </p:cNvSpPr>
          <p:nvPr>
            <p:ph sz="half" idx="1"/>
          </p:nvPr>
        </p:nvSpPr>
        <p:spPr/>
        <p:txBody>
          <a:bodyPr/>
          <a:lstStyle/>
          <a:p>
            <a:endParaRPr lang="en-US"/>
          </a:p>
        </p:txBody>
      </p:sp>
      <p:sp>
        <p:nvSpPr>
          <p:cNvPr id="7" name="Title 6">
            <a:extLst>
              <a:ext uri="{FF2B5EF4-FFF2-40B4-BE49-F238E27FC236}">
                <a16:creationId xmlns:a16="http://schemas.microsoft.com/office/drawing/2014/main" id="{5757D1AA-1CD5-4884-9E2F-F5D4BCB6A8A5}"/>
              </a:ext>
            </a:extLst>
          </p:cNvPr>
          <p:cNvSpPr>
            <a:spLocks noGrp="1"/>
          </p:cNvSpPr>
          <p:nvPr>
            <p:ph type="title"/>
          </p:nvPr>
        </p:nvSpPr>
        <p:spPr/>
        <p:txBody>
          <a:bodyPr/>
          <a:lstStyle/>
          <a:p>
            <a:r>
              <a:rPr lang="en-US" dirty="0"/>
              <a:t>OA article discovery (search) on Scopus.com</a:t>
            </a:r>
          </a:p>
        </p:txBody>
      </p:sp>
      <p:pic>
        <p:nvPicPr>
          <p:cNvPr id="10" name="Picture 9">
            <a:extLst>
              <a:ext uri="{FF2B5EF4-FFF2-40B4-BE49-F238E27FC236}">
                <a16:creationId xmlns:a16="http://schemas.microsoft.com/office/drawing/2014/main" id="{C656EF99-97BB-4484-B0B3-6098F3913192}"/>
              </a:ext>
            </a:extLst>
          </p:cNvPr>
          <p:cNvPicPr>
            <a:picLocks noChangeAspect="1"/>
          </p:cNvPicPr>
          <p:nvPr/>
        </p:nvPicPr>
        <p:blipFill>
          <a:blip r:embed="rId2"/>
          <a:stretch>
            <a:fillRect/>
          </a:stretch>
        </p:blipFill>
        <p:spPr>
          <a:xfrm>
            <a:off x="398640" y="1306192"/>
            <a:ext cx="8355435" cy="5151221"/>
          </a:xfrm>
          <a:prstGeom prst="rect">
            <a:avLst/>
          </a:prstGeom>
        </p:spPr>
      </p:pic>
      <p:sp>
        <p:nvSpPr>
          <p:cNvPr id="11" name="Oval 10">
            <a:extLst>
              <a:ext uri="{FF2B5EF4-FFF2-40B4-BE49-F238E27FC236}">
                <a16:creationId xmlns:a16="http://schemas.microsoft.com/office/drawing/2014/main" id="{C3AAD6DC-1F0B-45ED-9060-36258E329236}"/>
              </a:ext>
            </a:extLst>
          </p:cNvPr>
          <p:cNvSpPr/>
          <p:nvPr/>
        </p:nvSpPr>
        <p:spPr>
          <a:xfrm>
            <a:off x="2793535" y="4640650"/>
            <a:ext cx="2424418" cy="1392572"/>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TextBox 11">
            <a:extLst>
              <a:ext uri="{FF2B5EF4-FFF2-40B4-BE49-F238E27FC236}">
                <a16:creationId xmlns:a16="http://schemas.microsoft.com/office/drawing/2014/main" id="{4F2362C4-DDC1-4BFA-AB21-0B14148A8E78}"/>
              </a:ext>
            </a:extLst>
          </p:cNvPr>
          <p:cNvSpPr txBox="1"/>
          <p:nvPr/>
        </p:nvSpPr>
        <p:spPr>
          <a:xfrm>
            <a:off x="5536734" y="4236440"/>
            <a:ext cx="2785145" cy="954107"/>
          </a:xfrm>
          <a:prstGeom prst="rect">
            <a:avLst/>
          </a:prstGeom>
          <a:noFill/>
        </p:spPr>
        <p:txBody>
          <a:bodyPr wrap="square" rtlCol="0">
            <a:spAutoFit/>
          </a:bodyPr>
          <a:lstStyle/>
          <a:p>
            <a:r>
              <a:rPr lang="en-US" sz="1400" dirty="0"/>
              <a:t>In the additional filters available in the homepage, one can select to search only for Open Access articles.</a:t>
            </a:r>
          </a:p>
        </p:txBody>
      </p:sp>
    </p:spTree>
    <p:extLst>
      <p:ext uri="{BB962C8B-B14F-4D97-AF65-F5344CB8AC3E}">
        <p14:creationId xmlns:p14="http://schemas.microsoft.com/office/powerpoint/2010/main" val="209594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EB3CA-D5EC-4200-8FF9-1794EE8195F6}"/>
              </a:ext>
            </a:extLst>
          </p:cNvPr>
          <p:cNvSpPr>
            <a:spLocks noGrp="1"/>
          </p:cNvSpPr>
          <p:nvPr>
            <p:ph sz="half" idx="1"/>
          </p:nvPr>
        </p:nvSpPr>
        <p:spPr/>
        <p:txBody>
          <a:bodyPr/>
          <a:lstStyle/>
          <a:p>
            <a:endParaRPr lang="en-US"/>
          </a:p>
        </p:txBody>
      </p:sp>
      <p:sp>
        <p:nvSpPr>
          <p:cNvPr id="3" name="Title 2">
            <a:extLst>
              <a:ext uri="{FF2B5EF4-FFF2-40B4-BE49-F238E27FC236}">
                <a16:creationId xmlns:a16="http://schemas.microsoft.com/office/drawing/2014/main" id="{86D420BC-50B0-4623-BE8C-F05E3DC5FD47}"/>
              </a:ext>
            </a:extLst>
          </p:cNvPr>
          <p:cNvSpPr>
            <a:spLocks noGrp="1"/>
          </p:cNvSpPr>
          <p:nvPr>
            <p:ph type="title"/>
          </p:nvPr>
        </p:nvSpPr>
        <p:spPr/>
        <p:txBody>
          <a:bodyPr/>
          <a:lstStyle/>
          <a:p>
            <a:r>
              <a:rPr lang="en-US" dirty="0"/>
              <a:t>Advanced Search for OA</a:t>
            </a:r>
          </a:p>
        </p:txBody>
      </p:sp>
      <p:pic>
        <p:nvPicPr>
          <p:cNvPr id="4" name="Picture 3">
            <a:extLst>
              <a:ext uri="{FF2B5EF4-FFF2-40B4-BE49-F238E27FC236}">
                <a16:creationId xmlns:a16="http://schemas.microsoft.com/office/drawing/2014/main" id="{7FF2700C-B434-41D1-A2BA-B2B81E288FB1}"/>
              </a:ext>
            </a:extLst>
          </p:cNvPr>
          <p:cNvPicPr>
            <a:picLocks noChangeAspect="1"/>
          </p:cNvPicPr>
          <p:nvPr/>
        </p:nvPicPr>
        <p:blipFill>
          <a:blip r:embed="rId2"/>
          <a:stretch>
            <a:fillRect/>
          </a:stretch>
        </p:blipFill>
        <p:spPr>
          <a:xfrm>
            <a:off x="318782" y="1387262"/>
            <a:ext cx="8311024" cy="5123841"/>
          </a:xfrm>
          <a:prstGeom prst="rect">
            <a:avLst/>
          </a:prstGeom>
        </p:spPr>
      </p:pic>
      <p:sp>
        <p:nvSpPr>
          <p:cNvPr id="5" name="Rectangle: Rounded Corners 4">
            <a:extLst>
              <a:ext uri="{FF2B5EF4-FFF2-40B4-BE49-F238E27FC236}">
                <a16:creationId xmlns:a16="http://schemas.microsoft.com/office/drawing/2014/main" id="{4698DFA1-662D-42F3-A4D2-FB4320D54386}"/>
              </a:ext>
            </a:extLst>
          </p:cNvPr>
          <p:cNvSpPr/>
          <p:nvPr/>
        </p:nvSpPr>
        <p:spPr>
          <a:xfrm>
            <a:off x="6652470" y="4605556"/>
            <a:ext cx="1442906" cy="176169"/>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98C63C5-A6A7-4171-AEDE-197EF0E2FC83}"/>
              </a:ext>
            </a:extLst>
          </p:cNvPr>
          <p:cNvSpPr/>
          <p:nvPr/>
        </p:nvSpPr>
        <p:spPr>
          <a:xfrm>
            <a:off x="2633923" y="2094967"/>
            <a:ext cx="638666" cy="176169"/>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00823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0A9147-09A0-43A3-8536-476CA53D50FA}"/>
              </a:ext>
            </a:extLst>
          </p:cNvPr>
          <p:cNvPicPr>
            <a:picLocks noGrp="1" noChangeAspect="1"/>
          </p:cNvPicPr>
          <p:nvPr>
            <p:ph sz="half" idx="1"/>
          </p:nvPr>
        </p:nvPicPr>
        <p:blipFill>
          <a:blip r:embed="rId2"/>
          <a:stretch>
            <a:fillRect/>
          </a:stretch>
        </p:blipFill>
        <p:spPr>
          <a:xfrm>
            <a:off x="2244640" y="948308"/>
            <a:ext cx="6899360" cy="4253534"/>
          </a:xfrm>
          <a:prstGeom prst="rect">
            <a:avLst/>
          </a:prstGeom>
        </p:spPr>
      </p:pic>
      <p:sp>
        <p:nvSpPr>
          <p:cNvPr id="3" name="Title 2">
            <a:extLst>
              <a:ext uri="{FF2B5EF4-FFF2-40B4-BE49-F238E27FC236}">
                <a16:creationId xmlns:a16="http://schemas.microsoft.com/office/drawing/2014/main" id="{48B4E2D2-0E5D-4352-9301-F6283ECE837A}"/>
              </a:ext>
            </a:extLst>
          </p:cNvPr>
          <p:cNvSpPr>
            <a:spLocks noGrp="1"/>
          </p:cNvSpPr>
          <p:nvPr>
            <p:ph type="title"/>
          </p:nvPr>
        </p:nvSpPr>
        <p:spPr>
          <a:xfrm>
            <a:off x="171973" y="529663"/>
            <a:ext cx="8238319" cy="418645"/>
          </a:xfrm>
        </p:spPr>
        <p:txBody>
          <a:bodyPr/>
          <a:lstStyle/>
          <a:p>
            <a:r>
              <a:rPr lang="en-US" dirty="0"/>
              <a:t>Access Type &amp; Analyze Search Results</a:t>
            </a:r>
          </a:p>
        </p:txBody>
      </p:sp>
      <p:pic>
        <p:nvPicPr>
          <p:cNvPr id="5" name="Picture 4">
            <a:extLst>
              <a:ext uri="{FF2B5EF4-FFF2-40B4-BE49-F238E27FC236}">
                <a16:creationId xmlns:a16="http://schemas.microsoft.com/office/drawing/2014/main" id="{B3A2E4A9-40F7-4125-8BB0-76DE20DBC835}"/>
              </a:ext>
            </a:extLst>
          </p:cNvPr>
          <p:cNvPicPr>
            <a:picLocks noChangeAspect="1"/>
          </p:cNvPicPr>
          <p:nvPr/>
        </p:nvPicPr>
        <p:blipFill>
          <a:blip r:embed="rId3"/>
          <a:stretch>
            <a:fillRect/>
          </a:stretch>
        </p:blipFill>
        <p:spPr>
          <a:xfrm>
            <a:off x="285226" y="4751027"/>
            <a:ext cx="3701558" cy="1738919"/>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D86B5A0-F1E0-4564-85C6-035A9CCAB7F7}"/>
              </a:ext>
            </a:extLst>
          </p:cNvPr>
          <p:cNvSpPr txBox="1"/>
          <p:nvPr/>
        </p:nvSpPr>
        <p:spPr>
          <a:xfrm>
            <a:off x="349150" y="1339061"/>
            <a:ext cx="1786855" cy="3139321"/>
          </a:xfrm>
          <a:prstGeom prst="rect">
            <a:avLst/>
          </a:prstGeom>
          <a:noFill/>
        </p:spPr>
        <p:txBody>
          <a:bodyPr wrap="square" rtlCol="0">
            <a:spAutoFit/>
          </a:bodyPr>
          <a:lstStyle/>
          <a:p>
            <a:r>
              <a:rPr lang="en-US" dirty="0"/>
              <a:t>In the search result page, one can refine results selecting only OA articles &amp; analyzing results by clicking ‘Analyze Search Results’</a:t>
            </a:r>
          </a:p>
        </p:txBody>
      </p:sp>
      <p:sp>
        <p:nvSpPr>
          <p:cNvPr id="7" name="Rectangle: Rounded Corners 6">
            <a:extLst>
              <a:ext uri="{FF2B5EF4-FFF2-40B4-BE49-F238E27FC236}">
                <a16:creationId xmlns:a16="http://schemas.microsoft.com/office/drawing/2014/main" id="{22A244E8-65A5-4B56-9F87-DAC63B7888EF}"/>
              </a:ext>
            </a:extLst>
          </p:cNvPr>
          <p:cNvSpPr/>
          <p:nvPr/>
        </p:nvSpPr>
        <p:spPr>
          <a:xfrm>
            <a:off x="2227862" y="3075075"/>
            <a:ext cx="1857577" cy="71674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TextBox 7">
            <a:extLst>
              <a:ext uri="{FF2B5EF4-FFF2-40B4-BE49-F238E27FC236}">
                <a16:creationId xmlns:a16="http://schemas.microsoft.com/office/drawing/2014/main" id="{E3EF75AF-8E9E-4BE6-AA0E-0C11ECE75632}"/>
              </a:ext>
            </a:extLst>
          </p:cNvPr>
          <p:cNvSpPr txBox="1"/>
          <p:nvPr/>
        </p:nvSpPr>
        <p:spPr>
          <a:xfrm>
            <a:off x="4291132" y="5553512"/>
            <a:ext cx="4659921" cy="923330"/>
          </a:xfrm>
          <a:prstGeom prst="rect">
            <a:avLst/>
          </a:prstGeom>
          <a:noFill/>
        </p:spPr>
        <p:txBody>
          <a:bodyPr wrap="square" rtlCol="0">
            <a:spAutoFit/>
          </a:bodyPr>
          <a:lstStyle/>
          <a:p>
            <a:r>
              <a:rPr lang="en-US" dirty="0"/>
              <a:t>Additional explanation shows our interpretation of Open Access and the fact we know we’re not including all OA types. </a:t>
            </a:r>
          </a:p>
        </p:txBody>
      </p:sp>
      <p:sp>
        <p:nvSpPr>
          <p:cNvPr id="9" name="Rectangle: Rounded Corners 8">
            <a:extLst>
              <a:ext uri="{FF2B5EF4-FFF2-40B4-BE49-F238E27FC236}">
                <a16:creationId xmlns:a16="http://schemas.microsoft.com/office/drawing/2014/main" id="{304F9441-E0EC-4E24-B35F-72245B8809BE}"/>
              </a:ext>
            </a:extLst>
          </p:cNvPr>
          <p:cNvSpPr/>
          <p:nvPr/>
        </p:nvSpPr>
        <p:spPr>
          <a:xfrm>
            <a:off x="4001540" y="2358326"/>
            <a:ext cx="1232198" cy="36508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54935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2"/>
            </p:custDataLst>
            <p:extLst/>
          </p:nvPr>
        </p:nvGraphicFramePr>
        <p:xfrm>
          <a:off x="1144192" y="858442"/>
          <a:ext cx="1190" cy="1190"/>
        </p:xfrm>
        <a:graphic>
          <a:graphicData uri="http://schemas.openxmlformats.org/presentationml/2006/ole">
            <mc:AlternateContent xmlns:mc="http://schemas.openxmlformats.org/markup-compatibility/2006">
              <mc:Choice xmlns:v="urn:schemas-microsoft-com:vml" Requires="v">
                <p:oleObj spid="_x0000_s13319" name="think-cell Folie" r:id="rId5" imgW="270" imgH="270" progId="TCLayout.ActiveDocument.1">
                  <p:embed/>
                </p:oleObj>
              </mc:Choice>
              <mc:Fallback>
                <p:oleObj name="think-cell Folie" r:id="rId5" imgW="270" imgH="270" progId="TCLayout.ActiveDocument.1">
                  <p:embed/>
                  <p:pic>
                    <p:nvPicPr>
                      <p:cNvPr id="16" name="Objekt 15" hidden="1"/>
                      <p:cNvPicPr/>
                      <p:nvPr/>
                    </p:nvPicPr>
                    <p:blipFill>
                      <a:blip r:embed="rId6"/>
                      <a:stretch>
                        <a:fillRect/>
                      </a:stretch>
                    </p:blipFill>
                    <p:spPr>
                      <a:xfrm>
                        <a:off x="1144192" y="858442"/>
                        <a:ext cx="1190" cy="1190"/>
                      </a:xfrm>
                      <a:prstGeom prst="rect">
                        <a:avLst/>
                      </a:prstGeom>
                    </p:spPr>
                  </p:pic>
                </p:oleObj>
              </mc:Fallback>
            </mc:AlternateContent>
          </a:graphicData>
        </a:graphic>
      </p:graphicFrame>
      <p:pic>
        <p:nvPicPr>
          <p:cNvPr id="8" name="Grafik 7"/>
          <p:cNvPicPr>
            <a:picLocks noChangeAspect="1"/>
          </p:cNvPicPr>
          <p:nvPr/>
        </p:nvPicPr>
        <p:blipFill rotWithShape="1">
          <a:blip r:embed="rId7"/>
          <a:srcRect l="9196"/>
          <a:stretch/>
        </p:blipFill>
        <p:spPr>
          <a:xfrm>
            <a:off x="0" y="0"/>
            <a:ext cx="2637087" cy="6858000"/>
          </a:xfrm>
          <a:prstGeom prst="rect">
            <a:avLst/>
          </a:prstGeom>
        </p:spPr>
      </p:pic>
      <p:sp>
        <p:nvSpPr>
          <p:cNvPr id="99" name="Title 1"/>
          <p:cNvSpPr>
            <a:spLocks noGrp="1"/>
          </p:cNvSpPr>
          <p:nvPr>
            <p:ph type="title"/>
          </p:nvPr>
        </p:nvSpPr>
        <p:spPr>
          <a:xfrm>
            <a:off x="2775213" y="253225"/>
            <a:ext cx="6323889" cy="555477"/>
          </a:xfrm>
        </p:spPr>
        <p:txBody>
          <a:bodyPr vert="horz" lIns="91440" tIns="45720" rIns="91440" bIns="45720" rtlCol="0" anchor="ctr">
            <a:noAutofit/>
          </a:bodyPr>
          <a:lstStyle/>
          <a:p>
            <a:r>
              <a:rPr lang="en-US" sz="2500" dirty="0">
                <a:latin typeface="Nexus Sans Offc Pro" panose="020B0504030101020102" pitchFamily="34" charset="0"/>
                <a:cs typeface="Nexus Sans Offc Pro" panose="020B0504030101020102" pitchFamily="34" charset="0"/>
              </a:rPr>
              <a:t>Our customers are facing challenges in </a:t>
            </a:r>
            <a:br>
              <a:rPr lang="en-US" sz="2500" dirty="0">
                <a:latin typeface="Nexus Sans Offc Pro" panose="020B0504030101020102" pitchFamily="34" charset="0"/>
                <a:cs typeface="Nexus Sans Offc Pro" panose="020B0504030101020102" pitchFamily="34" charset="0"/>
              </a:rPr>
            </a:br>
            <a:r>
              <a:rPr lang="en-US" sz="2500" dirty="0">
                <a:latin typeface="Nexus Sans Offc Pro" panose="020B0504030101020102" pitchFamily="34" charset="0"/>
                <a:cs typeface="Nexus Sans Offc Pro" panose="020B0504030101020102" pitchFamily="34" charset="0"/>
              </a:rPr>
              <a:t>science and health </a:t>
            </a:r>
          </a:p>
        </p:txBody>
      </p:sp>
      <p:sp>
        <p:nvSpPr>
          <p:cNvPr id="100" name="object 14"/>
          <p:cNvSpPr txBox="1"/>
          <p:nvPr/>
        </p:nvSpPr>
        <p:spPr>
          <a:xfrm>
            <a:off x="2820818" y="1082379"/>
            <a:ext cx="2973231" cy="181332"/>
          </a:xfrm>
          <a:prstGeom prst="rect">
            <a:avLst/>
          </a:prstGeom>
        </p:spPr>
        <p:txBody>
          <a:bodyPr vert="horz" wrap="square" lIns="0" tIns="0" rIns="0" bIns="0" rtlCol="0">
            <a:spAutoFit/>
          </a:bodyPr>
          <a:lstStyle/>
          <a:p>
            <a:pPr marL="12700" marR="5080" lvl="0" indent="0" algn="l" defTabSz="457200" rtl="0" eaLnBrk="1" fontAlgn="auto" latinLnBrk="0" hangingPunct="1">
              <a:lnSpc>
                <a:spcPct val="104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Global research spend is growing every year.</a:t>
            </a:r>
            <a:r>
              <a:rPr kumimoji="0" lang="en-US" sz="1200" b="1" i="0" u="none" strike="noStrike" kern="1200" cap="none" spc="0" normalizeH="0" baseline="35353"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1</a:t>
            </a:r>
          </a:p>
        </p:txBody>
      </p:sp>
      <p:sp>
        <p:nvSpPr>
          <p:cNvPr id="101" name="object 11"/>
          <p:cNvSpPr txBox="1"/>
          <p:nvPr/>
        </p:nvSpPr>
        <p:spPr>
          <a:xfrm>
            <a:off x="4662334" y="1845301"/>
            <a:ext cx="761234" cy="541687"/>
          </a:xfrm>
          <a:prstGeom prst="rect">
            <a:avLst/>
          </a:prstGeom>
        </p:spPr>
        <p:txBody>
          <a:bodyPr vert="horz" wrap="none" lIns="0" tIns="0" rIns="0" bIns="0" rtlCol="0">
            <a:spAutoFit/>
          </a:bodyPr>
          <a:lstStyle/>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3000" b="0" i="0" u="none" strike="noStrike" kern="1200" cap="none" spc="-12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3.4%</a:t>
            </a:r>
            <a:endParaRPr kumimoji="0" lang="en-US" sz="30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from</a:t>
            </a:r>
            <a:r>
              <a:rPr kumimoji="0" lang="en-US" sz="1400" b="0" i="0" u="none" strike="noStrike" kern="1200" cap="none" spc="-114"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2015</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02" name="object 12"/>
          <p:cNvSpPr txBox="1"/>
          <p:nvPr/>
        </p:nvSpPr>
        <p:spPr>
          <a:xfrm>
            <a:off x="2846954" y="1781334"/>
            <a:ext cx="1226618" cy="738985"/>
          </a:xfrm>
          <a:prstGeom prst="rect">
            <a:avLst/>
          </a:prstGeom>
        </p:spPr>
        <p:txBody>
          <a:bodyPr vert="horz" wrap="none" lIns="0" tIns="0" rIns="0" bIns="0" rtlCol="0">
            <a:spAutoFit/>
          </a:bodyPr>
          <a:lstStyle/>
          <a:p>
            <a:pPr marL="26034"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2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Predicted</a:t>
            </a:r>
            <a:r>
              <a:rPr kumimoji="0" lang="en-US" sz="1400" b="0" i="0" u="none" strike="noStrike" kern="1200" cap="none" spc="-9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2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spend</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3000" b="0" i="0" u="none" strike="noStrike" kern="1200" cap="none" spc="-3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$1.9TN</a:t>
            </a:r>
            <a:endParaRPr kumimoji="0" lang="en-US" sz="30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3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research </a:t>
            </a:r>
            <a: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in</a:t>
            </a:r>
            <a:r>
              <a:rPr kumimoji="0" lang="en-US" sz="1400" b="0" i="0" u="none" strike="noStrike" kern="1200" cap="none" spc="-10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2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2016</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03" name="object 76"/>
          <p:cNvSpPr/>
          <p:nvPr/>
        </p:nvSpPr>
        <p:spPr>
          <a:xfrm>
            <a:off x="4449247" y="1945486"/>
            <a:ext cx="140416" cy="71454"/>
          </a:xfrm>
          <a:custGeom>
            <a:avLst/>
            <a:gdLst/>
            <a:ahLst/>
            <a:cxnLst/>
            <a:rect l="l" t="t" r="r" b="b"/>
            <a:pathLst>
              <a:path w="107314" h="54609">
                <a:moveTo>
                  <a:pt x="0" y="54381"/>
                </a:moveTo>
                <a:lnTo>
                  <a:pt x="54381" y="0"/>
                </a:lnTo>
                <a:lnTo>
                  <a:pt x="106781" y="52387"/>
                </a:lnTo>
              </a:path>
            </a:pathLst>
          </a:custGeom>
          <a:ln w="41275" cap="rnd">
            <a:solidFill>
              <a:srgbClr val="F5821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04" name="object 74"/>
          <p:cNvSpPr txBox="1"/>
          <p:nvPr/>
        </p:nvSpPr>
        <p:spPr>
          <a:xfrm>
            <a:off x="6181810" y="1054829"/>
            <a:ext cx="3192926" cy="387498"/>
          </a:xfrm>
          <a:prstGeom prst="rect">
            <a:avLst/>
          </a:prstGeom>
        </p:spPr>
        <p:txBody>
          <a:bodyPr vert="horz" wrap="square" lIns="0" tIns="0" rIns="0" bIns="0" rtlCol="0">
            <a:spAutoFit/>
          </a:bodyPr>
          <a:lstStyle/>
          <a:p>
            <a:pPr marL="12700" marR="5080" lvl="0" indent="0" algn="l" defTabSz="457200" rtl="0" eaLnBrk="1" fontAlgn="auto" latinLnBrk="0" hangingPunct="1">
              <a:lnSpc>
                <a:spcPct val="104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Researchers lack the tools they need to be effective.</a:t>
            </a:r>
            <a:r>
              <a:rPr kumimoji="0" lang="en-US" sz="1200" b="1" i="0" u="none" strike="noStrike" kern="1200" cap="none" spc="0" normalizeH="0" baseline="35353"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2</a:t>
            </a:r>
          </a:p>
        </p:txBody>
      </p:sp>
      <p:sp>
        <p:nvSpPr>
          <p:cNvPr id="114" name="object 30"/>
          <p:cNvSpPr/>
          <p:nvPr/>
        </p:nvSpPr>
        <p:spPr>
          <a:xfrm>
            <a:off x="7035848" y="1155332"/>
            <a:ext cx="1544935" cy="1686436"/>
          </a:xfrm>
          <a:custGeom>
            <a:avLst/>
            <a:gdLst/>
            <a:ahLst/>
            <a:cxnLst/>
            <a:rect l="l" t="t" r="r" b="b"/>
            <a:pathLst>
              <a:path w="1268729" h="1384935">
                <a:moveTo>
                  <a:pt x="577011" y="691601"/>
                </a:moveTo>
                <a:lnTo>
                  <a:pt x="0" y="310385"/>
                </a:lnTo>
                <a:lnTo>
                  <a:pt x="27433" y="271760"/>
                </a:lnTo>
                <a:lnTo>
                  <a:pt x="56999" y="235570"/>
                </a:lnTo>
                <a:lnTo>
                  <a:pt x="88555" y="201845"/>
                </a:lnTo>
                <a:lnTo>
                  <a:pt x="121958" y="170613"/>
                </a:lnTo>
                <a:lnTo>
                  <a:pt x="157067" y="141905"/>
                </a:lnTo>
                <a:lnTo>
                  <a:pt x="193737" y="115749"/>
                </a:lnTo>
                <a:lnTo>
                  <a:pt x="231827" y="92174"/>
                </a:lnTo>
                <a:lnTo>
                  <a:pt x="271193" y="71209"/>
                </a:lnTo>
                <a:lnTo>
                  <a:pt x="311693" y="52884"/>
                </a:lnTo>
                <a:lnTo>
                  <a:pt x="353185" y="37228"/>
                </a:lnTo>
                <a:lnTo>
                  <a:pt x="395524" y="24270"/>
                </a:lnTo>
                <a:lnTo>
                  <a:pt x="438570" y="14039"/>
                </a:lnTo>
                <a:lnTo>
                  <a:pt x="482179" y="6564"/>
                </a:lnTo>
                <a:lnTo>
                  <a:pt x="526208" y="1874"/>
                </a:lnTo>
                <a:lnTo>
                  <a:pt x="570515" y="0"/>
                </a:lnTo>
                <a:lnTo>
                  <a:pt x="614957" y="968"/>
                </a:lnTo>
                <a:lnTo>
                  <a:pt x="659391" y="4810"/>
                </a:lnTo>
                <a:lnTo>
                  <a:pt x="703675" y="11553"/>
                </a:lnTo>
                <a:lnTo>
                  <a:pt x="747666" y="21228"/>
                </a:lnTo>
                <a:lnTo>
                  <a:pt x="791220" y="33863"/>
                </a:lnTo>
                <a:lnTo>
                  <a:pt x="834197" y="49488"/>
                </a:lnTo>
                <a:lnTo>
                  <a:pt x="876452" y="68131"/>
                </a:lnTo>
                <a:lnTo>
                  <a:pt x="917843" y="89822"/>
                </a:lnTo>
                <a:lnTo>
                  <a:pt x="958227" y="114589"/>
                </a:lnTo>
                <a:lnTo>
                  <a:pt x="996853" y="142023"/>
                </a:lnTo>
                <a:lnTo>
                  <a:pt x="1033043" y="171589"/>
                </a:lnTo>
                <a:lnTo>
                  <a:pt x="1066768" y="203145"/>
                </a:lnTo>
                <a:lnTo>
                  <a:pt x="1098000" y="236548"/>
                </a:lnTo>
                <a:lnTo>
                  <a:pt x="1126709" y="271657"/>
                </a:lnTo>
                <a:lnTo>
                  <a:pt x="1152866" y="308327"/>
                </a:lnTo>
                <a:lnTo>
                  <a:pt x="1176441" y="346417"/>
                </a:lnTo>
                <a:lnTo>
                  <a:pt x="1197406" y="385783"/>
                </a:lnTo>
                <a:lnTo>
                  <a:pt x="1215732" y="426284"/>
                </a:lnTo>
                <a:lnTo>
                  <a:pt x="1231388" y="467775"/>
                </a:lnTo>
                <a:lnTo>
                  <a:pt x="1244347" y="510116"/>
                </a:lnTo>
                <a:lnTo>
                  <a:pt x="1254579" y="553162"/>
                </a:lnTo>
                <a:lnTo>
                  <a:pt x="1262054" y="596771"/>
                </a:lnTo>
                <a:lnTo>
                  <a:pt x="1266744" y="640801"/>
                </a:lnTo>
                <a:lnTo>
                  <a:pt x="1268619" y="685108"/>
                </a:lnTo>
                <a:lnTo>
                  <a:pt x="1267650" y="729551"/>
                </a:lnTo>
                <a:lnTo>
                  <a:pt x="1263808" y="773986"/>
                </a:lnTo>
                <a:lnTo>
                  <a:pt x="1257065" y="818270"/>
                </a:lnTo>
                <a:lnTo>
                  <a:pt x="1247389" y="862262"/>
                </a:lnTo>
                <a:lnTo>
                  <a:pt x="1234754" y="905818"/>
                </a:lnTo>
                <a:lnTo>
                  <a:pt x="1219129" y="948795"/>
                </a:lnTo>
                <a:lnTo>
                  <a:pt x="1200484" y="991051"/>
                </a:lnTo>
                <a:lnTo>
                  <a:pt x="1178792" y="1032444"/>
                </a:lnTo>
                <a:lnTo>
                  <a:pt x="1154023" y="1072830"/>
                </a:lnTo>
                <a:lnTo>
                  <a:pt x="1124770" y="1113984"/>
                </a:lnTo>
                <a:lnTo>
                  <a:pt x="1093250" y="1152437"/>
                </a:lnTo>
                <a:lnTo>
                  <a:pt x="1059599" y="1188136"/>
                </a:lnTo>
                <a:lnTo>
                  <a:pt x="1023956" y="1221031"/>
                </a:lnTo>
                <a:lnTo>
                  <a:pt x="986458" y="1251069"/>
                </a:lnTo>
                <a:lnTo>
                  <a:pt x="947243" y="1278199"/>
                </a:lnTo>
                <a:lnTo>
                  <a:pt x="906448" y="1302370"/>
                </a:lnTo>
                <a:lnTo>
                  <a:pt x="864210" y="1323530"/>
                </a:lnTo>
                <a:lnTo>
                  <a:pt x="820667" y="1341627"/>
                </a:lnTo>
                <a:lnTo>
                  <a:pt x="775957" y="1356610"/>
                </a:lnTo>
                <a:lnTo>
                  <a:pt x="730217" y="1368427"/>
                </a:lnTo>
                <a:lnTo>
                  <a:pt x="683584" y="1377027"/>
                </a:lnTo>
                <a:lnTo>
                  <a:pt x="636196" y="1382358"/>
                </a:lnTo>
                <a:lnTo>
                  <a:pt x="588191" y="1384368"/>
                </a:lnTo>
                <a:lnTo>
                  <a:pt x="539706" y="1383007"/>
                </a:lnTo>
                <a:lnTo>
                  <a:pt x="490879" y="1378221"/>
                </a:lnTo>
                <a:lnTo>
                  <a:pt x="441847" y="1369961"/>
                </a:lnTo>
                <a:lnTo>
                  <a:pt x="392747" y="1358173"/>
                </a:lnTo>
                <a:lnTo>
                  <a:pt x="577011" y="691601"/>
                </a:lnTo>
                <a:close/>
              </a:path>
            </a:pathLst>
          </a:custGeom>
          <a:ln w="635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15" name="object 29"/>
          <p:cNvSpPr/>
          <p:nvPr/>
        </p:nvSpPr>
        <p:spPr>
          <a:xfrm>
            <a:off x="7006265" y="1301513"/>
            <a:ext cx="1619047" cy="1767336"/>
          </a:xfrm>
          <a:custGeom>
            <a:avLst/>
            <a:gdLst/>
            <a:ahLst/>
            <a:cxnLst/>
            <a:rect l="l" t="t" r="r" b="b"/>
            <a:pathLst>
              <a:path w="1268729" h="1384935">
                <a:moveTo>
                  <a:pt x="570515" y="0"/>
                </a:moveTo>
                <a:lnTo>
                  <a:pt x="526208" y="1874"/>
                </a:lnTo>
                <a:lnTo>
                  <a:pt x="482179" y="6564"/>
                </a:lnTo>
                <a:lnTo>
                  <a:pt x="438570" y="14039"/>
                </a:lnTo>
                <a:lnTo>
                  <a:pt x="395524" y="24270"/>
                </a:lnTo>
                <a:lnTo>
                  <a:pt x="353185" y="37228"/>
                </a:lnTo>
                <a:lnTo>
                  <a:pt x="311693" y="52884"/>
                </a:lnTo>
                <a:lnTo>
                  <a:pt x="271193" y="71209"/>
                </a:lnTo>
                <a:lnTo>
                  <a:pt x="231827" y="92174"/>
                </a:lnTo>
                <a:lnTo>
                  <a:pt x="193737" y="115749"/>
                </a:lnTo>
                <a:lnTo>
                  <a:pt x="157067" y="141905"/>
                </a:lnTo>
                <a:lnTo>
                  <a:pt x="121958" y="170613"/>
                </a:lnTo>
                <a:lnTo>
                  <a:pt x="88555" y="201845"/>
                </a:lnTo>
                <a:lnTo>
                  <a:pt x="56999" y="235570"/>
                </a:lnTo>
                <a:lnTo>
                  <a:pt x="27433" y="271760"/>
                </a:lnTo>
                <a:lnTo>
                  <a:pt x="0" y="310385"/>
                </a:lnTo>
                <a:lnTo>
                  <a:pt x="577011" y="691601"/>
                </a:lnTo>
                <a:lnTo>
                  <a:pt x="392747" y="1358173"/>
                </a:lnTo>
                <a:lnTo>
                  <a:pt x="441847" y="1369961"/>
                </a:lnTo>
                <a:lnTo>
                  <a:pt x="490879" y="1378221"/>
                </a:lnTo>
                <a:lnTo>
                  <a:pt x="539706" y="1383007"/>
                </a:lnTo>
                <a:lnTo>
                  <a:pt x="588191" y="1384368"/>
                </a:lnTo>
                <a:lnTo>
                  <a:pt x="636196" y="1382358"/>
                </a:lnTo>
                <a:lnTo>
                  <a:pt x="683584" y="1377027"/>
                </a:lnTo>
                <a:lnTo>
                  <a:pt x="730217" y="1368427"/>
                </a:lnTo>
                <a:lnTo>
                  <a:pt x="775957" y="1356610"/>
                </a:lnTo>
                <a:lnTo>
                  <a:pt x="820667" y="1341627"/>
                </a:lnTo>
                <a:lnTo>
                  <a:pt x="864210" y="1323530"/>
                </a:lnTo>
                <a:lnTo>
                  <a:pt x="906448" y="1302370"/>
                </a:lnTo>
                <a:lnTo>
                  <a:pt x="947243" y="1278199"/>
                </a:lnTo>
                <a:lnTo>
                  <a:pt x="986458" y="1251069"/>
                </a:lnTo>
                <a:lnTo>
                  <a:pt x="1023956" y="1221031"/>
                </a:lnTo>
                <a:lnTo>
                  <a:pt x="1059599" y="1188136"/>
                </a:lnTo>
                <a:lnTo>
                  <a:pt x="1093250" y="1152437"/>
                </a:lnTo>
                <a:lnTo>
                  <a:pt x="1124770" y="1113984"/>
                </a:lnTo>
                <a:lnTo>
                  <a:pt x="1154023" y="1072830"/>
                </a:lnTo>
                <a:lnTo>
                  <a:pt x="1178792" y="1032444"/>
                </a:lnTo>
                <a:lnTo>
                  <a:pt x="1200484" y="991051"/>
                </a:lnTo>
                <a:lnTo>
                  <a:pt x="1219129" y="948795"/>
                </a:lnTo>
                <a:lnTo>
                  <a:pt x="1234754" y="905818"/>
                </a:lnTo>
                <a:lnTo>
                  <a:pt x="1247389" y="862262"/>
                </a:lnTo>
                <a:lnTo>
                  <a:pt x="1257065" y="818270"/>
                </a:lnTo>
                <a:lnTo>
                  <a:pt x="1263808" y="773986"/>
                </a:lnTo>
                <a:lnTo>
                  <a:pt x="1267650" y="729551"/>
                </a:lnTo>
                <a:lnTo>
                  <a:pt x="1268619" y="685108"/>
                </a:lnTo>
                <a:lnTo>
                  <a:pt x="1266744" y="640801"/>
                </a:lnTo>
                <a:lnTo>
                  <a:pt x="1262054" y="596771"/>
                </a:lnTo>
                <a:lnTo>
                  <a:pt x="1254579" y="553162"/>
                </a:lnTo>
                <a:lnTo>
                  <a:pt x="1244347" y="510116"/>
                </a:lnTo>
                <a:lnTo>
                  <a:pt x="1231388" y="467775"/>
                </a:lnTo>
                <a:lnTo>
                  <a:pt x="1215732" y="426284"/>
                </a:lnTo>
                <a:lnTo>
                  <a:pt x="1197406" y="385783"/>
                </a:lnTo>
                <a:lnTo>
                  <a:pt x="1176441" y="346417"/>
                </a:lnTo>
                <a:lnTo>
                  <a:pt x="1152866" y="308327"/>
                </a:lnTo>
                <a:lnTo>
                  <a:pt x="1126709" y="271657"/>
                </a:lnTo>
                <a:lnTo>
                  <a:pt x="1098000" y="236548"/>
                </a:lnTo>
                <a:lnTo>
                  <a:pt x="1066768" y="203145"/>
                </a:lnTo>
                <a:lnTo>
                  <a:pt x="1033043" y="171589"/>
                </a:lnTo>
                <a:lnTo>
                  <a:pt x="996853" y="142023"/>
                </a:lnTo>
                <a:lnTo>
                  <a:pt x="958227" y="114589"/>
                </a:lnTo>
                <a:lnTo>
                  <a:pt x="917843" y="89822"/>
                </a:lnTo>
                <a:lnTo>
                  <a:pt x="876452" y="68131"/>
                </a:lnTo>
                <a:lnTo>
                  <a:pt x="834197" y="49488"/>
                </a:lnTo>
                <a:lnTo>
                  <a:pt x="791220" y="33863"/>
                </a:lnTo>
                <a:lnTo>
                  <a:pt x="747666" y="21228"/>
                </a:lnTo>
                <a:lnTo>
                  <a:pt x="703675" y="11553"/>
                </a:lnTo>
                <a:lnTo>
                  <a:pt x="659391" y="4810"/>
                </a:lnTo>
                <a:lnTo>
                  <a:pt x="614957" y="968"/>
                </a:lnTo>
                <a:lnTo>
                  <a:pt x="570515" y="0"/>
                </a:lnTo>
                <a:close/>
              </a:path>
            </a:pathLst>
          </a:custGeom>
          <a:solidFill>
            <a:schemeClr val="accent2">
              <a:lumMod val="60000"/>
              <a:lumOff val="40000"/>
            </a:schemeClr>
          </a:solidFill>
          <a:ln>
            <a:solidFill>
              <a:schemeClr val="bg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16" name="object 26"/>
          <p:cNvSpPr/>
          <p:nvPr/>
        </p:nvSpPr>
        <p:spPr>
          <a:xfrm>
            <a:off x="6857054" y="1697601"/>
            <a:ext cx="885695" cy="1037226"/>
          </a:xfrm>
          <a:custGeom>
            <a:avLst/>
            <a:gdLst/>
            <a:ahLst/>
            <a:cxnLst/>
            <a:rect l="l" t="t" r="r" b="b"/>
            <a:pathLst>
              <a:path w="694054" h="812800">
                <a:moveTo>
                  <a:pt x="116925" y="0"/>
                </a:moveTo>
                <a:lnTo>
                  <a:pt x="90544" y="43051"/>
                </a:lnTo>
                <a:lnTo>
                  <a:pt x="67537" y="87130"/>
                </a:lnTo>
                <a:lnTo>
                  <a:pt x="47898" y="132087"/>
                </a:lnTo>
                <a:lnTo>
                  <a:pt x="31621" y="177777"/>
                </a:lnTo>
                <a:lnTo>
                  <a:pt x="18699" y="224053"/>
                </a:lnTo>
                <a:lnTo>
                  <a:pt x="9126" y="270768"/>
                </a:lnTo>
                <a:lnTo>
                  <a:pt x="2895" y="317776"/>
                </a:lnTo>
                <a:lnTo>
                  <a:pt x="0" y="364929"/>
                </a:lnTo>
                <a:lnTo>
                  <a:pt x="433" y="412081"/>
                </a:lnTo>
                <a:lnTo>
                  <a:pt x="4189" y="459086"/>
                </a:lnTo>
                <a:lnTo>
                  <a:pt x="11262" y="505795"/>
                </a:lnTo>
                <a:lnTo>
                  <a:pt x="21644" y="552064"/>
                </a:lnTo>
                <a:lnTo>
                  <a:pt x="35328" y="597744"/>
                </a:lnTo>
                <a:lnTo>
                  <a:pt x="52310" y="642690"/>
                </a:lnTo>
                <a:lnTo>
                  <a:pt x="72581" y="686754"/>
                </a:lnTo>
                <a:lnTo>
                  <a:pt x="96136" y="729790"/>
                </a:lnTo>
                <a:lnTo>
                  <a:pt x="122968" y="771651"/>
                </a:lnTo>
                <a:lnTo>
                  <a:pt x="153070" y="812190"/>
                </a:lnTo>
                <a:lnTo>
                  <a:pt x="693937" y="381215"/>
                </a:lnTo>
                <a:lnTo>
                  <a:pt x="116925" y="0"/>
                </a:lnTo>
                <a:close/>
              </a:path>
            </a:pathLst>
          </a:custGeom>
          <a:solidFill>
            <a:schemeClr val="tx2"/>
          </a:solidFill>
          <a:ln>
            <a:solidFill>
              <a:schemeClr val="bg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26" name="object 27"/>
          <p:cNvSpPr/>
          <p:nvPr/>
        </p:nvSpPr>
        <p:spPr>
          <a:xfrm>
            <a:off x="7052389" y="2184076"/>
            <a:ext cx="690404" cy="850850"/>
          </a:xfrm>
          <a:custGeom>
            <a:avLst/>
            <a:gdLst/>
            <a:ahLst/>
            <a:cxnLst/>
            <a:rect l="l" t="t" r="r" b="b"/>
            <a:pathLst>
              <a:path w="541020" h="666750">
                <a:moveTo>
                  <a:pt x="540867" y="0"/>
                </a:moveTo>
                <a:lnTo>
                  <a:pt x="0" y="430974"/>
                </a:lnTo>
                <a:lnTo>
                  <a:pt x="32454" y="469182"/>
                </a:lnTo>
                <a:lnTo>
                  <a:pt x="66428" y="504202"/>
                </a:lnTo>
                <a:lnTo>
                  <a:pt x="102039" y="536113"/>
                </a:lnTo>
                <a:lnTo>
                  <a:pt x="139404" y="564990"/>
                </a:lnTo>
                <a:lnTo>
                  <a:pt x="178638" y="590910"/>
                </a:lnTo>
                <a:lnTo>
                  <a:pt x="219858" y="613952"/>
                </a:lnTo>
                <a:lnTo>
                  <a:pt x="263181" y="634191"/>
                </a:lnTo>
                <a:lnTo>
                  <a:pt x="308724" y="651706"/>
                </a:lnTo>
                <a:lnTo>
                  <a:pt x="356603" y="666572"/>
                </a:lnTo>
                <a:lnTo>
                  <a:pt x="540867" y="0"/>
                </a:lnTo>
                <a:close/>
              </a:path>
            </a:pathLst>
          </a:custGeom>
          <a:solidFill>
            <a:schemeClr val="accent2">
              <a:lumMod val="60000"/>
              <a:lumOff val="40000"/>
            </a:schemeClr>
          </a:solidFill>
          <a:ln>
            <a:solidFill>
              <a:schemeClr val="bg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29" name="object 31"/>
          <p:cNvSpPr/>
          <p:nvPr/>
        </p:nvSpPr>
        <p:spPr>
          <a:xfrm>
            <a:off x="6930113" y="1371797"/>
            <a:ext cx="1623908" cy="1623908"/>
          </a:xfrm>
          <a:custGeom>
            <a:avLst/>
            <a:gdLst/>
            <a:ahLst/>
            <a:cxnLst/>
            <a:rect l="l" t="t" r="r" b="b"/>
            <a:pathLst>
              <a:path w="1272540" h="1272539">
                <a:moveTo>
                  <a:pt x="641403" y="0"/>
                </a:moveTo>
                <a:lnTo>
                  <a:pt x="596897" y="1234"/>
                </a:lnTo>
                <a:lnTo>
                  <a:pt x="552666" y="5556"/>
                </a:lnTo>
                <a:lnTo>
                  <a:pt x="508882" y="12931"/>
                </a:lnTo>
                <a:lnTo>
                  <a:pt x="465714" y="23323"/>
                </a:lnTo>
                <a:lnTo>
                  <a:pt x="423333" y="36698"/>
                </a:lnTo>
                <a:lnTo>
                  <a:pt x="381910" y="53020"/>
                </a:lnTo>
                <a:lnTo>
                  <a:pt x="341614" y="72256"/>
                </a:lnTo>
                <a:lnTo>
                  <a:pt x="302617" y="94370"/>
                </a:lnTo>
                <a:lnTo>
                  <a:pt x="265089" y="119327"/>
                </a:lnTo>
                <a:lnTo>
                  <a:pt x="229200" y="147093"/>
                </a:lnTo>
                <a:lnTo>
                  <a:pt x="195121" y="177633"/>
                </a:lnTo>
                <a:lnTo>
                  <a:pt x="163022" y="210912"/>
                </a:lnTo>
                <a:lnTo>
                  <a:pt x="133073" y="246895"/>
                </a:lnTo>
                <a:lnTo>
                  <a:pt x="105446" y="285548"/>
                </a:lnTo>
                <a:lnTo>
                  <a:pt x="80728" y="326124"/>
                </a:lnTo>
                <a:lnTo>
                  <a:pt x="59377" y="367788"/>
                </a:lnTo>
                <a:lnTo>
                  <a:pt x="41356" y="410369"/>
                </a:lnTo>
                <a:lnTo>
                  <a:pt x="26632" y="453698"/>
                </a:lnTo>
                <a:lnTo>
                  <a:pt x="15169" y="497603"/>
                </a:lnTo>
                <a:lnTo>
                  <a:pt x="6932" y="541914"/>
                </a:lnTo>
                <a:lnTo>
                  <a:pt x="1887" y="586460"/>
                </a:lnTo>
                <a:lnTo>
                  <a:pt x="0" y="631072"/>
                </a:lnTo>
                <a:lnTo>
                  <a:pt x="1234" y="675579"/>
                </a:lnTo>
                <a:lnTo>
                  <a:pt x="5555" y="719810"/>
                </a:lnTo>
                <a:lnTo>
                  <a:pt x="12929" y="763595"/>
                </a:lnTo>
                <a:lnTo>
                  <a:pt x="23321" y="806763"/>
                </a:lnTo>
                <a:lnTo>
                  <a:pt x="36695" y="849144"/>
                </a:lnTo>
                <a:lnTo>
                  <a:pt x="53017" y="890568"/>
                </a:lnTo>
                <a:lnTo>
                  <a:pt x="72253" y="930864"/>
                </a:lnTo>
                <a:lnTo>
                  <a:pt x="94367" y="969862"/>
                </a:lnTo>
                <a:lnTo>
                  <a:pt x="119324" y="1007391"/>
                </a:lnTo>
                <a:lnTo>
                  <a:pt x="147090" y="1043282"/>
                </a:lnTo>
                <a:lnTo>
                  <a:pt x="177630" y="1077362"/>
                </a:lnTo>
                <a:lnTo>
                  <a:pt x="210909" y="1109463"/>
                </a:lnTo>
                <a:lnTo>
                  <a:pt x="246892" y="1139413"/>
                </a:lnTo>
                <a:lnTo>
                  <a:pt x="285544" y="1167042"/>
                </a:lnTo>
                <a:lnTo>
                  <a:pt x="326121" y="1191759"/>
                </a:lnTo>
                <a:lnTo>
                  <a:pt x="367785" y="1213111"/>
                </a:lnTo>
                <a:lnTo>
                  <a:pt x="410367" y="1231131"/>
                </a:lnTo>
                <a:lnTo>
                  <a:pt x="453696" y="1245855"/>
                </a:lnTo>
                <a:lnTo>
                  <a:pt x="497601" y="1257317"/>
                </a:lnTo>
                <a:lnTo>
                  <a:pt x="541913" y="1265553"/>
                </a:lnTo>
                <a:lnTo>
                  <a:pt x="586460" y="1270597"/>
                </a:lnTo>
                <a:lnTo>
                  <a:pt x="631073" y="1272484"/>
                </a:lnTo>
                <a:lnTo>
                  <a:pt x="675580" y="1271249"/>
                </a:lnTo>
                <a:lnTo>
                  <a:pt x="719812" y="1266927"/>
                </a:lnTo>
                <a:lnTo>
                  <a:pt x="763598" y="1259552"/>
                </a:lnTo>
                <a:lnTo>
                  <a:pt x="806767" y="1249159"/>
                </a:lnTo>
                <a:lnTo>
                  <a:pt x="849149" y="1235784"/>
                </a:lnTo>
                <a:lnTo>
                  <a:pt x="890574" y="1219461"/>
                </a:lnTo>
                <a:lnTo>
                  <a:pt x="930871" y="1200225"/>
                </a:lnTo>
                <a:lnTo>
                  <a:pt x="969869" y="1178110"/>
                </a:lnTo>
                <a:lnTo>
                  <a:pt x="1007399" y="1153152"/>
                </a:lnTo>
                <a:lnTo>
                  <a:pt x="1043290" y="1125386"/>
                </a:lnTo>
                <a:lnTo>
                  <a:pt x="1077371" y="1094845"/>
                </a:lnTo>
                <a:lnTo>
                  <a:pt x="1109472" y="1061566"/>
                </a:lnTo>
                <a:lnTo>
                  <a:pt x="1139422" y="1025583"/>
                </a:lnTo>
                <a:lnTo>
                  <a:pt x="1167051" y="986930"/>
                </a:lnTo>
                <a:lnTo>
                  <a:pt x="1191767" y="946354"/>
                </a:lnTo>
                <a:lnTo>
                  <a:pt x="1213117" y="904690"/>
                </a:lnTo>
                <a:lnTo>
                  <a:pt x="1231136" y="862108"/>
                </a:lnTo>
                <a:lnTo>
                  <a:pt x="1245858" y="818779"/>
                </a:lnTo>
                <a:lnTo>
                  <a:pt x="1257320" y="774874"/>
                </a:lnTo>
                <a:lnTo>
                  <a:pt x="1265555" y="730562"/>
                </a:lnTo>
                <a:lnTo>
                  <a:pt x="1270598" y="686015"/>
                </a:lnTo>
                <a:lnTo>
                  <a:pt x="1272484" y="641403"/>
                </a:lnTo>
                <a:lnTo>
                  <a:pt x="1271248" y="596895"/>
                </a:lnTo>
                <a:lnTo>
                  <a:pt x="1266925" y="552664"/>
                </a:lnTo>
                <a:lnTo>
                  <a:pt x="1259550" y="508879"/>
                </a:lnTo>
                <a:lnTo>
                  <a:pt x="1249157" y="465710"/>
                </a:lnTo>
                <a:lnTo>
                  <a:pt x="1235782" y="423328"/>
                </a:lnTo>
                <a:lnTo>
                  <a:pt x="1219458" y="381904"/>
                </a:lnTo>
                <a:lnTo>
                  <a:pt x="1200222" y="341608"/>
                </a:lnTo>
                <a:lnTo>
                  <a:pt x="1178107" y="302610"/>
                </a:lnTo>
                <a:lnTo>
                  <a:pt x="1153149" y="265081"/>
                </a:lnTo>
                <a:lnTo>
                  <a:pt x="1125383" y="229192"/>
                </a:lnTo>
                <a:lnTo>
                  <a:pt x="1094842" y="195112"/>
                </a:lnTo>
                <a:lnTo>
                  <a:pt x="1061563" y="163013"/>
                </a:lnTo>
                <a:lnTo>
                  <a:pt x="1025580" y="133064"/>
                </a:lnTo>
                <a:lnTo>
                  <a:pt x="986927" y="105436"/>
                </a:lnTo>
                <a:lnTo>
                  <a:pt x="946351" y="80720"/>
                </a:lnTo>
                <a:lnTo>
                  <a:pt x="904687" y="59370"/>
                </a:lnTo>
                <a:lnTo>
                  <a:pt x="862105" y="41351"/>
                </a:lnTo>
                <a:lnTo>
                  <a:pt x="818777" y="26628"/>
                </a:lnTo>
                <a:lnTo>
                  <a:pt x="774872" y="15166"/>
                </a:lnTo>
                <a:lnTo>
                  <a:pt x="730561" y="6930"/>
                </a:lnTo>
                <a:lnTo>
                  <a:pt x="686015" y="1887"/>
                </a:lnTo>
                <a:lnTo>
                  <a:pt x="641403"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30" name="object 32"/>
          <p:cNvSpPr txBox="1"/>
          <p:nvPr/>
        </p:nvSpPr>
        <p:spPr>
          <a:xfrm>
            <a:off x="7144386" y="1497209"/>
            <a:ext cx="1193595" cy="1338828"/>
          </a:xfrm>
          <a:prstGeom prst="rect">
            <a:avLst/>
          </a:prstGeom>
        </p:spPr>
        <p:txBody>
          <a:bodyPr vert="horz"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5" normalizeH="0" baseline="0" noProof="0" dirty="0">
                <a:ln>
                  <a:noFill/>
                </a:ln>
                <a:solidFill>
                  <a:srgbClr val="53565A"/>
                </a:solidFill>
                <a:effectLst/>
                <a:uLnTx/>
                <a:uFillTx/>
                <a:latin typeface="Nexus Sans SC Offc Pro" panose="020B0504030101020102" pitchFamily="34" charset="0"/>
                <a:ea typeface="+mn-ea"/>
                <a:cs typeface="Nexus Sans SC Offc Pro" panose="020B0504030101020102" pitchFamily="34" charset="0"/>
              </a:rPr>
              <a:t>Studies:</a:t>
            </a:r>
            <a:endParaRPr kumimoji="0" lang="en-US" sz="2400" b="0" i="0" u="none" strike="noStrike" kern="1200" cap="none" spc="0" normalizeH="0" baseline="0" noProof="0" dirty="0">
              <a:ln>
                <a:noFill/>
              </a:ln>
              <a:solidFill>
                <a:srgbClr val="53565A"/>
              </a:solidFill>
              <a:effectLst/>
              <a:uLnTx/>
              <a:uFillTx/>
              <a:latin typeface="Nexus Sans SC Offc Pro" panose="020B0504030101020102" pitchFamily="34" charset="0"/>
              <a:ea typeface="+mn-ea"/>
              <a:cs typeface="Nexus Sans SC Offc Pro" panose="020B0504030101020102"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7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70-80%</a:t>
            </a:r>
            <a:r>
              <a:rPr kumimoji="0" lang="en-US" sz="1400" b="0" i="0" u="none" strike="noStrike" kern="1200" cap="none" spc="-4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of</a:t>
            </a:r>
            <a:b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br>
            <a:r>
              <a:rPr kumimoji="0" lang="en-US" sz="1400" b="0" i="0" u="none" strike="noStrike" kern="1200" cap="none" spc="-3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research </a:t>
            </a:r>
            <a:r>
              <a:rPr kumimoji="0" lang="en-US" sz="1400" b="0" i="0" u="none" strike="noStrike" kern="1200" cap="none" spc="-4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asks</a:t>
            </a:r>
            <a:r>
              <a:rPr kumimoji="0" lang="en-US" sz="1400" b="0" i="0" u="none" strike="noStrike" kern="1200" cap="none" spc="-8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2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the</a:t>
            </a:r>
            <a:br>
              <a:rPr kumimoji="0" lang="en-US" sz="1400" b="0" i="0" u="none" strike="noStrike" kern="1200" cap="none" spc="-2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br>
            <a:r>
              <a:rPr kumimoji="0" lang="en-US" sz="1400" b="0" i="0" u="none" strike="noStrike" kern="1200" cap="none" spc="-2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wrong </a:t>
            </a:r>
            <a: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questions</a:t>
            </a:r>
            <a:b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br>
            <a: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or </a:t>
            </a:r>
            <a:r>
              <a:rPr kumimoji="0" lang="en-US" sz="1400" b="0" i="0" u="none" strike="noStrike" kern="1200" cap="none" spc="-2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cannot </a:t>
            </a:r>
            <a:r>
              <a:rPr kumimoji="0" lang="en-US" sz="1400" b="0" i="0" u="none" strike="noStrike" kern="1200" cap="none" spc="-3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be</a:t>
            </a:r>
            <a:br>
              <a:rPr kumimoji="0" lang="en-US" sz="1400" b="0" i="0" u="none" strike="noStrike" kern="1200" cap="none" spc="-3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br>
            <a:r>
              <a:rPr kumimoji="0" lang="en-US" sz="1400" b="0" i="0" u="none" strike="noStrike" kern="1200" cap="none" spc="-1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reproduced</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31" name="Freeform 1244"/>
          <p:cNvSpPr>
            <a:spLocks noChangeAspect="1" noEditPoints="1"/>
          </p:cNvSpPr>
          <p:nvPr/>
        </p:nvSpPr>
        <p:spPr bwMode="auto">
          <a:xfrm>
            <a:off x="6301422" y="1893706"/>
            <a:ext cx="376608" cy="476389"/>
          </a:xfrm>
          <a:custGeom>
            <a:avLst/>
            <a:gdLst>
              <a:gd name="T0" fmla="*/ 807 w 807"/>
              <a:gd name="T1" fmla="*/ 938 h 1019"/>
              <a:gd name="T2" fmla="*/ 0 w 807"/>
              <a:gd name="T3" fmla="*/ 1019 h 1019"/>
              <a:gd name="T4" fmla="*/ 233 w 807"/>
              <a:gd name="T5" fmla="*/ 938 h 1019"/>
              <a:gd name="T6" fmla="*/ 187 w 807"/>
              <a:gd name="T7" fmla="*/ 803 h 1019"/>
              <a:gd name="T8" fmla="*/ 80 w 807"/>
              <a:gd name="T9" fmla="*/ 641 h 1019"/>
              <a:gd name="T10" fmla="*/ 57 w 807"/>
              <a:gd name="T11" fmla="*/ 461 h 1019"/>
              <a:gd name="T12" fmla="*/ 168 w 807"/>
              <a:gd name="T13" fmla="*/ 316 h 1019"/>
              <a:gd name="T14" fmla="*/ 146 w 807"/>
              <a:gd name="T15" fmla="*/ 121 h 1019"/>
              <a:gd name="T16" fmla="*/ 517 w 807"/>
              <a:gd name="T17" fmla="*/ 280 h 1019"/>
              <a:gd name="T18" fmla="*/ 599 w 807"/>
              <a:gd name="T19" fmla="*/ 326 h 1019"/>
              <a:gd name="T20" fmla="*/ 520 w 807"/>
              <a:gd name="T21" fmla="*/ 446 h 1019"/>
              <a:gd name="T22" fmla="*/ 417 w 807"/>
              <a:gd name="T23" fmla="*/ 430 h 1019"/>
              <a:gd name="T24" fmla="*/ 265 w 807"/>
              <a:gd name="T25" fmla="*/ 425 h 1019"/>
              <a:gd name="T26" fmla="*/ 276 w 807"/>
              <a:gd name="T27" fmla="*/ 347 h 1019"/>
              <a:gd name="T28" fmla="*/ 162 w 807"/>
              <a:gd name="T29" fmla="*/ 427 h 1019"/>
              <a:gd name="T30" fmla="*/ 131 w 807"/>
              <a:gd name="T31" fmla="*/ 543 h 1019"/>
              <a:gd name="T32" fmla="*/ 209 w 807"/>
              <a:gd name="T33" fmla="*/ 704 h 1019"/>
              <a:gd name="T34" fmla="*/ 282 w 807"/>
              <a:gd name="T35" fmla="*/ 770 h 1019"/>
              <a:gd name="T36" fmla="*/ 403 w 807"/>
              <a:gd name="T37" fmla="*/ 712 h 1019"/>
              <a:gd name="T38" fmla="*/ 478 w 807"/>
              <a:gd name="T39" fmla="*/ 731 h 1019"/>
              <a:gd name="T40" fmla="*/ 682 w 807"/>
              <a:gd name="T41" fmla="*/ 707 h 1019"/>
              <a:gd name="T42" fmla="*/ 550 w 807"/>
              <a:gd name="T43" fmla="*/ 814 h 1019"/>
              <a:gd name="T44" fmla="*/ 574 w 807"/>
              <a:gd name="T45" fmla="*/ 938 h 1019"/>
              <a:gd name="T46" fmla="*/ 377 w 807"/>
              <a:gd name="T47" fmla="*/ 361 h 1019"/>
              <a:gd name="T48" fmla="*/ 326 w 807"/>
              <a:gd name="T49" fmla="*/ 111 h 1019"/>
              <a:gd name="T50" fmla="*/ 330 w 807"/>
              <a:gd name="T51" fmla="*/ 855 h 1019"/>
              <a:gd name="T52" fmla="*/ 492 w 807"/>
              <a:gd name="T53" fmla="*/ 938 h 1019"/>
              <a:gd name="T54" fmla="*/ 452 w 807"/>
              <a:gd name="T55" fmla="*/ 810 h 1019"/>
              <a:gd name="T56" fmla="*/ 355 w 807"/>
              <a:gd name="T57" fmla="*/ 810 h 1019"/>
              <a:gd name="T58" fmla="*/ 671 w 807"/>
              <a:gd name="T59" fmla="*/ 546 h 1019"/>
              <a:gd name="T60" fmla="*/ 420 w 807"/>
              <a:gd name="T61" fmla="*/ 597 h 1019"/>
              <a:gd name="T62" fmla="*/ 671 w 807"/>
              <a:gd name="T63" fmla="*/ 546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7" h="1019">
                <a:moveTo>
                  <a:pt x="574" y="938"/>
                </a:moveTo>
                <a:cubicBezTo>
                  <a:pt x="807" y="938"/>
                  <a:pt x="807" y="938"/>
                  <a:pt x="807" y="938"/>
                </a:cubicBezTo>
                <a:cubicBezTo>
                  <a:pt x="807" y="1019"/>
                  <a:pt x="807" y="1019"/>
                  <a:pt x="807" y="1019"/>
                </a:cubicBezTo>
                <a:cubicBezTo>
                  <a:pt x="0" y="1019"/>
                  <a:pt x="0" y="1019"/>
                  <a:pt x="0" y="1019"/>
                </a:cubicBezTo>
                <a:cubicBezTo>
                  <a:pt x="0" y="938"/>
                  <a:pt x="0" y="938"/>
                  <a:pt x="0" y="938"/>
                </a:cubicBezTo>
                <a:cubicBezTo>
                  <a:pt x="233" y="938"/>
                  <a:pt x="233" y="938"/>
                  <a:pt x="233" y="938"/>
                </a:cubicBezTo>
                <a:cubicBezTo>
                  <a:pt x="249" y="843"/>
                  <a:pt x="249" y="843"/>
                  <a:pt x="249" y="843"/>
                </a:cubicBezTo>
                <a:cubicBezTo>
                  <a:pt x="227" y="833"/>
                  <a:pt x="206" y="820"/>
                  <a:pt x="187" y="803"/>
                </a:cubicBezTo>
                <a:cubicBezTo>
                  <a:pt x="168" y="787"/>
                  <a:pt x="153" y="767"/>
                  <a:pt x="140" y="744"/>
                </a:cubicBezTo>
                <a:cubicBezTo>
                  <a:pt x="80" y="641"/>
                  <a:pt x="80" y="641"/>
                  <a:pt x="80" y="641"/>
                </a:cubicBezTo>
                <a:cubicBezTo>
                  <a:pt x="65" y="614"/>
                  <a:pt x="55" y="585"/>
                  <a:pt x="50" y="554"/>
                </a:cubicBezTo>
                <a:cubicBezTo>
                  <a:pt x="46" y="523"/>
                  <a:pt x="48" y="492"/>
                  <a:pt x="57" y="461"/>
                </a:cubicBezTo>
                <a:cubicBezTo>
                  <a:pt x="65" y="430"/>
                  <a:pt x="79" y="403"/>
                  <a:pt x="98" y="378"/>
                </a:cubicBezTo>
                <a:cubicBezTo>
                  <a:pt x="117" y="353"/>
                  <a:pt x="140" y="333"/>
                  <a:pt x="168" y="316"/>
                </a:cubicBezTo>
                <a:cubicBezTo>
                  <a:pt x="236" y="277"/>
                  <a:pt x="236" y="277"/>
                  <a:pt x="236" y="277"/>
                </a:cubicBezTo>
                <a:cubicBezTo>
                  <a:pt x="146" y="121"/>
                  <a:pt x="146" y="121"/>
                  <a:pt x="146" y="121"/>
                </a:cubicBezTo>
                <a:cubicBezTo>
                  <a:pt x="356" y="0"/>
                  <a:pt x="356" y="0"/>
                  <a:pt x="356" y="0"/>
                </a:cubicBezTo>
                <a:cubicBezTo>
                  <a:pt x="517" y="280"/>
                  <a:pt x="517" y="280"/>
                  <a:pt x="517" y="280"/>
                </a:cubicBezTo>
                <a:cubicBezTo>
                  <a:pt x="559" y="256"/>
                  <a:pt x="559" y="256"/>
                  <a:pt x="559" y="256"/>
                </a:cubicBezTo>
                <a:cubicBezTo>
                  <a:pt x="599" y="326"/>
                  <a:pt x="599" y="326"/>
                  <a:pt x="599" y="326"/>
                </a:cubicBezTo>
                <a:cubicBezTo>
                  <a:pt x="488" y="390"/>
                  <a:pt x="488" y="390"/>
                  <a:pt x="488" y="390"/>
                </a:cubicBezTo>
                <a:cubicBezTo>
                  <a:pt x="520" y="446"/>
                  <a:pt x="520" y="446"/>
                  <a:pt x="520" y="446"/>
                </a:cubicBezTo>
                <a:cubicBezTo>
                  <a:pt x="450" y="486"/>
                  <a:pt x="450" y="486"/>
                  <a:pt x="450" y="486"/>
                </a:cubicBezTo>
                <a:cubicBezTo>
                  <a:pt x="417" y="430"/>
                  <a:pt x="417" y="430"/>
                  <a:pt x="417" y="430"/>
                </a:cubicBezTo>
                <a:cubicBezTo>
                  <a:pt x="305" y="495"/>
                  <a:pt x="305" y="495"/>
                  <a:pt x="305" y="495"/>
                </a:cubicBezTo>
                <a:cubicBezTo>
                  <a:pt x="265" y="425"/>
                  <a:pt x="265" y="425"/>
                  <a:pt x="265" y="425"/>
                </a:cubicBezTo>
                <a:cubicBezTo>
                  <a:pt x="307" y="401"/>
                  <a:pt x="307" y="401"/>
                  <a:pt x="307" y="401"/>
                </a:cubicBezTo>
                <a:cubicBezTo>
                  <a:pt x="276" y="347"/>
                  <a:pt x="276" y="347"/>
                  <a:pt x="276" y="347"/>
                </a:cubicBezTo>
                <a:cubicBezTo>
                  <a:pt x="208" y="386"/>
                  <a:pt x="208" y="386"/>
                  <a:pt x="208" y="386"/>
                </a:cubicBezTo>
                <a:cubicBezTo>
                  <a:pt x="190" y="397"/>
                  <a:pt x="175" y="411"/>
                  <a:pt x="162" y="427"/>
                </a:cubicBezTo>
                <a:cubicBezTo>
                  <a:pt x="149" y="443"/>
                  <a:pt x="140" y="462"/>
                  <a:pt x="135" y="482"/>
                </a:cubicBezTo>
                <a:cubicBezTo>
                  <a:pt x="129" y="502"/>
                  <a:pt x="128" y="523"/>
                  <a:pt x="131" y="543"/>
                </a:cubicBezTo>
                <a:cubicBezTo>
                  <a:pt x="133" y="564"/>
                  <a:pt x="140" y="583"/>
                  <a:pt x="150" y="601"/>
                </a:cubicBezTo>
                <a:cubicBezTo>
                  <a:pt x="209" y="704"/>
                  <a:pt x="209" y="704"/>
                  <a:pt x="209" y="704"/>
                </a:cubicBezTo>
                <a:cubicBezTo>
                  <a:pt x="218" y="719"/>
                  <a:pt x="229" y="733"/>
                  <a:pt x="241" y="743"/>
                </a:cubicBezTo>
                <a:cubicBezTo>
                  <a:pt x="254" y="754"/>
                  <a:pt x="267" y="763"/>
                  <a:pt x="282" y="770"/>
                </a:cubicBezTo>
                <a:cubicBezTo>
                  <a:pt x="297" y="752"/>
                  <a:pt x="315" y="738"/>
                  <a:pt x="336" y="728"/>
                </a:cubicBezTo>
                <a:cubicBezTo>
                  <a:pt x="356" y="717"/>
                  <a:pt x="379" y="712"/>
                  <a:pt x="403" y="712"/>
                </a:cubicBezTo>
                <a:cubicBezTo>
                  <a:pt x="417" y="712"/>
                  <a:pt x="430" y="714"/>
                  <a:pt x="443" y="717"/>
                </a:cubicBezTo>
                <a:cubicBezTo>
                  <a:pt x="455" y="720"/>
                  <a:pt x="467" y="725"/>
                  <a:pt x="478" y="731"/>
                </a:cubicBezTo>
                <a:cubicBezTo>
                  <a:pt x="641" y="637"/>
                  <a:pt x="641" y="637"/>
                  <a:pt x="641" y="637"/>
                </a:cubicBezTo>
                <a:cubicBezTo>
                  <a:pt x="682" y="707"/>
                  <a:pt x="682" y="707"/>
                  <a:pt x="682" y="707"/>
                </a:cubicBezTo>
                <a:cubicBezTo>
                  <a:pt x="538" y="790"/>
                  <a:pt x="538" y="790"/>
                  <a:pt x="538" y="790"/>
                </a:cubicBezTo>
                <a:cubicBezTo>
                  <a:pt x="542" y="798"/>
                  <a:pt x="546" y="806"/>
                  <a:pt x="550" y="814"/>
                </a:cubicBezTo>
                <a:cubicBezTo>
                  <a:pt x="553" y="823"/>
                  <a:pt x="555" y="832"/>
                  <a:pt x="557" y="841"/>
                </a:cubicBezTo>
                <a:lnTo>
                  <a:pt x="574" y="938"/>
                </a:lnTo>
                <a:close/>
                <a:moveTo>
                  <a:pt x="256" y="151"/>
                </a:moveTo>
                <a:cubicBezTo>
                  <a:pt x="377" y="361"/>
                  <a:pt x="377" y="361"/>
                  <a:pt x="377" y="361"/>
                </a:cubicBezTo>
                <a:cubicBezTo>
                  <a:pt x="448" y="321"/>
                  <a:pt x="448" y="321"/>
                  <a:pt x="448" y="321"/>
                </a:cubicBezTo>
                <a:cubicBezTo>
                  <a:pt x="326" y="111"/>
                  <a:pt x="326" y="111"/>
                  <a:pt x="326" y="111"/>
                </a:cubicBezTo>
                <a:lnTo>
                  <a:pt x="256" y="151"/>
                </a:lnTo>
                <a:close/>
                <a:moveTo>
                  <a:pt x="330" y="855"/>
                </a:moveTo>
                <a:cubicBezTo>
                  <a:pt x="314" y="938"/>
                  <a:pt x="314" y="938"/>
                  <a:pt x="314" y="938"/>
                </a:cubicBezTo>
                <a:cubicBezTo>
                  <a:pt x="492" y="938"/>
                  <a:pt x="492" y="938"/>
                  <a:pt x="492" y="938"/>
                </a:cubicBezTo>
                <a:cubicBezTo>
                  <a:pt x="477" y="855"/>
                  <a:pt x="477" y="855"/>
                  <a:pt x="477" y="855"/>
                </a:cubicBezTo>
                <a:cubicBezTo>
                  <a:pt x="474" y="837"/>
                  <a:pt x="466" y="822"/>
                  <a:pt x="452" y="810"/>
                </a:cubicBezTo>
                <a:cubicBezTo>
                  <a:pt x="437" y="799"/>
                  <a:pt x="421" y="793"/>
                  <a:pt x="403" y="793"/>
                </a:cubicBezTo>
                <a:cubicBezTo>
                  <a:pt x="385" y="793"/>
                  <a:pt x="369" y="799"/>
                  <a:pt x="355" y="810"/>
                </a:cubicBezTo>
                <a:cubicBezTo>
                  <a:pt x="341" y="822"/>
                  <a:pt x="332" y="837"/>
                  <a:pt x="330" y="855"/>
                </a:cubicBezTo>
                <a:moveTo>
                  <a:pt x="671" y="546"/>
                </a:moveTo>
                <a:cubicBezTo>
                  <a:pt x="630" y="476"/>
                  <a:pt x="630" y="476"/>
                  <a:pt x="630" y="476"/>
                </a:cubicBezTo>
                <a:cubicBezTo>
                  <a:pt x="420" y="597"/>
                  <a:pt x="420" y="597"/>
                  <a:pt x="420" y="597"/>
                </a:cubicBezTo>
                <a:cubicBezTo>
                  <a:pt x="461" y="667"/>
                  <a:pt x="461" y="667"/>
                  <a:pt x="461" y="667"/>
                </a:cubicBezTo>
                <a:lnTo>
                  <a:pt x="671" y="5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200"/>
              </a:solidFill>
              <a:effectLst/>
              <a:uLnTx/>
              <a:uFillTx/>
              <a:latin typeface="Arial"/>
              <a:ea typeface="+mn-ea"/>
              <a:cs typeface="+mn-cs"/>
            </a:endParaRPr>
          </a:p>
        </p:txBody>
      </p:sp>
      <p:sp>
        <p:nvSpPr>
          <p:cNvPr id="132" name="object 15"/>
          <p:cNvSpPr txBox="1"/>
          <p:nvPr/>
        </p:nvSpPr>
        <p:spPr>
          <a:xfrm>
            <a:off x="2820818" y="3568580"/>
            <a:ext cx="2870682" cy="192040"/>
          </a:xfrm>
          <a:prstGeom prst="rect">
            <a:avLst/>
          </a:prstGeom>
        </p:spPr>
        <p:txBody>
          <a:bodyPr vert="horz" wrap="square" lIns="0" tIns="0" rIns="0" bIns="0" rtlCol="0">
            <a:spAutoFit/>
          </a:bodyPr>
          <a:lstStyle/>
          <a:p>
            <a:pPr marL="12700" marR="5080" lvl="0" indent="0" algn="l" defTabSz="457200" rtl="0" eaLnBrk="1" fontAlgn="auto" latinLnBrk="0" hangingPunct="1">
              <a:lnSpc>
                <a:spcPct val="104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Life-saving drugs are expensive to develop.</a:t>
            </a:r>
            <a:r>
              <a:rPr kumimoji="0" lang="en-US" sz="1200" b="1" i="0" u="none" strike="noStrike" kern="1200" cap="none" spc="0" normalizeH="0" baseline="35353"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3</a:t>
            </a:r>
          </a:p>
        </p:txBody>
      </p:sp>
      <p:sp>
        <p:nvSpPr>
          <p:cNvPr id="133" name="object 16"/>
          <p:cNvSpPr txBox="1"/>
          <p:nvPr/>
        </p:nvSpPr>
        <p:spPr>
          <a:xfrm>
            <a:off x="6180639" y="3558373"/>
            <a:ext cx="2893824" cy="384080"/>
          </a:xfrm>
          <a:prstGeom prst="rect">
            <a:avLst/>
          </a:prstGeom>
        </p:spPr>
        <p:txBody>
          <a:bodyPr vert="horz" wrap="square" lIns="0" tIns="0" rIns="0" bIns="0" rtlCol="0">
            <a:spAutoFit/>
          </a:bodyPr>
          <a:lstStyle/>
          <a:p>
            <a:pPr marL="12700" marR="5080" lvl="0" indent="0" algn="l" defTabSz="457200" rtl="0" eaLnBrk="1" fontAlgn="auto" latinLnBrk="0" hangingPunct="1">
              <a:lnSpc>
                <a:spcPct val="104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Health providers cannot save lives without the best information.</a:t>
            </a:r>
            <a:r>
              <a:rPr kumimoji="0" lang="en-US" sz="1200" b="1" i="0" u="none" strike="noStrike" kern="1200" cap="none" spc="0" normalizeH="0" baseline="35353"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4</a:t>
            </a:r>
          </a:p>
        </p:txBody>
      </p:sp>
      <p:grpSp>
        <p:nvGrpSpPr>
          <p:cNvPr id="134" name="Gruppieren 10"/>
          <p:cNvGrpSpPr/>
          <p:nvPr/>
        </p:nvGrpSpPr>
        <p:grpSpPr>
          <a:xfrm>
            <a:off x="2858934" y="4335799"/>
            <a:ext cx="2857264" cy="1112525"/>
            <a:chOff x="3750451" y="4011132"/>
            <a:chExt cx="4243664" cy="1509132"/>
          </a:xfrm>
        </p:grpSpPr>
        <p:sp>
          <p:nvSpPr>
            <p:cNvPr id="135" name="object 9"/>
            <p:cNvSpPr txBox="1"/>
            <p:nvPr/>
          </p:nvSpPr>
          <p:spPr>
            <a:xfrm>
              <a:off x="5459266" y="4021672"/>
              <a:ext cx="2534849" cy="935193"/>
            </a:xfrm>
            <a:prstGeom prst="rect">
              <a:avLst/>
            </a:prstGeom>
          </p:spPr>
          <p:txBody>
            <a:bodyPr vert="horz" wrap="square" lIns="0" tIns="0" rIns="0" bIns="0" rtlCol="0">
              <a:spAutoFit/>
            </a:bodyPr>
            <a:lstStyle/>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4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$2.5BN</a:t>
              </a:r>
              <a:endParaRPr kumimoji="0" lang="en-US" sz="28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2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median</a:t>
              </a:r>
              <a:r>
                <a:rPr kumimoji="0" lang="en-US" sz="1400" b="0" i="0" u="none" strike="noStrike" kern="1200" cap="none" spc="-7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3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pharmaceutical</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2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spend </a:t>
              </a:r>
              <a:r>
                <a:rPr kumimoji="0" lang="en-US" sz="1400" b="0" i="0" u="none" strike="noStrike" kern="1200" cap="none" spc="-2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per</a:t>
              </a:r>
              <a:r>
                <a:rPr kumimoji="0" lang="en-US" sz="1400" b="0" i="0" u="none" strike="noStrike" kern="1200" cap="none" spc="-12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drug</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37" name="object 10"/>
            <p:cNvSpPr txBox="1"/>
            <p:nvPr/>
          </p:nvSpPr>
          <p:spPr>
            <a:xfrm>
              <a:off x="3750452" y="4011132"/>
              <a:ext cx="1379320" cy="935193"/>
            </a:xfrm>
            <a:prstGeom prst="rect">
              <a:avLst/>
            </a:prstGeom>
          </p:spPr>
          <p:txBody>
            <a:bodyPr vert="horz" wrap="square" lIns="0" tIns="0" rIns="0" bIns="0" rtlCol="0">
              <a:spAutoFit/>
            </a:bodyPr>
            <a:lstStyle/>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10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1</a:t>
              </a:r>
              <a:r>
                <a:rPr kumimoji="0" lang="en-US" sz="2800" b="0" i="0" u="none" strike="noStrike" kern="1200" cap="none" spc="-150" normalizeH="0" baseline="6944"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a:t>
              </a:r>
              <a:r>
                <a:rPr kumimoji="0" lang="en-US" sz="2800" b="0" i="0" u="none" strike="noStrike" kern="1200" cap="none" spc="-10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20</a:t>
              </a:r>
              <a:endParaRPr kumimoji="0" lang="en-US" sz="28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3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success</a:t>
              </a:r>
              <a:r>
                <a:rPr kumimoji="0" lang="en-US" sz="1400" b="0" i="0" u="none" strike="noStrike" kern="1200" cap="none" spc="-114"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3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rate</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a:p>
              <a:pPr marL="1270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2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of</a:t>
              </a:r>
              <a:r>
                <a:rPr kumimoji="0" lang="en-US" sz="1400" b="0" i="0" u="none" strike="noStrike" kern="1200" cap="none" spc="-6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 </a:t>
              </a:r>
              <a:r>
                <a:rPr kumimoji="0" lang="en-US" sz="1400" b="0" i="0" u="none" strike="noStrike" kern="1200" cap="none" spc="-1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drugs</a:t>
              </a:r>
              <a:endParaRPr kumimoji="0" lang="en-US" sz="14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grpSp>
          <p:nvGrpSpPr>
            <p:cNvPr id="138" name="Gruppieren 12"/>
            <p:cNvGrpSpPr/>
            <p:nvPr/>
          </p:nvGrpSpPr>
          <p:grpSpPr>
            <a:xfrm>
              <a:off x="3750451" y="4712252"/>
              <a:ext cx="3820773" cy="808012"/>
              <a:chOff x="4832177" y="4963300"/>
              <a:chExt cx="2691895" cy="569278"/>
            </a:xfrm>
          </p:grpSpPr>
          <p:pic>
            <p:nvPicPr>
              <p:cNvPr id="139" name="Grafik 9"/>
              <p:cNvPicPr>
                <a:picLocks noChangeAspect="1"/>
              </p:cNvPicPr>
              <p:nvPr/>
            </p:nvPicPr>
            <p:blipFill>
              <a:blip r:embed="rId8"/>
              <a:stretch>
                <a:fillRect/>
              </a:stretch>
            </p:blipFill>
            <p:spPr>
              <a:xfrm>
                <a:off x="4832177" y="5334000"/>
                <a:ext cx="2691895" cy="198578"/>
              </a:xfrm>
              <a:prstGeom prst="rect">
                <a:avLst/>
              </a:prstGeom>
            </p:spPr>
          </p:pic>
          <p:pic>
            <p:nvPicPr>
              <p:cNvPr id="140" name="Grafik 11"/>
              <p:cNvPicPr>
                <a:picLocks noChangeAspect="1"/>
              </p:cNvPicPr>
              <p:nvPr/>
            </p:nvPicPr>
            <p:blipFill>
              <a:blip r:embed="rId9"/>
              <a:stretch>
                <a:fillRect/>
              </a:stretch>
            </p:blipFill>
            <p:spPr>
              <a:xfrm>
                <a:off x="5715815" y="4963300"/>
                <a:ext cx="165019" cy="431800"/>
              </a:xfrm>
              <a:prstGeom prst="rect">
                <a:avLst/>
              </a:prstGeom>
            </p:spPr>
          </p:pic>
        </p:grpSp>
      </p:grpSp>
      <p:sp>
        <p:nvSpPr>
          <p:cNvPr id="141" name="object 13"/>
          <p:cNvSpPr txBox="1"/>
          <p:nvPr/>
        </p:nvSpPr>
        <p:spPr>
          <a:xfrm>
            <a:off x="6192327" y="4333671"/>
            <a:ext cx="2438040" cy="313932"/>
          </a:xfrm>
          <a:prstGeom prst="rect">
            <a:avLst/>
          </a:prstGeom>
        </p:spPr>
        <p:txBody>
          <a:bodyPr vert="horz" wrap="none" lIns="0" tIns="0" rIns="0" bIns="0" rtlCol="0">
            <a:spAutoFit/>
          </a:bodyPr>
          <a:lstStyle/>
          <a:p>
            <a:pPr marL="12700" marR="0" lvl="0" indent="0" algn="l" defTabSz="4572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2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Preventable </a:t>
            </a:r>
            <a:r>
              <a:rPr kumimoji="0" lang="en-US" sz="1200" b="0" i="0" u="none" strike="noStrike" kern="1200" cap="none" spc="-1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medical</a:t>
            </a:r>
            <a:r>
              <a:rPr kumimoji="0" lang="en-US" sz="1200" b="0" i="0" u="none" strike="noStrike" kern="1200" cap="none" spc="-19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 </a:t>
            </a:r>
            <a:r>
              <a:rPr kumimoji="0" lang="en-US" sz="1200" b="0" i="0" u="none" strike="noStrike" kern="1200" cap="none" spc="-2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errors:</a:t>
            </a:r>
            <a:br>
              <a:rPr kumimoji="0" lang="en-US" sz="1200" b="0" i="0" u="none" strike="noStrike" kern="1200" cap="none" spc="-2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br>
            <a:r>
              <a:rPr kumimoji="0" lang="en-US" sz="1200" b="1" i="0" u="none" strike="noStrike" kern="1200" cap="none" spc="15" normalizeH="0" baseline="0" noProof="0" dirty="0">
                <a:ln>
                  <a:noFill/>
                </a:ln>
                <a:solidFill>
                  <a:srgbClr val="F5821F"/>
                </a:solidFill>
                <a:effectLst/>
                <a:uLnTx/>
                <a:uFillTx/>
                <a:latin typeface="Nexus Sans Offc Pro" panose="020B0504030101020102" pitchFamily="34" charset="0"/>
                <a:ea typeface="+mn-ea"/>
                <a:cs typeface="Nexus Sans Offc Pro" panose="020B0504030101020102" pitchFamily="34" charset="0"/>
              </a:rPr>
              <a:t>Third largest cause </a:t>
            </a:r>
            <a:r>
              <a:rPr kumimoji="0" lang="en-US" sz="1200" b="1" i="0" u="none" strike="noStrike" kern="1200" cap="none" spc="0" normalizeH="0" baseline="0" noProof="0" dirty="0">
                <a:ln>
                  <a:noFill/>
                </a:ln>
                <a:solidFill>
                  <a:srgbClr val="F5821F"/>
                </a:solidFill>
                <a:effectLst/>
                <a:uLnTx/>
                <a:uFillTx/>
                <a:latin typeface="Nexus Sans Offc Pro" panose="020B0504030101020102" pitchFamily="34" charset="0"/>
                <a:ea typeface="+mn-ea"/>
                <a:cs typeface="Nexus Sans Offc Pro" panose="020B0504030101020102" pitchFamily="34" charset="0"/>
              </a:rPr>
              <a:t>of death </a:t>
            </a:r>
            <a:r>
              <a:rPr kumimoji="0" lang="en-US" sz="1200" b="0" i="0" u="none" strike="noStrike" kern="1200" cap="none" spc="15"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in </a:t>
            </a:r>
            <a:r>
              <a:rPr kumimoji="0" lang="en-US" sz="1200" b="0" i="0" u="none" strike="noStrike" kern="1200" cap="none" spc="-3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the</a:t>
            </a:r>
            <a:r>
              <a:rPr kumimoji="0" lang="en-US" sz="1200" b="0" i="0" u="none" strike="noStrike" kern="1200" cap="none" spc="-13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 </a:t>
            </a:r>
            <a:r>
              <a:rPr kumimoji="0" lang="en-US" sz="1200" b="0" i="0" u="none" strike="noStrike" kern="1200" cap="none" spc="0" normalizeH="0" baseline="0" noProof="0" dirty="0">
                <a:ln>
                  <a:noFill/>
                </a:ln>
                <a:solidFill>
                  <a:srgbClr val="333740"/>
                </a:solidFill>
                <a:effectLst/>
                <a:uLnTx/>
                <a:uFillTx/>
                <a:latin typeface="Nexus Sans Offc Pro" panose="020B0504030101020102" pitchFamily="34" charset="0"/>
                <a:ea typeface="+mn-ea"/>
                <a:cs typeface="Nexus Sans Offc Pro" panose="020B0504030101020102" pitchFamily="34" charset="0"/>
              </a:rPr>
              <a:t>US</a:t>
            </a:r>
            <a:endParaRPr kumimoji="0" lang="en-US" sz="12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55" name="object 86"/>
          <p:cNvSpPr/>
          <p:nvPr/>
        </p:nvSpPr>
        <p:spPr>
          <a:xfrm>
            <a:off x="6076452" y="4887654"/>
            <a:ext cx="731520" cy="731520"/>
          </a:xfrm>
          <a:prstGeom prst="ellipse">
            <a:avLst/>
          </a:prstGeom>
          <a:solidFill>
            <a:srgbClr val="CBCDCE"/>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56" name="object 88"/>
          <p:cNvSpPr txBox="1"/>
          <p:nvPr/>
        </p:nvSpPr>
        <p:spPr>
          <a:xfrm>
            <a:off x="6192327" y="5661324"/>
            <a:ext cx="535402" cy="338554"/>
          </a:xfrm>
          <a:prstGeom prst="rect">
            <a:avLst/>
          </a:prstGeom>
        </p:spPr>
        <p:txBody>
          <a:bodyPr vert="horz" wrap="square" lIns="0" tIns="0" rIns="0" bIns="0" rtlCol="0">
            <a:spAutoFit/>
          </a:bodyPr>
          <a:lstStyle/>
          <a:p>
            <a:pPr marL="12700" marR="508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5"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t>Heart</a:t>
            </a:r>
            <a:br>
              <a:rPr kumimoji="0" lang="en-US" sz="1100" b="0" i="0" u="none" strike="noStrike" kern="1200" cap="none" spc="35"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br>
            <a:r>
              <a:rPr kumimoji="0" lang="en-US" sz="1100" b="0" i="0" u="none" strike="noStrike" kern="1200" cap="none" spc="30"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t>Disease</a:t>
            </a:r>
            <a:endParaRPr kumimoji="0" lang="en-US" sz="1100" b="0" i="0" u="none" strike="noStrike" kern="1200" cap="none" spc="0" normalizeH="0" baseline="0" noProof="0" dirty="0">
              <a:ln>
                <a:noFill/>
              </a:ln>
              <a:solidFill>
                <a:srgbClr val="FF8200"/>
              </a:solidFill>
              <a:effectLst/>
              <a:uLnTx/>
              <a:uFillTx/>
              <a:latin typeface="Nexus Sans SC Offc Pro" panose="020B0504030101020102" pitchFamily="34" charset="0"/>
              <a:ea typeface="+mn-ea"/>
              <a:cs typeface="Nexus Sans SC Offc Pro" panose="020B0504030101020102" pitchFamily="34" charset="0"/>
            </a:endParaRPr>
          </a:p>
        </p:txBody>
      </p:sp>
      <p:sp>
        <p:nvSpPr>
          <p:cNvPr id="157" name="object 91"/>
          <p:cNvSpPr txBox="1"/>
          <p:nvPr/>
        </p:nvSpPr>
        <p:spPr>
          <a:xfrm>
            <a:off x="6076452" y="5101114"/>
            <a:ext cx="731520" cy="307777"/>
          </a:xfrm>
          <a:prstGeom prst="rect">
            <a:avLst/>
          </a:prstGeom>
        </p:spPr>
        <p:txBody>
          <a:bodyPr vert="horz" wrap="square" lIns="0" tIns="0" rIns="0" bIns="0" rtlCol="0" anchor="ctr">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611</a:t>
            </a:r>
            <a:r>
              <a:rPr kumimoji="0" lang="en-US" sz="2000" b="0" i="0" u="none" strike="noStrike" kern="1200" cap="none" spc="-1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k</a:t>
            </a:r>
            <a:endParaRPr kumimoji="0" lang="en-US" sz="20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58" name="object 87"/>
          <p:cNvSpPr/>
          <p:nvPr/>
        </p:nvSpPr>
        <p:spPr>
          <a:xfrm>
            <a:off x="6929890" y="4931800"/>
            <a:ext cx="640080" cy="640080"/>
          </a:xfrm>
          <a:prstGeom prst="ellipse">
            <a:avLst/>
          </a:prstGeom>
          <a:solidFill>
            <a:srgbClr val="CBCDCE"/>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59" name="object 90"/>
          <p:cNvSpPr txBox="1"/>
          <p:nvPr/>
        </p:nvSpPr>
        <p:spPr>
          <a:xfrm>
            <a:off x="7003899" y="5682338"/>
            <a:ext cx="535402" cy="169277"/>
          </a:xfrm>
          <a:prstGeom prst="rect">
            <a:avLst/>
          </a:prstGeom>
        </p:spPr>
        <p:txBody>
          <a:bodyPr vert="horz" wrap="square" lIns="0" tIns="0" rIns="0" bIns="0" rtlCol="0">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0"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t>Cancer</a:t>
            </a:r>
            <a:endParaRPr kumimoji="0" lang="en-US" sz="1100" b="0" i="0" u="none" strike="noStrike" kern="1200" cap="none" spc="0" normalizeH="0" baseline="0" noProof="0" dirty="0">
              <a:ln>
                <a:noFill/>
              </a:ln>
              <a:solidFill>
                <a:srgbClr val="FF8200"/>
              </a:solidFill>
              <a:effectLst/>
              <a:uLnTx/>
              <a:uFillTx/>
              <a:latin typeface="Nexus Sans SC Offc Pro" panose="020B0504030101020102" pitchFamily="34" charset="0"/>
              <a:ea typeface="+mn-ea"/>
              <a:cs typeface="Nexus Sans SC Offc Pro" panose="020B0504030101020102" pitchFamily="34" charset="0"/>
            </a:endParaRPr>
          </a:p>
        </p:txBody>
      </p:sp>
      <p:sp>
        <p:nvSpPr>
          <p:cNvPr id="160" name="object 92"/>
          <p:cNvSpPr txBox="1"/>
          <p:nvPr/>
        </p:nvSpPr>
        <p:spPr>
          <a:xfrm>
            <a:off x="6982189" y="5099930"/>
            <a:ext cx="533171" cy="307777"/>
          </a:xfrm>
          <a:prstGeom prst="rect">
            <a:avLst/>
          </a:prstGeom>
        </p:spPr>
        <p:txBody>
          <a:bodyPr vert="horz" wrap="square" lIns="0" tIns="0" rIns="0" bIns="0" rtlCol="0" anchor="ctr">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585</a:t>
            </a:r>
            <a:r>
              <a:rPr kumimoji="0" lang="en-US" sz="2000" b="0" i="0" u="none" strike="noStrike" kern="1200" cap="none" spc="-1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k</a:t>
            </a:r>
            <a:endParaRPr kumimoji="0" lang="en-US" sz="20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61" name="object 93"/>
          <p:cNvSpPr/>
          <p:nvPr/>
        </p:nvSpPr>
        <p:spPr>
          <a:xfrm>
            <a:off x="7757066" y="5005115"/>
            <a:ext cx="457200" cy="457200"/>
          </a:xfrm>
          <a:prstGeom prst="ellipse">
            <a:avLst/>
          </a:prstGeom>
          <a:solidFill>
            <a:srgbClr val="F5821F"/>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62" name="object 89"/>
          <p:cNvSpPr txBox="1"/>
          <p:nvPr/>
        </p:nvSpPr>
        <p:spPr>
          <a:xfrm>
            <a:off x="7666188" y="5656716"/>
            <a:ext cx="638956" cy="338554"/>
          </a:xfrm>
          <a:prstGeom prst="rect">
            <a:avLst/>
          </a:prstGeom>
        </p:spPr>
        <p:txBody>
          <a:bodyPr vert="horz" wrap="square" lIns="0" tIns="0" rIns="0" bIns="0" rtlCol="0">
            <a:spAutoFit/>
          </a:bodyPr>
          <a:lstStyle/>
          <a:p>
            <a:pPr marL="12700" marR="5080" lvl="0" indent="0" algn="ctr" defTabSz="457200" rtl="0" eaLnBrk="1" fontAlgn="auto" latinLnBrk="0" hangingPunct="1">
              <a:lnSpc>
                <a:spcPct val="100000"/>
              </a:lnSpc>
              <a:spcBef>
                <a:spcPts val="0"/>
              </a:spcBef>
              <a:spcAft>
                <a:spcPts val="0"/>
              </a:spcAft>
              <a:buClrTx/>
              <a:buSzTx/>
              <a:buFontTx/>
              <a:buNone/>
              <a:tabLst>
                <a:tab pos="492759" algn="l"/>
              </a:tabLst>
              <a:defRPr/>
            </a:pPr>
            <a:r>
              <a:rPr kumimoji="0" lang="en-US" sz="1100" b="1" i="0" u="none" strike="noStrike" kern="1200" cap="none" spc="40" normalizeH="0" baseline="0" noProof="0" dirty="0">
                <a:ln>
                  <a:noFill/>
                </a:ln>
                <a:solidFill>
                  <a:srgbClr val="F5821F"/>
                </a:solidFill>
                <a:effectLst/>
                <a:uLnTx/>
                <a:uFillTx/>
                <a:latin typeface="Nexus Sans SC Offc Pro" panose="020B0504030101020102" pitchFamily="34" charset="0"/>
                <a:ea typeface="+mn-ea"/>
                <a:cs typeface="Nexus Sans SC Offc Pro" panose="020B0504030101020102" pitchFamily="34" charset="0"/>
              </a:rPr>
              <a:t>Medical</a:t>
            </a:r>
            <a:br>
              <a:rPr kumimoji="0" lang="en-US" sz="1100" b="1" i="0" u="none" strike="noStrike" kern="1200" cap="none" spc="40" normalizeH="0" baseline="0" noProof="0" dirty="0">
                <a:ln>
                  <a:noFill/>
                </a:ln>
                <a:solidFill>
                  <a:srgbClr val="F5821F"/>
                </a:solidFill>
                <a:effectLst/>
                <a:uLnTx/>
                <a:uFillTx/>
                <a:latin typeface="Nexus Sans SC Offc Pro" panose="020B0504030101020102" pitchFamily="34" charset="0"/>
                <a:ea typeface="+mn-ea"/>
                <a:cs typeface="Nexus Sans SC Offc Pro" panose="020B0504030101020102" pitchFamily="34" charset="0"/>
              </a:rPr>
            </a:br>
            <a:r>
              <a:rPr kumimoji="0" lang="en-US" sz="1100" b="1" i="0" u="none" strike="noStrike" kern="1200" cap="none" spc="35" normalizeH="0" baseline="0" noProof="0" dirty="0">
                <a:ln>
                  <a:noFill/>
                </a:ln>
                <a:solidFill>
                  <a:srgbClr val="F5821F"/>
                </a:solidFill>
                <a:effectLst/>
                <a:uLnTx/>
                <a:uFillTx/>
                <a:latin typeface="Nexus Sans SC Offc Pro" panose="020B0504030101020102" pitchFamily="34" charset="0"/>
                <a:ea typeface="+mn-ea"/>
                <a:cs typeface="Nexus Sans SC Offc Pro" panose="020B0504030101020102" pitchFamily="34" charset="0"/>
              </a:rPr>
              <a:t>Error</a:t>
            </a:r>
            <a:endParaRPr kumimoji="0" lang="en-US" sz="1100" b="1" i="0" u="none" strike="noStrike" kern="1200" cap="none" spc="0" normalizeH="0" baseline="0" noProof="0" dirty="0">
              <a:ln>
                <a:noFill/>
              </a:ln>
              <a:solidFill>
                <a:srgbClr val="FF8200"/>
              </a:solidFill>
              <a:effectLst/>
              <a:uLnTx/>
              <a:uFillTx/>
              <a:latin typeface="Nexus Sans SC Offc Pro" panose="020B0504030101020102" pitchFamily="34" charset="0"/>
              <a:ea typeface="+mn-ea"/>
              <a:cs typeface="Nexus Sans SC Offc Pro" panose="020B0504030101020102" pitchFamily="34" charset="0"/>
            </a:endParaRPr>
          </a:p>
        </p:txBody>
      </p:sp>
      <p:sp>
        <p:nvSpPr>
          <p:cNvPr id="163" name="Rechteck 13"/>
          <p:cNvSpPr/>
          <p:nvPr/>
        </p:nvSpPr>
        <p:spPr>
          <a:xfrm>
            <a:off x="7779520" y="5118806"/>
            <a:ext cx="412292" cy="246221"/>
          </a:xfrm>
          <a:prstGeom prst="rect">
            <a:avLst/>
          </a:prstGeom>
        </p:spPr>
        <p:txBody>
          <a:bodyPr wrap="none" lIns="0" tIns="0" rIns="0" bIns="0" anchor="ctr">
            <a:spAutoFit/>
          </a:bodyPr>
          <a:lstStyle/>
          <a:p>
            <a:pPr marL="12700" marR="0" lvl="0" indent="0" algn="ctr" defTabSz="457200" rtl="0" eaLnBrk="1" fontAlgn="auto" latinLnBrk="0" hangingPunct="1">
              <a:lnSpc>
                <a:spcPct val="100000"/>
              </a:lnSpc>
              <a:spcBef>
                <a:spcPts val="0"/>
              </a:spcBef>
              <a:spcAft>
                <a:spcPts val="0"/>
              </a:spcAft>
              <a:buClrTx/>
              <a:buSzTx/>
              <a:buFontTx/>
              <a:buNone/>
              <a:tabLst>
                <a:tab pos="555625" algn="l"/>
              </a:tabLst>
              <a:defRPr/>
            </a:pPr>
            <a:r>
              <a:rPr kumimoji="0" lang="en-US" sz="1600" b="0" i="0" u="none" strike="noStrike" kern="1200" cap="none" spc="0" normalizeH="0" baseline="0" noProof="0" dirty="0">
                <a:ln>
                  <a:noFill/>
                </a:ln>
                <a:solidFill>
                  <a:prstClr val="white"/>
                </a:solidFill>
                <a:effectLst/>
                <a:uLnTx/>
                <a:uFillTx/>
                <a:latin typeface="Nexus Sans Offc Pro" panose="020B0504030101020102" pitchFamily="34" charset="0"/>
                <a:ea typeface="+mn-ea"/>
                <a:cs typeface="Nexus Sans Offc Pro" panose="020B0504030101020102" pitchFamily="34" charset="0"/>
              </a:rPr>
              <a:t>225</a:t>
            </a:r>
            <a:r>
              <a:rPr kumimoji="0" lang="en-US" sz="1600" b="0" i="0" u="none" strike="noStrike" kern="1200" cap="none" spc="-10" normalizeH="0" baseline="0" noProof="0" dirty="0">
                <a:ln>
                  <a:noFill/>
                </a:ln>
                <a:solidFill>
                  <a:prstClr val="white"/>
                </a:solidFill>
                <a:effectLst/>
                <a:uLnTx/>
                <a:uFillTx/>
                <a:latin typeface="Nexus Sans Offc Pro" panose="020B0504030101020102" pitchFamily="34" charset="0"/>
                <a:ea typeface="+mn-ea"/>
                <a:cs typeface="Nexus Sans Offc Pro" panose="020B0504030101020102" pitchFamily="34" charset="0"/>
              </a:rPr>
              <a:t>k</a:t>
            </a:r>
            <a:endParaRPr kumimoji="0" lang="en-US" sz="1600" b="0" i="0" u="none" strike="noStrike" kern="1200" cap="none" spc="0" normalizeH="0" baseline="0" noProof="0" dirty="0">
              <a:ln>
                <a:noFill/>
              </a:ln>
              <a:solidFill>
                <a:prstClr val="white"/>
              </a:solidFill>
              <a:effectLst/>
              <a:uLnTx/>
              <a:uFillTx/>
              <a:latin typeface="Nexus Sans Offc Pro" panose="020B0504030101020102" pitchFamily="34" charset="0"/>
              <a:ea typeface="+mn-ea"/>
              <a:cs typeface="Nexus Sans Offc Pro" panose="020B0504030101020102" pitchFamily="34" charset="0"/>
            </a:endParaRPr>
          </a:p>
        </p:txBody>
      </p:sp>
      <p:sp>
        <p:nvSpPr>
          <p:cNvPr id="164" name="object 94"/>
          <p:cNvSpPr/>
          <p:nvPr/>
        </p:nvSpPr>
        <p:spPr>
          <a:xfrm>
            <a:off x="8527443" y="5034023"/>
            <a:ext cx="411480" cy="411480"/>
          </a:xfrm>
          <a:prstGeom prst="ellipse">
            <a:avLst/>
          </a:prstGeom>
          <a:solidFill>
            <a:srgbClr val="CBCDCE"/>
          </a:solidFill>
        </p:spPr>
        <p:txBody>
          <a:bodyPr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65" name="Rechteck 107"/>
          <p:cNvSpPr/>
          <p:nvPr/>
        </p:nvSpPr>
        <p:spPr>
          <a:xfrm>
            <a:off x="8554084" y="5149582"/>
            <a:ext cx="362600" cy="184666"/>
          </a:xfrm>
          <a:prstGeom prst="rect">
            <a:avLst/>
          </a:prstGeom>
        </p:spPr>
        <p:txBody>
          <a:bodyPr wrap="square" lIns="0" tIns="0" rIns="0" bIns="0" anchor="ctr">
            <a:spAutoFit/>
          </a:bodyPr>
          <a:lstStyle/>
          <a:p>
            <a:pPr marL="12700" marR="0" lvl="0" indent="0" algn="ctr" defTabSz="457200" rtl="0" eaLnBrk="1" fontAlgn="auto" latinLnBrk="0" hangingPunct="1">
              <a:lnSpc>
                <a:spcPct val="100000"/>
              </a:lnSpc>
              <a:spcBef>
                <a:spcPts val="0"/>
              </a:spcBef>
              <a:spcAft>
                <a:spcPts val="0"/>
              </a:spcAft>
              <a:buClrTx/>
              <a:buSzTx/>
              <a:buFontTx/>
              <a:buNone/>
              <a:tabLst>
                <a:tab pos="555625" algn="l"/>
              </a:tabLst>
              <a:defRPr/>
            </a:pPr>
            <a:r>
              <a:rPr kumimoji="0" lang="en-US" sz="12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149</a:t>
            </a:r>
            <a:r>
              <a:rPr kumimoji="0" lang="en-US" sz="1200" b="0" i="0" u="none" strike="noStrike" kern="1200" cap="none" spc="-1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k</a:t>
            </a:r>
            <a:endParaRPr kumimoji="0" lang="en-US" sz="12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sp>
        <p:nvSpPr>
          <p:cNvPr id="166" name="object 89"/>
          <p:cNvSpPr txBox="1"/>
          <p:nvPr/>
        </p:nvSpPr>
        <p:spPr>
          <a:xfrm>
            <a:off x="8322366" y="5656716"/>
            <a:ext cx="821634" cy="338554"/>
          </a:xfrm>
          <a:prstGeom prst="rect">
            <a:avLst/>
          </a:prstGeom>
        </p:spPr>
        <p:txBody>
          <a:bodyPr vert="horz" wrap="square" lIns="0" tIns="0" rIns="0" bIns="0" rtlCol="0">
            <a:spAutoFit/>
          </a:bodyPr>
          <a:lstStyle/>
          <a:p>
            <a:pPr marL="12700" marR="5080" lvl="0" indent="0" algn="ctr" defTabSz="457200" rtl="0" eaLnBrk="1" fontAlgn="auto" latinLnBrk="0" hangingPunct="1">
              <a:lnSpc>
                <a:spcPct val="100000"/>
              </a:lnSpc>
              <a:spcBef>
                <a:spcPts val="0"/>
              </a:spcBef>
              <a:spcAft>
                <a:spcPts val="0"/>
              </a:spcAft>
              <a:buClrTx/>
              <a:buSzTx/>
              <a:buFontTx/>
              <a:buNone/>
              <a:tabLst>
                <a:tab pos="492759" algn="l"/>
              </a:tabLst>
              <a:defRPr/>
            </a:pPr>
            <a:r>
              <a:rPr kumimoji="0" lang="en-US" sz="1100" b="0" i="0" u="none" strike="noStrike" kern="1200" cap="none" spc="25"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t>Respiratory</a:t>
            </a:r>
            <a:br>
              <a:rPr kumimoji="0" lang="en-US" sz="1100" b="0" i="0" u="none" strike="noStrike" kern="1200" cap="none" spc="25"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br>
            <a:r>
              <a:rPr kumimoji="0" lang="en-US" sz="1100" b="0" i="0" u="none" strike="noStrike" kern="1200" cap="none" spc="55" normalizeH="0" baseline="0" noProof="0" dirty="0">
                <a:ln>
                  <a:noFill/>
                </a:ln>
                <a:solidFill>
                  <a:srgbClr val="333740"/>
                </a:solidFill>
                <a:effectLst/>
                <a:uLnTx/>
                <a:uFillTx/>
                <a:latin typeface="Nexus Sans SC Offc Pro" panose="020B0504030101020102" pitchFamily="34" charset="0"/>
                <a:ea typeface="+mn-ea"/>
                <a:cs typeface="Nexus Sans SC Offc Pro" panose="020B0504030101020102" pitchFamily="34" charset="0"/>
              </a:rPr>
              <a:t>Illness</a:t>
            </a:r>
            <a:endParaRPr kumimoji="0" lang="en-US" sz="1100" b="0" i="0" u="none" strike="noStrike" kern="1200" cap="none" spc="0" normalizeH="0" baseline="0" noProof="0" dirty="0">
              <a:ln>
                <a:noFill/>
              </a:ln>
              <a:solidFill>
                <a:srgbClr val="FF8200"/>
              </a:solidFill>
              <a:effectLst/>
              <a:uLnTx/>
              <a:uFillTx/>
              <a:latin typeface="Nexus Sans SC Offc Pro" panose="020B0504030101020102" pitchFamily="34" charset="0"/>
              <a:ea typeface="+mn-ea"/>
              <a:cs typeface="Nexus Sans SC Offc Pro" panose="020B0504030101020102" pitchFamily="34" charset="0"/>
            </a:endParaRPr>
          </a:p>
        </p:txBody>
      </p:sp>
      <p:sp>
        <p:nvSpPr>
          <p:cNvPr id="167" name="object 18"/>
          <p:cNvSpPr txBox="1"/>
          <p:nvPr/>
        </p:nvSpPr>
        <p:spPr>
          <a:xfrm>
            <a:off x="2637087" y="6102150"/>
            <a:ext cx="6506913" cy="553998"/>
          </a:xfrm>
          <a:prstGeom prst="rect">
            <a:avLst/>
          </a:prstGeom>
        </p:spPr>
        <p:txBody>
          <a:bodyPr vert="horz" wrap="square" lIns="0" tIns="0" rIns="0" bIns="0" rtlCol="0" anchor="b">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Elsevier</a:t>
            </a:r>
            <a:r>
              <a:rPr kumimoji="0" lang="en-US" sz="1800" b="0"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 is in a unique position to make a contribution </a:t>
            </a:r>
          </a:p>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towards </a:t>
            </a:r>
            <a:r>
              <a:rPr kumimoji="0" lang="en-US" sz="1800" b="0" i="0" u="none" strike="noStrike" kern="1200" cap="none" spc="2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solving </a:t>
            </a:r>
            <a:r>
              <a:rPr kumimoji="0" lang="en-US" sz="1800" b="0" i="0" u="none" strike="noStrike" kern="1200" cap="none" spc="5"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these </a:t>
            </a:r>
            <a:r>
              <a:rPr kumimoji="0" lang="en-US" sz="1800" b="0" i="0" u="none" strike="noStrike" kern="1200" cap="none" spc="2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rPr>
              <a:t>challenges</a:t>
            </a:r>
            <a:endParaRPr kumimoji="0" lang="en-US" sz="1800" b="0" i="0" u="none" strike="noStrike" kern="1200" cap="none" spc="0" normalizeH="0" baseline="0" noProof="0" dirty="0">
              <a:ln>
                <a:noFill/>
              </a:ln>
              <a:solidFill>
                <a:srgbClr val="53565A"/>
              </a:solidFill>
              <a:effectLst/>
              <a:uLnTx/>
              <a:uFillTx/>
              <a:latin typeface="Nexus Sans Offc Pro" panose="020B0504030101020102" pitchFamily="34" charset="0"/>
              <a:ea typeface="+mn-ea"/>
              <a:cs typeface="Nexus Sans Offc Pro" panose="020B0504030101020102" pitchFamily="34" charset="0"/>
            </a:endParaRPr>
          </a:p>
        </p:txBody>
      </p:sp>
      <p:sp>
        <p:nvSpPr>
          <p:cNvPr id="170" name="object 17"/>
          <p:cNvSpPr txBox="1"/>
          <p:nvPr/>
        </p:nvSpPr>
        <p:spPr>
          <a:xfrm>
            <a:off x="2717371" y="6730147"/>
            <a:ext cx="4723385" cy="123111"/>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5" normalizeH="0" baseline="0" noProof="0" dirty="0">
                <a:ln>
                  <a:noFill/>
                </a:ln>
                <a:solidFill>
                  <a:srgbClr val="F5821F"/>
                </a:solidFill>
                <a:effectLst/>
                <a:uLnTx/>
                <a:uFillTx/>
                <a:latin typeface="Nexus Sans Offc Pro" panose="020B0504030101020102" pitchFamily="34" charset="0"/>
                <a:ea typeface="+mn-ea"/>
                <a:cs typeface="Nexus Sans Offc Pro" panose="020B0504030101020102" pitchFamily="34" charset="0"/>
              </a:rPr>
              <a:t>1. </a:t>
            </a:r>
            <a:r>
              <a:rPr kumimoji="0" lang="en-US" sz="800" b="0" i="0" u="none" strike="noStrike" kern="1200" cap="none" spc="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Industrial Research Institute  </a:t>
            </a:r>
            <a:r>
              <a:rPr kumimoji="0" lang="en-US" sz="800" b="0" i="0" u="none" strike="noStrike" kern="1200" cap="none" spc="-5" normalizeH="0" baseline="0" noProof="0" dirty="0">
                <a:ln>
                  <a:noFill/>
                </a:ln>
                <a:solidFill>
                  <a:srgbClr val="F5821F"/>
                </a:solidFill>
                <a:effectLst/>
                <a:uLnTx/>
                <a:uFillTx/>
                <a:latin typeface="Nexus Sans Offc Pro" panose="020B0504030101020102" pitchFamily="34" charset="0"/>
                <a:ea typeface="+mn-ea"/>
                <a:cs typeface="Nexus Sans Offc Pro" panose="020B0504030101020102" pitchFamily="34" charset="0"/>
              </a:rPr>
              <a:t>2. </a:t>
            </a:r>
            <a:r>
              <a:rPr kumimoji="0" lang="en-US" sz="800" b="0" i="0" u="none" strike="noStrike" kern="1200" cap="none" spc="5"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The </a:t>
            </a:r>
            <a:r>
              <a:rPr kumimoji="0" lang="en-US" sz="800" b="0" i="0" u="none" strike="noStrike" kern="1200" cap="none" spc="1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Lancet  </a:t>
            </a:r>
            <a:r>
              <a:rPr kumimoji="0" lang="en-US" sz="800" b="0" i="0" u="none" strike="noStrike" kern="1200" cap="none" spc="-5" normalizeH="0" baseline="0" noProof="0" dirty="0">
                <a:ln>
                  <a:noFill/>
                </a:ln>
                <a:solidFill>
                  <a:srgbClr val="F5821F"/>
                </a:solidFill>
                <a:effectLst/>
                <a:uLnTx/>
                <a:uFillTx/>
                <a:latin typeface="Nexus Sans Offc Pro" panose="020B0504030101020102" pitchFamily="34" charset="0"/>
                <a:ea typeface="+mn-ea"/>
                <a:cs typeface="Nexus Sans Offc Pro" panose="020B0504030101020102" pitchFamily="34" charset="0"/>
              </a:rPr>
              <a:t>3. </a:t>
            </a:r>
            <a:r>
              <a:rPr kumimoji="0" lang="en-US" sz="8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Tufts </a:t>
            </a:r>
            <a:r>
              <a:rPr kumimoji="0" lang="en-US" sz="800" b="0" i="0" u="none" strike="noStrike" kern="1200" cap="none" spc="0" normalizeH="0" baseline="0" noProof="0" dirty="0">
                <a:ln>
                  <a:noFill/>
                </a:ln>
                <a:solidFill>
                  <a:srgbClr val="797D82"/>
                </a:solidFill>
                <a:effectLst/>
                <a:uLnTx/>
                <a:uFillTx/>
                <a:latin typeface="Nexus Sans Offc Pro" panose="020B0504030101020102" pitchFamily="34" charset="0"/>
                <a:ea typeface="+mn-ea"/>
                <a:cs typeface="Nexus Sans Offc Pro" panose="020B0504030101020102" pitchFamily="34" charset="0"/>
              </a:rPr>
              <a:t>  </a:t>
            </a:r>
            <a:r>
              <a:rPr kumimoji="0" lang="en-US" sz="800" b="0" i="0" u="none" strike="noStrike" kern="1200" cap="none" spc="-5" normalizeH="0" baseline="0" noProof="0" dirty="0">
                <a:ln>
                  <a:noFill/>
                </a:ln>
                <a:solidFill>
                  <a:srgbClr val="F5821F"/>
                </a:solidFill>
                <a:effectLst/>
                <a:uLnTx/>
                <a:uFillTx/>
                <a:latin typeface="Nexus Sans Offc Pro" panose="020B0504030101020102" pitchFamily="34" charset="0"/>
                <a:ea typeface="+mn-ea"/>
                <a:cs typeface="Nexus Sans Offc Pro" panose="020B0504030101020102" pitchFamily="34" charset="0"/>
              </a:rPr>
              <a:t>4. </a:t>
            </a:r>
            <a:r>
              <a:rPr kumimoji="0" lang="en-US" sz="8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World </a:t>
            </a:r>
            <a:r>
              <a:rPr kumimoji="0" lang="en-US" sz="800" b="0" i="0" u="none" strike="noStrike" kern="1200" cap="none" spc="1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rPr>
              <a:t>Health Organization</a:t>
            </a:r>
            <a:endParaRPr kumimoji="0" lang="en-US" sz="800" b="0" i="0" u="none" strike="noStrike" kern="1200" cap="none" spc="0" normalizeH="0" baseline="0" noProof="0" dirty="0">
              <a:ln>
                <a:noFill/>
              </a:ln>
              <a:solidFill>
                <a:srgbClr val="FF8200"/>
              </a:solidFill>
              <a:effectLst/>
              <a:uLnTx/>
              <a:uFillTx/>
              <a:latin typeface="Nexus Sans Offc Pro" panose="020B0504030101020102" pitchFamily="34" charset="0"/>
              <a:ea typeface="+mn-ea"/>
              <a:cs typeface="Nexus Sans Offc Pro" panose="020B0504030101020102" pitchFamily="34" charset="0"/>
            </a:endParaRPr>
          </a:p>
        </p:txBody>
      </p:sp>
      <p:cxnSp>
        <p:nvCxnSpPr>
          <p:cNvPr id="40" name="Gerader Verbinder 126"/>
          <p:cNvCxnSpPr>
            <a:cxnSpLocks/>
          </p:cNvCxnSpPr>
          <p:nvPr/>
        </p:nvCxnSpPr>
        <p:spPr>
          <a:xfrm>
            <a:off x="3703390" y="3352800"/>
            <a:ext cx="4512129" cy="0"/>
          </a:xfrm>
          <a:prstGeom prst="line">
            <a:avLst/>
          </a:prstGeom>
          <a:ln w="19050" cap="rnd">
            <a:solidFill>
              <a:schemeClr val="accent2">
                <a:lumMod val="60000"/>
                <a:lumOff val="4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Gerader Verbinder 127"/>
          <p:cNvCxnSpPr>
            <a:cxnSpLocks/>
          </p:cNvCxnSpPr>
          <p:nvPr/>
        </p:nvCxnSpPr>
        <p:spPr>
          <a:xfrm>
            <a:off x="5937158" y="1082379"/>
            <a:ext cx="0" cy="2136897"/>
          </a:xfrm>
          <a:prstGeom prst="line">
            <a:avLst/>
          </a:prstGeom>
          <a:ln w="19050" cap="rnd">
            <a:solidFill>
              <a:schemeClr val="accent2">
                <a:lumMod val="60000"/>
                <a:lumOff val="4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3" name="Gerader Verbinder 127"/>
          <p:cNvCxnSpPr>
            <a:cxnSpLocks/>
          </p:cNvCxnSpPr>
          <p:nvPr/>
        </p:nvCxnSpPr>
        <p:spPr>
          <a:xfrm>
            <a:off x="5937158" y="3643923"/>
            <a:ext cx="0" cy="2136897"/>
          </a:xfrm>
          <a:prstGeom prst="line">
            <a:avLst/>
          </a:prstGeom>
          <a:ln w="19050" cap="rnd">
            <a:solidFill>
              <a:schemeClr val="accent2">
                <a:lumMod val="60000"/>
                <a:lumOff val="40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8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7">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animBg="1"/>
      <p:bldP spid="104" grpId="0"/>
      <p:bldP spid="114" grpId="0" animBg="1"/>
      <p:bldP spid="115" grpId="0" animBg="1"/>
      <p:bldP spid="116" grpId="0" animBg="1"/>
      <p:bldP spid="126" grpId="0" animBg="1"/>
      <p:bldP spid="129" grpId="0" animBg="1"/>
      <p:bldP spid="130" grpId="0"/>
      <p:bldP spid="131" grpId="0" animBg="1"/>
      <p:bldP spid="132" grpId="0"/>
      <p:bldP spid="133" grpId="0"/>
      <p:bldP spid="141" grpId="0"/>
      <p:bldP spid="155" grpId="0" animBg="1"/>
      <p:bldP spid="156" grpId="0"/>
      <p:bldP spid="157" grpId="0"/>
      <p:bldP spid="158" grpId="0" animBg="1"/>
      <p:bldP spid="159" grpId="0"/>
      <p:bldP spid="160" grpId="0"/>
      <p:bldP spid="161" grpId="0" animBg="1"/>
      <p:bldP spid="162" grpId="0"/>
      <p:bldP spid="163" grpId="0"/>
      <p:bldP spid="164" grpId="0" animBg="1"/>
      <p:bldP spid="165" grpId="0"/>
      <p:bldP spid="166" grpId="0"/>
      <p:bldP spid="1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7944E1F-7ABB-483E-BCF7-3CDD1126FB5B}"/>
              </a:ext>
            </a:extLst>
          </p:cNvPr>
          <p:cNvPicPr>
            <a:picLocks noGrp="1" noChangeAspect="1"/>
          </p:cNvPicPr>
          <p:nvPr>
            <p:ph sz="half" idx="1"/>
          </p:nvPr>
        </p:nvPicPr>
        <p:blipFill>
          <a:blip r:embed="rId2"/>
          <a:stretch>
            <a:fillRect/>
          </a:stretch>
        </p:blipFill>
        <p:spPr>
          <a:xfrm>
            <a:off x="528573" y="1441465"/>
            <a:ext cx="7943790" cy="4897437"/>
          </a:xfrm>
          <a:prstGeom prst="rect">
            <a:avLst/>
          </a:prstGeom>
        </p:spPr>
      </p:pic>
      <p:sp>
        <p:nvSpPr>
          <p:cNvPr id="3" name="Title 2">
            <a:extLst>
              <a:ext uri="{FF2B5EF4-FFF2-40B4-BE49-F238E27FC236}">
                <a16:creationId xmlns:a16="http://schemas.microsoft.com/office/drawing/2014/main" id="{4AFD85E2-4194-4A6F-A5DB-C21CE68054DE}"/>
              </a:ext>
            </a:extLst>
          </p:cNvPr>
          <p:cNvSpPr>
            <a:spLocks noGrp="1"/>
          </p:cNvSpPr>
          <p:nvPr>
            <p:ph type="title"/>
          </p:nvPr>
        </p:nvSpPr>
        <p:spPr/>
        <p:txBody>
          <a:bodyPr/>
          <a:lstStyle/>
          <a:p>
            <a:r>
              <a:rPr lang="en-US" dirty="0"/>
              <a:t>Article Level Indicator</a:t>
            </a:r>
          </a:p>
        </p:txBody>
      </p:sp>
      <p:sp>
        <p:nvSpPr>
          <p:cNvPr id="5" name="Rectangle: Rounded Corners 4">
            <a:extLst>
              <a:ext uri="{FF2B5EF4-FFF2-40B4-BE49-F238E27FC236}">
                <a16:creationId xmlns:a16="http://schemas.microsoft.com/office/drawing/2014/main" id="{D4A0BF8C-7502-46E1-BB6B-97A73E01C166}"/>
              </a:ext>
            </a:extLst>
          </p:cNvPr>
          <p:cNvSpPr/>
          <p:nvPr/>
        </p:nvSpPr>
        <p:spPr>
          <a:xfrm>
            <a:off x="2625754" y="3867325"/>
            <a:ext cx="2978092" cy="478172"/>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Tree>
    <p:extLst>
      <p:ext uri="{BB962C8B-B14F-4D97-AF65-F5344CB8AC3E}">
        <p14:creationId xmlns:p14="http://schemas.microsoft.com/office/powerpoint/2010/main" val="190970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105310-F1FB-48A3-B6BF-8007509AE2A2}"/>
              </a:ext>
            </a:extLst>
          </p:cNvPr>
          <p:cNvPicPr>
            <a:picLocks noGrp="1" noChangeAspect="1"/>
          </p:cNvPicPr>
          <p:nvPr>
            <p:ph sz="half" idx="1"/>
          </p:nvPr>
        </p:nvPicPr>
        <p:blipFill>
          <a:blip r:embed="rId2"/>
          <a:stretch>
            <a:fillRect/>
          </a:stretch>
        </p:blipFill>
        <p:spPr>
          <a:xfrm>
            <a:off x="398476" y="1256907"/>
            <a:ext cx="8534050" cy="5261339"/>
          </a:xfrm>
          <a:prstGeom prst="rect">
            <a:avLst/>
          </a:prstGeom>
        </p:spPr>
      </p:pic>
      <p:sp>
        <p:nvSpPr>
          <p:cNvPr id="3" name="Title 2">
            <a:extLst>
              <a:ext uri="{FF2B5EF4-FFF2-40B4-BE49-F238E27FC236}">
                <a16:creationId xmlns:a16="http://schemas.microsoft.com/office/drawing/2014/main" id="{4FA8CCA7-F465-48AF-8D42-3219195EB66F}"/>
              </a:ext>
            </a:extLst>
          </p:cNvPr>
          <p:cNvSpPr>
            <a:spLocks noGrp="1"/>
          </p:cNvSpPr>
          <p:nvPr>
            <p:ph type="title"/>
          </p:nvPr>
        </p:nvSpPr>
        <p:spPr>
          <a:xfrm>
            <a:off x="197140" y="579369"/>
            <a:ext cx="8238319" cy="418645"/>
          </a:xfrm>
        </p:spPr>
        <p:txBody>
          <a:bodyPr/>
          <a:lstStyle/>
          <a:p>
            <a:r>
              <a:rPr lang="en-US" dirty="0"/>
              <a:t>Article Details</a:t>
            </a:r>
          </a:p>
        </p:txBody>
      </p:sp>
      <p:sp>
        <p:nvSpPr>
          <p:cNvPr id="5" name="Rectangle: Rounded Corners 4">
            <a:extLst>
              <a:ext uri="{FF2B5EF4-FFF2-40B4-BE49-F238E27FC236}">
                <a16:creationId xmlns:a16="http://schemas.microsoft.com/office/drawing/2014/main" id="{DC4D5801-EFDE-48AA-8214-01028C210172}"/>
              </a:ext>
            </a:extLst>
          </p:cNvPr>
          <p:cNvSpPr/>
          <p:nvPr/>
        </p:nvSpPr>
        <p:spPr>
          <a:xfrm>
            <a:off x="3574756" y="3409404"/>
            <a:ext cx="1090745" cy="478172"/>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Tree>
    <p:extLst>
      <p:ext uri="{BB962C8B-B14F-4D97-AF65-F5344CB8AC3E}">
        <p14:creationId xmlns:p14="http://schemas.microsoft.com/office/powerpoint/2010/main" val="198556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C2A111-6B82-4817-B978-F6ECAC94F1F7}"/>
              </a:ext>
            </a:extLst>
          </p:cNvPr>
          <p:cNvPicPr>
            <a:picLocks noGrp="1" noChangeAspect="1"/>
          </p:cNvPicPr>
          <p:nvPr>
            <p:ph sz="half" idx="1"/>
          </p:nvPr>
        </p:nvPicPr>
        <p:blipFill>
          <a:blip r:embed="rId2"/>
          <a:stretch>
            <a:fillRect/>
          </a:stretch>
        </p:blipFill>
        <p:spPr>
          <a:xfrm>
            <a:off x="457200" y="1509792"/>
            <a:ext cx="8237538" cy="4878229"/>
          </a:xfrm>
          <a:prstGeom prst="rect">
            <a:avLst/>
          </a:prstGeom>
        </p:spPr>
      </p:pic>
      <p:sp>
        <p:nvSpPr>
          <p:cNvPr id="3" name="Title 2">
            <a:extLst>
              <a:ext uri="{FF2B5EF4-FFF2-40B4-BE49-F238E27FC236}">
                <a16:creationId xmlns:a16="http://schemas.microsoft.com/office/drawing/2014/main" id="{89412FD8-2793-4571-83FD-D0BA3BCEC61D}"/>
              </a:ext>
            </a:extLst>
          </p:cNvPr>
          <p:cNvSpPr>
            <a:spLocks noGrp="1"/>
          </p:cNvSpPr>
          <p:nvPr>
            <p:ph type="title"/>
          </p:nvPr>
        </p:nvSpPr>
        <p:spPr/>
        <p:txBody>
          <a:bodyPr/>
          <a:lstStyle/>
          <a:p>
            <a:r>
              <a:rPr lang="en-US" dirty="0"/>
              <a:t>Export functionality</a:t>
            </a:r>
          </a:p>
        </p:txBody>
      </p:sp>
      <p:sp>
        <p:nvSpPr>
          <p:cNvPr id="5" name="Rectangle: Rounded Corners 4">
            <a:extLst>
              <a:ext uri="{FF2B5EF4-FFF2-40B4-BE49-F238E27FC236}">
                <a16:creationId xmlns:a16="http://schemas.microsoft.com/office/drawing/2014/main" id="{78F6A561-939A-4A90-98B9-744A93D971F0}"/>
              </a:ext>
            </a:extLst>
          </p:cNvPr>
          <p:cNvSpPr/>
          <p:nvPr/>
        </p:nvSpPr>
        <p:spPr>
          <a:xfrm>
            <a:off x="788565" y="5452845"/>
            <a:ext cx="1115736" cy="302004"/>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87280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47" y="685800"/>
            <a:ext cx="8181071" cy="418645"/>
          </a:xfrm>
        </p:spPr>
        <p:txBody>
          <a:bodyPr>
            <a:normAutofit fontScale="90000"/>
          </a:bodyPr>
          <a:lstStyle/>
          <a:p>
            <a:r>
              <a:rPr lang="en-US" sz="2200" dirty="0"/>
              <a:t>Fueling Institutional repositories: Free API program  </a:t>
            </a:r>
            <a:endParaRPr lang="en-US" sz="1400" dirty="0">
              <a:solidFill>
                <a:srgbClr val="0070C0"/>
              </a:solidFill>
              <a:latin typeface="+mn-lt"/>
            </a:endParaRPr>
          </a:p>
        </p:txBody>
      </p:sp>
      <p:sp>
        <p:nvSpPr>
          <p:cNvPr id="5" name="Rectangle 4"/>
          <p:cNvSpPr/>
          <p:nvPr/>
        </p:nvSpPr>
        <p:spPr>
          <a:xfrm>
            <a:off x="323528" y="6489340"/>
            <a:ext cx="7938974" cy="276999"/>
          </a:xfrm>
          <a:prstGeom prst="rect">
            <a:avLst/>
          </a:prstGeom>
        </p:spPr>
        <p:txBody>
          <a:bodyPr wrap="square">
            <a:spAutoFit/>
          </a:bodyPr>
          <a:lstStyle/>
          <a:p>
            <a:r>
              <a:rPr lang="en-GB" sz="1200" b="1" u="sng" dirty="0">
                <a:solidFill>
                  <a:srgbClr val="0A0A0A"/>
                </a:solidFill>
                <a:latin typeface="+mn-lt"/>
                <a:cs typeface="Arial" panose="020B0604020202020204" pitchFamily="34" charset="0"/>
              </a:rPr>
              <a:t>Please Note</a:t>
            </a:r>
            <a:r>
              <a:rPr lang="en-GB" sz="1200" b="1" dirty="0">
                <a:solidFill>
                  <a:srgbClr val="0A0A0A"/>
                </a:solidFill>
                <a:latin typeface="+mn-lt"/>
                <a:cs typeface="Arial" panose="020B0604020202020204" pitchFamily="34" charset="0"/>
              </a:rPr>
              <a:t>: </a:t>
            </a:r>
            <a:r>
              <a:rPr lang="en-GB" sz="1200" dirty="0">
                <a:solidFill>
                  <a:srgbClr val="0A0A0A"/>
                </a:solidFill>
                <a:latin typeface="+mn-lt"/>
                <a:cs typeface="Arial" panose="020B0604020202020204" pitchFamily="34" charset="0"/>
              </a:rPr>
              <a:t>**Minimum part of the program. </a:t>
            </a:r>
          </a:p>
        </p:txBody>
      </p:sp>
      <p:sp>
        <p:nvSpPr>
          <p:cNvPr id="11" name="Rectangle 10"/>
          <p:cNvSpPr/>
          <p:nvPr/>
        </p:nvSpPr>
        <p:spPr>
          <a:xfrm>
            <a:off x="4886757" y="1503780"/>
            <a:ext cx="1917491" cy="35294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Article Retrieval API embeds the final article in your repository so subscribers don’t leave your site to access the article</a:t>
            </a:r>
          </a:p>
        </p:txBody>
      </p:sp>
      <p:sp>
        <p:nvSpPr>
          <p:cNvPr id="12" name="Rectangle 11"/>
          <p:cNvSpPr/>
          <p:nvPr/>
        </p:nvSpPr>
        <p:spPr>
          <a:xfrm>
            <a:off x="4886757" y="1268760"/>
            <a:ext cx="1917491" cy="470041"/>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Keep users on your IR </a:t>
            </a:r>
          </a:p>
        </p:txBody>
      </p:sp>
      <p:sp>
        <p:nvSpPr>
          <p:cNvPr id="13" name="Rectangle 12"/>
          <p:cNvSpPr/>
          <p:nvPr/>
        </p:nvSpPr>
        <p:spPr>
          <a:xfrm>
            <a:off x="279047" y="1725894"/>
            <a:ext cx="1988697" cy="3307319"/>
          </a:xfrm>
          <a:prstGeom prst="rect">
            <a:avLst/>
          </a:prstGeom>
          <a:solidFill>
            <a:srgbClr val="003A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Search API can extract the metadata and abstracts of your affiliated authors to help populate your repository, enhance </a:t>
            </a:r>
            <a:r>
              <a:rPr lang="en-GB" sz="1600" dirty="0" err="1">
                <a:solidFill>
                  <a:schemeClr val="tx1"/>
                </a:solidFill>
                <a:latin typeface="Arial" panose="020B0604020202020204" pitchFamily="34" charset="0"/>
                <a:cs typeface="Arial" panose="020B0604020202020204" pitchFamily="34" charset="0"/>
              </a:rPr>
              <a:t>disoverability</a:t>
            </a:r>
            <a:r>
              <a:rPr lang="en-GB" sz="1600" dirty="0">
                <a:solidFill>
                  <a:schemeClr val="tx1"/>
                </a:solidFill>
                <a:latin typeface="Arial" panose="020B0604020202020204" pitchFamily="34" charset="0"/>
                <a:cs typeface="Arial" panose="020B0604020202020204" pitchFamily="34" charset="0"/>
              </a:rPr>
              <a:t> and create links or embed final version</a:t>
            </a:r>
          </a:p>
        </p:txBody>
      </p:sp>
      <p:sp>
        <p:nvSpPr>
          <p:cNvPr id="15" name="Rectangle 14"/>
          <p:cNvSpPr/>
          <p:nvPr/>
        </p:nvSpPr>
        <p:spPr>
          <a:xfrm>
            <a:off x="2555776" y="1738800"/>
            <a:ext cx="1944217" cy="32944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Entitlements API** can ensure subscribed users see the final version and visitors can see the accepted manuscript hosted on your repository </a:t>
            </a:r>
          </a:p>
        </p:txBody>
      </p:sp>
      <p:sp>
        <p:nvSpPr>
          <p:cNvPr id="16" name="Rectangle 15"/>
          <p:cNvSpPr/>
          <p:nvPr/>
        </p:nvSpPr>
        <p:spPr>
          <a:xfrm>
            <a:off x="251521" y="1268760"/>
            <a:ext cx="2016223" cy="448156"/>
          </a:xfrm>
          <a:prstGeom prst="rect">
            <a:avLst/>
          </a:prstGeom>
          <a:solidFill>
            <a:srgbClr val="0073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Get metadata &amp; abstracts</a:t>
            </a:r>
          </a:p>
        </p:txBody>
      </p:sp>
      <p:sp>
        <p:nvSpPr>
          <p:cNvPr id="17" name="Rectangle 16"/>
          <p:cNvSpPr/>
          <p:nvPr/>
        </p:nvSpPr>
        <p:spPr>
          <a:xfrm>
            <a:off x="2555776" y="1268760"/>
            <a:ext cx="1944217" cy="448156"/>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Show the final version </a:t>
            </a:r>
          </a:p>
        </p:txBody>
      </p:sp>
      <p:sp>
        <p:nvSpPr>
          <p:cNvPr id="18" name="Rectangle 17"/>
          <p:cNvSpPr/>
          <p:nvPr/>
        </p:nvSpPr>
        <p:spPr>
          <a:xfrm>
            <a:off x="7122382" y="1758933"/>
            <a:ext cx="1914114" cy="3274279"/>
          </a:xfrm>
          <a:prstGeom prst="rect">
            <a:avLst/>
          </a:prstGeom>
          <a:solidFill>
            <a:srgbClr val="0075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Hosting permissions API can retrieve embargo end dates so you can make manuscripts automatically available to the public after embargo </a:t>
            </a:r>
          </a:p>
        </p:txBody>
      </p:sp>
      <p:sp>
        <p:nvSpPr>
          <p:cNvPr id="19" name="Rectangle 18"/>
          <p:cNvSpPr/>
          <p:nvPr/>
        </p:nvSpPr>
        <p:spPr>
          <a:xfrm>
            <a:off x="7092280" y="1268760"/>
            <a:ext cx="1944216" cy="470040"/>
          </a:xfrm>
          <a:prstGeom prst="rect">
            <a:avLst/>
          </a:prstGeom>
          <a:solidFill>
            <a:srgbClr val="0075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Make manuscripts public</a:t>
            </a:r>
          </a:p>
        </p:txBody>
      </p:sp>
      <p:sp>
        <p:nvSpPr>
          <p:cNvPr id="20" name="Rectangle 19"/>
          <p:cNvSpPr/>
          <p:nvPr/>
        </p:nvSpPr>
        <p:spPr>
          <a:xfrm>
            <a:off x="1616884" y="5406315"/>
            <a:ext cx="7299442" cy="830997"/>
          </a:xfrm>
          <a:prstGeom prst="rect">
            <a:avLst/>
          </a:prstGeom>
        </p:spPr>
        <p:txBody>
          <a:bodyPr wrap="square">
            <a:spAutoFit/>
          </a:bodyPr>
          <a:lstStyle/>
          <a:p>
            <a:r>
              <a:rPr lang="en-GB" sz="1600" b="1" dirty="0">
                <a:solidFill>
                  <a:schemeClr val="accent4"/>
                </a:solidFill>
                <a:latin typeface="Arial" panose="020B0604020202020204" pitchFamily="34" charset="0"/>
                <a:cs typeface="Arial" panose="020B0604020202020204" pitchFamily="34" charset="0"/>
              </a:rPr>
              <a:t>Did you know? </a:t>
            </a:r>
          </a:p>
          <a:p>
            <a:r>
              <a:rPr lang="en-GB" sz="1600" dirty="0">
                <a:latin typeface="Arial" panose="020B0604020202020204" pitchFamily="34" charset="0"/>
                <a:cs typeface="Arial" panose="020B0604020202020204" pitchFamily="34" charset="0"/>
              </a:rPr>
              <a:t>Scopus customers can also integrate Scopus APIs to retrieve metadata and abstracts across all publishers </a:t>
            </a:r>
            <a:endParaRPr lang="en-US" sz="1600" dirty="0">
              <a:latin typeface="Arial" panose="020B0604020202020204" pitchFamily="34" charset="0"/>
              <a:cs typeface="Arial" panose="020B0604020202020204" pitchFamily="34" charset="0"/>
            </a:endParaRP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599156"/>
            <a:ext cx="1135123" cy="32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4466209" y="6515471"/>
            <a:ext cx="4572000" cy="307777"/>
          </a:xfrm>
          <a:prstGeom prst="rect">
            <a:avLst/>
          </a:prstGeom>
        </p:spPr>
        <p:txBody>
          <a:bodyPr>
            <a:spAutoFit/>
          </a:bodyPr>
          <a:lstStyle/>
          <a:p>
            <a:r>
              <a:rPr lang="en-GB" sz="1400" b="1" dirty="0">
                <a:latin typeface="Arial" panose="020B0604020202020204" pitchFamily="34" charset="0"/>
                <a:cs typeface="Arial" panose="020B0604020202020204" pitchFamily="34" charset="0"/>
              </a:rPr>
              <a:t>//dev.elsevier.com/tecdoc_sd_ir_integration.html</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4022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Research Metrics for Open Publishing / Publishers</a:t>
            </a:r>
          </a:p>
        </p:txBody>
      </p:sp>
    </p:spTree>
    <p:extLst>
      <p:ext uri="{BB962C8B-B14F-4D97-AF65-F5344CB8AC3E}">
        <p14:creationId xmlns:p14="http://schemas.microsoft.com/office/powerpoint/2010/main" val="217650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3E1B-3F71-460E-85B3-19A5CA700141}"/>
              </a:ext>
            </a:extLst>
          </p:cNvPr>
          <p:cNvSpPr>
            <a:spLocks noGrp="1"/>
          </p:cNvSpPr>
          <p:nvPr>
            <p:ph type="title"/>
          </p:nvPr>
        </p:nvSpPr>
        <p:spPr/>
        <p:txBody>
          <a:bodyPr/>
          <a:lstStyle/>
          <a:p>
            <a:r>
              <a:rPr lang="en-US" dirty="0"/>
              <a:t>My publication doesn’t have a J. Imp Factor, what can I show authors?</a:t>
            </a:r>
          </a:p>
        </p:txBody>
      </p:sp>
      <p:sp>
        <p:nvSpPr>
          <p:cNvPr id="3" name="Content Placeholder 2">
            <a:extLst>
              <a:ext uri="{FF2B5EF4-FFF2-40B4-BE49-F238E27FC236}">
                <a16:creationId xmlns:a16="http://schemas.microsoft.com/office/drawing/2014/main" id="{D3D643E6-2D3F-4295-8301-F7B7795AE697}"/>
              </a:ext>
            </a:extLst>
          </p:cNvPr>
          <p:cNvSpPr>
            <a:spLocks noGrp="1"/>
          </p:cNvSpPr>
          <p:nvPr>
            <p:ph idx="1"/>
          </p:nvPr>
        </p:nvSpPr>
        <p:spPr>
          <a:xfrm>
            <a:off x="198574" y="1266429"/>
            <a:ext cx="8238319" cy="1177859"/>
          </a:xfrm>
        </p:spPr>
        <p:txBody>
          <a:bodyPr/>
          <a:lstStyle/>
          <a:p>
            <a:r>
              <a:rPr lang="en-US" dirty="0"/>
              <a:t>Which metrics can I offer researchers to evaluate the plethora of OA journal options?</a:t>
            </a:r>
          </a:p>
          <a:p>
            <a:endParaRPr lang="en-US" dirty="0"/>
          </a:p>
        </p:txBody>
      </p:sp>
      <p:sp>
        <p:nvSpPr>
          <p:cNvPr id="4" name="Rectangle 3">
            <a:extLst>
              <a:ext uri="{FF2B5EF4-FFF2-40B4-BE49-F238E27FC236}">
                <a16:creationId xmlns:a16="http://schemas.microsoft.com/office/drawing/2014/main" id="{94EF76BE-342B-46DE-A080-9F74B6D03B35}"/>
              </a:ext>
            </a:extLst>
          </p:cNvPr>
          <p:cNvSpPr/>
          <p:nvPr/>
        </p:nvSpPr>
        <p:spPr>
          <a:xfrm>
            <a:off x="198574" y="3641709"/>
            <a:ext cx="8496944" cy="2043970"/>
          </a:xfrm>
          <a:prstGeom prst="rect">
            <a:avLst/>
          </a:prstGeom>
          <a:solidFill>
            <a:schemeClr val="accent5">
              <a:lumMod val="20000"/>
              <a:lumOff val="8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FF48419-DA41-4EAC-8C6C-0E4341E3BF20}"/>
              </a:ext>
            </a:extLst>
          </p:cNvPr>
          <p:cNvSpPr/>
          <p:nvPr/>
        </p:nvSpPr>
        <p:spPr>
          <a:xfrm>
            <a:off x="4320046" y="5302447"/>
            <a:ext cx="699247" cy="340659"/>
          </a:xfrm>
          <a:prstGeom prst="rect">
            <a:avLst/>
          </a:prstGeom>
          <a:solidFill>
            <a:schemeClr val="bg1"/>
          </a:solid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rgbClr val="53565A"/>
                </a:solidFill>
              </a:rPr>
              <a:t>2013</a:t>
            </a:r>
          </a:p>
        </p:txBody>
      </p:sp>
      <p:sp>
        <p:nvSpPr>
          <p:cNvPr id="6" name="Rectangle 5">
            <a:extLst>
              <a:ext uri="{FF2B5EF4-FFF2-40B4-BE49-F238E27FC236}">
                <a16:creationId xmlns:a16="http://schemas.microsoft.com/office/drawing/2014/main" id="{A163D518-1FB4-490F-8B8A-3C8DA87DC2FF}"/>
              </a:ext>
            </a:extLst>
          </p:cNvPr>
          <p:cNvSpPr/>
          <p:nvPr/>
        </p:nvSpPr>
        <p:spPr>
          <a:xfrm>
            <a:off x="7806740" y="5302447"/>
            <a:ext cx="699247" cy="340659"/>
          </a:xfrm>
          <a:prstGeom prst="rect">
            <a:avLst/>
          </a:prstGeom>
          <a:solidFill>
            <a:schemeClr val="bg1"/>
          </a:solid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rgbClr val="53565A"/>
                </a:solidFill>
              </a:rPr>
              <a:t>2018</a:t>
            </a:r>
          </a:p>
        </p:txBody>
      </p:sp>
      <p:sp>
        <p:nvSpPr>
          <p:cNvPr id="7" name="Left Brace 6">
            <a:extLst>
              <a:ext uri="{FF2B5EF4-FFF2-40B4-BE49-F238E27FC236}">
                <a16:creationId xmlns:a16="http://schemas.microsoft.com/office/drawing/2014/main" id="{B25EC0D5-2088-4BBB-A887-696AF48ED034}"/>
              </a:ext>
            </a:extLst>
          </p:cNvPr>
          <p:cNvSpPr/>
          <p:nvPr/>
        </p:nvSpPr>
        <p:spPr>
          <a:xfrm rot="5400000" flipV="1">
            <a:off x="5905520" y="4066381"/>
            <a:ext cx="306206" cy="2097741"/>
          </a:xfrm>
          <a:prstGeom prst="leftBrace">
            <a:avLst>
              <a:gd name="adj1" fmla="val 51404"/>
              <a:gd name="adj2" fmla="val 4914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3565A"/>
              </a:solidFill>
            </a:endParaRPr>
          </a:p>
        </p:txBody>
      </p:sp>
      <p:sp>
        <p:nvSpPr>
          <p:cNvPr id="8" name="TextBox 7">
            <a:extLst>
              <a:ext uri="{FF2B5EF4-FFF2-40B4-BE49-F238E27FC236}">
                <a16:creationId xmlns:a16="http://schemas.microsoft.com/office/drawing/2014/main" id="{DCDB524D-665C-4F81-8A11-2687A9C8D07D}"/>
              </a:ext>
            </a:extLst>
          </p:cNvPr>
          <p:cNvSpPr txBox="1"/>
          <p:nvPr/>
        </p:nvSpPr>
        <p:spPr>
          <a:xfrm>
            <a:off x="5864816" y="4538983"/>
            <a:ext cx="360431" cy="369332"/>
          </a:xfrm>
          <a:prstGeom prst="rect">
            <a:avLst/>
          </a:prstGeom>
          <a:solidFill>
            <a:schemeClr val="tx1"/>
          </a:solidFill>
        </p:spPr>
        <p:txBody>
          <a:bodyPr wrap="square" rtlCol="0">
            <a:spAutoFit/>
          </a:bodyPr>
          <a:lstStyle/>
          <a:p>
            <a:pPr algn="ctr"/>
            <a:r>
              <a:rPr lang="en-US" b="1" dirty="0">
                <a:solidFill>
                  <a:prstClr val="white"/>
                </a:solidFill>
              </a:rPr>
              <a:t>B</a:t>
            </a:r>
          </a:p>
        </p:txBody>
      </p:sp>
      <p:sp>
        <p:nvSpPr>
          <p:cNvPr id="9" name="TextBox 8">
            <a:extLst>
              <a:ext uri="{FF2B5EF4-FFF2-40B4-BE49-F238E27FC236}">
                <a16:creationId xmlns:a16="http://schemas.microsoft.com/office/drawing/2014/main" id="{7CC6898C-2A47-4AA7-8736-101BE0A41C12}"/>
              </a:ext>
            </a:extLst>
          </p:cNvPr>
          <p:cNvSpPr txBox="1"/>
          <p:nvPr/>
        </p:nvSpPr>
        <p:spPr>
          <a:xfrm>
            <a:off x="7290467" y="3787545"/>
            <a:ext cx="325837" cy="369332"/>
          </a:xfrm>
          <a:prstGeom prst="rect">
            <a:avLst/>
          </a:prstGeom>
          <a:solidFill>
            <a:schemeClr val="tx2"/>
          </a:solidFill>
        </p:spPr>
        <p:txBody>
          <a:bodyPr wrap="square" rtlCol="0">
            <a:spAutoFit/>
          </a:bodyPr>
          <a:lstStyle/>
          <a:p>
            <a:pPr algn="ctr"/>
            <a:r>
              <a:rPr lang="en-US" b="1" dirty="0">
                <a:solidFill>
                  <a:prstClr val="white"/>
                </a:solidFill>
              </a:rPr>
              <a:t>A</a:t>
            </a:r>
          </a:p>
        </p:txBody>
      </p:sp>
      <p:grpSp>
        <p:nvGrpSpPr>
          <p:cNvPr id="10" name="Group 9">
            <a:extLst>
              <a:ext uri="{FF2B5EF4-FFF2-40B4-BE49-F238E27FC236}">
                <a16:creationId xmlns:a16="http://schemas.microsoft.com/office/drawing/2014/main" id="{9051FA79-57CB-4FFD-977F-40979DC34F16}"/>
              </a:ext>
            </a:extLst>
          </p:cNvPr>
          <p:cNvGrpSpPr/>
          <p:nvPr/>
        </p:nvGrpSpPr>
        <p:grpSpPr>
          <a:xfrm>
            <a:off x="198575" y="4271791"/>
            <a:ext cx="3426433" cy="924556"/>
            <a:chOff x="756713" y="5250881"/>
            <a:chExt cx="3426433" cy="924556"/>
          </a:xfrm>
        </p:grpSpPr>
        <p:sp>
          <p:nvSpPr>
            <p:cNvPr id="11" name="TextBox 10">
              <a:extLst>
                <a:ext uri="{FF2B5EF4-FFF2-40B4-BE49-F238E27FC236}">
                  <a16:creationId xmlns:a16="http://schemas.microsoft.com/office/drawing/2014/main" id="{947DDE06-C448-4E03-A6A9-B3FF920EA6BB}"/>
                </a:ext>
              </a:extLst>
            </p:cNvPr>
            <p:cNvSpPr txBox="1"/>
            <p:nvPr/>
          </p:nvSpPr>
          <p:spPr>
            <a:xfrm>
              <a:off x="756713" y="5489587"/>
              <a:ext cx="2555364" cy="369332"/>
            </a:xfrm>
            <a:prstGeom prst="rect">
              <a:avLst/>
            </a:prstGeom>
            <a:noFill/>
          </p:spPr>
          <p:txBody>
            <a:bodyPr wrap="square" rtlCol="0">
              <a:spAutoFit/>
            </a:bodyPr>
            <a:lstStyle/>
            <a:p>
              <a:pPr algn="ctr"/>
              <a:r>
                <a:rPr lang="en-US" b="1" dirty="0">
                  <a:solidFill>
                    <a:schemeClr val="accent1"/>
                  </a:solidFill>
                </a:rPr>
                <a:t>CiteScore 2017 value </a:t>
              </a:r>
            </a:p>
          </p:txBody>
        </p:sp>
        <p:sp>
          <p:nvSpPr>
            <p:cNvPr id="12" name="TextBox 11">
              <a:extLst>
                <a:ext uri="{FF2B5EF4-FFF2-40B4-BE49-F238E27FC236}">
                  <a16:creationId xmlns:a16="http://schemas.microsoft.com/office/drawing/2014/main" id="{EF791CC9-4D7D-4D8E-BB7D-945372170173}"/>
                </a:ext>
              </a:extLst>
            </p:cNvPr>
            <p:cNvSpPr txBox="1"/>
            <p:nvPr/>
          </p:nvSpPr>
          <p:spPr>
            <a:xfrm>
              <a:off x="3759960" y="5806105"/>
              <a:ext cx="360431" cy="369332"/>
            </a:xfrm>
            <a:prstGeom prst="rect">
              <a:avLst/>
            </a:prstGeom>
            <a:solidFill>
              <a:schemeClr val="tx1"/>
            </a:solidFill>
          </p:spPr>
          <p:txBody>
            <a:bodyPr wrap="square" rtlCol="0">
              <a:spAutoFit/>
            </a:bodyPr>
            <a:lstStyle/>
            <a:p>
              <a:pPr algn="ctr"/>
              <a:r>
                <a:rPr lang="en-US" b="1" dirty="0">
                  <a:solidFill>
                    <a:prstClr val="white"/>
                  </a:solidFill>
                </a:rPr>
                <a:t>B</a:t>
              </a:r>
            </a:p>
          </p:txBody>
        </p:sp>
        <p:sp>
          <p:nvSpPr>
            <p:cNvPr id="13" name="TextBox 12">
              <a:extLst>
                <a:ext uri="{FF2B5EF4-FFF2-40B4-BE49-F238E27FC236}">
                  <a16:creationId xmlns:a16="http://schemas.microsoft.com/office/drawing/2014/main" id="{E180182F-EB4F-466E-A4DF-263CA6BADD1C}"/>
                </a:ext>
              </a:extLst>
            </p:cNvPr>
            <p:cNvSpPr txBox="1"/>
            <p:nvPr/>
          </p:nvSpPr>
          <p:spPr>
            <a:xfrm>
              <a:off x="3777257" y="5250881"/>
              <a:ext cx="325837" cy="369332"/>
            </a:xfrm>
            <a:prstGeom prst="rect">
              <a:avLst/>
            </a:prstGeom>
            <a:solidFill>
              <a:schemeClr val="tx2"/>
            </a:solidFill>
          </p:spPr>
          <p:txBody>
            <a:bodyPr wrap="square" rtlCol="0">
              <a:spAutoFit/>
            </a:bodyPr>
            <a:lstStyle/>
            <a:p>
              <a:pPr algn="ctr"/>
              <a:r>
                <a:rPr lang="en-US" b="1" dirty="0">
                  <a:solidFill>
                    <a:prstClr val="white"/>
                  </a:solidFill>
                </a:rPr>
                <a:t>A</a:t>
              </a:r>
            </a:p>
          </p:txBody>
        </p:sp>
        <p:cxnSp>
          <p:nvCxnSpPr>
            <p:cNvPr id="14" name="Straight Connector 13">
              <a:extLst>
                <a:ext uri="{FF2B5EF4-FFF2-40B4-BE49-F238E27FC236}">
                  <a16:creationId xmlns:a16="http://schemas.microsoft.com/office/drawing/2014/main" id="{B7B1268E-3E25-450B-AA82-85F5F91D63C3}"/>
                </a:ext>
              </a:extLst>
            </p:cNvPr>
            <p:cNvCxnSpPr/>
            <p:nvPr/>
          </p:nvCxnSpPr>
          <p:spPr>
            <a:xfrm flipH="1">
              <a:off x="3707607" y="5706256"/>
              <a:ext cx="475539"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0718A38-0147-4BF7-96D5-9EA183ADD2B3}"/>
                </a:ext>
              </a:extLst>
            </p:cNvPr>
            <p:cNvSpPr txBox="1"/>
            <p:nvPr/>
          </p:nvSpPr>
          <p:spPr>
            <a:xfrm>
              <a:off x="3248088" y="5496035"/>
              <a:ext cx="319318" cy="369332"/>
            </a:xfrm>
            <a:prstGeom prst="rect">
              <a:avLst/>
            </a:prstGeom>
            <a:noFill/>
          </p:spPr>
          <p:txBody>
            <a:bodyPr wrap="none" rtlCol="0">
              <a:spAutoFit/>
            </a:bodyPr>
            <a:lstStyle/>
            <a:p>
              <a:r>
                <a:rPr lang="en-US" b="1" dirty="0">
                  <a:solidFill>
                    <a:schemeClr val="accent1"/>
                  </a:solidFill>
                </a:rPr>
                <a:t>=</a:t>
              </a:r>
            </a:p>
          </p:txBody>
        </p:sp>
      </p:grpSp>
      <p:cxnSp>
        <p:nvCxnSpPr>
          <p:cNvPr id="16" name="Straight Arrow Connector 15">
            <a:extLst>
              <a:ext uri="{FF2B5EF4-FFF2-40B4-BE49-F238E27FC236}">
                <a16:creationId xmlns:a16="http://schemas.microsoft.com/office/drawing/2014/main" id="{A7F81302-2F1F-4F14-8CBB-DAA40E18A8A8}"/>
              </a:ext>
            </a:extLst>
          </p:cNvPr>
          <p:cNvCxnSpPr/>
          <p:nvPr/>
        </p:nvCxnSpPr>
        <p:spPr>
          <a:xfrm>
            <a:off x="6040237" y="3964174"/>
            <a:ext cx="0" cy="320311"/>
          </a:xfrm>
          <a:prstGeom prst="straightConnector1">
            <a:avLst/>
          </a:prstGeom>
          <a:ln w="28575">
            <a:solidFill>
              <a:schemeClr val="accent3">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DC1ACE3-8569-4CDB-982C-0BC72016356D}"/>
              </a:ext>
            </a:extLst>
          </p:cNvPr>
          <p:cNvCxnSpPr/>
          <p:nvPr/>
        </p:nvCxnSpPr>
        <p:spPr>
          <a:xfrm>
            <a:off x="6040236" y="3972211"/>
            <a:ext cx="1020200" cy="0"/>
          </a:xfrm>
          <a:prstGeom prst="line">
            <a:avLst/>
          </a:prstGeom>
          <a:ln w="28575">
            <a:solidFill>
              <a:schemeClr val="accent3">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5EDB79E-125F-40E8-9A15-4C4E4FBFDBF7}"/>
              </a:ext>
            </a:extLst>
          </p:cNvPr>
          <p:cNvCxnSpPr/>
          <p:nvPr/>
        </p:nvCxnSpPr>
        <p:spPr>
          <a:xfrm flipV="1">
            <a:off x="7453386" y="4271791"/>
            <a:ext cx="3730" cy="1014622"/>
          </a:xfrm>
          <a:prstGeom prst="line">
            <a:avLst/>
          </a:prstGeom>
          <a:ln w="28575">
            <a:solidFill>
              <a:schemeClr val="accent3">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A211D6D5-BC0E-4C03-B039-6E751FFB03BB}"/>
              </a:ext>
            </a:extLst>
          </p:cNvPr>
          <p:cNvSpPr/>
          <p:nvPr/>
        </p:nvSpPr>
        <p:spPr>
          <a:xfrm>
            <a:off x="5019293" y="4284486"/>
            <a:ext cx="2088201" cy="1017962"/>
          </a:xfrm>
          <a:prstGeom prst="rect">
            <a:avLst/>
          </a:prstGeom>
          <a:noFill/>
          <a:ln>
            <a:solidFill>
              <a:schemeClr val="accent3">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rgbClr val="53565A"/>
              </a:solidFill>
            </a:endParaRPr>
          </a:p>
        </p:txBody>
      </p:sp>
      <p:sp>
        <p:nvSpPr>
          <p:cNvPr id="20" name="Rectangle 19">
            <a:extLst>
              <a:ext uri="{FF2B5EF4-FFF2-40B4-BE49-F238E27FC236}">
                <a16:creationId xmlns:a16="http://schemas.microsoft.com/office/drawing/2014/main" id="{E968C765-E20D-49DB-B505-14446E52DE41}"/>
              </a:ext>
            </a:extLst>
          </p:cNvPr>
          <p:cNvSpPr/>
          <p:nvPr/>
        </p:nvSpPr>
        <p:spPr>
          <a:xfrm>
            <a:off x="5009752" y="5302447"/>
            <a:ext cx="699247" cy="340659"/>
          </a:xfrm>
          <a:prstGeom prst="rect">
            <a:avLst/>
          </a:prstGeom>
          <a:solidFill>
            <a:schemeClr val="bg1"/>
          </a:solidFill>
          <a:ln>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rgbClr val="53565A"/>
                </a:solidFill>
              </a:rPr>
              <a:t>2014</a:t>
            </a:r>
          </a:p>
        </p:txBody>
      </p:sp>
      <p:sp>
        <p:nvSpPr>
          <p:cNvPr id="21" name="Rectangle 20">
            <a:extLst>
              <a:ext uri="{FF2B5EF4-FFF2-40B4-BE49-F238E27FC236}">
                <a16:creationId xmlns:a16="http://schemas.microsoft.com/office/drawing/2014/main" id="{940718D8-F3D5-433D-A8D1-D8E576D63AC5}"/>
              </a:ext>
            </a:extLst>
          </p:cNvPr>
          <p:cNvSpPr/>
          <p:nvPr/>
        </p:nvSpPr>
        <p:spPr>
          <a:xfrm>
            <a:off x="5708999" y="5302447"/>
            <a:ext cx="699247" cy="340659"/>
          </a:xfrm>
          <a:prstGeom prst="rect">
            <a:avLst/>
          </a:prstGeom>
          <a:solidFill>
            <a:schemeClr val="bg1"/>
          </a:solidFill>
          <a:ln>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rgbClr val="53565A"/>
                </a:solidFill>
              </a:rPr>
              <a:t>2015</a:t>
            </a:r>
          </a:p>
        </p:txBody>
      </p:sp>
      <p:graphicFrame>
        <p:nvGraphicFramePr>
          <p:cNvPr id="22" name="Table 21">
            <a:extLst>
              <a:ext uri="{FF2B5EF4-FFF2-40B4-BE49-F238E27FC236}">
                <a16:creationId xmlns:a16="http://schemas.microsoft.com/office/drawing/2014/main" id="{C1FD8052-A880-4006-8D34-9D47987B01AC}"/>
              </a:ext>
            </a:extLst>
          </p:cNvPr>
          <p:cNvGraphicFramePr>
            <a:graphicFrameLocks noGrp="1"/>
          </p:cNvGraphicFramePr>
          <p:nvPr>
            <p:extLst>
              <p:ext uri="{D42A27DB-BD31-4B8C-83A1-F6EECF244321}">
                <p14:modId xmlns:p14="http://schemas.microsoft.com/office/powerpoint/2010/main" val="1004907114"/>
              </p:ext>
            </p:extLst>
          </p:nvPr>
        </p:nvGraphicFramePr>
        <p:xfrm>
          <a:off x="198574" y="5688386"/>
          <a:ext cx="8496944" cy="1095638"/>
        </p:xfrm>
        <a:graphic>
          <a:graphicData uri="http://schemas.openxmlformats.org/drawingml/2006/table">
            <a:tbl>
              <a:tblPr firstRow="1" bandRow="1">
                <a:tableStyleId>{073A0DAA-6AF3-43AB-8588-CEC1D06C72B9}</a:tableStyleId>
              </a:tblPr>
              <a:tblGrid>
                <a:gridCol w="8496944">
                  <a:extLst>
                    <a:ext uri="{9D8B030D-6E8A-4147-A177-3AD203B41FA5}">
                      <a16:colId xmlns:a16="http://schemas.microsoft.com/office/drawing/2014/main" val="3436966252"/>
                    </a:ext>
                  </a:extLst>
                </a:gridCol>
              </a:tblGrid>
              <a:tr h="251461">
                <a:tc>
                  <a:txBody>
                    <a:bodyPr/>
                    <a:lstStyle/>
                    <a:p>
                      <a:r>
                        <a:rPr lang="en-GB" sz="1800" dirty="0">
                          <a:solidFill>
                            <a:schemeClr val="accent1"/>
                          </a:solidFill>
                        </a:rPr>
                        <a:t>CiteScore</a:t>
                      </a:r>
                      <a:endParaRPr lang="en-GB" sz="1600" dirty="0">
                        <a:solidFill>
                          <a:schemeClr val="accent1"/>
                        </a:solidFill>
                      </a:endParaRPr>
                    </a:p>
                  </a:txBody>
                  <a:tcPr marL="51435" marR="51435" marT="34291" marB="34291">
                    <a:solidFill>
                      <a:schemeClr val="accent5">
                        <a:lumMod val="60000"/>
                        <a:lumOff val="40000"/>
                      </a:schemeClr>
                    </a:solidFill>
                  </a:tcPr>
                </a:tc>
                <a:extLst>
                  <a:ext uri="{0D108BD9-81ED-4DB2-BD59-A6C34878D82A}">
                    <a16:rowId xmlns:a16="http://schemas.microsoft.com/office/drawing/2014/main" val="3397963538"/>
                  </a:ext>
                </a:extLst>
              </a:tr>
              <a:tr h="318395">
                <a:tc>
                  <a:txBody>
                    <a:bodyPr/>
                    <a:lstStyle/>
                    <a:p>
                      <a:r>
                        <a:rPr lang="en-GB" sz="1600" b="1" dirty="0">
                          <a:solidFill>
                            <a:schemeClr val="tx2"/>
                          </a:solidFill>
                        </a:rPr>
                        <a:t>A = citations to 3 years of documents</a:t>
                      </a:r>
                    </a:p>
                  </a:txBody>
                  <a:tcPr marL="51435" marR="51435" marT="34291" marB="34291">
                    <a:solidFill>
                      <a:schemeClr val="accent5">
                        <a:lumMod val="40000"/>
                        <a:lumOff val="60000"/>
                      </a:schemeClr>
                    </a:solidFill>
                  </a:tcPr>
                </a:tc>
                <a:extLst>
                  <a:ext uri="{0D108BD9-81ED-4DB2-BD59-A6C34878D82A}">
                    <a16:rowId xmlns:a16="http://schemas.microsoft.com/office/drawing/2014/main" val="25946645"/>
                  </a:ext>
                </a:extLst>
              </a:tr>
              <a:tr h="434341">
                <a:tc>
                  <a:txBody>
                    <a:bodyPr/>
                    <a:lstStyle/>
                    <a:p>
                      <a:r>
                        <a:rPr lang="en-GB" sz="1600" b="1" dirty="0">
                          <a:solidFill>
                            <a:schemeClr val="tx1"/>
                          </a:solidFill>
                        </a:rPr>
                        <a:t>B = all documents indexed in Scopus, same as A</a:t>
                      </a:r>
                    </a:p>
                  </a:txBody>
                  <a:tcPr marL="51435" marR="51435" marT="34291" marB="34291">
                    <a:solidFill>
                      <a:schemeClr val="accent5">
                        <a:lumMod val="20000"/>
                        <a:lumOff val="80000"/>
                      </a:schemeClr>
                    </a:solidFill>
                  </a:tcPr>
                </a:tc>
                <a:extLst>
                  <a:ext uri="{0D108BD9-81ED-4DB2-BD59-A6C34878D82A}">
                    <a16:rowId xmlns:a16="http://schemas.microsoft.com/office/drawing/2014/main" val="3538843396"/>
                  </a:ext>
                </a:extLst>
              </a:tr>
            </a:tbl>
          </a:graphicData>
        </a:graphic>
      </p:graphicFrame>
      <p:sp>
        <p:nvSpPr>
          <p:cNvPr id="23" name="Rectangle 22">
            <a:extLst>
              <a:ext uri="{FF2B5EF4-FFF2-40B4-BE49-F238E27FC236}">
                <a16:creationId xmlns:a16="http://schemas.microsoft.com/office/drawing/2014/main" id="{21FF5E20-D11D-4B00-876C-C8162E904231}"/>
              </a:ext>
            </a:extLst>
          </p:cNvPr>
          <p:cNvSpPr/>
          <p:nvPr/>
        </p:nvSpPr>
        <p:spPr>
          <a:xfrm>
            <a:off x="7107493" y="5302447"/>
            <a:ext cx="699247" cy="340659"/>
          </a:xfrm>
          <a:prstGeom prst="rect">
            <a:avLst/>
          </a:prstGeom>
          <a:solidFill>
            <a:schemeClr val="tx2">
              <a:lumMod val="40000"/>
              <a:lumOff val="60000"/>
            </a:schemeClr>
          </a:solid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rgbClr val="53565A"/>
                </a:solidFill>
              </a:rPr>
              <a:t>2017</a:t>
            </a:r>
          </a:p>
        </p:txBody>
      </p:sp>
      <p:sp>
        <p:nvSpPr>
          <p:cNvPr id="24" name="Rectangle 23">
            <a:extLst>
              <a:ext uri="{FF2B5EF4-FFF2-40B4-BE49-F238E27FC236}">
                <a16:creationId xmlns:a16="http://schemas.microsoft.com/office/drawing/2014/main" id="{2CC626A6-B601-40B3-A738-DFFF29B084B5}"/>
              </a:ext>
            </a:extLst>
          </p:cNvPr>
          <p:cNvSpPr/>
          <p:nvPr/>
        </p:nvSpPr>
        <p:spPr>
          <a:xfrm>
            <a:off x="6408246" y="5302447"/>
            <a:ext cx="699247" cy="340659"/>
          </a:xfrm>
          <a:prstGeom prst="rect">
            <a:avLst/>
          </a:prstGeom>
          <a:solidFill>
            <a:schemeClr val="bg1"/>
          </a:solidFill>
          <a:ln>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rgbClr val="53565A"/>
                </a:solidFill>
              </a:rPr>
              <a:t>2016</a:t>
            </a:r>
          </a:p>
        </p:txBody>
      </p:sp>
      <p:sp>
        <p:nvSpPr>
          <p:cNvPr id="25" name="Rectangle 24">
            <a:extLst>
              <a:ext uri="{FF2B5EF4-FFF2-40B4-BE49-F238E27FC236}">
                <a16:creationId xmlns:a16="http://schemas.microsoft.com/office/drawing/2014/main" id="{24A96458-38B7-4F74-8D1D-17143A2170EB}"/>
              </a:ext>
            </a:extLst>
          </p:cNvPr>
          <p:cNvSpPr/>
          <p:nvPr/>
        </p:nvSpPr>
        <p:spPr>
          <a:xfrm>
            <a:off x="248678" y="3065814"/>
            <a:ext cx="8756241" cy="538609"/>
          </a:xfrm>
          <a:prstGeom prst="rect">
            <a:avLst/>
          </a:prstGeom>
        </p:spPr>
        <p:txBody>
          <a:bodyPr wrap="square">
            <a:spAutoFit/>
          </a:bodyPr>
          <a:lstStyle/>
          <a:p>
            <a:r>
              <a:rPr lang="en-GB" dirty="0" err="1"/>
              <a:t>CiteScore</a:t>
            </a:r>
            <a:r>
              <a:rPr lang="en-GB" dirty="0"/>
              <a:t> is a simple metric for all Scopus serial titles – freely available incl. data</a:t>
            </a:r>
            <a:br>
              <a:rPr lang="en-US" dirty="0"/>
            </a:br>
            <a:r>
              <a:rPr lang="en-US" sz="1100" dirty="0"/>
              <a:t>Example shows </a:t>
            </a:r>
            <a:r>
              <a:rPr lang="en-US" sz="1100" dirty="0" err="1"/>
              <a:t>CiteScore</a:t>
            </a:r>
            <a:r>
              <a:rPr lang="en-US" sz="1100" dirty="0"/>
              <a:t> calculated for 2017</a:t>
            </a:r>
            <a:endParaRPr lang="en-US" dirty="0"/>
          </a:p>
        </p:txBody>
      </p:sp>
      <p:sp>
        <p:nvSpPr>
          <p:cNvPr id="26" name="Rectangle 25">
            <a:extLst>
              <a:ext uri="{FF2B5EF4-FFF2-40B4-BE49-F238E27FC236}">
                <a16:creationId xmlns:a16="http://schemas.microsoft.com/office/drawing/2014/main" id="{B5BC00D0-D361-4A4F-BBCC-B12C0A990992}"/>
              </a:ext>
            </a:extLst>
          </p:cNvPr>
          <p:cNvSpPr/>
          <p:nvPr/>
        </p:nvSpPr>
        <p:spPr>
          <a:xfrm>
            <a:off x="2036199" y="2074957"/>
            <a:ext cx="3672800" cy="369332"/>
          </a:xfrm>
          <a:prstGeom prst="rect">
            <a:avLst/>
          </a:prstGeom>
        </p:spPr>
        <p:txBody>
          <a:bodyPr wrap="none">
            <a:spAutoFit/>
          </a:bodyPr>
          <a:lstStyle/>
          <a:p>
            <a:r>
              <a:rPr lang="en-US" dirty="0">
                <a:solidFill>
                  <a:srgbClr val="FF0000"/>
                </a:solidFill>
              </a:rPr>
              <a:t>https://journalmetrics.scopus.com/</a:t>
            </a:r>
          </a:p>
        </p:txBody>
      </p:sp>
    </p:spTree>
    <p:extLst>
      <p:ext uri="{BB962C8B-B14F-4D97-AF65-F5344CB8AC3E}">
        <p14:creationId xmlns:p14="http://schemas.microsoft.com/office/powerpoint/2010/main" val="16851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67" y="1194185"/>
            <a:ext cx="8430176" cy="5226709"/>
          </a:xfrm>
          <a:prstGeom prst="rect">
            <a:avLst/>
          </a:prstGeom>
          <a:noFill/>
          <a:ln w="127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CiteScore is one of a family of related metrics</a:t>
            </a:r>
          </a:p>
        </p:txBody>
      </p:sp>
      <p:sp>
        <p:nvSpPr>
          <p:cNvPr id="5" name="Rounded Rectangle 4"/>
          <p:cNvSpPr/>
          <p:nvPr/>
        </p:nvSpPr>
        <p:spPr>
          <a:xfrm>
            <a:off x="2649303" y="4705232"/>
            <a:ext cx="1152128" cy="216024"/>
          </a:xfrm>
          <a:prstGeom prst="roundRect">
            <a:avLst/>
          </a:prstGeom>
          <a:no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6" name="Rounded Rectangle 5"/>
          <p:cNvSpPr/>
          <p:nvPr/>
        </p:nvSpPr>
        <p:spPr>
          <a:xfrm>
            <a:off x="2652651" y="4971360"/>
            <a:ext cx="1152128" cy="216024"/>
          </a:xfrm>
          <a:prstGeom prst="roundRect">
            <a:avLst/>
          </a:prstGeom>
          <a:no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Rounded Rectangle 6"/>
          <p:cNvSpPr/>
          <p:nvPr/>
        </p:nvSpPr>
        <p:spPr>
          <a:xfrm>
            <a:off x="7576368" y="4996334"/>
            <a:ext cx="1119149" cy="207029"/>
          </a:xfrm>
          <a:prstGeom prst="roundRect">
            <a:avLst/>
          </a:prstGeom>
          <a:no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8" name="Rounded Rectangle 7"/>
          <p:cNvSpPr/>
          <p:nvPr/>
        </p:nvSpPr>
        <p:spPr>
          <a:xfrm>
            <a:off x="529255" y="5578517"/>
            <a:ext cx="1440160" cy="216024"/>
          </a:xfrm>
          <a:prstGeom prst="roundRect">
            <a:avLst/>
          </a:prstGeom>
          <a:no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9" name="Rounded Rectangle 8"/>
          <p:cNvSpPr/>
          <p:nvPr/>
        </p:nvSpPr>
        <p:spPr>
          <a:xfrm>
            <a:off x="6748976" y="2381263"/>
            <a:ext cx="720080" cy="360040"/>
          </a:xfrm>
          <a:prstGeom prst="roundRect">
            <a:avLst/>
          </a:prstGeom>
          <a:no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0" name="Rectangle 9"/>
          <p:cNvSpPr/>
          <p:nvPr/>
        </p:nvSpPr>
        <p:spPr>
          <a:xfrm>
            <a:off x="0" y="6482483"/>
            <a:ext cx="3907865" cy="369332"/>
          </a:xfrm>
          <a:prstGeom prst="rect">
            <a:avLst/>
          </a:prstGeom>
        </p:spPr>
        <p:txBody>
          <a:bodyPr wrap="none">
            <a:spAutoFit/>
          </a:bodyPr>
          <a:lstStyle/>
          <a:p>
            <a:r>
              <a:rPr lang="en-US" b="1" dirty="0">
                <a:hlinkClick r:id="rId3"/>
              </a:rPr>
              <a:t>https://www.scopus.com/sources</a:t>
            </a:r>
            <a:r>
              <a:rPr lang="en-US" b="1" dirty="0"/>
              <a:t> </a:t>
            </a:r>
          </a:p>
        </p:txBody>
      </p:sp>
      <p:sp>
        <p:nvSpPr>
          <p:cNvPr id="11" name="Rectangle 10"/>
          <p:cNvSpPr/>
          <p:nvPr/>
        </p:nvSpPr>
        <p:spPr>
          <a:xfrm>
            <a:off x="5236135" y="6488668"/>
            <a:ext cx="4147289" cy="369332"/>
          </a:xfrm>
          <a:prstGeom prst="rect">
            <a:avLst/>
          </a:prstGeom>
        </p:spPr>
        <p:txBody>
          <a:bodyPr wrap="none">
            <a:spAutoFit/>
          </a:bodyPr>
          <a:lstStyle/>
          <a:p>
            <a:r>
              <a:rPr lang="en-US" b="1" dirty="0">
                <a:hlinkClick r:id="rId3"/>
              </a:rPr>
              <a:t>https://journalmetrics.scopus.com </a:t>
            </a:r>
            <a:r>
              <a:rPr lang="en-US" b="1" dirty="0"/>
              <a:t> </a:t>
            </a:r>
          </a:p>
        </p:txBody>
      </p:sp>
    </p:spTree>
    <p:extLst>
      <p:ext uri="{BB962C8B-B14F-4D97-AF65-F5344CB8AC3E}">
        <p14:creationId xmlns:p14="http://schemas.microsoft.com/office/powerpoint/2010/main" val="17567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7CA2-5EA4-40A1-9FAA-69FECFCE9FD6}"/>
              </a:ext>
            </a:extLst>
          </p:cNvPr>
          <p:cNvSpPr>
            <a:spLocks noGrp="1"/>
          </p:cNvSpPr>
          <p:nvPr>
            <p:ph type="title"/>
          </p:nvPr>
        </p:nvSpPr>
        <p:spPr/>
        <p:txBody>
          <a:bodyPr/>
          <a:lstStyle/>
          <a:p>
            <a:r>
              <a:rPr lang="en-US" dirty="0"/>
              <a:t>I’m an OA Publisher with interest to demonstrate article level impact of my journal to OA authors  (at no cost)</a:t>
            </a:r>
          </a:p>
        </p:txBody>
      </p:sp>
      <p:sp>
        <p:nvSpPr>
          <p:cNvPr id="3" name="Content Placeholder 2">
            <a:extLst>
              <a:ext uri="{FF2B5EF4-FFF2-40B4-BE49-F238E27FC236}">
                <a16:creationId xmlns:a16="http://schemas.microsoft.com/office/drawing/2014/main" id="{F299FBF0-E264-4925-9C4E-D76A39A35144}"/>
              </a:ext>
            </a:extLst>
          </p:cNvPr>
          <p:cNvSpPr>
            <a:spLocks noGrp="1"/>
          </p:cNvSpPr>
          <p:nvPr>
            <p:ph idx="1"/>
          </p:nvPr>
        </p:nvSpPr>
        <p:spPr/>
        <p:txBody>
          <a:bodyPr/>
          <a:lstStyle/>
          <a:p>
            <a:r>
              <a:rPr lang="en-US" dirty="0"/>
              <a:t>As an journal publisher, I am interested in securing repeat business from the same authors.  </a:t>
            </a:r>
          </a:p>
          <a:p>
            <a:r>
              <a:rPr lang="en-US" dirty="0"/>
              <a:t>Which metrics could I use to demonstrate that publishing in my journal delivered “Impact”?</a:t>
            </a:r>
          </a:p>
          <a:p>
            <a:r>
              <a:rPr lang="en-US" dirty="0"/>
              <a:t>As you know, citations have limitations in some types of work (Practical) and in some disciplines, and they take time to accrue.</a:t>
            </a:r>
          </a:p>
          <a:p>
            <a:endParaRPr lang="en-US" dirty="0"/>
          </a:p>
        </p:txBody>
      </p:sp>
      <p:pic>
        <p:nvPicPr>
          <p:cNvPr id="4" name="Picture 3">
            <a:extLst>
              <a:ext uri="{FF2B5EF4-FFF2-40B4-BE49-F238E27FC236}">
                <a16:creationId xmlns:a16="http://schemas.microsoft.com/office/drawing/2014/main" id="{3D2F500F-D4AF-45FC-8BA2-AB62335C2DB9}"/>
              </a:ext>
            </a:extLst>
          </p:cNvPr>
          <p:cNvPicPr>
            <a:picLocks noChangeAspect="1"/>
          </p:cNvPicPr>
          <p:nvPr/>
        </p:nvPicPr>
        <p:blipFill>
          <a:blip r:embed="rId2"/>
          <a:stretch>
            <a:fillRect/>
          </a:stretch>
        </p:blipFill>
        <p:spPr>
          <a:xfrm>
            <a:off x="4792717" y="3549186"/>
            <a:ext cx="4218498" cy="3225331"/>
          </a:xfrm>
          <a:prstGeom prst="rect">
            <a:avLst/>
          </a:prstGeom>
        </p:spPr>
      </p:pic>
      <p:sp>
        <p:nvSpPr>
          <p:cNvPr id="5" name="TextBox 4">
            <a:extLst>
              <a:ext uri="{FF2B5EF4-FFF2-40B4-BE49-F238E27FC236}">
                <a16:creationId xmlns:a16="http://schemas.microsoft.com/office/drawing/2014/main" id="{6743A3A6-054B-4D75-A488-1942C77A99DF}"/>
              </a:ext>
            </a:extLst>
          </p:cNvPr>
          <p:cNvSpPr txBox="1"/>
          <p:nvPr/>
        </p:nvSpPr>
        <p:spPr>
          <a:xfrm>
            <a:off x="804041" y="5060731"/>
            <a:ext cx="3484180" cy="646331"/>
          </a:xfrm>
          <a:prstGeom prst="rect">
            <a:avLst/>
          </a:prstGeom>
          <a:noFill/>
        </p:spPr>
        <p:txBody>
          <a:bodyPr wrap="square" rtlCol="0">
            <a:spAutoFit/>
          </a:bodyPr>
          <a:lstStyle/>
          <a:p>
            <a:r>
              <a:rPr lang="en-US" dirty="0"/>
              <a:t>No charge API integration of Plum Widget</a:t>
            </a:r>
          </a:p>
        </p:txBody>
      </p:sp>
      <p:sp>
        <p:nvSpPr>
          <p:cNvPr id="6" name="Rectangle 5">
            <a:extLst>
              <a:ext uri="{FF2B5EF4-FFF2-40B4-BE49-F238E27FC236}">
                <a16:creationId xmlns:a16="http://schemas.microsoft.com/office/drawing/2014/main" id="{037F1550-2F6D-4251-89F9-5707691D423B}"/>
              </a:ext>
            </a:extLst>
          </p:cNvPr>
          <p:cNvSpPr/>
          <p:nvPr/>
        </p:nvSpPr>
        <p:spPr>
          <a:xfrm>
            <a:off x="457199" y="6028924"/>
            <a:ext cx="4572000" cy="369332"/>
          </a:xfrm>
          <a:prstGeom prst="rect">
            <a:avLst/>
          </a:prstGeom>
        </p:spPr>
        <p:txBody>
          <a:bodyPr>
            <a:spAutoFit/>
          </a:bodyPr>
          <a:lstStyle/>
          <a:p>
            <a:r>
              <a:rPr lang="en-US" dirty="0"/>
              <a:t>https://plumanalytics.com/</a:t>
            </a:r>
          </a:p>
        </p:txBody>
      </p:sp>
    </p:spTree>
    <p:extLst>
      <p:ext uri="{BB962C8B-B14F-4D97-AF65-F5344CB8AC3E}">
        <p14:creationId xmlns:p14="http://schemas.microsoft.com/office/powerpoint/2010/main" val="42954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5204"/>
            <a:ext cx="8299986" cy="418645"/>
          </a:xfrm>
        </p:spPr>
        <p:txBody>
          <a:bodyPr/>
          <a:lstStyle/>
          <a:p>
            <a:r>
              <a:rPr lang="en-US" dirty="0"/>
              <a:t>Article Impact metrics - Plum Analytics</a:t>
            </a:r>
          </a:p>
        </p:txBody>
      </p:sp>
      <p:pic>
        <p:nvPicPr>
          <p:cNvPr id="3" name="Picture 2"/>
          <p:cNvPicPr>
            <a:picLocks noChangeAspect="1"/>
          </p:cNvPicPr>
          <p:nvPr/>
        </p:nvPicPr>
        <p:blipFill rotWithShape="1">
          <a:blip r:embed="rId3"/>
          <a:srcRect t="27449" b="43137"/>
          <a:stretch/>
        </p:blipFill>
        <p:spPr>
          <a:xfrm>
            <a:off x="277591" y="4771765"/>
            <a:ext cx="8467451" cy="16827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923" y="469593"/>
            <a:ext cx="1187624" cy="1391950"/>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8013" y="476672"/>
            <a:ext cx="729575" cy="87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01527" y="3343260"/>
            <a:ext cx="1286539" cy="1200329"/>
          </a:xfrm>
          <a:prstGeom prst="rect">
            <a:avLst/>
          </a:prstGeom>
          <a:noFill/>
        </p:spPr>
        <p:txBody>
          <a:bodyPr wrap="square" rtlCol="0">
            <a:spAutoFit/>
          </a:bodyPr>
          <a:lstStyle/>
          <a:p>
            <a:pPr algn="ctr"/>
            <a:r>
              <a:rPr lang="en-US" sz="1200" b="1" dirty="0"/>
              <a:t>MENTIONS</a:t>
            </a:r>
          </a:p>
          <a:p>
            <a:pPr algn="ctr"/>
            <a:r>
              <a:rPr lang="en-US" sz="1200" dirty="0"/>
              <a:t>(news, science blog posts, comments, reviews, Wikipedia links)</a:t>
            </a:r>
          </a:p>
        </p:txBody>
      </p:sp>
      <p:sp>
        <p:nvSpPr>
          <p:cNvPr id="8" name="TextBox 7"/>
          <p:cNvSpPr txBox="1"/>
          <p:nvPr/>
        </p:nvSpPr>
        <p:spPr>
          <a:xfrm>
            <a:off x="5604970" y="3335536"/>
            <a:ext cx="1433218" cy="646331"/>
          </a:xfrm>
          <a:prstGeom prst="rect">
            <a:avLst/>
          </a:prstGeom>
          <a:noFill/>
        </p:spPr>
        <p:txBody>
          <a:bodyPr wrap="square" rtlCol="0">
            <a:spAutoFit/>
          </a:bodyPr>
          <a:lstStyle/>
          <a:p>
            <a:pPr algn="ctr"/>
            <a:r>
              <a:rPr lang="en-US" sz="1200" b="1" dirty="0"/>
              <a:t>SOCIAL MEDIA</a:t>
            </a:r>
          </a:p>
          <a:p>
            <a:pPr algn="ctr"/>
            <a:r>
              <a:rPr lang="en-US" sz="1200" dirty="0"/>
              <a:t>(+1s, likes, shares, tweets)</a:t>
            </a:r>
          </a:p>
        </p:txBody>
      </p:sp>
      <p:sp>
        <p:nvSpPr>
          <p:cNvPr id="9" name="TextBox 8"/>
          <p:cNvSpPr txBox="1"/>
          <p:nvPr/>
        </p:nvSpPr>
        <p:spPr>
          <a:xfrm>
            <a:off x="7371097" y="3341745"/>
            <a:ext cx="1260480" cy="1200329"/>
          </a:xfrm>
          <a:prstGeom prst="rect">
            <a:avLst/>
          </a:prstGeom>
          <a:noFill/>
        </p:spPr>
        <p:txBody>
          <a:bodyPr wrap="square" rtlCol="0">
            <a:spAutoFit/>
          </a:bodyPr>
          <a:lstStyle/>
          <a:p>
            <a:pPr algn="ctr"/>
            <a:r>
              <a:rPr lang="en-US" sz="1200" b="1" dirty="0"/>
              <a:t>CITATIONS</a:t>
            </a:r>
          </a:p>
          <a:p>
            <a:pPr algn="ctr"/>
            <a:r>
              <a:rPr lang="en-US" sz="1200" dirty="0"/>
              <a:t>(citation indexes, patent citations, clinical citations)</a:t>
            </a:r>
          </a:p>
        </p:txBody>
      </p:sp>
      <p:pic>
        <p:nvPicPr>
          <p:cNvPr id="10" name="Picture 9" descr="Metrics_Icons_Mention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1079" y="2261533"/>
            <a:ext cx="900471" cy="891454"/>
          </a:xfrm>
          <a:prstGeom prst="rect">
            <a:avLst/>
          </a:prstGeom>
        </p:spPr>
      </p:pic>
      <p:pic>
        <p:nvPicPr>
          <p:cNvPr id="11" name="Picture 10" descr="Metrics_Icons_SocialMedia.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6904" y="2261533"/>
            <a:ext cx="900471" cy="891454"/>
          </a:xfrm>
          <a:prstGeom prst="rect">
            <a:avLst/>
          </a:prstGeom>
        </p:spPr>
      </p:pic>
      <p:pic>
        <p:nvPicPr>
          <p:cNvPr id="12" name="Picture 11" descr="Metrics_Icons_Citation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2729" y="2294311"/>
            <a:ext cx="900471" cy="891454"/>
          </a:xfrm>
          <a:prstGeom prst="rect">
            <a:avLst/>
          </a:prstGeom>
        </p:spPr>
      </p:pic>
      <p:sp>
        <p:nvSpPr>
          <p:cNvPr id="13" name="TextBox 12"/>
          <p:cNvSpPr txBox="1"/>
          <p:nvPr/>
        </p:nvSpPr>
        <p:spPr>
          <a:xfrm>
            <a:off x="395536" y="3343260"/>
            <a:ext cx="1255998" cy="1200329"/>
          </a:xfrm>
          <a:prstGeom prst="rect">
            <a:avLst/>
          </a:prstGeom>
          <a:noFill/>
        </p:spPr>
        <p:txBody>
          <a:bodyPr wrap="square" rtlCol="0">
            <a:spAutoFit/>
          </a:bodyPr>
          <a:lstStyle/>
          <a:p>
            <a:pPr algn="ctr"/>
            <a:r>
              <a:rPr lang="en-US" sz="1200" b="1" dirty="0"/>
              <a:t>USAGE</a:t>
            </a:r>
          </a:p>
          <a:p>
            <a:pPr algn="ctr"/>
            <a:r>
              <a:rPr lang="en-US" sz="1200" dirty="0"/>
              <a:t>(clicks, downloads, views, library holdings, video plays)</a:t>
            </a:r>
          </a:p>
        </p:txBody>
      </p:sp>
      <p:sp>
        <p:nvSpPr>
          <p:cNvPr id="14" name="TextBox 13"/>
          <p:cNvSpPr txBox="1"/>
          <p:nvPr/>
        </p:nvSpPr>
        <p:spPr>
          <a:xfrm>
            <a:off x="2134255" y="3338449"/>
            <a:ext cx="1284551" cy="1200329"/>
          </a:xfrm>
          <a:prstGeom prst="rect">
            <a:avLst/>
          </a:prstGeom>
          <a:noFill/>
        </p:spPr>
        <p:txBody>
          <a:bodyPr wrap="square" rtlCol="0">
            <a:spAutoFit/>
          </a:bodyPr>
          <a:lstStyle/>
          <a:p>
            <a:pPr algn="ctr"/>
            <a:r>
              <a:rPr lang="en-US" sz="1200" b="1" dirty="0"/>
              <a:t>CAPTURES</a:t>
            </a:r>
          </a:p>
          <a:p>
            <a:pPr algn="ctr"/>
            <a:r>
              <a:rPr lang="en-US" sz="1200" dirty="0"/>
              <a:t>(bookmarks, code forks, favorites, readers, watchers)</a:t>
            </a:r>
          </a:p>
        </p:txBody>
      </p:sp>
      <p:pic>
        <p:nvPicPr>
          <p:cNvPr id="15" name="Picture 14" descr="Metrics_Icons_Usag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299" y="2267140"/>
            <a:ext cx="900471" cy="891454"/>
          </a:xfrm>
          <a:prstGeom prst="rect">
            <a:avLst/>
          </a:prstGeom>
        </p:spPr>
      </p:pic>
      <p:pic>
        <p:nvPicPr>
          <p:cNvPr id="16" name="Picture 15" descr="Metrics_Icons_Capture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5254" y="2267140"/>
            <a:ext cx="900471" cy="891454"/>
          </a:xfrm>
          <a:prstGeom prst="rect">
            <a:avLst/>
          </a:prstGeom>
        </p:spPr>
      </p:pic>
      <p:sp>
        <p:nvSpPr>
          <p:cNvPr id="17" name="TextBox 16"/>
          <p:cNvSpPr txBox="1"/>
          <p:nvPr/>
        </p:nvSpPr>
        <p:spPr>
          <a:xfrm>
            <a:off x="0" y="6639163"/>
            <a:ext cx="9163050" cy="246221"/>
          </a:xfrm>
          <a:prstGeom prst="rect">
            <a:avLst/>
          </a:prstGeom>
          <a:noFill/>
        </p:spPr>
        <p:txBody>
          <a:bodyPr wrap="square" rtlCol="0">
            <a:spAutoFit/>
          </a:bodyPr>
          <a:lstStyle>
            <a:defPPr>
              <a:defRPr lang="en-US"/>
            </a:defPPr>
            <a:lvl1pPr>
              <a:defRPr sz="1000" b="1"/>
            </a:lvl1pPr>
          </a:lstStyle>
          <a:p>
            <a:r>
              <a:rPr lang="en-US" b="0" dirty="0"/>
              <a:t>Source: Plum Analytics</a:t>
            </a:r>
          </a:p>
        </p:txBody>
      </p:sp>
    </p:spTree>
    <p:extLst>
      <p:ext uri="{BB962C8B-B14F-4D97-AF65-F5344CB8AC3E}">
        <p14:creationId xmlns:p14="http://schemas.microsoft.com/office/powerpoint/2010/main" val="12877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Thanks all!</a:t>
            </a:r>
            <a:endParaRPr lang="az-Cyrl-AZ" dirty="0"/>
          </a:p>
        </p:txBody>
      </p:sp>
      <p:sp>
        <p:nvSpPr>
          <p:cNvPr id="4" name="Rectangle 3"/>
          <p:cNvSpPr/>
          <p:nvPr/>
        </p:nvSpPr>
        <p:spPr>
          <a:xfrm>
            <a:off x="291760" y="4580758"/>
            <a:ext cx="6538713" cy="1600438"/>
          </a:xfrm>
          <a:prstGeom prst="rect">
            <a:avLst/>
          </a:prstGeom>
        </p:spPr>
        <p:txBody>
          <a:bodyPr wrap="none">
            <a:spAutoFit/>
          </a:bodyPr>
          <a:lstStyle/>
          <a:p>
            <a:pPr>
              <a:defRPr/>
            </a:pPr>
            <a:r>
              <a:rPr lang="en-US" sz="1400" b="1" dirty="0">
                <a:solidFill>
                  <a:schemeClr val="tx2"/>
                </a:solidFill>
              </a:rPr>
              <a:t>Scopus info site: </a:t>
            </a:r>
            <a:r>
              <a:rPr lang="en-US" sz="1400" dirty="0">
                <a:hlinkClick r:id="rId2"/>
              </a:rPr>
              <a:t>https://www.elsevier.com/solutions/scopus</a:t>
            </a:r>
            <a:endParaRPr lang="en-US" sz="1400" dirty="0"/>
          </a:p>
          <a:p>
            <a:pPr>
              <a:defRPr/>
            </a:pPr>
            <a:r>
              <a:rPr lang="en-US" sz="1400" b="1" dirty="0">
                <a:solidFill>
                  <a:schemeClr val="tx2"/>
                </a:solidFill>
              </a:rPr>
              <a:t>Scopus blog: </a:t>
            </a:r>
            <a:r>
              <a:rPr lang="en-US" sz="1400" dirty="0">
                <a:hlinkClick r:id="rId3"/>
              </a:rPr>
              <a:t>http://blog.scopus.com</a:t>
            </a:r>
            <a:endParaRPr lang="en-US" sz="1400" dirty="0"/>
          </a:p>
          <a:p>
            <a:pPr>
              <a:defRPr/>
            </a:pPr>
            <a:r>
              <a:rPr lang="en-US" sz="1400" b="1" dirty="0">
                <a:solidFill>
                  <a:schemeClr val="tx2"/>
                </a:solidFill>
              </a:rPr>
              <a:t>Webinar series: </a:t>
            </a:r>
            <a:r>
              <a:rPr lang="en-US" sz="1400" dirty="0">
                <a:hlinkClick r:id="rId4"/>
              </a:rPr>
              <a:t>http://</a:t>
            </a:r>
            <a:r>
              <a:rPr lang="en-US" sz="1400" dirty="0">
                <a:solidFill>
                  <a:schemeClr val="tx2"/>
                </a:solidFill>
                <a:hlinkClick r:id="rId4"/>
              </a:rPr>
              <a:t>blog.scopus.com/webinars</a:t>
            </a:r>
            <a:r>
              <a:rPr lang="en-US" sz="1400" dirty="0">
                <a:solidFill>
                  <a:schemeClr val="tx2"/>
                </a:solidFill>
              </a:rPr>
              <a:t> </a:t>
            </a:r>
            <a:endParaRPr lang="en-US" sz="1400" dirty="0"/>
          </a:p>
          <a:p>
            <a:pPr>
              <a:defRPr/>
            </a:pPr>
            <a:r>
              <a:rPr lang="en-US" sz="1400" b="1" dirty="0">
                <a:solidFill>
                  <a:schemeClr val="tx2"/>
                </a:solidFill>
              </a:rPr>
              <a:t>Twitter: </a:t>
            </a:r>
            <a:r>
              <a:rPr lang="en-US" sz="1400" dirty="0">
                <a:hlinkClick r:id="rId5"/>
              </a:rPr>
              <a:t>www.twitter.com/scopus</a:t>
            </a:r>
            <a:endParaRPr lang="en-US" sz="1400" dirty="0"/>
          </a:p>
          <a:p>
            <a:pPr>
              <a:defRPr/>
            </a:pPr>
            <a:r>
              <a:rPr lang="en-US" sz="1400" b="1" dirty="0">
                <a:solidFill>
                  <a:schemeClr val="tx2"/>
                </a:solidFill>
              </a:rPr>
              <a:t>Facebook: </a:t>
            </a:r>
            <a:r>
              <a:rPr lang="en-US" sz="1400" dirty="0">
                <a:hlinkClick r:id="rId6"/>
              </a:rPr>
              <a:t>www.facebook.com/elsevierscopus</a:t>
            </a:r>
            <a:endParaRPr lang="en-US" sz="1400" dirty="0"/>
          </a:p>
          <a:p>
            <a:pPr>
              <a:defRPr/>
            </a:pPr>
            <a:r>
              <a:rPr lang="en-US" sz="1400" b="1" dirty="0">
                <a:solidFill>
                  <a:schemeClr val="tx2"/>
                </a:solidFill>
              </a:rPr>
              <a:t>LinkedIn:</a:t>
            </a:r>
            <a:r>
              <a:rPr lang="en-US" sz="1400" dirty="0"/>
              <a:t> </a:t>
            </a:r>
            <a:r>
              <a:rPr lang="en-US" sz="1400" dirty="0">
                <a:hlinkClick r:id="rId7"/>
              </a:rPr>
              <a:t>https://www.linkedin.com/company/scopus-an-eye-on-global-research</a:t>
            </a:r>
            <a:endParaRPr lang="en-US" sz="1400" dirty="0"/>
          </a:p>
          <a:p>
            <a:pPr>
              <a:defRPr/>
            </a:pPr>
            <a:r>
              <a:rPr lang="en-US" sz="1400" b="1" dirty="0">
                <a:solidFill>
                  <a:schemeClr val="tx2"/>
                </a:solidFill>
              </a:rPr>
              <a:t>YouTube:</a:t>
            </a:r>
            <a:r>
              <a:rPr lang="en-US" sz="1400" dirty="0"/>
              <a:t> </a:t>
            </a:r>
            <a:r>
              <a:rPr lang="en-US" sz="1400" u="sng" dirty="0">
                <a:solidFill>
                  <a:schemeClr val="dk1"/>
                </a:solidFill>
                <a:hlinkClick r:id="rId8"/>
              </a:rPr>
              <a:t>https://www.youtube.com/c/ScopusDotCom</a:t>
            </a:r>
            <a:endParaRPr lang="en-US" sz="1400" dirty="0"/>
          </a:p>
        </p:txBody>
      </p:sp>
      <p:sp>
        <p:nvSpPr>
          <p:cNvPr id="6" name="Rectangle 2">
            <a:extLst>
              <a:ext uri="{FF2B5EF4-FFF2-40B4-BE49-F238E27FC236}">
                <a16:creationId xmlns:a16="http://schemas.microsoft.com/office/drawing/2014/main" id="{3A1A34EE-5BAB-40A9-A4E8-3B645FDFF12A}"/>
              </a:ext>
            </a:extLst>
          </p:cNvPr>
          <p:cNvSpPr>
            <a:spLocks noChangeArrowheads="1"/>
          </p:cNvSpPr>
          <p:nvPr/>
        </p:nvSpPr>
        <p:spPr bwMode="auto">
          <a:xfrm>
            <a:off x="0" y="118945"/>
            <a:ext cx="65" cy="2193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713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507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144192" y="858442"/>
          <a:ext cx="1190" cy="1190"/>
        </p:xfrm>
        <a:graphic>
          <a:graphicData uri="http://schemas.openxmlformats.org/presentationml/2006/ole">
            <mc:AlternateContent xmlns:mc="http://schemas.openxmlformats.org/markup-compatibility/2006">
              <mc:Choice xmlns:v="urn:schemas-microsoft-com:vml" Requires="v">
                <p:oleObj spid="_x0000_s18439"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1144192" y="858442"/>
                        <a:ext cx="1190" cy="1190"/>
                      </a:xfrm>
                      <a:prstGeom prst="rect">
                        <a:avLst/>
                      </a:prstGeom>
                    </p:spPr>
                  </p:pic>
                </p:oleObj>
              </mc:Fallback>
            </mc:AlternateContent>
          </a:graphicData>
        </a:graphic>
      </p:graphicFrame>
      <p:pic>
        <p:nvPicPr>
          <p:cNvPr id="36" name="Grafik 35"/>
          <p:cNvPicPr>
            <a:picLocks noChangeAspect="1"/>
          </p:cNvPicPr>
          <p:nvPr/>
        </p:nvPicPr>
        <p:blipFill rotWithShape="1">
          <a:blip r:embed="rId7"/>
          <a:srcRect l="9228"/>
          <a:stretch/>
        </p:blipFill>
        <p:spPr>
          <a:xfrm>
            <a:off x="6555075" y="0"/>
            <a:ext cx="2637087" cy="6858000"/>
          </a:xfrm>
          <a:prstGeom prst="rect">
            <a:avLst/>
          </a:prstGeom>
        </p:spPr>
      </p:pic>
      <p:sp>
        <p:nvSpPr>
          <p:cNvPr id="40" name="Titel 4"/>
          <p:cNvSpPr>
            <a:spLocks noGrp="1"/>
          </p:cNvSpPr>
          <p:nvPr>
            <p:ph type="title"/>
          </p:nvPr>
        </p:nvSpPr>
        <p:spPr>
          <a:xfrm>
            <a:off x="0" y="317586"/>
            <a:ext cx="6506912" cy="954107"/>
          </a:xfrm>
        </p:spPr>
        <p:txBody>
          <a:bodyPr vert="horz" lIns="91440" tIns="45720" rIns="91440" bIns="45720" rtlCol="0" anchor="ctr">
            <a:noAutofit/>
          </a:bodyPr>
          <a:lstStyle/>
          <a:p>
            <a:r>
              <a:rPr lang="en-US" sz="2400" dirty="0">
                <a:solidFill>
                  <a:schemeClr val="tx2"/>
                </a:solidFill>
                <a:latin typeface="Nexus Sans Offc Pro" panose="020B0504030101020102" pitchFamily="34" charset="0"/>
                <a:cs typeface="Nexus Sans Offc Pro" panose="020B0504030101020102" pitchFamily="34" charset="0"/>
              </a:rPr>
              <a:t>To help customers meet those challenges: </a:t>
            </a:r>
            <a:br>
              <a:rPr lang="en-US" sz="2400" dirty="0">
                <a:solidFill>
                  <a:schemeClr val="tx2"/>
                </a:solidFill>
                <a:latin typeface="Nexus Sans Offc Pro" panose="020B0504030101020102" pitchFamily="34" charset="0"/>
                <a:cs typeface="Nexus Sans Offc Pro" panose="020B0504030101020102" pitchFamily="34" charset="0"/>
              </a:rPr>
            </a:br>
            <a:r>
              <a:rPr lang="en-US" sz="2400" dirty="0">
                <a:solidFill>
                  <a:schemeClr val="tx2"/>
                </a:solidFill>
                <a:latin typeface="Nexus Sans Offc Pro" panose="020B0504030101020102" pitchFamily="34" charset="0"/>
                <a:cs typeface="Nexus Sans Offc Pro" panose="020B0504030101020102" pitchFamily="34" charset="0"/>
              </a:rPr>
              <a:t>Elsevier combines content with technology </a:t>
            </a:r>
            <a:br>
              <a:rPr lang="en-US" sz="2400" dirty="0">
                <a:solidFill>
                  <a:schemeClr val="tx2"/>
                </a:solidFill>
                <a:latin typeface="Nexus Sans Offc Pro" panose="020B0504030101020102" pitchFamily="34" charset="0"/>
                <a:cs typeface="Nexus Sans Offc Pro" panose="020B0504030101020102" pitchFamily="34" charset="0"/>
              </a:rPr>
            </a:br>
            <a:r>
              <a:rPr lang="en-US" sz="2400" dirty="0">
                <a:solidFill>
                  <a:schemeClr val="tx2"/>
                </a:solidFill>
                <a:latin typeface="Nexus Sans Offc Pro" panose="020B0504030101020102" pitchFamily="34" charset="0"/>
                <a:cs typeface="Nexus Sans Offc Pro" panose="020B0504030101020102" pitchFamily="34" charset="0"/>
              </a:rPr>
              <a:t>to provide actionable knowledge</a:t>
            </a:r>
            <a:endParaRPr lang="de-AT" sz="2400" dirty="0">
              <a:solidFill>
                <a:schemeClr val="tx2"/>
              </a:solidFill>
              <a:latin typeface="Nexus Sans SC Offc Pro" panose="020B0504030101020102" pitchFamily="34" charset="0"/>
              <a:cs typeface="Nexus Sans SC Offc Pro" panose="020B0504030101020102" pitchFamily="34" charset="0"/>
            </a:endParaRPr>
          </a:p>
        </p:txBody>
      </p:sp>
      <p:sp>
        <p:nvSpPr>
          <p:cNvPr id="43" name="Rectangle 17"/>
          <p:cNvSpPr/>
          <p:nvPr/>
        </p:nvSpPr>
        <p:spPr>
          <a:xfrm>
            <a:off x="1731134" y="1696570"/>
            <a:ext cx="3010206" cy="326277"/>
          </a:xfrm>
          <a:prstGeom prst="roundRect">
            <a:avLst>
              <a:gd name="adj" fmla="val 50000"/>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txBody>
          <a:bodyPr wrap="none" lIns="0" tIns="0" rIns="0" bIns="0" rtlCol="0" anchor="ctr">
            <a:noAutofit/>
          </a:bodyPr>
          <a:lstStyle/>
          <a:p>
            <a:pPr algn="ctr"/>
            <a:r>
              <a:rPr lang="en-US" sz="2000" dirty="0">
                <a:solidFill>
                  <a:schemeClr val="accent2"/>
                </a:solidFill>
                <a:latin typeface="Nexus Sans SC Offc Pro" panose="020B0504030101020102" pitchFamily="34" charset="0"/>
                <a:cs typeface="Nexus Sans SC Offc Pro" panose="020B0504030101020102" pitchFamily="34" charset="0"/>
              </a:rPr>
              <a:t>Operational Excellence</a:t>
            </a:r>
          </a:p>
        </p:txBody>
      </p:sp>
      <p:grpSp>
        <p:nvGrpSpPr>
          <p:cNvPr id="46" name="Gruppieren 45"/>
          <p:cNvGrpSpPr/>
          <p:nvPr/>
        </p:nvGrpSpPr>
        <p:grpSpPr>
          <a:xfrm>
            <a:off x="199150" y="2110183"/>
            <a:ext cx="6074175" cy="326277"/>
            <a:chOff x="524466" y="2131885"/>
            <a:chExt cx="8057116" cy="432792"/>
          </a:xfrm>
        </p:grpSpPr>
        <p:sp>
          <p:nvSpPr>
            <p:cNvPr id="49" name="Rectangle 17"/>
            <p:cNvSpPr/>
            <p:nvPr/>
          </p:nvSpPr>
          <p:spPr>
            <a:xfrm>
              <a:off x="524466" y="2131885"/>
              <a:ext cx="3992901" cy="432792"/>
            </a:xfrm>
            <a:prstGeom prst="roundRect">
              <a:avLst>
                <a:gd name="adj" fmla="val 50000"/>
              </a:avLst>
            </a:prstGeom>
            <a:ln w="19050" cap="rnd">
              <a:prstDash val="sysDot"/>
            </a:ln>
            <a:effectLst/>
          </p:spPr>
          <p:style>
            <a:lnRef idx="2">
              <a:schemeClr val="accent1"/>
            </a:lnRef>
            <a:fillRef idx="0">
              <a:schemeClr val="accent1"/>
            </a:fillRef>
            <a:effectRef idx="1">
              <a:schemeClr val="accent1"/>
            </a:effectRef>
            <a:fontRef idx="minor">
              <a:schemeClr val="tx1"/>
            </a:fontRef>
          </p:style>
          <p:txBody>
            <a:bodyPr wrap="none" lIns="0" tIns="0" rIns="0" bIns="0" rtlCol="0" anchor="ctr">
              <a:noAutofit/>
            </a:bodyPr>
            <a:lstStyle/>
            <a:p>
              <a:pPr algn="ctr"/>
              <a:r>
                <a:rPr lang="en-US" sz="2000" dirty="0">
                  <a:solidFill>
                    <a:schemeClr val="accent1"/>
                  </a:solidFill>
                  <a:latin typeface="Nexus Sans SC Offc Pro" panose="020B0504030101020102" pitchFamily="34" charset="0"/>
                  <a:cs typeface="Nexus Sans SC Offc Pro" panose="020B0504030101020102" pitchFamily="34" charset="0"/>
                </a:rPr>
                <a:t>Quality Content</a:t>
              </a:r>
            </a:p>
          </p:txBody>
        </p:sp>
        <p:sp>
          <p:nvSpPr>
            <p:cNvPr id="50" name="Rectangle 17"/>
            <p:cNvSpPr/>
            <p:nvPr/>
          </p:nvSpPr>
          <p:spPr>
            <a:xfrm>
              <a:off x="4588681" y="2131885"/>
              <a:ext cx="3992901" cy="432792"/>
            </a:xfrm>
            <a:prstGeom prst="roundRect">
              <a:avLst>
                <a:gd name="adj" fmla="val 50000"/>
              </a:avLst>
            </a:prstGeom>
            <a:ln w="19050"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txBody>
            <a:bodyPr wrap="none" lIns="0" tIns="0" rIns="0" bIns="0" rtlCol="0" anchor="ctr">
              <a:noAutofit/>
            </a:bodyPr>
            <a:lstStyle/>
            <a:p>
              <a:pPr algn="ctr"/>
              <a:r>
                <a:rPr lang="en-US" sz="2000" dirty="0">
                  <a:solidFill>
                    <a:schemeClr val="tx2"/>
                  </a:solidFill>
                  <a:latin typeface="Nexus Sans SC Offc Pro" panose="020B0504030101020102" pitchFamily="34" charset="0"/>
                  <a:cs typeface="Nexus Sans SC Offc Pro" panose="020B0504030101020102" pitchFamily="34" charset="0"/>
                </a:rPr>
                <a:t>Technology</a:t>
              </a:r>
            </a:p>
          </p:txBody>
        </p:sp>
      </p:grpSp>
      <p:sp>
        <p:nvSpPr>
          <p:cNvPr id="51" name="TextBox 17"/>
          <p:cNvSpPr txBox="1"/>
          <p:nvPr/>
        </p:nvSpPr>
        <p:spPr>
          <a:xfrm>
            <a:off x="199151" y="2536821"/>
            <a:ext cx="2839392" cy="711522"/>
          </a:xfrm>
          <a:prstGeom prst="rect">
            <a:avLst/>
          </a:prstGeom>
          <a:noFill/>
        </p:spPr>
        <p:txBody>
          <a:bodyPr wrap="square" lIns="0" tIns="0" rIns="0" bIns="0" rtlCol="0" anchor="ctr">
            <a:noAutofit/>
          </a:bodyPr>
          <a:lstStyle/>
          <a:p>
            <a:r>
              <a:rPr lang="en-US" sz="1100" b="1" dirty="0">
                <a:solidFill>
                  <a:schemeClr val="accent1"/>
                </a:solidFill>
                <a:latin typeface="Nexus Serif Offc Pro"/>
                <a:ea typeface="Arial" charset="0"/>
                <a:cs typeface="Arial" charset="0"/>
              </a:rPr>
              <a:t>Chemistry database</a:t>
            </a:r>
          </a:p>
          <a:p>
            <a:r>
              <a:rPr lang="en-US" sz="1600" b="1" dirty="0">
                <a:solidFill>
                  <a:schemeClr val="accent1"/>
                </a:solidFill>
                <a:latin typeface="Nexus Serif Offc Pro"/>
                <a:ea typeface="Arial" charset="0"/>
                <a:cs typeface="Arial" charset="0"/>
              </a:rPr>
              <a:t>500m</a:t>
            </a:r>
            <a:r>
              <a:rPr lang="en-US" sz="1100" dirty="0">
                <a:solidFill>
                  <a:schemeClr val="accent1"/>
                </a:solidFill>
                <a:latin typeface="Nexus Serif Offc Pro"/>
                <a:ea typeface="Arial" charset="0"/>
                <a:cs typeface="Arial" charset="0"/>
              </a:rPr>
              <a:t> </a:t>
            </a:r>
            <a:r>
              <a:rPr lang="en-US" sz="1100" dirty="0">
                <a:latin typeface="Nexus Serif Offc Pro"/>
                <a:ea typeface="Arial" charset="0"/>
                <a:cs typeface="Arial" charset="0"/>
              </a:rPr>
              <a:t>published experimental facts</a:t>
            </a:r>
          </a:p>
        </p:txBody>
      </p:sp>
      <p:sp>
        <p:nvSpPr>
          <p:cNvPr id="53" name="TextBox 16"/>
          <p:cNvSpPr txBox="1"/>
          <p:nvPr/>
        </p:nvSpPr>
        <p:spPr>
          <a:xfrm>
            <a:off x="199151" y="3365271"/>
            <a:ext cx="2839392" cy="711522"/>
          </a:xfrm>
          <a:prstGeom prst="rect">
            <a:avLst/>
          </a:prstGeom>
          <a:noFill/>
        </p:spPr>
        <p:txBody>
          <a:bodyPr wrap="square" lIns="0" tIns="0" rIns="0" bIns="0" rtlCol="0" anchor="ctr">
            <a:noAutofit/>
          </a:bodyPr>
          <a:lstStyle/>
          <a:p>
            <a:r>
              <a:rPr lang="en-GB" sz="1100" b="1" dirty="0">
                <a:solidFill>
                  <a:schemeClr val="accent1"/>
                </a:solidFill>
                <a:latin typeface="Nexus Serif Offc Pro"/>
                <a:ea typeface="Arial" charset="0"/>
                <a:cs typeface="Arial" charset="0"/>
              </a:rPr>
              <a:t>User queries</a:t>
            </a:r>
          </a:p>
          <a:p>
            <a:r>
              <a:rPr lang="en-US" sz="1600" b="1" dirty="0">
                <a:solidFill>
                  <a:schemeClr val="accent1"/>
                </a:solidFill>
                <a:latin typeface="Nexus Serif Offc Pro"/>
                <a:cs typeface="Arial" charset="0"/>
              </a:rPr>
              <a:t>13m</a:t>
            </a:r>
            <a:r>
              <a:rPr lang="en-US" sz="1100" b="1" dirty="0">
                <a:latin typeface="Nexus Serif Offc Pro"/>
                <a:ea typeface="Arial" charset="0"/>
                <a:cs typeface="Arial" charset="0"/>
              </a:rPr>
              <a:t> </a:t>
            </a:r>
            <a:r>
              <a:rPr lang="en-US" sz="1100" dirty="0">
                <a:latin typeface="Nexus Serif Offc Pro"/>
                <a:ea typeface="Arial" charset="0"/>
                <a:cs typeface="Arial" charset="0"/>
              </a:rPr>
              <a:t>monthly users on ScienceDirect</a:t>
            </a:r>
          </a:p>
        </p:txBody>
      </p:sp>
      <p:sp>
        <p:nvSpPr>
          <p:cNvPr id="56" name="TextBox 18"/>
          <p:cNvSpPr txBox="1"/>
          <p:nvPr/>
        </p:nvSpPr>
        <p:spPr>
          <a:xfrm>
            <a:off x="199151" y="4193721"/>
            <a:ext cx="2839392" cy="711522"/>
          </a:xfrm>
          <a:prstGeom prst="rect">
            <a:avLst/>
          </a:prstGeom>
          <a:noFill/>
        </p:spPr>
        <p:txBody>
          <a:bodyPr wrap="square" lIns="0" tIns="0" rIns="0" bIns="0" rtlCol="0" anchor="ctr">
            <a:noAutofit/>
          </a:bodyPr>
          <a:lstStyle/>
          <a:p>
            <a:r>
              <a:rPr lang="en-US" sz="1100" b="1" dirty="0">
                <a:solidFill>
                  <a:schemeClr val="accent1"/>
                </a:solidFill>
                <a:latin typeface="Nexus Serif Offc Pro"/>
                <a:ea typeface="Arial" charset="0"/>
                <a:cs typeface="Arial" charset="0"/>
              </a:rPr>
              <a:t>Books</a:t>
            </a:r>
          </a:p>
          <a:p>
            <a:r>
              <a:rPr lang="en-US" sz="1600" b="1" dirty="0">
                <a:solidFill>
                  <a:schemeClr val="accent1"/>
                </a:solidFill>
                <a:latin typeface="Nexus Serif Offc Pro"/>
                <a:cs typeface="Arial" charset="0"/>
              </a:rPr>
              <a:t>35,000</a:t>
            </a:r>
            <a:r>
              <a:rPr lang="en-US" sz="1100" b="1" dirty="0">
                <a:latin typeface="Nexus Serif Offc Pro"/>
              </a:rPr>
              <a:t> </a:t>
            </a:r>
            <a:r>
              <a:rPr lang="en-US" sz="1100" dirty="0">
                <a:latin typeface="Nexus Serif Offc Pro"/>
              </a:rPr>
              <a:t>published books</a:t>
            </a:r>
            <a:endParaRPr lang="en-US" sz="1100" dirty="0">
              <a:latin typeface="Nexus Serif Offc Pro"/>
              <a:ea typeface="Arial" charset="0"/>
              <a:cs typeface="Arial" charset="0"/>
            </a:endParaRPr>
          </a:p>
        </p:txBody>
      </p:sp>
      <p:sp>
        <p:nvSpPr>
          <p:cNvPr id="57" name="TextBox 19"/>
          <p:cNvSpPr txBox="1"/>
          <p:nvPr/>
        </p:nvSpPr>
        <p:spPr>
          <a:xfrm>
            <a:off x="199151" y="5022171"/>
            <a:ext cx="2839392" cy="711522"/>
          </a:xfrm>
          <a:prstGeom prst="rect">
            <a:avLst/>
          </a:prstGeom>
          <a:noFill/>
        </p:spPr>
        <p:txBody>
          <a:bodyPr wrap="square" lIns="0" tIns="0" rIns="0" bIns="0" rtlCol="0" anchor="ctr">
            <a:noAutofit/>
          </a:bodyPr>
          <a:lstStyle/>
          <a:p>
            <a:r>
              <a:rPr lang="en-US" sz="1100" b="1" dirty="0">
                <a:solidFill>
                  <a:schemeClr val="accent1"/>
                </a:solidFill>
                <a:latin typeface="Nexus Serif Offc Pro"/>
                <a:ea typeface="Arial" charset="0"/>
                <a:cs typeface="Arial" charset="0"/>
              </a:rPr>
              <a:t>Drug Database</a:t>
            </a:r>
          </a:p>
          <a:p>
            <a:r>
              <a:rPr lang="en-US" sz="1600" b="1" dirty="0">
                <a:solidFill>
                  <a:schemeClr val="accent1"/>
                </a:solidFill>
                <a:latin typeface="Nexus Serif Offc Pro"/>
                <a:cs typeface="Arial" charset="0"/>
              </a:rPr>
              <a:t>100% </a:t>
            </a:r>
            <a:r>
              <a:rPr lang="en-US" sz="1100" dirty="0">
                <a:latin typeface="Nexus Serif Offc Pro"/>
                <a:ea typeface="Arial" charset="0"/>
                <a:cs typeface="Arial" charset="0"/>
              </a:rPr>
              <a:t>of drug information from pharmaceutical companies updated daily</a:t>
            </a:r>
          </a:p>
        </p:txBody>
      </p:sp>
      <p:sp>
        <p:nvSpPr>
          <p:cNvPr id="58" name="TextBox 24"/>
          <p:cNvSpPr txBox="1"/>
          <p:nvPr/>
        </p:nvSpPr>
        <p:spPr>
          <a:xfrm>
            <a:off x="199151" y="5850621"/>
            <a:ext cx="2839392" cy="711522"/>
          </a:xfrm>
          <a:prstGeom prst="rect">
            <a:avLst/>
          </a:prstGeom>
          <a:noFill/>
        </p:spPr>
        <p:txBody>
          <a:bodyPr wrap="square" lIns="0" tIns="0" rIns="0" bIns="0" rtlCol="0" anchor="ctr">
            <a:noAutofit/>
          </a:bodyPr>
          <a:lstStyle/>
          <a:p>
            <a:r>
              <a:rPr lang="en-US" sz="1100" b="1" dirty="0">
                <a:solidFill>
                  <a:schemeClr val="accent1"/>
                </a:solidFill>
                <a:latin typeface="Nexus Serif Offc Pro"/>
                <a:ea typeface="Arial" charset="0"/>
                <a:cs typeface="Arial" charset="0"/>
              </a:rPr>
              <a:t>Research</a:t>
            </a:r>
          </a:p>
          <a:p>
            <a:r>
              <a:rPr lang="en-US" sz="1600" b="1" dirty="0">
                <a:solidFill>
                  <a:schemeClr val="accent1"/>
                </a:solidFill>
                <a:latin typeface="Nexus Serif Offc Pro"/>
                <a:cs typeface="Arial" charset="0"/>
              </a:rPr>
              <a:t>16% </a:t>
            </a:r>
            <a:r>
              <a:rPr lang="en-US" sz="1100" dirty="0">
                <a:latin typeface="Nexus Serif Offc Pro"/>
              </a:rPr>
              <a:t>of the world’s research data and articles published by Elsevier</a:t>
            </a:r>
            <a:endParaRPr lang="en-US" sz="1100" dirty="0">
              <a:latin typeface="Nexus Serif Offc Pro"/>
              <a:ea typeface="Arial" charset="0"/>
              <a:cs typeface="Arial" charset="0"/>
            </a:endParaRPr>
          </a:p>
        </p:txBody>
      </p:sp>
      <p:cxnSp>
        <p:nvCxnSpPr>
          <p:cNvPr id="60" name="Gerader Verbinder 59"/>
          <p:cNvCxnSpPr/>
          <p:nvPr/>
        </p:nvCxnSpPr>
        <p:spPr>
          <a:xfrm>
            <a:off x="199151" y="3306807"/>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1" name="Gerader Verbinder 60"/>
          <p:cNvCxnSpPr/>
          <p:nvPr/>
        </p:nvCxnSpPr>
        <p:spPr>
          <a:xfrm>
            <a:off x="199151" y="4135257"/>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3" name="Gerader Verbinder 62"/>
          <p:cNvCxnSpPr/>
          <p:nvPr/>
        </p:nvCxnSpPr>
        <p:spPr>
          <a:xfrm>
            <a:off x="199151" y="4963707"/>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4" name="Gerader Verbinder 63"/>
          <p:cNvCxnSpPr/>
          <p:nvPr/>
        </p:nvCxnSpPr>
        <p:spPr>
          <a:xfrm>
            <a:off x="199151" y="5792157"/>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5" name="Gerader Verbinder 64"/>
          <p:cNvCxnSpPr/>
          <p:nvPr/>
        </p:nvCxnSpPr>
        <p:spPr>
          <a:xfrm>
            <a:off x="199151" y="6620608"/>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sp>
        <p:nvSpPr>
          <p:cNvPr id="66" name="TextBox 20"/>
          <p:cNvSpPr txBox="1"/>
          <p:nvPr/>
        </p:nvSpPr>
        <p:spPr>
          <a:xfrm>
            <a:off x="3433933" y="2677138"/>
            <a:ext cx="2839392" cy="430887"/>
          </a:xfrm>
          <a:prstGeom prst="rect">
            <a:avLst/>
          </a:prstGeom>
          <a:noFill/>
        </p:spPr>
        <p:txBody>
          <a:bodyPr wrap="square" lIns="0" tIns="0" rIns="0" bIns="0" rtlCol="0" anchor="ctr">
            <a:spAutoFit/>
          </a:bodyPr>
          <a:lstStyle/>
          <a:p>
            <a:r>
              <a:rPr lang="en-US" sz="1600" b="1" dirty="0">
                <a:solidFill>
                  <a:schemeClr val="tx2"/>
                </a:solidFill>
                <a:latin typeface="Nexus Serif Offc Pro"/>
                <a:ea typeface="Arial" charset="0"/>
                <a:cs typeface="Arial" charset="0"/>
              </a:rPr>
              <a:t>1,000</a:t>
            </a:r>
            <a:br>
              <a:rPr lang="en-US" sz="1100" dirty="0">
                <a:latin typeface="Nexus Serif Offc Pro"/>
                <a:ea typeface="Arial" charset="0"/>
                <a:cs typeface="Arial" charset="0"/>
              </a:rPr>
            </a:br>
            <a:r>
              <a:rPr lang="en-US" sz="1100" dirty="0">
                <a:latin typeface="Nexus Serif Offc Pro"/>
                <a:ea typeface="Arial" charset="0"/>
                <a:cs typeface="Arial" charset="0"/>
              </a:rPr>
              <a:t>technologists employed by Elsevier</a:t>
            </a:r>
          </a:p>
        </p:txBody>
      </p:sp>
      <p:sp>
        <p:nvSpPr>
          <p:cNvPr id="68" name="TextBox 13"/>
          <p:cNvSpPr txBox="1"/>
          <p:nvPr/>
        </p:nvSpPr>
        <p:spPr>
          <a:xfrm>
            <a:off x="3433932" y="5108835"/>
            <a:ext cx="2839392" cy="507831"/>
          </a:xfrm>
          <a:prstGeom prst="rect">
            <a:avLst/>
          </a:prstGeom>
          <a:noFill/>
        </p:spPr>
        <p:txBody>
          <a:bodyPr wrap="square" lIns="0" tIns="0" rIns="0" bIns="0" rtlCol="0" anchor="ctr">
            <a:spAutoFit/>
          </a:bodyPr>
          <a:lstStyle/>
          <a:p>
            <a:r>
              <a:rPr lang="en-US" sz="1100" b="1" dirty="0">
                <a:solidFill>
                  <a:schemeClr val="tx2"/>
                </a:solidFill>
                <a:latin typeface="Nexus Serif Offc Pro"/>
              </a:rPr>
              <a:t>Machine learning</a:t>
            </a:r>
          </a:p>
          <a:p>
            <a:r>
              <a:rPr lang="en-US" sz="1100" dirty="0">
                <a:latin typeface="Nexus Serif Offc Pro"/>
              </a:rPr>
              <a:t>Over 1,000 predictive models trained on 1.5 billion electronic health care events</a:t>
            </a:r>
            <a:endParaRPr lang="en-US" sz="1100" dirty="0">
              <a:latin typeface="Nexus Serif Offc Pro"/>
              <a:ea typeface="Arial" charset="0"/>
              <a:cs typeface="Arial" charset="0"/>
            </a:endParaRPr>
          </a:p>
        </p:txBody>
      </p:sp>
      <p:sp>
        <p:nvSpPr>
          <p:cNvPr id="69" name="TextBox 22"/>
          <p:cNvSpPr txBox="1"/>
          <p:nvPr/>
        </p:nvSpPr>
        <p:spPr>
          <a:xfrm>
            <a:off x="3433932" y="3531436"/>
            <a:ext cx="2839392" cy="415498"/>
          </a:xfrm>
          <a:prstGeom prst="rect">
            <a:avLst/>
          </a:prstGeom>
          <a:noFill/>
        </p:spPr>
        <p:txBody>
          <a:bodyPr wrap="square" lIns="0" tIns="0" rIns="0" bIns="0" rtlCol="0" anchor="ctr">
            <a:spAutoFit/>
          </a:bodyPr>
          <a:lstStyle/>
          <a:p>
            <a:r>
              <a:rPr lang="en-US" sz="1100" b="1" dirty="0">
                <a:solidFill>
                  <a:schemeClr val="tx2"/>
                </a:solidFill>
                <a:latin typeface="Nexus Serif Offc Pro"/>
                <a:ea typeface="Arial" charset="0"/>
                <a:cs typeface="Arial" charset="0"/>
              </a:rPr>
              <a:t>Machine reading</a:t>
            </a:r>
          </a:p>
          <a:p>
            <a:r>
              <a:rPr lang="en-US" sz="1600" b="1" dirty="0">
                <a:solidFill>
                  <a:schemeClr val="tx2"/>
                </a:solidFill>
                <a:latin typeface="Nexus Serif Offc Pro"/>
                <a:cs typeface="Arial" charset="0"/>
              </a:rPr>
              <a:t>475m </a:t>
            </a:r>
            <a:r>
              <a:rPr lang="en-US" sz="1100" dirty="0">
                <a:latin typeface="Nexus Serif Offc Pro"/>
              </a:rPr>
              <a:t>facts extracted from ScienceDirect</a:t>
            </a:r>
            <a:endParaRPr lang="en-US" sz="1100" dirty="0">
              <a:latin typeface="Nexus Serif Offc Pro"/>
              <a:ea typeface="Arial" charset="0"/>
              <a:cs typeface="Arial" charset="0"/>
            </a:endParaRPr>
          </a:p>
        </p:txBody>
      </p:sp>
      <p:sp>
        <p:nvSpPr>
          <p:cNvPr id="70" name="TextBox 23"/>
          <p:cNvSpPr txBox="1"/>
          <p:nvPr/>
        </p:nvSpPr>
        <p:spPr>
          <a:xfrm>
            <a:off x="3435479" y="4249618"/>
            <a:ext cx="2839393" cy="507831"/>
          </a:xfrm>
          <a:prstGeom prst="rect">
            <a:avLst/>
          </a:prstGeom>
          <a:noFill/>
        </p:spPr>
        <p:txBody>
          <a:bodyPr wrap="square" lIns="0" tIns="0" rIns="0" bIns="0" rtlCol="0" anchor="ctr">
            <a:spAutoFit/>
          </a:bodyPr>
          <a:lstStyle/>
          <a:p>
            <a:r>
              <a:rPr lang="en-US" sz="1100" b="1" dirty="0">
                <a:solidFill>
                  <a:schemeClr val="tx2"/>
                </a:solidFill>
                <a:latin typeface="Nexus Serif Offc Pro"/>
              </a:rPr>
              <a:t>Semantic Enhancement</a:t>
            </a:r>
          </a:p>
          <a:p>
            <a:r>
              <a:rPr lang="en-US" sz="1100" dirty="0">
                <a:latin typeface="Nexus Serif Offc Pro"/>
              </a:rPr>
              <a:t>Knowledge on 50m chemicals captured as</a:t>
            </a:r>
            <a:br>
              <a:rPr lang="en-US" sz="1100" dirty="0">
                <a:latin typeface="Nexus Serif Offc Pro"/>
              </a:rPr>
            </a:br>
            <a:r>
              <a:rPr lang="en-US" sz="1100" dirty="0">
                <a:latin typeface="Nexus Serif Offc Pro"/>
              </a:rPr>
              <a:t>11 billion facts</a:t>
            </a:r>
            <a:endParaRPr lang="en-US" sz="1100" dirty="0">
              <a:latin typeface="Nexus Serif Offc Pro"/>
              <a:ea typeface="Arial" charset="0"/>
              <a:cs typeface="Arial" charset="0"/>
            </a:endParaRPr>
          </a:p>
        </p:txBody>
      </p:sp>
      <p:cxnSp>
        <p:nvCxnSpPr>
          <p:cNvPr id="71" name="Gerader Verbinder 70"/>
          <p:cNvCxnSpPr/>
          <p:nvPr/>
        </p:nvCxnSpPr>
        <p:spPr>
          <a:xfrm>
            <a:off x="3433933" y="3306807"/>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3" name="Gerader Verbinder 72"/>
          <p:cNvCxnSpPr/>
          <p:nvPr/>
        </p:nvCxnSpPr>
        <p:spPr>
          <a:xfrm>
            <a:off x="3433932" y="4146344"/>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4" name="Gerader Verbinder 73"/>
          <p:cNvCxnSpPr/>
          <p:nvPr/>
        </p:nvCxnSpPr>
        <p:spPr>
          <a:xfrm>
            <a:off x="3435479" y="4951229"/>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5" name="Gerader Verbinder 74"/>
          <p:cNvCxnSpPr/>
          <p:nvPr/>
        </p:nvCxnSpPr>
        <p:spPr>
          <a:xfrm>
            <a:off x="3433933" y="6620608"/>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sp>
        <p:nvSpPr>
          <p:cNvPr id="76" name="object 109"/>
          <p:cNvSpPr txBox="1"/>
          <p:nvPr/>
        </p:nvSpPr>
        <p:spPr>
          <a:xfrm>
            <a:off x="3433933" y="5785052"/>
            <a:ext cx="2839392" cy="754053"/>
          </a:xfrm>
          <a:prstGeom prst="rect">
            <a:avLst/>
          </a:prstGeom>
          <a:noFill/>
        </p:spPr>
        <p:txBody>
          <a:bodyPr wrap="square" lIns="0" tIns="0" rIns="0" bIns="0" rtlCol="0" anchor="ctr">
            <a:spAutoFit/>
          </a:bodyPr>
          <a:lstStyle>
            <a:defPPr>
              <a:defRPr lang="en-US"/>
            </a:defPPr>
            <a:lvl1pPr>
              <a:defRPr b="1">
                <a:solidFill>
                  <a:schemeClr val="tx2"/>
                </a:solidFill>
                <a:latin typeface="Nexus Serif Offc Pro"/>
                <a:ea typeface="Arial" charset="0"/>
                <a:cs typeface="Arial" charset="0"/>
              </a:defRPr>
            </a:lvl1pPr>
          </a:lstStyle>
          <a:p>
            <a:r>
              <a:rPr sz="1100" dirty="0"/>
              <a:t>Collaborative</a:t>
            </a:r>
            <a:r>
              <a:rPr lang="de-AT" sz="1100" dirty="0"/>
              <a:t> </a:t>
            </a:r>
            <a:r>
              <a:rPr sz="1100" dirty="0"/>
              <a:t>filtering:</a:t>
            </a:r>
          </a:p>
          <a:p>
            <a:r>
              <a:rPr sz="1600" dirty="0"/>
              <a:t>1bn</a:t>
            </a:r>
            <a:r>
              <a:rPr lang="de-AT" sz="1600" dirty="0"/>
              <a:t> </a:t>
            </a:r>
            <a:r>
              <a:rPr sz="1100" b="0" dirty="0">
                <a:solidFill>
                  <a:schemeClr val="tx1"/>
                </a:solidFill>
                <a:ea typeface="+mn-ea"/>
                <a:cs typeface="+mn-cs"/>
              </a:rPr>
              <a:t>scientific articles</a:t>
            </a:r>
            <a:r>
              <a:rPr lang="de-AT" sz="1100" b="0" dirty="0">
                <a:solidFill>
                  <a:schemeClr val="tx1"/>
                </a:solidFill>
                <a:ea typeface="+mn-ea"/>
                <a:cs typeface="+mn-cs"/>
              </a:rPr>
              <a:t> </a:t>
            </a:r>
            <a:r>
              <a:rPr sz="1100" b="0" dirty="0">
                <a:solidFill>
                  <a:schemeClr val="tx1"/>
                </a:solidFill>
                <a:ea typeface="+mn-ea"/>
                <a:cs typeface="+mn-cs"/>
              </a:rPr>
              <a:t>added by 2.5m</a:t>
            </a:r>
            <a:r>
              <a:rPr lang="de-AT" sz="1100" b="0" dirty="0">
                <a:solidFill>
                  <a:schemeClr val="tx1"/>
                </a:solidFill>
                <a:ea typeface="+mn-ea"/>
                <a:cs typeface="+mn-cs"/>
              </a:rPr>
              <a:t> </a:t>
            </a:r>
            <a:r>
              <a:rPr sz="1100" b="0" dirty="0">
                <a:solidFill>
                  <a:schemeClr val="tx1"/>
                </a:solidFill>
                <a:ea typeface="+mn-ea"/>
                <a:cs typeface="+mn-cs"/>
              </a:rPr>
              <a:t>researchers</a:t>
            </a:r>
            <a:r>
              <a:rPr lang="de-AT" sz="1100" b="0" dirty="0">
                <a:solidFill>
                  <a:schemeClr val="tx1"/>
                </a:solidFill>
                <a:ea typeface="+mn-ea"/>
                <a:cs typeface="+mn-cs"/>
              </a:rPr>
              <a:t> </a:t>
            </a:r>
            <a:r>
              <a:rPr sz="1100" b="0" dirty="0">
                <a:solidFill>
                  <a:schemeClr val="tx1"/>
                </a:solidFill>
                <a:ea typeface="+mn-ea"/>
                <a:cs typeface="+mn-cs"/>
              </a:rPr>
              <a:t>analyzed daily to</a:t>
            </a:r>
            <a:r>
              <a:rPr lang="de-AT" sz="1100" b="0" dirty="0">
                <a:solidFill>
                  <a:schemeClr val="tx1"/>
                </a:solidFill>
                <a:ea typeface="+mn-ea"/>
                <a:cs typeface="+mn-cs"/>
              </a:rPr>
              <a:t> </a:t>
            </a:r>
            <a:r>
              <a:rPr sz="1100" b="0" dirty="0">
                <a:solidFill>
                  <a:schemeClr val="tx1"/>
                </a:solidFill>
                <a:ea typeface="+mn-ea"/>
                <a:cs typeface="+mn-cs"/>
              </a:rPr>
              <a:t>generate over</a:t>
            </a:r>
            <a:r>
              <a:rPr lang="de-AT" sz="1100" b="0" dirty="0">
                <a:solidFill>
                  <a:schemeClr val="tx1"/>
                </a:solidFill>
                <a:ea typeface="+mn-ea"/>
                <a:cs typeface="+mn-cs"/>
              </a:rPr>
              <a:t> </a:t>
            </a:r>
            <a:r>
              <a:rPr sz="1100" b="0" dirty="0">
                <a:solidFill>
                  <a:schemeClr val="tx1"/>
                </a:solidFill>
                <a:ea typeface="+mn-ea"/>
                <a:cs typeface="+mn-cs"/>
              </a:rPr>
              <a:t>250m article recommendations</a:t>
            </a:r>
          </a:p>
        </p:txBody>
      </p:sp>
      <p:cxnSp>
        <p:nvCxnSpPr>
          <p:cNvPr id="77" name="Gerader Verbinder 76"/>
          <p:cNvCxnSpPr/>
          <p:nvPr/>
        </p:nvCxnSpPr>
        <p:spPr>
          <a:xfrm>
            <a:off x="3433933" y="5774678"/>
            <a:ext cx="2839392" cy="0"/>
          </a:xfrm>
          <a:prstGeom prst="line">
            <a:avLst/>
          </a:prstGeom>
          <a:ln w="1905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78" name="Gruppieren 77"/>
          <p:cNvGrpSpPr/>
          <p:nvPr/>
        </p:nvGrpSpPr>
        <p:grpSpPr>
          <a:xfrm>
            <a:off x="3097841" y="1978299"/>
            <a:ext cx="276793" cy="276793"/>
            <a:chOff x="4370081" y="1971867"/>
            <a:chExt cx="504000" cy="504000"/>
          </a:xfrm>
        </p:grpSpPr>
        <p:sp>
          <p:nvSpPr>
            <p:cNvPr id="79" name="Ellipse 78"/>
            <p:cNvSpPr/>
            <p:nvPr/>
          </p:nvSpPr>
          <p:spPr>
            <a:xfrm>
              <a:off x="4370081" y="1971867"/>
              <a:ext cx="504000" cy="504000"/>
            </a:xfrm>
            <a:prstGeom prst="ellipse">
              <a:avLst/>
            </a:prstGeom>
            <a:solidFill>
              <a:schemeClr val="accent2"/>
            </a:solidFill>
          </p:spPr>
          <p:txBody>
            <a:bodyPr rtlCol="0" anchor="ctr">
              <a:spAutoFit/>
            </a:bodyPr>
            <a:lstStyle/>
            <a:p>
              <a:pPr marL="285750" indent="-285750" algn="ctr">
                <a:buFont typeface="Arial" panose="020B0604020202020204" pitchFamily="34" charset="0"/>
                <a:buChar char="•"/>
              </a:pPr>
              <a:endParaRPr lang="de-AT" sz="1400" dirty="0"/>
            </a:p>
          </p:txBody>
        </p:sp>
        <p:sp>
          <p:nvSpPr>
            <p:cNvPr id="80" name="Kreuz 79"/>
            <p:cNvSpPr/>
            <p:nvPr/>
          </p:nvSpPr>
          <p:spPr>
            <a:xfrm>
              <a:off x="4472062" y="2069978"/>
              <a:ext cx="300038" cy="307777"/>
            </a:xfrm>
            <a:prstGeom prst="plus">
              <a:avLst>
                <a:gd name="adj" fmla="val 36111"/>
              </a:avLst>
            </a:prstGeom>
            <a:solidFill>
              <a:schemeClr val="bg1"/>
            </a:solidFill>
          </p:spPr>
          <p:txBody>
            <a:bodyPr rtlCol="0" anchor="ctr">
              <a:spAutoFit/>
            </a:bodyPr>
            <a:lstStyle/>
            <a:p>
              <a:pPr marL="285750" indent="-285750" algn="ctr">
                <a:buFont typeface="Arial" panose="020B0604020202020204" pitchFamily="34" charset="0"/>
                <a:buChar char="•"/>
              </a:pPr>
              <a:endParaRPr lang="de-DE" sz="1400">
                <a:solidFill>
                  <a:schemeClr val="tx1"/>
                </a:solidFill>
              </a:endParaRPr>
            </a:p>
          </p:txBody>
        </p:sp>
      </p:grpSp>
    </p:spTree>
    <p:extLst>
      <p:ext uri="{BB962C8B-B14F-4D97-AF65-F5344CB8AC3E}">
        <p14:creationId xmlns:p14="http://schemas.microsoft.com/office/powerpoint/2010/main" val="260186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6" grpId="0"/>
      <p:bldP spid="57" grpId="0"/>
      <p:bldP spid="58" grpId="0"/>
      <p:bldP spid="66" grpId="0"/>
      <p:bldP spid="68" grpId="0"/>
      <p:bldP spid="69" grpId="0"/>
      <p:bldP spid="70"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92"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TextBox 9"/>
          <p:cNvSpPr txBox="1"/>
          <p:nvPr/>
        </p:nvSpPr>
        <p:spPr>
          <a:xfrm>
            <a:off x="4886465" y="2282117"/>
            <a:ext cx="3930997" cy="2308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7398"/>
                </a:solidFill>
                <a:effectLst/>
                <a:uLnTx/>
                <a:uFillTx/>
                <a:latin typeface="Nexus Serif Offc Pro"/>
                <a:ea typeface="Arial" charset="0"/>
                <a:cs typeface="Arial" charset="0"/>
              </a:rPr>
              <a:t>‘You could use this treatment to save a life’</a:t>
            </a:r>
          </a:p>
        </p:txBody>
      </p:sp>
      <p:sp>
        <p:nvSpPr>
          <p:cNvPr id="12" name="TextBox 11"/>
          <p:cNvSpPr txBox="1"/>
          <p:nvPr/>
        </p:nvSpPr>
        <p:spPr>
          <a:xfrm>
            <a:off x="3412736" y="2231333"/>
            <a:ext cx="912109" cy="332399"/>
          </a:xfrm>
          <a:prstGeom prst="rect">
            <a:avLst/>
          </a:prstGeom>
          <a:noFill/>
        </p:spPr>
        <p:txBody>
          <a:bodyPr wrap="none" lIns="0" tIns="0" rIns="0" bIns="0" rtlCol="0" anchor="ctr">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For</a:t>
            </a:r>
            <a:br>
              <a:rPr kumimoji="0" lang="en-US" sz="12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clinicians</a:t>
            </a:r>
          </a:p>
        </p:txBody>
      </p:sp>
      <p:sp>
        <p:nvSpPr>
          <p:cNvPr id="23" name="TextBox 22"/>
          <p:cNvSpPr txBox="1"/>
          <p:nvPr/>
        </p:nvSpPr>
        <p:spPr>
          <a:xfrm>
            <a:off x="4886467" y="2972203"/>
            <a:ext cx="3930996" cy="2308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7398"/>
                </a:solidFill>
                <a:effectLst/>
                <a:uLnTx/>
                <a:uFillTx/>
                <a:latin typeface="Nexus Serif Offc Pro"/>
                <a:ea typeface="Arial" charset="0"/>
                <a:cs typeface="Arial" charset="0"/>
              </a:rPr>
              <a:t>‘This article answers your questions’</a:t>
            </a:r>
          </a:p>
        </p:txBody>
      </p:sp>
      <p:sp>
        <p:nvSpPr>
          <p:cNvPr id="24" name="TextBox 23"/>
          <p:cNvSpPr txBox="1"/>
          <p:nvPr/>
        </p:nvSpPr>
        <p:spPr>
          <a:xfrm>
            <a:off x="3412736" y="2921419"/>
            <a:ext cx="1096454" cy="332399"/>
          </a:xfrm>
          <a:prstGeom prst="rect">
            <a:avLst/>
          </a:prstGeom>
          <a:noFill/>
        </p:spPr>
        <p:txBody>
          <a:bodyPr wrap="none" lIns="0" tIns="0" rIns="0" bIns="0" rtlCol="0" anchor="ctr">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For</a:t>
            </a:r>
            <a:br>
              <a:rPr kumimoji="0" lang="en-US" sz="16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researchers</a:t>
            </a:r>
          </a:p>
        </p:txBody>
      </p:sp>
      <p:sp>
        <p:nvSpPr>
          <p:cNvPr id="26" name="TextBox 25"/>
          <p:cNvSpPr txBox="1"/>
          <p:nvPr/>
        </p:nvSpPr>
        <p:spPr>
          <a:xfrm>
            <a:off x="4886466" y="3662289"/>
            <a:ext cx="3930997" cy="2308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7398"/>
                </a:solidFill>
                <a:effectLst/>
                <a:uLnTx/>
                <a:uFillTx/>
                <a:latin typeface="Nexus Serif Offc Pro"/>
                <a:ea typeface="Arial" charset="0"/>
                <a:cs typeface="Arial" charset="0"/>
              </a:rPr>
              <a:t>‘This is the research to invest in’</a:t>
            </a:r>
          </a:p>
        </p:txBody>
      </p:sp>
      <p:sp>
        <p:nvSpPr>
          <p:cNvPr id="27" name="TextBox 26"/>
          <p:cNvSpPr txBox="1"/>
          <p:nvPr/>
        </p:nvSpPr>
        <p:spPr>
          <a:xfrm>
            <a:off x="3412737" y="3611505"/>
            <a:ext cx="1204817" cy="332399"/>
          </a:xfrm>
          <a:prstGeom prst="rect">
            <a:avLst/>
          </a:prstGeom>
          <a:noFill/>
        </p:spPr>
        <p:txBody>
          <a:bodyPr wrap="none" lIns="0" tIns="0" rIns="0" bIns="0" rtlCol="0" anchor="ctr">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For</a:t>
            </a:r>
            <a:br>
              <a:rPr kumimoji="0" lang="en-US" sz="16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governments</a:t>
            </a:r>
          </a:p>
        </p:txBody>
      </p:sp>
      <p:sp>
        <p:nvSpPr>
          <p:cNvPr id="29" name="TextBox 28"/>
          <p:cNvSpPr txBox="1"/>
          <p:nvPr/>
        </p:nvSpPr>
        <p:spPr>
          <a:xfrm>
            <a:off x="4886467" y="4352375"/>
            <a:ext cx="4089260" cy="2308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7398"/>
                </a:solidFill>
                <a:effectLst/>
                <a:uLnTx/>
                <a:uFillTx/>
                <a:latin typeface="Nexus Serif Offc Pro"/>
                <a:ea typeface="Arial" charset="0"/>
                <a:cs typeface="Arial" charset="0"/>
              </a:rPr>
              <a:t>‘This is the cancer treatment you should pursue’</a:t>
            </a:r>
          </a:p>
        </p:txBody>
      </p:sp>
      <p:sp>
        <p:nvSpPr>
          <p:cNvPr id="30" name="TextBox 29"/>
          <p:cNvSpPr txBox="1"/>
          <p:nvPr/>
        </p:nvSpPr>
        <p:spPr>
          <a:xfrm>
            <a:off x="3412737" y="4209261"/>
            <a:ext cx="1418337" cy="517065"/>
          </a:xfrm>
          <a:prstGeom prst="rect">
            <a:avLst/>
          </a:prstGeom>
          <a:noFill/>
        </p:spPr>
        <p:txBody>
          <a:bodyPr wrap="none" lIns="0" tIns="0" rIns="0" bIns="0" rtlCol="0" anchor="ctr">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For</a:t>
            </a:r>
            <a:br>
              <a:rPr kumimoji="0" lang="en-US" sz="16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pharmaceutical</a:t>
            </a:r>
            <a:b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companies</a:t>
            </a:r>
          </a:p>
        </p:txBody>
      </p:sp>
      <p:sp>
        <p:nvSpPr>
          <p:cNvPr id="32" name="TextBox 31"/>
          <p:cNvSpPr txBox="1"/>
          <p:nvPr/>
        </p:nvSpPr>
        <p:spPr>
          <a:xfrm>
            <a:off x="4886465" y="5042462"/>
            <a:ext cx="4013061" cy="230832"/>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7398"/>
                </a:solidFill>
                <a:effectLst/>
                <a:uLnTx/>
                <a:uFillTx/>
                <a:latin typeface="Nexus Serif Offc Pro"/>
                <a:ea typeface="Arial" charset="0"/>
                <a:cs typeface="Arial" charset="0"/>
              </a:rPr>
              <a:t>‘This is the area you need to improve to qualify’</a:t>
            </a:r>
          </a:p>
        </p:txBody>
      </p:sp>
      <p:sp>
        <p:nvSpPr>
          <p:cNvPr id="33" name="TextBox 32"/>
          <p:cNvSpPr txBox="1"/>
          <p:nvPr/>
        </p:nvSpPr>
        <p:spPr>
          <a:xfrm>
            <a:off x="3412735" y="4899346"/>
            <a:ext cx="813684" cy="517065"/>
          </a:xfrm>
          <a:prstGeom prst="rect">
            <a:avLst/>
          </a:prstGeom>
          <a:noFill/>
        </p:spPr>
        <p:txBody>
          <a:bodyPr wrap="none" lIns="0" tIns="0" rIns="0" bIns="0" rtlCol="0" anchor="ctr">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For</a:t>
            </a:r>
            <a:br>
              <a:rPr kumimoji="0" lang="en-US" sz="1600" b="0"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nursing</a:t>
            </a:r>
            <a:b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br>
            <a:r>
              <a:rPr kumimoji="0" lang="en-US" sz="1500" b="1" i="0" u="none" strike="noStrike" kern="1200" cap="none" spc="0" normalizeH="0" baseline="0" noProof="0" dirty="0">
                <a:ln>
                  <a:noFill/>
                </a:ln>
                <a:solidFill>
                  <a:srgbClr val="FF8200"/>
                </a:solidFill>
                <a:effectLst/>
                <a:uLnTx/>
                <a:uFillTx/>
                <a:latin typeface="Nexus Sans SC Offc Pro" panose="020B0504030101020102" pitchFamily="34" charset="0"/>
                <a:ea typeface="Arial" charset="0"/>
                <a:cs typeface="Nexus Sans SC Offc Pro" panose="020B0504030101020102" pitchFamily="34" charset="0"/>
              </a:rPr>
              <a:t>students</a:t>
            </a:r>
          </a:p>
        </p:txBody>
      </p:sp>
      <p:sp>
        <p:nvSpPr>
          <p:cNvPr id="19" name="Freeform 5"/>
          <p:cNvSpPr>
            <a:spLocks noEditPoints="1"/>
          </p:cNvSpPr>
          <p:nvPr/>
        </p:nvSpPr>
        <p:spPr bwMode="auto">
          <a:xfrm>
            <a:off x="2872045" y="3583675"/>
            <a:ext cx="352858" cy="388056"/>
          </a:xfrm>
          <a:custGeom>
            <a:avLst/>
            <a:gdLst>
              <a:gd name="T0" fmla="*/ 362 w 401"/>
              <a:gd name="T1" fmla="*/ 183 h 441"/>
              <a:gd name="T2" fmla="*/ 362 w 401"/>
              <a:gd name="T3" fmla="*/ 324 h 441"/>
              <a:gd name="T4" fmla="*/ 401 w 401"/>
              <a:gd name="T5" fmla="*/ 324 h 441"/>
              <a:gd name="T6" fmla="*/ 401 w 401"/>
              <a:gd name="T7" fmla="*/ 441 h 441"/>
              <a:gd name="T8" fmla="*/ 0 w 401"/>
              <a:gd name="T9" fmla="*/ 441 h 441"/>
              <a:gd name="T10" fmla="*/ 0 w 401"/>
              <a:gd name="T11" fmla="*/ 324 h 441"/>
              <a:gd name="T12" fmla="*/ 39 w 401"/>
              <a:gd name="T13" fmla="*/ 324 h 441"/>
              <a:gd name="T14" fmla="*/ 39 w 401"/>
              <a:gd name="T15" fmla="*/ 183 h 441"/>
              <a:gd name="T16" fmla="*/ 0 w 401"/>
              <a:gd name="T17" fmla="*/ 183 h 441"/>
              <a:gd name="T18" fmla="*/ 0 w 401"/>
              <a:gd name="T19" fmla="*/ 102 h 441"/>
              <a:gd name="T20" fmla="*/ 202 w 401"/>
              <a:gd name="T21" fmla="*/ 0 h 441"/>
              <a:gd name="T22" fmla="*/ 401 w 401"/>
              <a:gd name="T23" fmla="*/ 102 h 441"/>
              <a:gd name="T24" fmla="*/ 401 w 401"/>
              <a:gd name="T25" fmla="*/ 183 h 441"/>
              <a:gd name="T26" fmla="*/ 362 w 401"/>
              <a:gd name="T27" fmla="*/ 183 h 441"/>
              <a:gd name="T28" fmla="*/ 39 w 401"/>
              <a:gd name="T29" fmla="*/ 145 h 441"/>
              <a:gd name="T30" fmla="*/ 362 w 401"/>
              <a:gd name="T31" fmla="*/ 145 h 441"/>
              <a:gd name="T32" fmla="*/ 362 w 401"/>
              <a:gd name="T33" fmla="*/ 125 h 441"/>
              <a:gd name="T34" fmla="*/ 202 w 401"/>
              <a:gd name="T35" fmla="*/ 43 h 441"/>
              <a:gd name="T36" fmla="*/ 39 w 401"/>
              <a:gd name="T37" fmla="*/ 125 h 441"/>
              <a:gd name="T38" fmla="*/ 39 w 401"/>
              <a:gd name="T39" fmla="*/ 145 h 441"/>
              <a:gd name="T40" fmla="*/ 323 w 401"/>
              <a:gd name="T41" fmla="*/ 183 h 441"/>
              <a:gd name="T42" fmla="*/ 269 w 401"/>
              <a:gd name="T43" fmla="*/ 183 h 441"/>
              <a:gd name="T44" fmla="*/ 269 w 401"/>
              <a:gd name="T45" fmla="*/ 362 h 441"/>
              <a:gd name="T46" fmla="*/ 228 w 401"/>
              <a:gd name="T47" fmla="*/ 362 h 441"/>
              <a:gd name="T48" fmla="*/ 228 w 401"/>
              <a:gd name="T49" fmla="*/ 183 h 441"/>
              <a:gd name="T50" fmla="*/ 173 w 401"/>
              <a:gd name="T51" fmla="*/ 183 h 441"/>
              <a:gd name="T52" fmla="*/ 173 w 401"/>
              <a:gd name="T53" fmla="*/ 362 h 441"/>
              <a:gd name="T54" fmla="*/ 135 w 401"/>
              <a:gd name="T55" fmla="*/ 362 h 441"/>
              <a:gd name="T56" fmla="*/ 135 w 401"/>
              <a:gd name="T57" fmla="*/ 183 h 441"/>
              <a:gd name="T58" fmla="*/ 78 w 401"/>
              <a:gd name="T59" fmla="*/ 183 h 441"/>
              <a:gd name="T60" fmla="*/ 78 w 401"/>
              <a:gd name="T61" fmla="*/ 362 h 441"/>
              <a:gd name="T62" fmla="*/ 39 w 401"/>
              <a:gd name="T63" fmla="*/ 362 h 441"/>
              <a:gd name="T64" fmla="*/ 39 w 401"/>
              <a:gd name="T65" fmla="*/ 400 h 441"/>
              <a:gd name="T66" fmla="*/ 362 w 401"/>
              <a:gd name="T67" fmla="*/ 400 h 441"/>
              <a:gd name="T68" fmla="*/ 362 w 401"/>
              <a:gd name="T69" fmla="*/ 362 h 441"/>
              <a:gd name="T70" fmla="*/ 323 w 401"/>
              <a:gd name="T71" fmla="*/ 362 h 441"/>
              <a:gd name="T72" fmla="*/ 323 w 401"/>
              <a:gd name="T73" fmla="*/ 18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1" h="441">
                <a:moveTo>
                  <a:pt x="362" y="183"/>
                </a:moveTo>
                <a:lnTo>
                  <a:pt x="362" y="324"/>
                </a:lnTo>
                <a:lnTo>
                  <a:pt x="401" y="324"/>
                </a:lnTo>
                <a:lnTo>
                  <a:pt x="401" y="441"/>
                </a:lnTo>
                <a:lnTo>
                  <a:pt x="0" y="441"/>
                </a:lnTo>
                <a:lnTo>
                  <a:pt x="0" y="324"/>
                </a:lnTo>
                <a:lnTo>
                  <a:pt x="39" y="324"/>
                </a:lnTo>
                <a:lnTo>
                  <a:pt x="39" y="183"/>
                </a:lnTo>
                <a:lnTo>
                  <a:pt x="0" y="183"/>
                </a:lnTo>
                <a:lnTo>
                  <a:pt x="0" y="102"/>
                </a:lnTo>
                <a:lnTo>
                  <a:pt x="202" y="0"/>
                </a:lnTo>
                <a:lnTo>
                  <a:pt x="401" y="102"/>
                </a:lnTo>
                <a:lnTo>
                  <a:pt x="401" y="183"/>
                </a:lnTo>
                <a:lnTo>
                  <a:pt x="362" y="183"/>
                </a:lnTo>
                <a:close/>
                <a:moveTo>
                  <a:pt x="39" y="145"/>
                </a:moveTo>
                <a:lnTo>
                  <a:pt x="362" y="145"/>
                </a:lnTo>
                <a:lnTo>
                  <a:pt x="362" y="125"/>
                </a:lnTo>
                <a:lnTo>
                  <a:pt x="202" y="43"/>
                </a:lnTo>
                <a:lnTo>
                  <a:pt x="39" y="125"/>
                </a:lnTo>
                <a:lnTo>
                  <a:pt x="39" y="145"/>
                </a:lnTo>
                <a:close/>
                <a:moveTo>
                  <a:pt x="323" y="183"/>
                </a:moveTo>
                <a:lnTo>
                  <a:pt x="269" y="183"/>
                </a:lnTo>
                <a:lnTo>
                  <a:pt x="269" y="362"/>
                </a:lnTo>
                <a:lnTo>
                  <a:pt x="228" y="362"/>
                </a:lnTo>
                <a:lnTo>
                  <a:pt x="228" y="183"/>
                </a:lnTo>
                <a:lnTo>
                  <a:pt x="173" y="183"/>
                </a:lnTo>
                <a:lnTo>
                  <a:pt x="173" y="362"/>
                </a:lnTo>
                <a:lnTo>
                  <a:pt x="135" y="362"/>
                </a:lnTo>
                <a:lnTo>
                  <a:pt x="135" y="183"/>
                </a:lnTo>
                <a:lnTo>
                  <a:pt x="78" y="183"/>
                </a:lnTo>
                <a:lnTo>
                  <a:pt x="78" y="362"/>
                </a:lnTo>
                <a:lnTo>
                  <a:pt x="39" y="362"/>
                </a:lnTo>
                <a:lnTo>
                  <a:pt x="39" y="400"/>
                </a:lnTo>
                <a:lnTo>
                  <a:pt x="362" y="400"/>
                </a:lnTo>
                <a:lnTo>
                  <a:pt x="362" y="362"/>
                </a:lnTo>
                <a:lnTo>
                  <a:pt x="323" y="362"/>
                </a:lnTo>
                <a:lnTo>
                  <a:pt x="323" y="1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sp>
        <p:nvSpPr>
          <p:cNvPr id="20" name="Freeform 6"/>
          <p:cNvSpPr>
            <a:spLocks noEditPoints="1"/>
          </p:cNvSpPr>
          <p:nvPr/>
        </p:nvSpPr>
        <p:spPr bwMode="auto">
          <a:xfrm>
            <a:off x="2883485" y="2882153"/>
            <a:ext cx="329978" cy="410932"/>
          </a:xfrm>
          <a:custGeom>
            <a:avLst/>
            <a:gdLst>
              <a:gd name="T0" fmla="*/ 145 w 145"/>
              <a:gd name="T1" fmla="*/ 168 h 183"/>
              <a:gd name="T2" fmla="*/ 0 w 145"/>
              <a:gd name="T3" fmla="*/ 183 h 183"/>
              <a:gd name="T4" fmla="*/ 42 w 145"/>
              <a:gd name="T5" fmla="*/ 168 h 183"/>
              <a:gd name="T6" fmla="*/ 34 w 145"/>
              <a:gd name="T7" fmla="*/ 144 h 183"/>
              <a:gd name="T8" fmla="*/ 15 w 145"/>
              <a:gd name="T9" fmla="*/ 115 h 183"/>
              <a:gd name="T10" fmla="*/ 11 w 145"/>
              <a:gd name="T11" fmla="*/ 83 h 183"/>
              <a:gd name="T12" fmla="*/ 31 w 145"/>
              <a:gd name="T13" fmla="*/ 57 h 183"/>
              <a:gd name="T14" fmla="*/ 27 w 145"/>
              <a:gd name="T15" fmla="*/ 22 h 183"/>
              <a:gd name="T16" fmla="*/ 93 w 145"/>
              <a:gd name="T17" fmla="*/ 50 h 183"/>
              <a:gd name="T18" fmla="*/ 108 w 145"/>
              <a:gd name="T19" fmla="*/ 58 h 183"/>
              <a:gd name="T20" fmla="*/ 94 w 145"/>
              <a:gd name="T21" fmla="*/ 80 h 183"/>
              <a:gd name="T22" fmla="*/ 75 w 145"/>
              <a:gd name="T23" fmla="*/ 77 h 183"/>
              <a:gd name="T24" fmla="*/ 48 w 145"/>
              <a:gd name="T25" fmla="*/ 76 h 183"/>
              <a:gd name="T26" fmla="*/ 50 w 145"/>
              <a:gd name="T27" fmla="*/ 62 h 183"/>
              <a:gd name="T28" fmla="*/ 29 w 145"/>
              <a:gd name="T29" fmla="*/ 77 h 183"/>
              <a:gd name="T30" fmla="*/ 24 w 145"/>
              <a:gd name="T31" fmla="*/ 97 h 183"/>
              <a:gd name="T32" fmla="*/ 38 w 145"/>
              <a:gd name="T33" fmla="*/ 126 h 183"/>
              <a:gd name="T34" fmla="*/ 51 w 145"/>
              <a:gd name="T35" fmla="*/ 138 h 183"/>
              <a:gd name="T36" fmla="*/ 73 w 145"/>
              <a:gd name="T37" fmla="*/ 128 h 183"/>
              <a:gd name="T38" fmla="*/ 86 w 145"/>
              <a:gd name="T39" fmla="*/ 131 h 183"/>
              <a:gd name="T40" fmla="*/ 123 w 145"/>
              <a:gd name="T41" fmla="*/ 127 h 183"/>
              <a:gd name="T42" fmla="*/ 99 w 145"/>
              <a:gd name="T43" fmla="*/ 146 h 183"/>
              <a:gd name="T44" fmla="*/ 103 w 145"/>
              <a:gd name="T45" fmla="*/ 168 h 183"/>
              <a:gd name="T46" fmla="*/ 68 w 145"/>
              <a:gd name="T47" fmla="*/ 65 h 183"/>
              <a:gd name="T48" fmla="*/ 59 w 145"/>
              <a:gd name="T49" fmla="*/ 20 h 183"/>
              <a:gd name="T50" fmla="*/ 59 w 145"/>
              <a:gd name="T51" fmla="*/ 153 h 183"/>
              <a:gd name="T52" fmla="*/ 89 w 145"/>
              <a:gd name="T53" fmla="*/ 168 h 183"/>
              <a:gd name="T54" fmla="*/ 81 w 145"/>
              <a:gd name="T55" fmla="*/ 145 h 183"/>
              <a:gd name="T56" fmla="*/ 64 w 145"/>
              <a:gd name="T57" fmla="*/ 145 h 183"/>
              <a:gd name="T58" fmla="*/ 121 w 145"/>
              <a:gd name="T59" fmla="*/ 98 h 183"/>
              <a:gd name="T60" fmla="*/ 76 w 145"/>
              <a:gd name="T61" fmla="*/ 107 h 183"/>
              <a:gd name="T62" fmla="*/ 121 w 145"/>
              <a:gd name="T63" fmla="*/ 9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83">
                <a:moveTo>
                  <a:pt x="103" y="168"/>
                </a:moveTo>
                <a:cubicBezTo>
                  <a:pt x="145" y="168"/>
                  <a:pt x="145" y="168"/>
                  <a:pt x="145" y="168"/>
                </a:cubicBezTo>
                <a:cubicBezTo>
                  <a:pt x="145" y="183"/>
                  <a:pt x="145" y="183"/>
                  <a:pt x="145" y="183"/>
                </a:cubicBezTo>
                <a:cubicBezTo>
                  <a:pt x="0" y="183"/>
                  <a:pt x="0" y="183"/>
                  <a:pt x="0" y="183"/>
                </a:cubicBezTo>
                <a:cubicBezTo>
                  <a:pt x="0" y="168"/>
                  <a:pt x="0" y="168"/>
                  <a:pt x="0" y="168"/>
                </a:cubicBezTo>
                <a:cubicBezTo>
                  <a:pt x="42" y="168"/>
                  <a:pt x="42" y="168"/>
                  <a:pt x="42" y="168"/>
                </a:cubicBezTo>
                <a:cubicBezTo>
                  <a:pt x="45" y="151"/>
                  <a:pt x="45" y="151"/>
                  <a:pt x="45" y="151"/>
                </a:cubicBezTo>
                <a:cubicBezTo>
                  <a:pt x="41" y="149"/>
                  <a:pt x="37" y="147"/>
                  <a:pt x="34" y="144"/>
                </a:cubicBezTo>
                <a:cubicBezTo>
                  <a:pt x="31" y="141"/>
                  <a:pt x="28" y="138"/>
                  <a:pt x="26" y="133"/>
                </a:cubicBezTo>
                <a:cubicBezTo>
                  <a:pt x="15" y="115"/>
                  <a:pt x="15" y="115"/>
                  <a:pt x="15" y="115"/>
                </a:cubicBezTo>
                <a:cubicBezTo>
                  <a:pt x="12" y="110"/>
                  <a:pt x="10" y="105"/>
                  <a:pt x="10" y="99"/>
                </a:cubicBezTo>
                <a:cubicBezTo>
                  <a:pt x="9" y="94"/>
                  <a:pt x="9" y="88"/>
                  <a:pt x="11" y="83"/>
                </a:cubicBezTo>
                <a:cubicBezTo>
                  <a:pt x="12" y="77"/>
                  <a:pt x="15" y="72"/>
                  <a:pt x="18" y="68"/>
                </a:cubicBezTo>
                <a:cubicBezTo>
                  <a:pt x="21" y="63"/>
                  <a:pt x="26" y="60"/>
                  <a:pt x="31" y="57"/>
                </a:cubicBezTo>
                <a:cubicBezTo>
                  <a:pt x="43" y="50"/>
                  <a:pt x="43" y="50"/>
                  <a:pt x="43" y="50"/>
                </a:cubicBezTo>
                <a:cubicBezTo>
                  <a:pt x="27" y="22"/>
                  <a:pt x="27" y="22"/>
                  <a:pt x="27" y="22"/>
                </a:cubicBezTo>
                <a:cubicBezTo>
                  <a:pt x="64" y="0"/>
                  <a:pt x="64" y="0"/>
                  <a:pt x="64" y="0"/>
                </a:cubicBezTo>
                <a:cubicBezTo>
                  <a:pt x="93" y="50"/>
                  <a:pt x="93" y="50"/>
                  <a:pt x="93" y="50"/>
                </a:cubicBezTo>
                <a:cubicBezTo>
                  <a:pt x="101" y="46"/>
                  <a:pt x="101" y="46"/>
                  <a:pt x="101" y="46"/>
                </a:cubicBezTo>
                <a:cubicBezTo>
                  <a:pt x="108" y="58"/>
                  <a:pt x="108" y="58"/>
                  <a:pt x="108" y="58"/>
                </a:cubicBezTo>
                <a:cubicBezTo>
                  <a:pt x="88" y="70"/>
                  <a:pt x="88" y="70"/>
                  <a:pt x="88" y="70"/>
                </a:cubicBezTo>
                <a:cubicBezTo>
                  <a:pt x="94" y="80"/>
                  <a:pt x="94" y="80"/>
                  <a:pt x="94" y="80"/>
                </a:cubicBezTo>
                <a:cubicBezTo>
                  <a:pt x="81" y="87"/>
                  <a:pt x="81" y="87"/>
                  <a:pt x="81" y="87"/>
                </a:cubicBezTo>
                <a:cubicBezTo>
                  <a:pt x="75" y="77"/>
                  <a:pt x="75" y="77"/>
                  <a:pt x="75" y="77"/>
                </a:cubicBezTo>
                <a:cubicBezTo>
                  <a:pt x="55" y="89"/>
                  <a:pt x="55" y="89"/>
                  <a:pt x="55" y="89"/>
                </a:cubicBezTo>
                <a:cubicBezTo>
                  <a:pt x="48" y="76"/>
                  <a:pt x="48" y="76"/>
                  <a:pt x="48" y="76"/>
                </a:cubicBezTo>
                <a:cubicBezTo>
                  <a:pt x="56" y="72"/>
                  <a:pt x="56" y="72"/>
                  <a:pt x="56" y="72"/>
                </a:cubicBezTo>
                <a:cubicBezTo>
                  <a:pt x="50" y="62"/>
                  <a:pt x="50" y="62"/>
                  <a:pt x="50" y="62"/>
                </a:cubicBezTo>
                <a:cubicBezTo>
                  <a:pt x="38" y="69"/>
                  <a:pt x="38" y="69"/>
                  <a:pt x="38" y="69"/>
                </a:cubicBezTo>
                <a:cubicBezTo>
                  <a:pt x="35" y="71"/>
                  <a:pt x="32" y="74"/>
                  <a:pt x="29" y="77"/>
                </a:cubicBezTo>
                <a:cubicBezTo>
                  <a:pt x="27" y="80"/>
                  <a:pt x="26" y="83"/>
                  <a:pt x="25" y="86"/>
                </a:cubicBezTo>
                <a:cubicBezTo>
                  <a:pt x="24" y="90"/>
                  <a:pt x="23" y="94"/>
                  <a:pt x="24" y="97"/>
                </a:cubicBezTo>
                <a:cubicBezTo>
                  <a:pt x="24" y="101"/>
                  <a:pt x="26" y="105"/>
                  <a:pt x="27" y="108"/>
                </a:cubicBezTo>
                <a:cubicBezTo>
                  <a:pt x="38" y="126"/>
                  <a:pt x="38" y="126"/>
                  <a:pt x="38" y="126"/>
                </a:cubicBezTo>
                <a:cubicBezTo>
                  <a:pt x="40" y="129"/>
                  <a:pt x="41" y="131"/>
                  <a:pt x="44" y="133"/>
                </a:cubicBezTo>
                <a:cubicBezTo>
                  <a:pt x="46" y="135"/>
                  <a:pt x="48" y="137"/>
                  <a:pt x="51" y="138"/>
                </a:cubicBezTo>
                <a:cubicBezTo>
                  <a:pt x="54" y="135"/>
                  <a:pt x="57" y="132"/>
                  <a:pt x="61" y="130"/>
                </a:cubicBezTo>
                <a:cubicBezTo>
                  <a:pt x="64" y="129"/>
                  <a:pt x="68" y="128"/>
                  <a:pt x="73" y="128"/>
                </a:cubicBezTo>
                <a:cubicBezTo>
                  <a:pt x="75" y="128"/>
                  <a:pt x="77" y="128"/>
                  <a:pt x="80" y="129"/>
                </a:cubicBezTo>
                <a:cubicBezTo>
                  <a:pt x="82" y="129"/>
                  <a:pt x="84" y="130"/>
                  <a:pt x="86" y="131"/>
                </a:cubicBezTo>
                <a:cubicBezTo>
                  <a:pt x="115" y="114"/>
                  <a:pt x="115" y="114"/>
                  <a:pt x="115" y="114"/>
                </a:cubicBezTo>
                <a:cubicBezTo>
                  <a:pt x="123" y="127"/>
                  <a:pt x="123" y="127"/>
                  <a:pt x="123" y="127"/>
                </a:cubicBezTo>
                <a:cubicBezTo>
                  <a:pt x="97" y="142"/>
                  <a:pt x="97" y="142"/>
                  <a:pt x="97" y="142"/>
                </a:cubicBezTo>
                <a:cubicBezTo>
                  <a:pt x="98" y="143"/>
                  <a:pt x="98" y="145"/>
                  <a:pt x="99" y="146"/>
                </a:cubicBezTo>
                <a:cubicBezTo>
                  <a:pt x="100" y="148"/>
                  <a:pt x="100" y="149"/>
                  <a:pt x="100" y="151"/>
                </a:cubicBezTo>
                <a:lnTo>
                  <a:pt x="103" y="168"/>
                </a:lnTo>
                <a:close/>
                <a:moveTo>
                  <a:pt x="46" y="27"/>
                </a:moveTo>
                <a:cubicBezTo>
                  <a:pt x="68" y="65"/>
                  <a:pt x="68" y="65"/>
                  <a:pt x="68" y="65"/>
                </a:cubicBezTo>
                <a:cubicBezTo>
                  <a:pt x="81" y="58"/>
                  <a:pt x="81" y="58"/>
                  <a:pt x="81" y="58"/>
                </a:cubicBezTo>
                <a:cubicBezTo>
                  <a:pt x="59" y="20"/>
                  <a:pt x="59" y="20"/>
                  <a:pt x="59" y="20"/>
                </a:cubicBezTo>
                <a:lnTo>
                  <a:pt x="46" y="27"/>
                </a:lnTo>
                <a:close/>
                <a:moveTo>
                  <a:pt x="59" y="153"/>
                </a:moveTo>
                <a:cubicBezTo>
                  <a:pt x="57" y="168"/>
                  <a:pt x="57" y="168"/>
                  <a:pt x="57" y="168"/>
                </a:cubicBezTo>
                <a:cubicBezTo>
                  <a:pt x="89" y="168"/>
                  <a:pt x="89" y="168"/>
                  <a:pt x="89" y="168"/>
                </a:cubicBezTo>
                <a:cubicBezTo>
                  <a:pt x="86" y="153"/>
                  <a:pt x="86" y="153"/>
                  <a:pt x="86" y="153"/>
                </a:cubicBezTo>
                <a:cubicBezTo>
                  <a:pt x="85" y="150"/>
                  <a:pt x="84" y="147"/>
                  <a:pt x="81" y="145"/>
                </a:cubicBezTo>
                <a:cubicBezTo>
                  <a:pt x="79" y="143"/>
                  <a:pt x="76" y="142"/>
                  <a:pt x="73" y="142"/>
                </a:cubicBezTo>
                <a:cubicBezTo>
                  <a:pt x="69" y="142"/>
                  <a:pt x="67" y="143"/>
                  <a:pt x="64" y="145"/>
                </a:cubicBezTo>
                <a:cubicBezTo>
                  <a:pt x="61" y="147"/>
                  <a:pt x="60" y="150"/>
                  <a:pt x="59" y="153"/>
                </a:cubicBezTo>
                <a:moveTo>
                  <a:pt x="121" y="98"/>
                </a:moveTo>
                <a:cubicBezTo>
                  <a:pt x="113" y="85"/>
                  <a:pt x="113" y="85"/>
                  <a:pt x="113" y="85"/>
                </a:cubicBezTo>
                <a:cubicBezTo>
                  <a:pt x="76" y="107"/>
                  <a:pt x="76" y="107"/>
                  <a:pt x="76" y="107"/>
                </a:cubicBezTo>
                <a:cubicBezTo>
                  <a:pt x="83" y="120"/>
                  <a:pt x="83" y="120"/>
                  <a:pt x="83" y="120"/>
                </a:cubicBezTo>
                <a:lnTo>
                  <a:pt x="121" y="98"/>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sp>
        <p:nvSpPr>
          <p:cNvPr id="21" name="Freeform 7"/>
          <p:cNvSpPr>
            <a:spLocks noEditPoints="1"/>
          </p:cNvSpPr>
          <p:nvPr/>
        </p:nvSpPr>
        <p:spPr bwMode="auto">
          <a:xfrm>
            <a:off x="2849607" y="2202186"/>
            <a:ext cx="397734" cy="390694"/>
          </a:xfrm>
          <a:custGeom>
            <a:avLst/>
            <a:gdLst>
              <a:gd name="T0" fmla="*/ 452 w 452"/>
              <a:gd name="T1" fmla="*/ 120 h 444"/>
              <a:gd name="T2" fmla="*/ 452 w 452"/>
              <a:gd name="T3" fmla="*/ 324 h 444"/>
              <a:gd name="T4" fmla="*/ 330 w 452"/>
              <a:gd name="T5" fmla="*/ 324 h 444"/>
              <a:gd name="T6" fmla="*/ 330 w 452"/>
              <a:gd name="T7" fmla="*/ 444 h 444"/>
              <a:gd name="T8" fmla="*/ 121 w 452"/>
              <a:gd name="T9" fmla="*/ 444 h 444"/>
              <a:gd name="T10" fmla="*/ 121 w 452"/>
              <a:gd name="T11" fmla="*/ 324 h 444"/>
              <a:gd name="T12" fmla="*/ 0 w 452"/>
              <a:gd name="T13" fmla="*/ 324 h 444"/>
              <a:gd name="T14" fmla="*/ 0 w 452"/>
              <a:gd name="T15" fmla="*/ 120 h 444"/>
              <a:gd name="T16" fmla="*/ 121 w 452"/>
              <a:gd name="T17" fmla="*/ 120 h 444"/>
              <a:gd name="T18" fmla="*/ 121 w 452"/>
              <a:gd name="T19" fmla="*/ 0 h 444"/>
              <a:gd name="T20" fmla="*/ 330 w 452"/>
              <a:gd name="T21" fmla="*/ 0 h 444"/>
              <a:gd name="T22" fmla="*/ 330 w 452"/>
              <a:gd name="T23" fmla="*/ 120 h 444"/>
              <a:gd name="T24" fmla="*/ 452 w 452"/>
              <a:gd name="T25" fmla="*/ 120 h 444"/>
              <a:gd name="T26" fmla="*/ 408 w 452"/>
              <a:gd name="T27" fmla="*/ 163 h 444"/>
              <a:gd name="T28" fmla="*/ 286 w 452"/>
              <a:gd name="T29" fmla="*/ 163 h 444"/>
              <a:gd name="T30" fmla="*/ 286 w 452"/>
              <a:gd name="T31" fmla="*/ 43 h 444"/>
              <a:gd name="T32" fmla="*/ 165 w 452"/>
              <a:gd name="T33" fmla="*/ 43 h 444"/>
              <a:gd name="T34" fmla="*/ 165 w 452"/>
              <a:gd name="T35" fmla="*/ 163 h 444"/>
              <a:gd name="T36" fmla="*/ 43 w 452"/>
              <a:gd name="T37" fmla="*/ 163 h 444"/>
              <a:gd name="T38" fmla="*/ 43 w 452"/>
              <a:gd name="T39" fmla="*/ 283 h 444"/>
              <a:gd name="T40" fmla="*/ 165 w 452"/>
              <a:gd name="T41" fmla="*/ 283 h 444"/>
              <a:gd name="T42" fmla="*/ 165 w 452"/>
              <a:gd name="T43" fmla="*/ 403 h 444"/>
              <a:gd name="T44" fmla="*/ 286 w 452"/>
              <a:gd name="T45" fmla="*/ 403 h 444"/>
              <a:gd name="T46" fmla="*/ 286 w 452"/>
              <a:gd name="T47" fmla="*/ 283 h 444"/>
              <a:gd name="T48" fmla="*/ 408 w 452"/>
              <a:gd name="T49" fmla="*/ 283 h 444"/>
              <a:gd name="T50" fmla="*/ 408 w 452"/>
              <a:gd name="T51" fmla="*/ 16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44">
                <a:moveTo>
                  <a:pt x="452" y="120"/>
                </a:moveTo>
                <a:lnTo>
                  <a:pt x="452" y="324"/>
                </a:lnTo>
                <a:lnTo>
                  <a:pt x="330" y="324"/>
                </a:lnTo>
                <a:lnTo>
                  <a:pt x="330" y="444"/>
                </a:lnTo>
                <a:lnTo>
                  <a:pt x="121" y="444"/>
                </a:lnTo>
                <a:lnTo>
                  <a:pt x="121" y="324"/>
                </a:lnTo>
                <a:lnTo>
                  <a:pt x="0" y="324"/>
                </a:lnTo>
                <a:lnTo>
                  <a:pt x="0" y="120"/>
                </a:lnTo>
                <a:lnTo>
                  <a:pt x="121" y="120"/>
                </a:lnTo>
                <a:lnTo>
                  <a:pt x="121" y="0"/>
                </a:lnTo>
                <a:lnTo>
                  <a:pt x="330" y="0"/>
                </a:lnTo>
                <a:lnTo>
                  <a:pt x="330" y="120"/>
                </a:lnTo>
                <a:lnTo>
                  <a:pt x="452" y="120"/>
                </a:lnTo>
                <a:close/>
                <a:moveTo>
                  <a:pt x="408" y="163"/>
                </a:moveTo>
                <a:lnTo>
                  <a:pt x="286" y="163"/>
                </a:lnTo>
                <a:lnTo>
                  <a:pt x="286" y="43"/>
                </a:lnTo>
                <a:lnTo>
                  <a:pt x="165" y="43"/>
                </a:lnTo>
                <a:lnTo>
                  <a:pt x="165" y="163"/>
                </a:lnTo>
                <a:lnTo>
                  <a:pt x="43" y="163"/>
                </a:lnTo>
                <a:lnTo>
                  <a:pt x="43" y="283"/>
                </a:lnTo>
                <a:lnTo>
                  <a:pt x="165" y="283"/>
                </a:lnTo>
                <a:lnTo>
                  <a:pt x="165" y="403"/>
                </a:lnTo>
                <a:lnTo>
                  <a:pt x="286" y="403"/>
                </a:lnTo>
                <a:lnTo>
                  <a:pt x="286" y="283"/>
                </a:lnTo>
                <a:lnTo>
                  <a:pt x="408" y="283"/>
                </a:lnTo>
                <a:lnTo>
                  <a:pt x="408" y="16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sp>
        <p:nvSpPr>
          <p:cNvPr id="34" name="Freeform 8"/>
          <p:cNvSpPr>
            <a:spLocks noEditPoints="1"/>
          </p:cNvSpPr>
          <p:nvPr/>
        </p:nvSpPr>
        <p:spPr bwMode="auto">
          <a:xfrm>
            <a:off x="2892723" y="4272570"/>
            <a:ext cx="311502" cy="316780"/>
          </a:xfrm>
          <a:custGeom>
            <a:avLst/>
            <a:gdLst>
              <a:gd name="T0" fmla="*/ 137 w 137"/>
              <a:gd name="T1" fmla="*/ 46 h 141"/>
              <a:gd name="T2" fmla="*/ 125 w 137"/>
              <a:gd name="T3" fmla="*/ 16 h 141"/>
              <a:gd name="T4" fmla="*/ 66 w 137"/>
              <a:gd name="T5" fmla="*/ 16 h 141"/>
              <a:gd name="T6" fmla="*/ 12 w 137"/>
              <a:gd name="T7" fmla="*/ 70 h 141"/>
              <a:gd name="T8" fmla="*/ 0 w 137"/>
              <a:gd name="T9" fmla="*/ 100 h 141"/>
              <a:gd name="T10" fmla="*/ 12 w 137"/>
              <a:gd name="T11" fmla="*/ 129 h 141"/>
              <a:gd name="T12" fmla="*/ 12 w 137"/>
              <a:gd name="T13" fmla="*/ 129 h 141"/>
              <a:gd name="T14" fmla="*/ 42 w 137"/>
              <a:gd name="T15" fmla="*/ 141 h 141"/>
              <a:gd name="T16" fmla="*/ 71 w 137"/>
              <a:gd name="T17" fmla="*/ 129 h 141"/>
              <a:gd name="T18" fmla="*/ 125 w 137"/>
              <a:gd name="T19" fmla="*/ 75 h 141"/>
              <a:gd name="T20" fmla="*/ 137 w 137"/>
              <a:gd name="T21" fmla="*/ 46 h 141"/>
              <a:gd name="T22" fmla="*/ 60 w 137"/>
              <a:gd name="T23" fmla="*/ 118 h 141"/>
              <a:gd name="T24" fmla="*/ 24 w 137"/>
              <a:gd name="T25" fmla="*/ 118 h 141"/>
              <a:gd name="T26" fmla="*/ 24 w 137"/>
              <a:gd name="T27" fmla="*/ 118 h 141"/>
              <a:gd name="T28" fmla="*/ 16 w 137"/>
              <a:gd name="T29" fmla="*/ 100 h 141"/>
              <a:gd name="T30" fmla="*/ 24 w 137"/>
              <a:gd name="T31" fmla="*/ 82 h 141"/>
              <a:gd name="T32" fmla="*/ 45 w 137"/>
              <a:gd name="T33" fmla="*/ 60 h 141"/>
              <a:gd name="T34" fmla="*/ 81 w 137"/>
              <a:gd name="T35" fmla="*/ 97 h 141"/>
              <a:gd name="T36" fmla="*/ 60 w 137"/>
              <a:gd name="T37" fmla="*/ 118 h 141"/>
              <a:gd name="T38" fmla="*/ 114 w 137"/>
              <a:gd name="T39" fmla="*/ 64 h 141"/>
              <a:gd name="T40" fmla="*/ 92 w 137"/>
              <a:gd name="T41" fmla="*/ 85 h 141"/>
              <a:gd name="T42" fmla="*/ 56 w 137"/>
              <a:gd name="T43" fmla="*/ 49 h 141"/>
              <a:gd name="T44" fmla="*/ 78 w 137"/>
              <a:gd name="T45" fmla="*/ 28 h 141"/>
              <a:gd name="T46" fmla="*/ 96 w 137"/>
              <a:gd name="T47" fmla="*/ 20 h 141"/>
              <a:gd name="T48" fmla="*/ 114 w 137"/>
              <a:gd name="T49" fmla="*/ 28 h 141"/>
              <a:gd name="T50" fmla="*/ 121 w 137"/>
              <a:gd name="T51" fmla="*/ 46 h 141"/>
              <a:gd name="T52" fmla="*/ 114 w 137"/>
              <a:gd name="T53" fmla="*/ 6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41">
                <a:moveTo>
                  <a:pt x="137" y="46"/>
                </a:moveTo>
                <a:cubicBezTo>
                  <a:pt x="137" y="35"/>
                  <a:pt x="133" y="24"/>
                  <a:pt x="125" y="16"/>
                </a:cubicBezTo>
                <a:cubicBezTo>
                  <a:pt x="109" y="0"/>
                  <a:pt x="83" y="0"/>
                  <a:pt x="66" y="16"/>
                </a:cubicBezTo>
                <a:cubicBezTo>
                  <a:pt x="12" y="70"/>
                  <a:pt x="12" y="70"/>
                  <a:pt x="12" y="70"/>
                </a:cubicBezTo>
                <a:cubicBezTo>
                  <a:pt x="4" y="78"/>
                  <a:pt x="0" y="89"/>
                  <a:pt x="0" y="100"/>
                </a:cubicBezTo>
                <a:cubicBezTo>
                  <a:pt x="0" y="111"/>
                  <a:pt x="4" y="121"/>
                  <a:pt x="12" y="129"/>
                </a:cubicBezTo>
                <a:cubicBezTo>
                  <a:pt x="12" y="129"/>
                  <a:pt x="12" y="129"/>
                  <a:pt x="12" y="129"/>
                </a:cubicBezTo>
                <a:cubicBezTo>
                  <a:pt x="20" y="137"/>
                  <a:pt x="31" y="141"/>
                  <a:pt x="42" y="141"/>
                </a:cubicBezTo>
                <a:cubicBezTo>
                  <a:pt x="53" y="141"/>
                  <a:pt x="63" y="137"/>
                  <a:pt x="71" y="129"/>
                </a:cubicBezTo>
                <a:cubicBezTo>
                  <a:pt x="125" y="75"/>
                  <a:pt x="125" y="75"/>
                  <a:pt x="125" y="75"/>
                </a:cubicBezTo>
                <a:cubicBezTo>
                  <a:pt x="133" y="67"/>
                  <a:pt x="137" y="57"/>
                  <a:pt x="137" y="46"/>
                </a:cubicBezTo>
                <a:moveTo>
                  <a:pt x="60" y="118"/>
                </a:moveTo>
                <a:cubicBezTo>
                  <a:pt x="50" y="128"/>
                  <a:pt x="33" y="128"/>
                  <a:pt x="24" y="118"/>
                </a:cubicBezTo>
                <a:cubicBezTo>
                  <a:pt x="24" y="118"/>
                  <a:pt x="24" y="118"/>
                  <a:pt x="24" y="118"/>
                </a:cubicBezTo>
                <a:cubicBezTo>
                  <a:pt x="19" y="113"/>
                  <a:pt x="16" y="107"/>
                  <a:pt x="16" y="100"/>
                </a:cubicBezTo>
                <a:cubicBezTo>
                  <a:pt x="16" y="93"/>
                  <a:pt x="19" y="86"/>
                  <a:pt x="24" y="82"/>
                </a:cubicBezTo>
                <a:cubicBezTo>
                  <a:pt x="45" y="60"/>
                  <a:pt x="45" y="60"/>
                  <a:pt x="45" y="60"/>
                </a:cubicBezTo>
                <a:cubicBezTo>
                  <a:pt x="81" y="97"/>
                  <a:pt x="81" y="97"/>
                  <a:pt x="81" y="97"/>
                </a:cubicBezTo>
                <a:lnTo>
                  <a:pt x="60" y="118"/>
                </a:lnTo>
                <a:close/>
                <a:moveTo>
                  <a:pt x="114" y="64"/>
                </a:moveTo>
                <a:cubicBezTo>
                  <a:pt x="92" y="85"/>
                  <a:pt x="92" y="85"/>
                  <a:pt x="92" y="85"/>
                </a:cubicBezTo>
                <a:cubicBezTo>
                  <a:pt x="56" y="49"/>
                  <a:pt x="56" y="49"/>
                  <a:pt x="56" y="49"/>
                </a:cubicBezTo>
                <a:cubicBezTo>
                  <a:pt x="78" y="28"/>
                  <a:pt x="78" y="28"/>
                  <a:pt x="78" y="28"/>
                </a:cubicBezTo>
                <a:cubicBezTo>
                  <a:pt x="83" y="23"/>
                  <a:pt x="89" y="20"/>
                  <a:pt x="96" y="20"/>
                </a:cubicBezTo>
                <a:cubicBezTo>
                  <a:pt x="102" y="20"/>
                  <a:pt x="109" y="23"/>
                  <a:pt x="114" y="28"/>
                </a:cubicBezTo>
                <a:cubicBezTo>
                  <a:pt x="119" y="32"/>
                  <a:pt x="121" y="39"/>
                  <a:pt x="121" y="46"/>
                </a:cubicBezTo>
                <a:cubicBezTo>
                  <a:pt x="121" y="53"/>
                  <a:pt x="119" y="59"/>
                  <a:pt x="114" y="6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sp>
        <p:nvSpPr>
          <p:cNvPr id="35" name="Freeform 9"/>
          <p:cNvSpPr>
            <a:spLocks noEditPoints="1"/>
          </p:cNvSpPr>
          <p:nvPr/>
        </p:nvSpPr>
        <p:spPr bwMode="auto">
          <a:xfrm>
            <a:off x="2945080" y="4455349"/>
            <a:ext cx="206788" cy="195348"/>
          </a:xfrm>
          <a:custGeom>
            <a:avLst/>
            <a:gdLst>
              <a:gd name="T0" fmla="*/ 75 w 91"/>
              <a:gd name="T1" fmla="*/ 16 h 87"/>
              <a:gd name="T2" fmla="*/ 16 w 91"/>
              <a:gd name="T3" fmla="*/ 16 h 87"/>
              <a:gd name="T4" fmla="*/ 16 w 91"/>
              <a:gd name="T5" fmla="*/ 75 h 87"/>
              <a:gd name="T6" fmla="*/ 46 w 91"/>
              <a:gd name="T7" fmla="*/ 87 h 87"/>
              <a:gd name="T8" fmla="*/ 75 w 91"/>
              <a:gd name="T9" fmla="*/ 75 h 87"/>
              <a:gd name="T10" fmla="*/ 75 w 91"/>
              <a:gd name="T11" fmla="*/ 16 h 87"/>
              <a:gd name="T12" fmla="*/ 28 w 91"/>
              <a:gd name="T13" fmla="*/ 27 h 87"/>
              <a:gd name="T14" fmla="*/ 46 w 91"/>
              <a:gd name="T15" fmla="*/ 20 h 87"/>
              <a:gd name="T16" fmla="*/ 57 w 91"/>
              <a:gd name="T17" fmla="*/ 23 h 87"/>
              <a:gd name="T18" fmla="*/ 23 w 91"/>
              <a:gd name="T19" fmla="*/ 57 h 87"/>
              <a:gd name="T20" fmla="*/ 28 w 91"/>
              <a:gd name="T21" fmla="*/ 27 h 87"/>
              <a:gd name="T22" fmla="*/ 64 w 91"/>
              <a:gd name="T23" fmla="*/ 63 h 87"/>
              <a:gd name="T24" fmla="*/ 34 w 91"/>
              <a:gd name="T25" fmla="*/ 68 h 87"/>
              <a:gd name="T26" fmla="*/ 69 w 91"/>
              <a:gd name="T27" fmla="*/ 34 h 87"/>
              <a:gd name="T28" fmla="*/ 64 w 91"/>
              <a:gd name="T29" fmla="*/ 6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87">
                <a:moveTo>
                  <a:pt x="75" y="16"/>
                </a:moveTo>
                <a:cubicBezTo>
                  <a:pt x="59" y="0"/>
                  <a:pt x="33" y="0"/>
                  <a:pt x="16" y="16"/>
                </a:cubicBezTo>
                <a:cubicBezTo>
                  <a:pt x="0" y="32"/>
                  <a:pt x="0" y="59"/>
                  <a:pt x="16" y="75"/>
                </a:cubicBezTo>
                <a:cubicBezTo>
                  <a:pt x="25" y="83"/>
                  <a:pt x="35" y="87"/>
                  <a:pt x="46" y="87"/>
                </a:cubicBezTo>
                <a:cubicBezTo>
                  <a:pt x="56" y="87"/>
                  <a:pt x="67" y="83"/>
                  <a:pt x="75" y="75"/>
                </a:cubicBezTo>
                <a:cubicBezTo>
                  <a:pt x="91" y="59"/>
                  <a:pt x="91" y="32"/>
                  <a:pt x="75" y="16"/>
                </a:cubicBezTo>
                <a:moveTo>
                  <a:pt x="28" y="27"/>
                </a:moveTo>
                <a:cubicBezTo>
                  <a:pt x="33" y="22"/>
                  <a:pt x="39" y="20"/>
                  <a:pt x="46" y="20"/>
                </a:cubicBezTo>
                <a:cubicBezTo>
                  <a:pt x="50" y="20"/>
                  <a:pt x="54" y="21"/>
                  <a:pt x="57" y="23"/>
                </a:cubicBezTo>
                <a:cubicBezTo>
                  <a:pt x="23" y="57"/>
                  <a:pt x="23" y="57"/>
                  <a:pt x="23" y="57"/>
                </a:cubicBezTo>
                <a:cubicBezTo>
                  <a:pt x="18" y="47"/>
                  <a:pt x="20" y="35"/>
                  <a:pt x="28" y="27"/>
                </a:cubicBezTo>
                <a:moveTo>
                  <a:pt x="64" y="63"/>
                </a:moveTo>
                <a:cubicBezTo>
                  <a:pt x="56" y="71"/>
                  <a:pt x="44" y="73"/>
                  <a:pt x="34" y="68"/>
                </a:cubicBezTo>
                <a:cubicBezTo>
                  <a:pt x="69" y="34"/>
                  <a:pt x="69" y="34"/>
                  <a:pt x="69" y="34"/>
                </a:cubicBezTo>
                <a:cubicBezTo>
                  <a:pt x="73" y="44"/>
                  <a:pt x="72" y="56"/>
                  <a:pt x="64" y="6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sp>
        <p:nvSpPr>
          <p:cNvPr id="36" name="Freeform 10"/>
          <p:cNvSpPr>
            <a:spLocks noEditPoints="1"/>
          </p:cNvSpPr>
          <p:nvPr/>
        </p:nvSpPr>
        <p:spPr bwMode="auto">
          <a:xfrm>
            <a:off x="2804289" y="5009605"/>
            <a:ext cx="488370" cy="296542"/>
          </a:xfrm>
          <a:custGeom>
            <a:avLst/>
            <a:gdLst>
              <a:gd name="T0" fmla="*/ 208 w 215"/>
              <a:gd name="T1" fmla="*/ 28 h 132"/>
              <a:gd name="T2" fmla="*/ 7 w 215"/>
              <a:gd name="T3" fmla="*/ 28 h 132"/>
              <a:gd name="T4" fmla="*/ 0 w 215"/>
              <a:gd name="T5" fmla="*/ 31 h 132"/>
              <a:gd name="T6" fmla="*/ 44 w 215"/>
              <a:gd name="T7" fmla="*/ 132 h 132"/>
              <a:gd name="T8" fmla="*/ 51 w 215"/>
              <a:gd name="T9" fmla="*/ 129 h 132"/>
              <a:gd name="T10" fmla="*/ 165 w 215"/>
              <a:gd name="T11" fmla="*/ 129 h 132"/>
              <a:gd name="T12" fmla="*/ 171 w 215"/>
              <a:gd name="T13" fmla="*/ 132 h 132"/>
              <a:gd name="T14" fmla="*/ 215 w 215"/>
              <a:gd name="T15" fmla="*/ 31 h 132"/>
              <a:gd name="T16" fmla="*/ 208 w 215"/>
              <a:gd name="T17" fmla="*/ 28 h 132"/>
              <a:gd name="T18" fmla="*/ 162 w 215"/>
              <a:gd name="T19" fmla="*/ 112 h 132"/>
              <a:gd name="T20" fmla="*/ 54 w 215"/>
              <a:gd name="T21" fmla="*/ 112 h 132"/>
              <a:gd name="T22" fmla="*/ 22 w 215"/>
              <a:gd name="T23" fmla="*/ 40 h 132"/>
              <a:gd name="T24" fmla="*/ 193 w 215"/>
              <a:gd name="T25" fmla="*/ 40 h 132"/>
              <a:gd name="T26" fmla="*/ 162 w 215"/>
              <a:gd name="T27" fmla="*/ 1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5" h="132">
                <a:moveTo>
                  <a:pt x="208" y="28"/>
                </a:moveTo>
                <a:cubicBezTo>
                  <a:pt x="144" y="0"/>
                  <a:pt x="71" y="0"/>
                  <a:pt x="7" y="28"/>
                </a:cubicBezTo>
                <a:cubicBezTo>
                  <a:pt x="0" y="31"/>
                  <a:pt x="0" y="31"/>
                  <a:pt x="0" y="31"/>
                </a:cubicBezTo>
                <a:cubicBezTo>
                  <a:pt x="44" y="132"/>
                  <a:pt x="44" y="132"/>
                  <a:pt x="44" y="132"/>
                </a:cubicBezTo>
                <a:cubicBezTo>
                  <a:pt x="51" y="129"/>
                  <a:pt x="51" y="129"/>
                  <a:pt x="51" y="129"/>
                </a:cubicBezTo>
                <a:cubicBezTo>
                  <a:pt x="87" y="113"/>
                  <a:pt x="128" y="113"/>
                  <a:pt x="165" y="129"/>
                </a:cubicBezTo>
                <a:cubicBezTo>
                  <a:pt x="171" y="132"/>
                  <a:pt x="171" y="132"/>
                  <a:pt x="171" y="132"/>
                </a:cubicBezTo>
                <a:cubicBezTo>
                  <a:pt x="215" y="31"/>
                  <a:pt x="215" y="31"/>
                  <a:pt x="215" y="31"/>
                </a:cubicBezTo>
                <a:lnTo>
                  <a:pt x="208" y="28"/>
                </a:lnTo>
                <a:close/>
                <a:moveTo>
                  <a:pt x="162" y="112"/>
                </a:moveTo>
                <a:cubicBezTo>
                  <a:pt x="127" y="98"/>
                  <a:pt x="88" y="98"/>
                  <a:pt x="54" y="112"/>
                </a:cubicBezTo>
                <a:cubicBezTo>
                  <a:pt x="22" y="40"/>
                  <a:pt x="22" y="40"/>
                  <a:pt x="22" y="40"/>
                </a:cubicBezTo>
                <a:cubicBezTo>
                  <a:pt x="77" y="18"/>
                  <a:pt x="138" y="18"/>
                  <a:pt x="193" y="40"/>
                </a:cubicBezTo>
                <a:lnTo>
                  <a:pt x="162" y="1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sp>
        <p:nvSpPr>
          <p:cNvPr id="37" name="Freeform 11"/>
          <p:cNvSpPr>
            <a:spLocks/>
          </p:cNvSpPr>
          <p:nvPr/>
        </p:nvSpPr>
        <p:spPr bwMode="auto">
          <a:xfrm>
            <a:off x="2991718" y="5097701"/>
            <a:ext cx="113512" cy="112632"/>
          </a:xfrm>
          <a:custGeom>
            <a:avLst/>
            <a:gdLst>
              <a:gd name="T0" fmla="*/ 44 w 129"/>
              <a:gd name="T1" fmla="*/ 0 h 128"/>
              <a:gd name="T2" fmla="*/ 44 w 129"/>
              <a:gd name="T3" fmla="*/ 44 h 128"/>
              <a:gd name="T4" fmla="*/ 0 w 129"/>
              <a:gd name="T5" fmla="*/ 44 h 128"/>
              <a:gd name="T6" fmla="*/ 0 w 129"/>
              <a:gd name="T7" fmla="*/ 82 h 128"/>
              <a:gd name="T8" fmla="*/ 44 w 129"/>
              <a:gd name="T9" fmla="*/ 82 h 128"/>
              <a:gd name="T10" fmla="*/ 44 w 129"/>
              <a:gd name="T11" fmla="*/ 128 h 128"/>
              <a:gd name="T12" fmla="*/ 83 w 129"/>
              <a:gd name="T13" fmla="*/ 128 h 128"/>
              <a:gd name="T14" fmla="*/ 83 w 129"/>
              <a:gd name="T15" fmla="*/ 82 h 128"/>
              <a:gd name="T16" fmla="*/ 129 w 129"/>
              <a:gd name="T17" fmla="*/ 82 h 128"/>
              <a:gd name="T18" fmla="*/ 129 w 129"/>
              <a:gd name="T19" fmla="*/ 44 h 128"/>
              <a:gd name="T20" fmla="*/ 83 w 129"/>
              <a:gd name="T21" fmla="*/ 44 h 128"/>
              <a:gd name="T22" fmla="*/ 83 w 129"/>
              <a:gd name="T23" fmla="*/ 0 h 128"/>
              <a:gd name="T24" fmla="*/ 44 w 129"/>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8">
                <a:moveTo>
                  <a:pt x="44" y="0"/>
                </a:moveTo>
                <a:lnTo>
                  <a:pt x="44" y="44"/>
                </a:lnTo>
                <a:lnTo>
                  <a:pt x="0" y="44"/>
                </a:lnTo>
                <a:lnTo>
                  <a:pt x="0" y="82"/>
                </a:lnTo>
                <a:lnTo>
                  <a:pt x="44" y="82"/>
                </a:lnTo>
                <a:lnTo>
                  <a:pt x="44" y="128"/>
                </a:lnTo>
                <a:lnTo>
                  <a:pt x="83" y="128"/>
                </a:lnTo>
                <a:lnTo>
                  <a:pt x="83" y="82"/>
                </a:lnTo>
                <a:lnTo>
                  <a:pt x="129" y="82"/>
                </a:lnTo>
                <a:lnTo>
                  <a:pt x="129" y="44"/>
                </a:lnTo>
                <a:lnTo>
                  <a:pt x="83" y="44"/>
                </a:lnTo>
                <a:lnTo>
                  <a:pt x="83" y="0"/>
                </a:lnTo>
                <a:lnTo>
                  <a:pt x="4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FF8200"/>
              </a:solidFill>
              <a:effectLst/>
              <a:uLnTx/>
              <a:uFillTx/>
              <a:latin typeface="Arial"/>
              <a:ea typeface="+mn-ea"/>
              <a:cs typeface="+mn-cs"/>
            </a:endParaRPr>
          </a:p>
        </p:txBody>
      </p:sp>
      <p:cxnSp>
        <p:nvCxnSpPr>
          <p:cNvPr id="40" name="Gerader Verbinder 39"/>
          <p:cNvCxnSpPr>
            <a:cxnSpLocks/>
          </p:cNvCxnSpPr>
          <p:nvPr/>
        </p:nvCxnSpPr>
        <p:spPr>
          <a:xfrm>
            <a:off x="2804290" y="2052489"/>
            <a:ext cx="6171438" cy="0"/>
          </a:xfrm>
          <a:prstGeom prst="line">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Gerader Verbinder 41"/>
          <p:cNvCxnSpPr>
            <a:cxnSpLocks/>
          </p:cNvCxnSpPr>
          <p:nvPr/>
        </p:nvCxnSpPr>
        <p:spPr>
          <a:xfrm>
            <a:off x="2804290" y="2742575"/>
            <a:ext cx="6171438" cy="0"/>
          </a:xfrm>
          <a:prstGeom prst="line">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3" name="Gerader Verbinder 42"/>
          <p:cNvCxnSpPr>
            <a:cxnSpLocks/>
          </p:cNvCxnSpPr>
          <p:nvPr/>
        </p:nvCxnSpPr>
        <p:spPr>
          <a:xfrm>
            <a:off x="2804290" y="3432662"/>
            <a:ext cx="6171438" cy="0"/>
          </a:xfrm>
          <a:prstGeom prst="line">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4" name="Gerader Verbinder 43"/>
          <p:cNvCxnSpPr>
            <a:cxnSpLocks/>
          </p:cNvCxnSpPr>
          <p:nvPr/>
        </p:nvCxnSpPr>
        <p:spPr>
          <a:xfrm>
            <a:off x="2804290" y="4122748"/>
            <a:ext cx="6171438" cy="0"/>
          </a:xfrm>
          <a:prstGeom prst="line">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5" name="Gerader Verbinder 44"/>
          <p:cNvCxnSpPr>
            <a:cxnSpLocks/>
          </p:cNvCxnSpPr>
          <p:nvPr/>
        </p:nvCxnSpPr>
        <p:spPr>
          <a:xfrm>
            <a:off x="2804290" y="4812834"/>
            <a:ext cx="6171438" cy="0"/>
          </a:xfrm>
          <a:prstGeom prst="line">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Gerader Verbinder 45"/>
          <p:cNvCxnSpPr>
            <a:cxnSpLocks/>
          </p:cNvCxnSpPr>
          <p:nvPr/>
        </p:nvCxnSpPr>
        <p:spPr>
          <a:xfrm>
            <a:off x="2804290" y="5502920"/>
            <a:ext cx="6171438" cy="0"/>
          </a:xfrm>
          <a:prstGeom prst="line">
            <a:avLst/>
          </a:prstGeom>
          <a:ln w="1905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Titel 4"/>
          <p:cNvSpPr txBox="1">
            <a:spLocks/>
          </p:cNvSpPr>
          <p:nvPr/>
        </p:nvSpPr>
        <p:spPr>
          <a:xfrm>
            <a:off x="2637086" y="424725"/>
            <a:ext cx="6506914" cy="715580"/>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b="0" kern="1200">
                <a:solidFill>
                  <a:schemeClr val="accent6"/>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3565A"/>
                </a:solidFill>
                <a:effectLst/>
                <a:uLnTx/>
                <a:uFillTx/>
                <a:latin typeface="Nexus Sans Offc Pro" panose="020B0504030101020102" pitchFamily="34" charset="0"/>
                <a:ea typeface="+mj-ea"/>
                <a:cs typeface="Nexus Sans Offc Pro" panose="020B0504030101020102" pitchFamily="34" charset="0"/>
              </a:rPr>
              <a:t>We help answer questions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3565A"/>
                </a:solidFill>
                <a:effectLst/>
                <a:uLnTx/>
                <a:uFillTx/>
                <a:latin typeface="Nexus Sans Offc Pro" panose="020B0504030101020102" pitchFamily="34" charset="0"/>
                <a:ea typeface="+mj-ea"/>
                <a:cs typeface="Nexus Sans Offc Pro" panose="020B0504030101020102" pitchFamily="34" charset="0"/>
              </a:rPr>
              <a:t>that matter to researchers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3565A"/>
                </a:solidFill>
                <a:effectLst/>
                <a:uLnTx/>
                <a:uFillTx/>
                <a:latin typeface="Nexus Sans Offc Pro" panose="020B0504030101020102" pitchFamily="34" charset="0"/>
                <a:ea typeface="+mj-ea"/>
                <a:cs typeface="Nexus Sans Offc Pro" panose="020B0504030101020102" pitchFamily="34" charset="0"/>
              </a:rPr>
              <a:t>and health practitioners</a:t>
            </a:r>
            <a:endParaRPr kumimoji="0" lang="de-AT" sz="2800" b="0" i="0" u="none" strike="noStrike" kern="1200" cap="none" spc="0" normalizeH="0" baseline="0" noProof="0" dirty="0">
              <a:ln>
                <a:noFill/>
              </a:ln>
              <a:solidFill>
                <a:srgbClr val="53565A"/>
              </a:solidFill>
              <a:effectLst/>
              <a:uLnTx/>
              <a:uFillTx/>
              <a:latin typeface="Nexus Sans Offc Pro" panose="020B0504030101020102" pitchFamily="34" charset="0"/>
              <a:ea typeface="+mj-ea"/>
              <a:cs typeface="Nexus Sans Offc Pro" panose="020B0504030101020102" pitchFamily="34" charset="0"/>
            </a:endParaRPr>
          </a:p>
        </p:txBody>
      </p:sp>
      <p:pic>
        <p:nvPicPr>
          <p:cNvPr id="13" name="Grafik 12"/>
          <p:cNvPicPr>
            <a:picLocks noChangeAspect="1"/>
          </p:cNvPicPr>
          <p:nvPr/>
        </p:nvPicPr>
        <p:blipFill rotWithShape="1">
          <a:blip r:embed="rId7"/>
          <a:srcRect l="9254"/>
          <a:stretch/>
        </p:blipFill>
        <p:spPr>
          <a:xfrm>
            <a:off x="-1" y="0"/>
            <a:ext cx="2637087" cy="6858000"/>
          </a:xfrm>
          <a:prstGeom prst="rect">
            <a:avLst/>
          </a:prstGeom>
        </p:spPr>
      </p:pic>
    </p:spTree>
    <p:extLst>
      <p:ext uri="{BB962C8B-B14F-4D97-AF65-F5344CB8AC3E}">
        <p14:creationId xmlns:p14="http://schemas.microsoft.com/office/powerpoint/2010/main" val="379289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C759-D815-4B2B-9F1E-A9E815AB6A8C}"/>
              </a:ext>
            </a:extLst>
          </p:cNvPr>
          <p:cNvSpPr>
            <a:spLocks noGrp="1"/>
          </p:cNvSpPr>
          <p:nvPr>
            <p:ph type="title"/>
          </p:nvPr>
        </p:nvSpPr>
        <p:spPr/>
        <p:txBody>
          <a:bodyPr/>
          <a:lstStyle/>
          <a:p>
            <a:r>
              <a:rPr lang="en-US" dirty="0"/>
              <a:t>Elsevier – Who we are  </a:t>
            </a:r>
          </a:p>
        </p:txBody>
      </p:sp>
      <p:sp>
        <p:nvSpPr>
          <p:cNvPr id="3" name="Rectangle 2">
            <a:extLst>
              <a:ext uri="{FF2B5EF4-FFF2-40B4-BE49-F238E27FC236}">
                <a16:creationId xmlns:a16="http://schemas.microsoft.com/office/drawing/2014/main" id="{D29520FC-954A-4EB4-93D9-C199D4E2F5E7}"/>
              </a:ext>
            </a:extLst>
          </p:cNvPr>
          <p:cNvSpPr/>
          <p:nvPr/>
        </p:nvSpPr>
        <p:spPr>
          <a:xfrm>
            <a:off x="575857" y="1715483"/>
            <a:ext cx="8001001" cy="2585323"/>
          </a:xfrm>
          <a:prstGeom prst="rect">
            <a:avLst/>
          </a:prstGeom>
        </p:spPr>
        <p:txBody>
          <a:bodyPr wrap="square">
            <a:spAutoFit/>
          </a:bodyPr>
          <a:lstStyle/>
          <a:p>
            <a:r>
              <a:rPr lang="en-US" dirty="0">
                <a:solidFill>
                  <a:srgbClr val="000000"/>
                </a:solidFill>
                <a:latin typeface="Verdana" panose="020B0604030504040204" pitchFamily="34" charset="0"/>
              </a:rPr>
              <a:t>Elsevier is a global information analytics business that </a:t>
            </a:r>
            <a:r>
              <a:rPr lang="en-US" b="1" dirty="0">
                <a:solidFill>
                  <a:srgbClr val="000000"/>
                </a:solidFill>
                <a:latin typeface="Verdana" panose="020B0604030504040204" pitchFamily="34" charset="0"/>
              </a:rPr>
              <a:t>helps</a:t>
            </a:r>
            <a:r>
              <a:rPr lang="en-US" dirty="0">
                <a:solidFill>
                  <a:srgbClr val="000000"/>
                </a:solidFill>
                <a:latin typeface="Verdana" panose="020B0604030504040204" pitchFamily="34" charset="0"/>
              </a:rPr>
              <a:t> institutions and professionals </a:t>
            </a:r>
            <a:r>
              <a:rPr lang="en-US" b="1" dirty="0">
                <a:solidFill>
                  <a:srgbClr val="000000"/>
                </a:solidFill>
                <a:latin typeface="Verdana" panose="020B0604030504040204" pitchFamily="34" charset="0"/>
              </a:rPr>
              <a:t>advance</a:t>
            </a:r>
            <a:r>
              <a:rPr lang="en-US" dirty="0">
                <a:solidFill>
                  <a:srgbClr val="000000"/>
                </a:solidFill>
                <a:latin typeface="Verdana" panose="020B0604030504040204" pitchFamily="34" charset="0"/>
              </a:rPr>
              <a:t> healthcare, </a:t>
            </a:r>
            <a:r>
              <a:rPr lang="en-US" b="1" dirty="0">
                <a:solidFill>
                  <a:srgbClr val="000000"/>
                </a:solidFill>
                <a:latin typeface="Verdana" panose="020B0604030504040204" pitchFamily="34" charset="0"/>
              </a:rPr>
              <a:t>open science</a:t>
            </a:r>
            <a:r>
              <a:rPr lang="en-US" dirty="0">
                <a:solidFill>
                  <a:srgbClr val="000000"/>
                </a:solidFill>
                <a:latin typeface="Verdana" panose="020B0604030504040204" pitchFamily="34" charset="0"/>
              </a:rPr>
              <a:t>, and improve performance for the benefit of humanity. </a:t>
            </a:r>
            <a:br>
              <a:rPr lang="en-US" dirty="0"/>
            </a:br>
            <a:br>
              <a:rPr lang="en-US" dirty="0"/>
            </a:br>
            <a:r>
              <a:rPr lang="en-US" dirty="0">
                <a:solidFill>
                  <a:srgbClr val="000000"/>
                </a:solidFill>
                <a:latin typeface="Verdana" panose="020B0604030504040204" pitchFamily="34" charset="0"/>
              </a:rPr>
              <a:t>We serve the research, academic and clinical communities through the application of technology and analytics to content. In this way, we empower those communities to contribute to social progress, to enhance human well-being and to share and expand the breadth of human knowledge.</a:t>
            </a:r>
            <a:endParaRPr lang="en-US" dirty="0"/>
          </a:p>
        </p:txBody>
      </p:sp>
    </p:spTree>
    <p:extLst>
      <p:ext uri="{BB962C8B-B14F-4D97-AF65-F5344CB8AC3E}">
        <p14:creationId xmlns:p14="http://schemas.microsoft.com/office/powerpoint/2010/main" val="300459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453326" y="609600"/>
            <a:ext cx="7763189" cy="676275"/>
          </a:xfrm>
        </p:spPr>
        <p:txBody>
          <a:bodyPr>
            <a:normAutofit/>
          </a:bodyPr>
          <a:lstStyle/>
          <a:p>
            <a:r>
              <a:rPr lang="en-US" dirty="0"/>
              <a:t>Elsevier and open access </a:t>
            </a:r>
          </a:p>
        </p:txBody>
      </p:sp>
      <p:sp>
        <p:nvSpPr>
          <p:cNvPr id="2" name="Rounded Rectangle 1"/>
          <p:cNvSpPr/>
          <p:nvPr/>
        </p:nvSpPr>
        <p:spPr>
          <a:xfrm>
            <a:off x="453326" y="1600200"/>
            <a:ext cx="3975485" cy="4893905"/>
          </a:xfrm>
          <a:prstGeom prst="roundRect">
            <a:avLst>
              <a:gd name="adj" fmla="val 4558"/>
            </a:avLst>
          </a:prstGeom>
          <a:solidFill>
            <a:schemeClr val="tx2">
              <a:lumMod val="20000"/>
              <a:lumOff val="80000"/>
            </a:schemeClr>
          </a:solidFill>
          <a:ln>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180975"/>
            <a:r>
              <a:rPr lang="en-US" b="1" dirty="0">
                <a:solidFill>
                  <a:srgbClr val="FF850D"/>
                </a:solidFill>
                <a:latin typeface="Arial" panose="020B0604020202020204" pitchFamily="34" charset="0"/>
                <a:cs typeface="Arial" panose="020B0604020202020204" pitchFamily="34" charset="0"/>
              </a:rPr>
              <a:t>Gold </a:t>
            </a:r>
            <a:r>
              <a:rPr lang="en-US" b="1" dirty="0">
                <a:solidFill>
                  <a:srgbClr val="53565A"/>
                </a:solidFill>
                <a:latin typeface="Arial" panose="020B0604020202020204" pitchFamily="34" charset="0"/>
                <a:cs typeface="Arial" panose="020B0604020202020204" pitchFamily="34" charset="0"/>
              </a:rPr>
              <a:t>open access</a:t>
            </a:r>
          </a:p>
          <a:p>
            <a:endParaRPr lang="en-GB" b="1" dirty="0">
              <a:solidFill>
                <a:srgbClr val="53565A"/>
              </a:solidFill>
              <a:latin typeface="Arial" panose="020B0604020202020204" pitchFamily="34" charset="0"/>
              <a:cs typeface="Arial" panose="020B0604020202020204" pitchFamily="34" charset="0"/>
            </a:endParaRPr>
          </a:p>
          <a:p>
            <a:pPr marL="171450" indent="-114300">
              <a:buFont typeface="Arial" panose="020B0604020202020204" pitchFamily="34" charset="0"/>
              <a:buChar char="•"/>
            </a:pPr>
            <a:r>
              <a:rPr lang="en-US" sz="1600" dirty="0">
                <a:solidFill>
                  <a:srgbClr val="53565A"/>
                </a:solidFill>
                <a:latin typeface="Arial" panose="020B0604020202020204" pitchFamily="34" charset="0"/>
                <a:cs typeface="Arial" panose="020B0604020202020204" pitchFamily="34" charset="0"/>
              </a:rPr>
              <a:t>Leading gold open access publisher </a:t>
            </a:r>
          </a:p>
          <a:p>
            <a:pPr marL="171450" indent="-114300">
              <a:buFont typeface="Arial" panose="020B0604020202020204" pitchFamily="34" charset="0"/>
              <a:buChar char="•"/>
            </a:pPr>
            <a:endParaRPr lang="en-US" sz="1600" dirty="0">
              <a:solidFill>
                <a:srgbClr val="53565A"/>
              </a:solidFill>
              <a:latin typeface="Arial" panose="020B0604020202020204" pitchFamily="34" charset="0"/>
              <a:cs typeface="Arial" panose="020B0604020202020204" pitchFamily="34" charset="0"/>
            </a:endParaRPr>
          </a:p>
          <a:p>
            <a:pPr marL="171450" indent="-114300">
              <a:buFont typeface="Arial" panose="020B0604020202020204" pitchFamily="34" charset="0"/>
              <a:buChar char="•"/>
            </a:pPr>
            <a:r>
              <a:rPr lang="en-US" sz="1600" dirty="0">
                <a:solidFill>
                  <a:srgbClr val="53565A"/>
                </a:solidFill>
                <a:latin typeface="Arial" panose="020B0604020202020204" pitchFamily="34" charset="0"/>
                <a:cs typeface="Arial" panose="020B0604020202020204" pitchFamily="34" charset="0"/>
              </a:rPr>
              <a:t>Publish over 170 fully open access journals </a:t>
            </a:r>
          </a:p>
          <a:p>
            <a:pPr marL="171450" indent="-114300">
              <a:buFont typeface="Arial" panose="020B0604020202020204" pitchFamily="34" charset="0"/>
              <a:buChar char="•"/>
            </a:pPr>
            <a:endParaRPr lang="en-US" sz="1600" dirty="0">
              <a:solidFill>
                <a:srgbClr val="53565A"/>
              </a:solidFill>
              <a:latin typeface="Arial" panose="020B0604020202020204" pitchFamily="34" charset="0"/>
              <a:cs typeface="Arial" panose="020B0604020202020204" pitchFamily="34" charset="0"/>
            </a:endParaRPr>
          </a:p>
          <a:p>
            <a:pPr marL="171450" indent="-114300">
              <a:buFont typeface="Arial" panose="020B0604020202020204" pitchFamily="34" charset="0"/>
              <a:buChar char="•"/>
            </a:pPr>
            <a:r>
              <a:rPr lang="en-US" sz="1600" dirty="0">
                <a:solidFill>
                  <a:srgbClr val="53565A"/>
                </a:solidFill>
                <a:latin typeface="Arial" panose="020B0604020202020204" pitchFamily="34" charset="0"/>
                <a:cs typeface="Arial" panose="020B0604020202020204" pitchFamily="34" charset="0"/>
              </a:rPr>
              <a:t>Publish over 1,850 hybrid journals </a:t>
            </a:r>
          </a:p>
          <a:p>
            <a:pPr marL="171450" indent="-114300">
              <a:buFont typeface="Arial" panose="020B0604020202020204" pitchFamily="34" charset="0"/>
              <a:buChar char="•"/>
            </a:pPr>
            <a:endParaRPr lang="en-US" sz="1600" dirty="0">
              <a:solidFill>
                <a:srgbClr val="53565A"/>
              </a:solidFill>
              <a:latin typeface="Arial" panose="020B0604020202020204" pitchFamily="34" charset="0"/>
              <a:cs typeface="Arial" panose="020B0604020202020204" pitchFamily="34" charset="0"/>
            </a:endParaRPr>
          </a:p>
          <a:p>
            <a:pPr marL="171450" indent="-114300">
              <a:buFont typeface="Arial" panose="020B0604020202020204" pitchFamily="34" charset="0"/>
              <a:buChar char="•"/>
            </a:pPr>
            <a:r>
              <a:rPr lang="en-US" sz="1600" dirty="0">
                <a:solidFill>
                  <a:srgbClr val="53565A"/>
                </a:solidFill>
                <a:latin typeface="Arial" panose="020B0604020202020204" pitchFamily="34" charset="0"/>
                <a:cs typeface="Arial" panose="020B0604020202020204" pitchFamily="34" charset="0"/>
              </a:rPr>
              <a:t>Published over 25,000 open access articles in 2016 </a:t>
            </a:r>
          </a:p>
          <a:p>
            <a:pPr marL="171450" indent="-114300">
              <a:buFont typeface="Arial" panose="020B0604020202020204" pitchFamily="34" charset="0"/>
              <a:buChar char="•"/>
            </a:pPr>
            <a:endParaRPr lang="en-US" sz="1600" dirty="0">
              <a:solidFill>
                <a:srgbClr val="53565A"/>
              </a:solidFill>
              <a:latin typeface="Arial" panose="020B0604020202020204" pitchFamily="34" charset="0"/>
              <a:cs typeface="Arial" panose="020B0604020202020204" pitchFamily="34" charset="0"/>
            </a:endParaRPr>
          </a:p>
          <a:p>
            <a:pPr marL="171450" indent="-114300">
              <a:buFont typeface="Arial" panose="020B0604020202020204" pitchFamily="34" charset="0"/>
              <a:buChar char="•"/>
            </a:pPr>
            <a:r>
              <a:rPr lang="en-US" sz="1600" dirty="0">
                <a:solidFill>
                  <a:srgbClr val="53565A"/>
                </a:solidFill>
                <a:latin typeface="Arial" panose="020B0604020202020204" pitchFamily="34" charset="0"/>
                <a:cs typeface="Arial" panose="020B0604020202020204" pitchFamily="34" charset="0"/>
              </a:rPr>
              <a:t>Choice of either a commercial (CC BY) or non-commercial (CC-BY-NC-ND) user license. </a:t>
            </a:r>
          </a:p>
          <a:p>
            <a:pPr marL="171450" indent="-114300">
              <a:buFont typeface="Arial" panose="020B0604020202020204" pitchFamily="34" charset="0"/>
              <a:buChar char="•"/>
            </a:pPr>
            <a:endParaRPr lang="en-US" sz="1400" dirty="0">
              <a:solidFill>
                <a:srgbClr val="53565A"/>
              </a:solidFill>
              <a:latin typeface="Arial" panose="020B0604020202020204" pitchFamily="34" charset="0"/>
              <a:cs typeface="Arial" panose="020B0604020202020204" pitchFamily="34" charset="0"/>
            </a:endParaRPr>
          </a:p>
          <a:p>
            <a:pPr marL="171450" indent="-114300">
              <a:buFont typeface="Arial" panose="020B0604020202020204" pitchFamily="34" charset="0"/>
              <a:buChar char="•"/>
            </a:pPr>
            <a:r>
              <a:rPr lang="en-US" sz="1600" dirty="0">
                <a:solidFill>
                  <a:srgbClr val="53565A"/>
                </a:solidFill>
                <a:latin typeface="Arial" panose="020B0604020202020204" pitchFamily="34" charset="0"/>
                <a:cs typeface="Arial" panose="020B0604020202020204" pitchFamily="34" charset="0"/>
              </a:rPr>
              <a:t>Article publishing charges (APCs) range from c$150- c$5000 (US Dollars)</a:t>
            </a:r>
            <a:endParaRPr lang="en-US" sz="1600" dirty="0">
              <a:cs typeface="Arial" panose="020B0604020202020204" pitchFamily="34" charset="0"/>
            </a:endParaRPr>
          </a:p>
          <a:p>
            <a:endParaRPr lang="en-US" b="1" dirty="0">
              <a:solidFill>
                <a:srgbClr val="53565A"/>
              </a:solidFill>
              <a:latin typeface="Arial" panose="020B0604020202020204" pitchFamily="34" charset="0"/>
              <a:cs typeface="Arial" panose="020B0604020202020204" pitchFamily="34" charset="0"/>
            </a:endParaRPr>
          </a:p>
        </p:txBody>
      </p:sp>
      <p:sp>
        <p:nvSpPr>
          <p:cNvPr id="10" name="Rounded Rectangle 9"/>
          <p:cNvSpPr/>
          <p:nvPr/>
        </p:nvSpPr>
        <p:spPr>
          <a:xfrm>
            <a:off x="4724400" y="1600198"/>
            <a:ext cx="3975485" cy="4893907"/>
          </a:xfrm>
          <a:prstGeom prst="roundRect">
            <a:avLst>
              <a:gd name="adj" fmla="val 4558"/>
            </a:avLst>
          </a:prstGeom>
          <a:solidFill>
            <a:srgbClr val="E3F3D1"/>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b="1" dirty="0">
                <a:solidFill>
                  <a:srgbClr val="00B050"/>
                </a:solidFill>
                <a:latin typeface="Arial" panose="020B0604020202020204" pitchFamily="34" charset="0"/>
                <a:cs typeface="Arial" panose="020B0604020202020204" pitchFamily="34" charset="0"/>
              </a:rPr>
              <a:t>Green</a:t>
            </a:r>
            <a:r>
              <a:rPr lang="en-US" b="1" dirty="0">
                <a:solidFill>
                  <a:srgbClr val="FF850D"/>
                </a:solidFill>
                <a:latin typeface="Arial" panose="020B0604020202020204" pitchFamily="34" charset="0"/>
                <a:cs typeface="Arial" panose="020B0604020202020204" pitchFamily="34" charset="0"/>
              </a:rPr>
              <a:t> </a:t>
            </a:r>
            <a:r>
              <a:rPr lang="en-US" b="1" dirty="0">
                <a:solidFill>
                  <a:srgbClr val="53565A"/>
                </a:solidFill>
                <a:latin typeface="Arial" panose="020B0604020202020204" pitchFamily="34" charset="0"/>
                <a:cs typeface="Arial" panose="020B0604020202020204" pitchFamily="34" charset="0"/>
              </a:rPr>
              <a:t>open access</a:t>
            </a:r>
          </a:p>
          <a:p>
            <a:endParaRPr lang="en-GB" b="1" dirty="0">
              <a:solidFill>
                <a:srgbClr val="53565A"/>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kern="0" dirty="0">
                <a:solidFill>
                  <a:srgbClr val="53565A"/>
                </a:solidFill>
                <a:latin typeface="Arial" panose="020B0604020202020204" pitchFamily="34" charset="0"/>
                <a:cs typeface="Arial" panose="020B0604020202020204" pitchFamily="34" charset="0"/>
              </a:rPr>
              <a:t>Largest publisher enabler of green open access</a:t>
            </a:r>
          </a:p>
          <a:p>
            <a:pPr marL="171450" indent="-171450">
              <a:buFont typeface="Arial" panose="020B0604020202020204" pitchFamily="34" charset="0"/>
              <a:buChar char="•"/>
            </a:pPr>
            <a:endParaRPr lang="en-US" sz="1600" kern="0" dirty="0">
              <a:solidFill>
                <a:srgbClr val="53565A"/>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kern="0" dirty="0">
                <a:solidFill>
                  <a:srgbClr val="53565A"/>
                </a:solidFill>
                <a:latin typeface="Arial" panose="020B0604020202020204" pitchFamily="34" charset="0"/>
                <a:cs typeface="Arial" panose="020B0604020202020204" pitchFamily="34" charset="0"/>
              </a:rPr>
              <a:t>All 2500+ journals provide a green open access option</a:t>
            </a:r>
          </a:p>
          <a:p>
            <a:pPr marL="171450" indent="-171450">
              <a:buFont typeface="Arial" panose="020B0604020202020204" pitchFamily="34" charset="0"/>
              <a:buChar char="•"/>
            </a:pPr>
            <a:endParaRPr lang="en-US" sz="1600" kern="0" dirty="0">
              <a:solidFill>
                <a:srgbClr val="53565A"/>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kern="0" dirty="0">
                <a:solidFill>
                  <a:srgbClr val="53565A"/>
                </a:solidFill>
                <a:latin typeface="Arial" panose="020B0604020202020204" pitchFamily="34" charset="0"/>
                <a:cs typeface="Arial" panose="020B0604020202020204" pitchFamily="34" charset="0"/>
              </a:rPr>
              <a:t>Participate in CHORUS and support pilots with institutions and international funders</a:t>
            </a:r>
          </a:p>
          <a:p>
            <a:pPr marL="171450" indent="-171450">
              <a:buFont typeface="Arial" panose="020B0604020202020204" pitchFamily="34" charset="0"/>
              <a:buChar char="•"/>
            </a:pPr>
            <a:endParaRPr lang="en-US" sz="1600" kern="0" dirty="0">
              <a:solidFill>
                <a:srgbClr val="53565A"/>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kern="0" dirty="0">
                <a:solidFill>
                  <a:srgbClr val="53565A"/>
                </a:solidFill>
                <a:latin typeface="Arial" panose="020B0604020202020204" pitchFamily="34" charset="0"/>
                <a:cs typeface="Arial" panose="020B0604020202020204" pitchFamily="34" charset="0"/>
              </a:rPr>
              <a:t>Free API program to fuel repositories </a:t>
            </a:r>
          </a:p>
          <a:p>
            <a:pPr marL="171450" lvl="0" indent="-171450">
              <a:buFont typeface="Arial" panose="020B0604020202020204" pitchFamily="34" charset="0"/>
              <a:buChar char="•"/>
            </a:pPr>
            <a:endParaRPr lang="en-GB" sz="1600" kern="0" dirty="0">
              <a:solidFill>
                <a:srgbClr val="53565A"/>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600" kern="0" dirty="0">
                <a:solidFill>
                  <a:srgbClr val="53565A"/>
                </a:solidFill>
                <a:latin typeface="Arial" panose="020B0604020202020204" pitchFamily="34" charset="0"/>
                <a:cs typeface="Arial" panose="020B0604020202020204" pitchFamily="34" charset="0"/>
              </a:rPr>
              <a:t>Share link service provides 50 days free access to recently published research </a:t>
            </a:r>
          </a:p>
          <a:p>
            <a:pPr marL="171450" lvl="0" indent="-171450">
              <a:buFont typeface="Arial" panose="020B0604020202020204" pitchFamily="34" charset="0"/>
              <a:buChar char="•"/>
            </a:pPr>
            <a:endParaRPr lang="en-GB" sz="1600" kern="0" dirty="0">
              <a:solidFill>
                <a:srgbClr val="53565A"/>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600" kern="0" dirty="0">
                <a:solidFill>
                  <a:srgbClr val="53565A"/>
                </a:solidFill>
                <a:latin typeface="Arial" panose="020B0604020202020204" pitchFamily="34" charset="0"/>
                <a:cs typeface="Arial" panose="020B0604020202020204" pitchFamily="34" charset="0"/>
              </a:rPr>
              <a:t>Open archives in 108 journals, including Cell Press titles after 12 months</a:t>
            </a:r>
          </a:p>
          <a:p>
            <a:endParaRPr lang="en-US" b="1" dirty="0">
              <a:solidFill>
                <a:srgbClr val="53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55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947" y="5867400"/>
            <a:ext cx="969921" cy="244518"/>
          </a:xfrm>
          <a:prstGeom prst="rect">
            <a:avLst/>
          </a:prstGeom>
        </p:spPr>
      </p:pic>
      <p:sp>
        <p:nvSpPr>
          <p:cNvPr id="11" name="Rectangle 10"/>
          <p:cNvSpPr/>
          <p:nvPr/>
        </p:nvSpPr>
        <p:spPr>
          <a:xfrm>
            <a:off x="223792" y="1295400"/>
            <a:ext cx="8763000" cy="646331"/>
          </a:xfrm>
          <a:prstGeom prst="rect">
            <a:avLst/>
          </a:prstGeom>
        </p:spPr>
        <p:txBody>
          <a:bodyPr wrap="square">
            <a:spAutoFit/>
          </a:bodyPr>
          <a:lstStyle/>
          <a:p>
            <a:r>
              <a:rPr lang="en-US" b="1" dirty="0"/>
              <a:t>Collaboration with funders and institutions generated 7,000 extra open access articles in 2016. </a:t>
            </a:r>
          </a:p>
        </p:txBody>
      </p:sp>
      <p:sp>
        <p:nvSpPr>
          <p:cNvPr id="2" name="Title 1"/>
          <p:cNvSpPr>
            <a:spLocks noGrp="1"/>
          </p:cNvSpPr>
          <p:nvPr>
            <p:ph type="title"/>
          </p:nvPr>
        </p:nvSpPr>
        <p:spPr>
          <a:xfrm>
            <a:off x="219881" y="533400"/>
            <a:ext cx="8238319" cy="418645"/>
          </a:xfrm>
        </p:spPr>
        <p:txBody>
          <a:bodyPr/>
          <a:lstStyle/>
          <a:p>
            <a:r>
              <a:rPr lang="en-US" dirty="0"/>
              <a:t>Empowering open access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101" y="4836990"/>
            <a:ext cx="762000" cy="77628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5249" y="2362200"/>
            <a:ext cx="1463040" cy="57302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5406" y="3359546"/>
            <a:ext cx="1600200" cy="21336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5249" y="5393549"/>
            <a:ext cx="1170432" cy="35661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3167" y="4496636"/>
            <a:ext cx="807203" cy="383166"/>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9580" y="5060155"/>
            <a:ext cx="1074420" cy="340209"/>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5619" y="3668092"/>
            <a:ext cx="553578" cy="72228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9197" y="2952876"/>
            <a:ext cx="1059092" cy="276751"/>
          </a:xfrm>
          <a:prstGeom prst="rect">
            <a:avLst/>
          </a:prstGeom>
        </p:spPr>
      </p:pic>
      <p:pic>
        <p:nvPicPr>
          <p:cNvPr id="2355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8721" y="3617312"/>
            <a:ext cx="1188720" cy="44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2476" y="4220732"/>
            <a:ext cx="621251" cy="51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7160" y="3499334"/>
            <a:ext cx="619125" cy="61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61710" y="2455285"/>
            <a:ext cx="1370026" cy="92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6769" y="4029236"/>
            <a:ext cx="1033462" cy="485775"/>
          </a:xfrm>
          <a:prstGeom prst="rect">
            <a:avLst/>
          </a:prstGeom>
        </p:spPr>
      </p:pic>
      <p:pic>
        <p:nvPicPr>
          <p:cNvPr id="29" name="Picture 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23713" y="4489490"/>
            <a:ext cx="591687" cy="420711"/>
          </a:xfrm>
          <a:prstGeom prst="rect">
            <a:avLst/>
          </a:prstGeom>
        </p:spPr>
      </p:pic>
      <p:pic>
        <p:nvPicPr>
          <p:cNvPr id="5"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42463" y="4933317"/>
            <a:ext cx="814894" cy="360434"/>
          </a:xfrm>
          <a:prstGeom prst="rect">
            <a:avLst/>
          </a:prstGeom>
        </p:spPr>
      </p:pic>
      <p:pic>
        <p:nvPicPr>
          <p:cNvPr id="921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88034" y="5737436"/>
            <a:ext cx="1224672" cy="37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30244" y="2335054"/>
            <a:ext cx="5737676" cy="4308872"/>
          </a:xfrm>
          <a:prstGeom prst="rect">
            <a:avLst/>
          </a:prstGeom>
        </p:spPr>
        <p:txBody>
          <a:bodyPr wrap="square">
            <a:spAutoFit/>
          </a:bodyPr>
          <a:lstStyle/>
          <a:p>
            <a:r>
              <a:rPr lang="en-US" sz="1600" dirty="0"/>
              <a:t>  Work together by: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600" dirty="0"/>
              <a:t>Optimizing the publication process to make authors aware of how to comply with funder mandates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a:t>Provide an </a:t>
            </a:r>
            <a:r>
              <a:rPr lang="en-US" sz="1600" dirty="0"/>
              <a:t>API program to fuel institutional repositories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Support funders and institutions participating in CHORUS</a:t>
            </a:r>
          </a:p>
          <a:p>
            <a:pPr marL="742950" lvl="1" indent="-285750">
              <a:buFont typeface="Arial" panose="020B0604020202020204" pitchFamily="34" charset="0"/>
              <a:buChar char="•"/>
            </a:pPr>
            <a:endParaRPr lang="en-GB" sz="1600" dirty="0"/>
          </a:p>
          <a:p>
            <a:pPr marL="742950" lvl="1" indent="-285750">
              <a:buFont typeface="Arial" panose="020B0604020202020204" pitchFamily="34" charset="0"/>
              <a:buChar char="•"/>
            </a:pPr>
            <a:r>
              <a:rPr lang="en-US" sz="1600" dirty="0"/>
              <a:t>Provide customized reporting, monitoring and tailored invoicing for institutions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Train customer service staff to help researchers understand funder and institutional OA policies and how to comply  </a:t>
            </a:r>
            <a:endParaRPr lang="en-US" dirty="0"/>
          </a:p>
        </p:txBody>
      </p:sp>
    </p:spTree>
    <p:extLst>
      <p:ext uri="{BB962C8B-B14F-4D97-AF65-F5344CB8AC3E}">
        <p14:creationId xmlns:p14="http://schemas.microsoft.com/office/powerpoint/2010/main" val="555182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CB36-F770-4A6E-8E16-2B61EA30CCA3}"/>
              </a:ext>
            </a:extLst>
          </p:cNvPr>
          <p:cNvSpPr>
            <a:spLocks noGrp="1"/>
          </p:cNvSpPr>
          <p:nvPr>
            <p:ph type="title"/>
          </p:nvPr>
        </p:nvSpPr>
        <p:spPr/>
        <p:txBody>
          <a:bodyPr/>
          <a:lstStyle/>
          <a:p>
            <a:r>
              <a:rPr lang="en-US" dirty="0"/>
              <a:t>Open Access (OA) is on the rise over 15 years</a:t>
            </a:r>
          </a:p>
        </p:txBody>
      </p:sp>
      <p:sp>
        <p:nvSpPr>
          <p:cNvPr id="3" name="Rectangle 2">
            <a:extLst>
              <a:ext uri="{FF2B5EF4-FFF2-40B4-BE49-F238E27FC236}">
                <a16:creationId xmlns:a16="http://schemas.microsoft.com/office/drawing/2014/main" id="{197EE608-F320-454A-9BEF-3DECB97D037C}"/>
              </a:ext>
            </a:extLst>
          </p:cNvPr>
          <p:cNvSpPr/>
          <p:nvPr/>
        </p:nvSpPr>
        <p:spPr>
          <a:xfrm>
            <a:off x="0" y="6506253"/>
            <a:ext cx="4057521" cy="323165"/>
          </a:xfrm>
          <a:prstGeom prst="rect">
            <a:avLst/>
          </a:prstGeom>
        </p:spPr>
        <p:txBody>
          <a:bodyPr wrap="none">
            <a:spAutoFit/>
          </a:bodyPr>
          <a:lstStyle/>
          <a:p>
            <a:r>
              <a:rPr lang="en-US" sz="1500" dirty="0"/>
              <a:t>Source: </a:t>
            </a:r>
            <a:r>
              <a:rPr lang="en-US" sz="1500" dirty="0">
                <a:hlinkClick r:id="rId3"/>
              </a:rPr>
              <a:t>https://peerj.com/articles/4375/#fig-5</a:t>
            </a:r>
            <a:r>
              <a:rPr lang="en-US" sz="1500" dirty="0"/>
              <a:t> </a:t>
            </a:r>
          </a:p>
        </p:txBody>
      </p:sp>
      <p:pic>
        <p:nvPicPr>
          <p:cNvPr id="5" name="Picture 4">
            <a:extLst>
              <a:ext uri="{FF2B5EF4-FFF2-40B4-BE49-F238E27FC236}">
                <a16:creationId xmlns:a16="http://schemas.microsoft.com/office/drawing/2014/main" id="{3C2CE615-A65C-47EE-9CF2-D1E0F563354E}"/>
              </a:ext>
            </a:extLst>
          </p:cNvPr>
          <p:cNvPicPr>
            <a:picLocks noChangeAspect="1"/>
          </p:cNvPicPr>
          <p:nvPr/>
        </p:nvPicPr>
        <p:blipFill>
          <a:blip r:embed="rId4"/>
          <a:stretch>
            <a:fillRect/>
          </a:stretch>
        </p:blipFill>
        <p:spPr>
          <a:xfrm>
            <a:off x="4358" y="1900165"/>
            <a:ext cx="9144000" cy="3198350"/>
          </a:xfrm>
          <a:prstGeom prst="rect">
            <a:avLst/>
          </a:prstGeom>
        </p:spPr>
      </p:pic>
      <p:sp>
        <p:nvSpPr>
          <p:cNvPr id="7" name="Rectangle 6">
            <a:extLst>
              <a:ext uri="{FF2B5EF4-FFF2-40B4-BE49-F238E27FC236}">
                <a16:creationId xmlns:a16="http://schemas.microsoft.com/office/drawing/2014/main" id="{F5F41620-825C-421B-AC55-EC4603BEE97D}"/>
              </a:ext>
            </a:extLst>
          </p:cNvPr>
          <p:cNvSpPr/>
          <p:nvPr/>
        </p:nvSpPr>
        <p:spPr>
          <a:xfrm>
            <a:off x="1145179" y="5461039"/>
            <a:ext cx="6862358" cy="646331"/>
          </a:xfrm>
          <a:prstGeom prst="rect">
            <a:avLst/>
          </a:prstGeom>
        </p:spPr>
        <p:txBody>
          <a:bodyPr wrap="square">
            <a:spAutoFit/>
          </a:bodyPr>
          <a:lstStyle/>
          <a:p>
            <a:r>
              <a:rPr lang="en-US" dirty="0"/>
              <a:t>Approximately 28% of all scholarly research is published as OA.</a:t>
            </a:r>
          </a:p>
          <a:p>
            <a:r>
              <a:rPr lang="en-US" dirty="0"/>
              <a:t>In recent years as much as 45% of content published is OA.</a:t>
            </a:r>
          </a:p>
        </p:txBody>
      </p:sp>
      <p:sp>
        <p:nvSpPr>
          <p:cNvPr id="4" name="Rectangle 3">
            <a:extLst>
              <a:ext uri="{FF2B5EF4-FFF2-40B4-BE49-F238E27FC236}">
                <a16:creationId xmlns:a16="http://schemas.microsoft.com/office/drawing/2014/main" id="{70D6A3E5-D998-4BDD-934A-0502FFD4A1E9}"/>
              </a:ext>
            </a:extLst>
          </p:cNvPr>
          <p:cNvSpPr/>
          <p:nvPr/>
        </p:nvSpPr>
        <p:spPr>
          <a:xfrm>
            <a:off x="0" y="6177506"/>
            <a:ext cx="9144000" cy="338554"/>
          </a:xfrm>
          <a:prstGeom prst="rect">
            <a:avLst/>
          </a:prstGeom>
        </p:spPr>
        <p:txBody>
          <a:bodyPr wrap="square">
            <a:spAutoFit/>
          </a:bodyPr>
          <a:lstStyle/>
          <a:p>
            <a:r>
              <a:rPr lang="en-US" sz="1600" b="1" i="1" dirty="0"/>
              <a:t>The state of OA: a large-scale analysis of the prevalence and impact of Open Access articles</a:t>
            </a:r>
            <a:endParaRPr lang="en-US" sz="1600" i="1" dirty="0"/>
          </a:p>
        </p:txBody>
      </p:sp>
    </p:spTree>
    <p:extLst>
      <p:ext uri="{BB962C8B-B14F-4D97-AF65-F5344CB8AC3E}">
        <p14:creationId xmlns:p14="http://schemas.microsoft.com/office/powerpoint/2010/main" val="353140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a:spLocks noGrp="1"/>
          </p:cNvSpPr>
          <p:nvPr>
            <p:ph type="title"/>
          </p:nvPr>
        </p:nvSpPr>
        <p:spPr>
          <a:xfrm>
            <a:off x="378721" y="610204"/>
            <a:ext cx="8117012" cy="418645"/>
          </a:xfrm>
        </p:spPr>
        <p:txBody>
          <a:bodyPr/>
          <a:lstStyle/>
          <a:p>
            <a:r>
              <a:rPr lang="en-GB" dirty="0"/>
              <a:t>Driven by global funding body policies</a:t>
            </a:r>
            <a:endParaRPr lang="en-US" dirty="0"/>
          </a:p>
        </p:txBody>
      </p:sp>
      <p:grpSp>
        <p:nvGrpSpPr>
          <p:cNvPr id="6" name="Group 5"/>
          <p:cNvGrpSpPr/>
          <p:nvPr/>
        </p:nvGrpSpPr>
        <p:grpSpPr>
          <a:xfrm>
            <a:off x="893521" y="1848161"/>
            <a:ext cx="7745219" cy="3766011"/>
            <a:chOff x="830033" y="2201785"/>
            <a:chExt cx="7745219" cy="3766011"/>
          </a:xfrm>
        </p:grpSpPr>
        <p:sp>
          <p:nvSpPr>
            <p:cNvPr id="678" name="Freeform 677"/>
            <p:cNvSpPr>
              <a:spLocks/>
            </p:cNvSpPr>
            <p:nvPr/>
          </p:nvSpPr>
          <p:spPr bwMode="auto">
            <a:xfrm>
              <a:off x="6716155" y="4301815"/>
              <a:ext cx="212990" cy="321707"/>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79" name="Freeform 678"/>
            <p:cNvSpPr>
              <a:spLocks/>
            </p:cNvSpPr>
            <p:nvPr/>
          </p:nvSpPr>
          <p:spPr bwMode="auto">
            <a:xfrm rot="730076">
              <a:off x="4021836" y="3676274"/>
              <a:ext cx="345347" cy="227237"/>
            </a:xfrm>
            <a:custGeom>
              <a:avLst/>
              <a:gdLst>
                <a:gd name="T0" fmla="*/ 2147483647 w 10000"/>
                <a:gd name="T1" fmla="*/ 938283611 h 10009"/>
                <a:gd name="T2" fmla="*/ 2147483647 w 10000"/>
                <a:gd name="T3" fmla="*/ 911640591 h 10009"/>
                <a:gd name="T4" fmla="*/ 2147483647 w 10000"/>
                <a:gd name="T5" fmla="*/ 811414635 h 10009"/>
                <a:gd name="T6" fmla="*/ 2147483647 w 10000"/>
                <a:gd name="T7" fmla="*/ 851378769 h 10009"/>
                <a:gd name="T8" fmla="*/ 2147483647 w 10000"/>
                <a:gd name="T9" fmla="*/ 851378769 h 10009"/>
                <a:gd name="T10" fmla="*/ 2147483647 w 10000"/>
                <a:gd name="T11" fmla="*/ 465665080 h 10009"/>
                <a:gd name="T12" fmla="*/ 2147483647 w 10000"/>
                <a:gd name="T13" fmla="*/ 5715643 h 10009"/>
                <a:gd name="T14" fmla="*/ 2147483647 w 10000"/>
                <a:gd name="T15" fmla="*/ 216968420 h 10009"/>
                <a:gd name="T16" fmla="*/ 2147483647 w 10000"/>
                <a:gd name="T17" fmla="*/ 5715643 h 10009"/>
                <a:gd name="T18" fmla="*/ 1357109995 w 10000"/>
                <a:gd name="T19" fmla="*/ 216968420 h 10009"/>
                <a:gd name="T20" fmla="*/ 0 w 10000"/>
                <a:gd name="T21" fmla="*/ 640125993 h 10009"/>
                <a:gd name="T22" fmla="*/ 905847689 w 10000"/>
                <a:gd name="T23" fmla="*/ 1697672346 h 10009"/>
                <a:gd name="T24" fmla="*/ 1811694117 w 10000"/>
                <a:gd name="T25" fmla="*/ 1274537104 h 10009"/>
                <a:gd name="T26" fmla="*/ 2147483647 w 10000"/>
                <a:gd name="T27" fmla="*/ 1485789881 h 10009"/>
                <a:gd name="T28" fmla="*/ 2147483647 w 10000"/>
                <a:gd name="T29" fmla="*/ 1697672346 h 10009"/>
                <a:gd name="T30" fmla="*/ 2147483647 w 10000"/>
                <a:gd name="T31" fmla="*/ 1697672346 h 10009"/>
                <a:gd name="T32" fmla="*/ 2147483647 w 10000"/>
                <a:gd name="T33" fmla="*/ 1908947425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1806156555 h 10009"/>
                <a:gd name="T74" fmla="*/ 2147483647 w 10000"/>
                <a:gd name="T75" fmla="*/ 1111484384 h 10009"/>
                <a:gd name="T76" fmla="*/ 2147483647 w 10000"/>
                <a:gd name="T77" fmla="*/ 1013778678 h 10009"/>
                <a:gd name="T78" fmla="*/ 2147483647 w 10000"/>
                <a:gd name="T79" fmla="*/ 1011258428 h 10009"/>
                <a:gd name="T80" fmla="*/ 2147483647 w 10000"/>
                <a:gd name="T81" fmla="*/ 938283611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0" name="Freeform 679"/>
            <p:cNvSpPr>
              <a:spLocks/>
            </p:cNvSpPr>
            <p:nvPr/>
          </p:nvSpPr>
          <p:spPr bwMode="auto">
            <a:xfrm rot="926903">
              <a:off x="4030964" y="3691594"/>
              <a:ext cx="86717" cy="159576"/>
            </a:xfrm>
            <a:custGeom>
              <a:avLst/>
              <a:gdLst>
                <a:gd name="T0" fmla="*/ 47081879 w 10000"/>
                <a:gd name="T1" fmla="*/ 1062621218 h 10437"/>
                <a:gd name="T2" fmla="*/ 47081879 w 10000"/>
                <a:gd name="T3" fmla="*/ 1000778936 h 10437"/>
                <a:gd name="T4" fmla="*/ 48750333 w 10000"/>
                <a:gd name="T5" fmla="*/ 881279289 h 10437"/>
                <a:gd name="T6" fmla="*/ 53808484 w 10000"/>
                <a:gd name="T7" fmla="*/ 753133952 h 10437"/>
                <a:gd name="T8" fmla="*/ 53808484 w 10000"/>
                <a:gd name="T9" fmla="*/ 691291309 h 10437"/>
                <a:gd name="T10" fmla="*/ 55852594 w 10000"/>
                <a:gd name="T11" fmla="*/ 543104691 h 10437"/>
                <a:gd name="T12" fmla="*/ 60534355 w 10000"/>
                <a:gd name="T13" fmla="*/ 443653550 h 10437"/>
                <a:gd name="T14" fmla="*/ 61550144 w 10000"/>
                <a:gd name="T15" fmla="*/ 322978719 h 10437"/>
                <a:gd name="T16" fmla="*/ 67260218 w 10000"/>
                <a:gd name="T17" fmla="*/ 196015449 h 10437"/>
                <a:gd name="T18" fmla="*/ 60534355 w 10000"/>
                <a:gd name="T19" fmla="*/ 134173148 h 10437"/>
                <a:gd name="T20" fmla="*/ 53808484 w 10000"/>
                <a:gd name="T21" fmla="*/ 61842643 h 10437"/>
                <a:gd name="T22" fmla="*/ 33630154 w 10000"/>
                <a:gd name="T23" fmla="*/ 0 h 10437"/>
                <a:gd name="T24" fmla="*/ 20178339 w 10000"/>
                <a:gd name="T25" fmla="*/ 61842643 h 10437"/>
                <a:gd name="T26" fmla="*/ 13451734 w 10000"/>
                <a:gd name="T27" fmla="*/ 134173148 h 10437"/>
                <a:gd name="T28" fmla="*/ 8306951 w 10000"/>
                <a:gd name="T29" fmla="*/ 187238875 h 10437"/>
                <a:gd name="T30" fmla="*/ 13451734 w 10000"/>
                <a:gd name="T31" fmla="*/ 381680403 h 10437"/>
                <a:gd name="T32" fmla="*/ 13451734 w 10000"/>
                <a:gd name="T33" fmla="*/ 629318504 h 10437"/>
                <a:gd name="T34" fmla="*/ 1540306 w 10000"/>
                <a:gd name="T35" fmla="*/ 813148207 h 10437"/>
                <a:gd name="T36" fmla="*/ 0 w 10000"/>
                <a:gd name="T37" fmla="*/ 938798907 h 10437"/>
                <a:gd name="T38" fmla="*/ 4372006 w 10000"/>
                <a:gd name="T39" fmla="*/ 1011390401 h 10437"/>
                <a:gd name="T40" fmla="*/ 13451734 w 10000"/>
                <a:gd name="T41" fmla="*/ 1000778936 h 10437"/>
                <a:gd name="T42" fmla="*/ 7620888 w 10000"/>
                <a:gd name="T43" fmla="*/ 1362273484 h 10437"/>
                <a:gd name="T44" fmla="*/ 43604808 w 10000"/>
                <a:gd name="T45" fmla="*/ 1367517587 h 10437"/>
                <a:gd name="T46" fmla="*/ 48279113 w 10000"/>
                <a:gd name="T47" fmla="*/ 1235571203 h 10437"/>
                <a:gd name="T48" fmla="*/ 47081879 w 10000"/>
                <a:gd name="T49" fmla="*/ 1186436666 h 10437"/>
                <a:gd name="T50" fmla="*/ 47081879 w 10000"/>
                <a:gd name="T51" fmla="*/ 1062621218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1" name="Freeform 680"/>
            <p:cNvSpPr>
              <a:spLocks/>
            </p:cNvSpPr>
            <p:nvPr/>
          </p:nvSpPr>
          <p:spPr bwMode="auto">
            <a:xfrm>
              <a:off x="4539097" y="3590741"/>
              <a:ext cx="182563" cy="67661"/>
            </a:xfrm>
            <a:custGeom>
              <a:avLst/>
              <a:gdLst>
                <a:gd name="T0" fmla="*/ 1265222552 w 10000"/>
                <a:gd name="T1" fmla="*/ 27378110 h 10000"/>
                <a:gd name="T2" fmla="*/ 1320279948 w 10000"/>
                <a:gd name="T3" fmla="*/ 18248910 h 10000"/>
                <a:gd name="T4" fmla="*/ 1320279948 w 10000"/>
                <a:gd name="T5" fmla="*/ 18248910 h 10000"/>
                <a:gd name="T6" fmla="*/ 1265222552 w 10000"/>
                <a:gd name="T7" fmla="*/ 9124455 h 10000"/>
                <a:gd name="T8" fmla="*/ 1265222552 w 10000"/>
                <a:gd name="T9" fmla="*/ 4561912 h 10000"/>
                <a:gd name="T10" fmla="*/ 1210303059 w 10000"/>
                <a:gd name="T11" fmla="*/ 4561912 h 10000"/>
                <a:gd name="T12" fmla="*/ 990211761 w 10000"/>
                <a:gd name="T13" fmla="*/ 0 h 10000"/>
                <a:gd name="T14" fmla="*/ 935154023 w 10000"/>
                <a:gd name="T15" fmla="*/ 4561912 h 10000"/>
                <a:gd name="T16" fmla="*/ 770120120 w 10000"/>
                <a:gd name="T17" fmla="*/ 4561912 h 10000"/>
                <a:gd name="T18" fmla="*/ 715194093 w 10000"/>
                <a:gd name="T19" fmla="*/ 9124455 h 10000"/>
                <a:gd name="T20" fmla="*/ 605085855 w 10000"/>
                <a:gd name="T21" fmla="*/ 13686367 h 10000"/>
                <a:gd name="T22" fmla="*/ 660143231 w 10000"/>
                <a:gd name="T23" fmla="*/ 22810821 h 10000"/>
                <a:gd name="T24" fmla="*/ 605085855 w 10000"/>
                <a:gd name="T25" fmla="*/ 27378110 h 10000"/>
                <a:gd name="T26" fmla="*/ 550159828 w 10000"/>
                <a:gd name="T27" fmla="*/ 27378110 h 10000"/>
                <a:gd name="T28" fmla="*/ 330068168 w 10000"/>
                <a:gd name="T29" fmla="*/ 31940089 h 10000"/>
                <a:gd name="T30" fmla="*/ 220091660 w 10000"/>
                <a:gd name="T31" fmla="*/ 31940089 h 10000"/>
                <a:gd name="T32" fmla="*/ 55057396 w 10000"/>
                <a:gd name="T33" fmla="*/ 31940089 h 10000"/>
                <a:gd name="T34" fmla="*/ 0 w 10000"/>
                <a:gd name="T35" fmla="*/ 31940089 h 10000"/>
                <a:gd name="T36" fmla="*/ 55057396 w 10000"/>
                <a:gd name="T37" fmla="*/ 36502565 h 10000"/>
                <a:gd name="T38" fmla="*/ 165034265 w 10000"/>
                <a:gd name="T39" fmla="*/ 45627019 h 10000"/>
                <a:gd name="T40" fmla="*/ 220091660 w 10000"/>
                <a:gd name="T41" fmla="*/ 50188999 h 10000"/>
                <a:gd name="T42" fmla="*/ 275017668 w 10000"/>
                <a:gd name="T43" fmla="*/ 45627019 h 10000"/>
                <a:gd name="T44" fmla="*/ 495102432 w 10000"/>
                <a:gd name="T45" fmla="*/ 45627019 h 10000"/>
                <a:gd name="T46" fmla="*/ 715194093 w 10000"/>
                <a:gd name="T47" fmla="*/ 50188999 h 10000"/>
                <a:gd name="T48" fmla="*/ 770120120 w 10000"/>
                <a:gd name="T49" fmla="*/ 50188999 h 10000"/>
                <a:gd name="T50" fmla="*/ 990211761 w 10000"/>
                <a:gd name="T51" fmla="*/ 50188999 h 10000"/>
                <a:gd name="T52" fmla="*/ 1155245683 w 10000"/>
                <a:gd name="T53" fmla="*/ 41064544 h 10000"/>
                <a:gd name="T54" fmla="*/ 1210303059 w 10000"/>
                <a:gd name="T55" fmla="*/ 41064544 h 10000"/>
                <a:gd name="T56" fmla="*/ 1265222552 w 10000"/>
                <a:gd name="T57" fmla="*/ 27378110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2" name="Freeform 681"/>
            <p:cNvSpPr>
              <a:spLocks/>
            </p:cNvSpPr>
            <p:nvPr/>
          </p:nvSpPr>
          <p:spPr bwMode="auto">
            <a:xfrm rot="471028">
              <a:off x="4225698" y="3506484"/>
              <a:ext cx="292100" cy="236174"/>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1990462549 h 10000"/>
                <a:gd name="T24" fmla="*/ 2147483647 w 10043"/>
                <a:gd name="T25" fmla="*/ 1809444984 h 10000"/>
                <a:gd name="T26" fmla="*/ 2147483647 w 10043"/>
                <a:gd name="T27" fmla="*/ 1628426567 h 10000"/>
                <a:gd name="T28" fmla="*/ 2147483647 w 10043"/>
                <a:gd name="T29" fmla="*/ 1447409032 h 10000"/>
                <a:gd name="T30" fmla="*/ 2147483647 w 10043"/>
                <a:gd name="T31" fmla="*/ 1266390615 h 10000"/>
                <a:gd name="T32" fmla="*/ 2147483647 w 10043"/>
                <a:gd name="T33" fmla="*/ 1085373050 h 10000"/>
                <a:gd name="T34" fmla="*/ 2147483647 w 10043"/>
                <a:gd name="T35" fmla="*/ 905089499 h 10000"/>
                <a:gd name="T36" fmla="*/ 2147483647 w 10043"/>
                <a:gd name="T37" fmla="*/ 543053517 h 10000"/>
                <a:gd name="T38" fmla="*/ 2147483647 w 10043"/>
                <a:gd name="T39" fmla="*/ 362035982 h 10000"/>
                <a:gd name="T40" fmla="*/ 2147483647 w 10043"/>
                <a:gd name="T41" fmla="*/ 0 h 10000"/>
                <a:gd name="T42" fmla="*/ 2147483647 w 10043"/>
                <a:gd name="T43" fmla="*/ 181017565 h 10000"/>
                <a:gd name="T44" fmla="*/ 2147483647 w 10043"/>
                <a:gd name="T45" fmla="*/ 905089499 h 10000"/>
                <a:gd name="T46" fmla="*/ 2147483647 w 10043"/>
                <a:gd name="T47" fmla="*/ 1085373050 h 10000"/>
                <a:gd name="T48" fmla="*/ 2147483647 w 10043"/>
                <a:gd name="T49" fmla="*/ 1558410996 h 10000"/>
                <a:gd name="T50" fmla="*/ 2147483647 w 10043"/>
                <a:gd name="T51" fmla="*/ 1515195834 h 10000"/>
                <a:gd name="T52" fmla="*/ 2147483647 w 10043"/>
                <a:gd name="T53" fmla="*/ 1228393731 h 10000"/>
                <a:gd name="T54" fmla="*/ 1999737655 w 10043"/>
                <a:gd name="T55" fmla="*/ 1207546465 h 10000"/>
                <a:gd name="T56" fmla="*/ 1992916970 w 10043"/>
                <a:gd name="T57" fmla="*/ 1672376624 h 10000"/>
                <a:gd name="T58" fmla="*/ 2016762205 w 10043"/>
                <a:gd name="T59" fmla="*/ 2147483647 h 10000"/>
                <a:gd name="T60" fmla="*/ 1363544970 w 10043"/>
                <a:gd name="T61" fmla="*/ 2147483647 h 10000"/>
                <a:gd name="T62" fmla="*/ 1097808081 w 10043"/>
                <a:gd name="T63" fmla="*/ 1860107221 h 10000"/>
                <a:gd name="T64" fmla="*/ 582547399 w 10043"/>
                <a:gd name="T65" fmla="*/ 1955455204 h 10000"/>
                <a:gd name="T66" fmla="*/ 28094226 w 10043"/>
                <a:gd name="T67" fmla="*/ 2042620393 h 10000"/>
                <a:gd name="T68" fmla="*/ 80062247 w 10043"/>
                <a:gd name="T69" fmla="*/ 2147483647 h 10000"/>
                <a:gd name="T70" fmla="*/ 89426979 w 10043"/>
                <a:gd name="T71" fmla="*/ 2147483647 h 10000"/>
                <a:gd name="T72" fmla="*/ 709434246 w 10043"/>
                <a:gd name="T73" fmla="*/ 2147483647 h 10000"/>
                <a:gd name="T74" fmla="*/ 1363544970 w 10043"/>
                <a:gd name="T75" fmla="*/ 2147483647 h 10000"/>
                <a:gd name="T76" fmla="*/ 1580696988 w 10043"/>
                <a:gd name="T77" fmla="*/ 2147483647 h 10000"/>
                <a:gd name="T78" fmla="*/ 1580696988 w 10043"/>
                <a:gd name="T79" fmla="*/ 2147483647 h 10000"/>
                <a:gd name="T80" fmla="*/ 1798743406 w 10043"/>
                <a:gd name="T81" fmla="*/ 2147483647 h 10000"/>
                <a:gd name="T82" fmla="*/ 2016762205 w 10043"/>
                <a:gd name="T83" fmla="*/ 2147483647 h 10000"/>
                <a:gd name="T84" fmla="*/ 2147483647 w 10043"/>
                <a:gd name="T85" fmla="*/ 2147483647 h 10000"/>
                <a:gd name="T86" fmla="*/ 2147483647 w 10043"/>
                <a:gd name="T87" fmla="*/ 2147483647 h 10000"/>
                <a:gd name="T88" fmla="*/ 1863458428 w 10043"/>
                <a:gd name="T89" fmla="*/ 2147483647 h 10000"/>
                <a:gd name="T90" fmla="*/ 1803859147 w 10043"/>
                <a:gd name="T91" fmla="*/ 2147483647 h 10000"/>
                <a:gd name="T92" fmla="*/ 2142809949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3" name="Freeform 682"/>
            <p:cNvSpPr>
              <a:spLocks/>
            </p:cNvSpPr>
            <p:nvPr/>
          </p:nvSpPr>
          <p:spPr bwMode="auto">
            <a:xfrm>
              <a:off x="4473678" y="3648189"/>
              <a:ext cx="298186" cy="254046"/>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4" name="Freeform 683"/>
            <p:cNvSpPr>
              <a:spLocks/>
            </p:cNvSpPr>
            <p:nvPr/>
          </p:nvSpPr>
          <p:spPr bwMode="auto">
            <a:xfrm>
              <a:off x="4466072" y="3400526"/>
              <a:ext cx="191691" cy="234897"/>
            </a:xfrm>
            <a:custGeom>
              <a:avLst/>
              <a:gdLst>
                <a:gd name="T0" fmla="*/ 271327789 w 10045"/>
                <a:gd name="T1" fmla="*/ 1888844198 h 10019"/>
                <a:gd name="T2" fmla="*/ 217035429 w 10045"/>
                <a:gd name="T3" fmla="*/ 2147483647 h 10019"/>
                <a:gd name="T4" fmla="*/ 217035429 w 10045"/>
                <a:gd name="T5" fmla="*/ 2147483647 h 10019"/>
                <a:gd name="T6" fmla="*/ 108592647 w 10045"/>
                <a:gd name="T7" fmla="*/ 2147483647 h 10019"/>
                <a:gd name="T8" fmla="*/ 108592647 w 10045"/>
                <a:gd name="T9" fmla="*/ 2147483647 h 10019"/>
                <a:gd name="T10" fmla="*/ 54300286 w 10045"/>
                <a:gd name="T11" fmla="*/ 2147483647 h 10019"/>
                <a:gd name="T12" fmla="*/ 54300286 w 10045"/>
                <a:gd name="T13" fmla="*/ 2147483647 h 10019"/>
                <a:gd name="T14" fmla="*/ 108592647 w 10045"/>
                <a:gd name="T15" fmla="*/ 2147483647 h 10019"/>
                <a:gd name="T16" fmla="*/ 54300286 w 10045"/>
                <a:gd name="T17" fmla="*/ 2147483647 h 10019"/>
                <a:gd name="T18" fmla="*/ 0 w 10045"/>
                <a:gd name="T19" fmla="*/ 2147483647 h 10019"/>
                <a:gd name="T20" fmla="*/ 162735123 w 10045"/>
                <a:gd name="T21" fmla="*/ 2147483647 h 10019"/>
                <a:gd name="T22" fmla="*/ 271327789 w 10045"/>
                <a:gd name="T23" fmla="*/ 2147483647 h 10019"/>
                <a:gd name="T24" fmla="*/ 434220742 w 10045"/>
                <a:gd name="T25" fmla="*/ 2147483647 h 10019"/>
                <a:gd name="T26" fmla="*/ 350965916 w 10045"/>
                <a:gd name="T27" fmla="*/ 2147483647 h 10019"/>
                <a:gd name="T28" fmla="*/ 290846247 w 10045"/>
                <a:gd name="T29" fmla="*/ 2147483647 h 10019"/>
                <a:gd name="T30" fmla="*/ 326259732 w 10045"/>
                <a:gd name="T31" fmla="*/ 2147483647 h 10019"/>
                <a:gd name="T32" fmla="*/ 542663106 w 10045"/>
                <a:gd name="T33" fmla="*/ 2147483647 h 10019"/>
                <a:gd name="T34" fmla="*/ 651255752 w 10045"/>
                <a:gd name="T35" fmla="*/ 2147483647 h 10019"/>
                <a:gd name="T36" fmla="*/ 702405679 w 10045"/>
                <a:gd name="T37" fmla="*/ 2147483647 h 10019"/>
                <a:gd name="T38" fmla="*/ 740961618 w 10045"/>
                <a:gd name="T39" fmla="*/ 2147483647 h 10019"/>
                <a:gd name="T40" fmla="*/ 868291181 w 10045"/>
                <a:gd name="T41" fmla="*/ 2147483647 h 10019"/>
                <a:gd name="T42" fmla="*/ 976883847 w 10045"/>
                <a:gd name="T43" fmla="*/ 2147483647 h 10019"/>
                <a:gd name="T44" fmla="*/ 1193911331 w 10045"/>
                <a:gd name="T45" fmla="*/ 2147483647 h 10019"/>
                <a:gd name="T46" fmla="*/ 1314632044 w 10045"/>
                <a:gd name="T47" fmla="*/ 2147483647 h 10019"/>
                <a:gd name="T48" fmla="*/ 1353029775 w 10045"/>
                <a:gd name="T49" fmla="*/ 2147483647 h 10019"/>
                <a:gd name="T50" fmla="*/ 1308173078 w 10045"/>
                <a:gd name="T51" fmla="*/ 2147483647 h 10019"/>
                <a:gd name="T52" fmla="*/ 1385292503 w 10045"/>
                <a:gd name="T53" fmla="*/ 2147483647 h 10019"/>
                <a:gd name="T54" fmla="*/ 1449036378 w 10045"/>
                <a:gd name="T55" fmla="*/ 2147483647 h 10019"/>
                <a:gd name="T56" fmla="*/ 1480667450 w 10045"/>
                <a:gd name="T57" fmla="*/ 2147483647 h 10019"/>
                <a:gd name="T58" fmla="*/ 1397886471 w 10045"/>
                <a:gd name="T59" fmla="*/ 2147483647 h 10019"/>
                <a:gd name="T60" fmla="*/ 1273549458 w 10045"/>
                <a:gd name="T61" fmla="*/ 2147483647 h 10019"/>
                <a:gd name="T62" fmla="*/ 1152205013 w 10045"/>
                <a:gd name="T63" fmla="*/ 2147483647 h 10019"/>
                <a:gd name="T64" fmla="*/ 1117107545 w 10045"/>
                <a:gd name="T65" fmla="*/ 2147483647 h 10019"/>
                <a:gd name="T66" fmla="*/ 1193911331 w 10045"/>
                <a:gd name="T67" fmla="*/ 2147483647 h 10019"/>
                <a:gd name="T68" fmla="*/ 1302511923 w 10045"/>
                <a:gd name="T69" fmla="*/ 2147483647 h 10019"/>
                <a:gd name="T70" fmla="*/ 1429991370 w 10045"/>
                <a:gd name="T71" fmla="*/ 2147483647 h 10019"/>
                <a:gd name="T72" fmla="*/ 1477833088 w 10045"/>
                <a:gd name="T73" fmla="*/ 2147483647 h 10019"/>
                <a:gd name="T74" fmla="*/ 1573839314 w 10045"/>
                <a:gd name="T75" fmla="*/ 2147483647 h 10019"/>
                <a:gd name="T76" fmla="*/ 1573839314 w 10045"/>
                <a:gd name="T77" fmla="*/ 2147483647 h 10019"/>
                <a:gd name="T78" fmla="*/ 1573839314 w 10045"/>
                <a:gd name="T79" fmla="*/ 2147483647 h 10019"/>
                <a:gd name="T80" fmla="*/ 1519539028 w 10045"/>
                <a:gd name="T81" fmla="*/ 2147483647 h 10019"/>
                <a:gd name="T82" fmla="*/ 1519539028 w 10045"/>
                <a:gd name="T83" fmla="*/ 2078519693 h 10019"/>
                <a:gd name="T84" fmla="*/ 1519539028 w 10045"/>
                <a:gd name="T85" fmla="*/ 1888844198 h 10019"/>
                <a:gd name="T86" fmla="*/ 1465246647 w 10045"/>
                <a:gd name="T87" fmla="*/ 1322694048 h 10019"/>
                <a:gd name="T88" fmla="*/ 1465246647 w 10045"/>
                <a:gd name="T89" fmla="*/ 944781225 h 10019"/>
                <a:gd name="T90" fmla="*/ 1248211637 w 10045"/>
                <a:gd name="T91" fmla="*/ 566869248 h 10019"/>
                <a:gd name="T92" fmla="*/ 1031176208 w 10045"/>
                <a:gd name="T93" fmla="*/ 944781225 h 10019"/>
                <a:gd name="T94" fmla="*/ 922583541 w 10045"/>
                <a:gd name="T95" fmla="*/ 755824800 h 10019"/>
                <a:gd name="T96" fmla="*/ 922583541 w 10045"/>
                <a:gd name="T97" fmla="*/ 377912823 h 10019"/>
                <a:gd name="T98" fmla="*/ 759848419 w 10045"/>
                <a:gd name="T99" fmla="*/ 188956426 h 10019"/>
                <a:gd name="T100" fmla="*/ 759848419 w 10045"/>
                <a:gd name="T101" fmla="*/ 188956426 h 10019"/>
                <a:gd name="T102" fmla="*/ 651255752 w 10045"/>
                <a:gd name="T103" fmla="*/ 0 h 10019"/>
                <a:gd name="T104" fmla="*/ 596955466 w 10045"/>
                <a:gd name="T105" fmla="*/ 188956426 h 10019"/>
                <a:gd name="T106" fmla="*/ 596955466 w 10045"/>
                <a:gd name="T107" fmla="*/ 188956426 h 10019"/>
                <a:gd name="T108" fmla="*/ 542663106 w 10045"/>
                <a:gd name="T109" fmla="*/ 944781225 h 10019"/>
                <a:gd name="T110" fmla="*/ 488362820 w 10045"/>
                <a:gd name="T111" fmla="*/ 1322694048 h 10019"/>
                <a:gd name="T112" fmla="*/ 379928381 w 10045"/>
                <a:gd name="T113" fmla="*/ 1322694048 h 10019"/>
                <a:gd name="T114" fmla="*/ 271327789 w 10045"/>
                <a:gd name="T115" fmla="*/ 1322694048 h 10019"/>
                <a:gd name="T116" fmla="*/ 271327789 w 10045"/>
                <a:gd name="T117" fmla="*/ 1511650474 h 10019"/>
                <a:gd name="T118" fmla="*/ 271327789 w 10045"/>
                <a:gd name="T119" fmla="*/ 1888844198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5" name="Freeform 684"/>
            <p:cNvSpPr>
              <a:spLocks/>
            </p:cNvSpPr>
            <p:nvPr/>
          </p:nvSpPr>
          <p:spPr bwMode="auto">
            <a:xfrm>
              <a:off x="4441730" y="3449037"/>
              <a:ext cx="73025" cy="81703"/>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C000"/>
            </a:solidFill>
            <a:ln w="9525">
              <a:solidFill>
                <a:schemeClr val="bg1"/>
              </a:solidFill>
              <a:round/>
              <a:headEnd/>
              <a:tailEnd/>
            </a:ln>
          </p:spPr>
          <p:txBody>
            <a:bodyPr wrap="square"/>
            <a:lstStyle/>
            <a:p>
              <a:endParaRPr lang="en-US" sz="1100" dirty="0"/>
            </a:p>
          </p:txBody>
        </p:sp>
        <p:sp>
          <p:nvSpPr>
            <p:cNvPr id="686" name="Freeform 685"/>
            <p:cNvSpPr>
              <a:spLocks/>
            </p:cNvSpPr>
            <p:nvPr/>
          </p:nvSpPr>
          <p:spPr bwMode="auto">
            <a:xfrm rot="20966185">
              <a:off x="4806855" y="3797552"/>
              <a:ext cx="152136" cy="131492"/>
            </a:xfrm>
            <a:custGeom>
              <a:avLst/>
              <a:gdLst>
                <a:gd name="T0" fmla="*/ 647276645 w 9874"/>
                <a:gd name="T1" fmla="*/ 52684281 h 10000"/>
                <a:gd name="T2" fmla="*/ 660454905 w 9874"/>
                <a:gd name="T3" fmla="*/ 35052887 h 10000"/>
                <a:gd name="T4" fmla="*/ 616909687 w 9874"/>
                <a:gd name="T5" fmla="*/ 34978570 h 10000"/>
                <a:gd name="T6" fmla="*/ 589485086 w 9874"/>
                <a:gd name="T7" fmla="*/ 0 h 10000"/>
                <a:gd name="T8" fmla="*/ 388087398 w 9874"/>
                <a:gd name="T9" fmla="*/ 21430374 h 10000"/>
                <a:gd name="T10" fmla="*/ 260128355 w 9874"/>
                <a:gd name="T11" fmla="*/ 78416289 h 10000"/>
                <a:gd name="T12" fmla="*/ 111501858 w 9874"/>
                <a:gd name="T13" fmla="*/ 113827711 h 10000"/>
                <a:gd name="T14" fmla="*/ 111501858 w 9874"/>
                <a:gd name="T15" fmla="*/ 149304636 h 10000"/>
                <a:gd name="T16" fmla="*/ 74311045 w 9874"/>
                <a:gd name="T17" fmla="*/ 220267054 h 10000"/>
                <a:gd name="T18" fmla="*/ 0 w 9874"/>
                <a:gd name="T19" fmla="*/ 291159701 h 10000"/>
                <a:gd name="T20" fmla="*/ 74311045 w 9874"/>
                <a:gd name="T21" fmla="*/ 397603329 h 10000"/>
                <a:gd name="T22" fmla="*/ 222937542 w 9874"/>
                <a:gd name="T23" fmla="*/ 433080254 h 10000"/>
                <a:gd name="T24" fmla="*/ 148626239 w 9874"/>
                <a:gd name="T25" fmla="*/ 503972885 h 10000"/>
                <a:gd name="T26" fmla="*/ 148626239 w 9874"/>
                <a:gd name="T27" fmla="*/ 645823388 h 10000"/>
                <a:gd name="T28" fmla="*/ 297319151 w 9874"/>
                <a:gd name="T29" fmla="*/ 716785806 h 10000"/>
                <a:gd name="T30" fmla="*/ 371563780 w 9874"/>
                <a:gd name="T31" fmla="*/ 645823388 h 10000"/>
                <a:gd name="T32" fmla="*/ 371563780 w 9874"/>
                <a:gd name="T33" fmla="*/ 574935303 h 10000"/>
                <a:gd name="T34" fmla="*/ 520190003 w 9874"/>
                <a:gd name="T35" fmla="*/ 503972885 h 10000"/>
                <a:gd name="T36" fmla="*/ 371563780 w 9874"/>
                <a:gd name="T37" fmla="*/ 362122120 h 10000"/>
                <a:gd name="T38" fmla="*/ 371563780 w 9874"/>
                <a:gd name="T39" fmla="*/ 291159701 h 10000"/>
                <a:gd name="T40" fmla="*/ 297319151 w 9874"/>
                <a:gd name="T41" fmla="*/ 184785845 h 10000"/>
                <a:gd name="T42" fmla="*/ 520190003 w 9874"/>
                <a:gd name="T43" fmla="*/ 149304636 h 10000"/>
                <a:gd name="T44" fmla="*/ 612159438 w 9874"/>
                <a:gd name="T45" fmla="*/ 127445679 h 10000"/>
                <a:gd name="T46" fmla="*/ 613967313 w 9874"/>
                <a:gd name="T47" fmla="*/ 81428428 h 10000"/>
                <a:gd name="T48" fmla="*/ 629618272 w 9874"/>
                <a:gd name="T49" fmla="*/ 64584152 h 10000"/>
                <a:gd name="T50" fmla="*/ 647276645 w 9874"/>
                <a:gd name="T51" fmla="*/ 52684281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7" name="Freeform 686"/>
            <p:cNvSpPr>
              <a:spLocks/>
            </p:cNvSpPr>
            <p:nvPr/>
          </p:nvSpPr>
          <p:spPr bwMode="auto">
            <a:xfrm>
              <a:off x="4797727" y="3593294"/>
              <a:ext cx="196254" cy="135321"/>
            </a:xfrm>
            <a:custGeom>
              <a:avLst/>
              <a:gdLst>
                <a:gd name="T0" fmla="*/ 1567338656 w 10000"/>
                <a:gd name="T1" fmla="*/ 379876572 h 10000"/>
                <a:gd name="T2" fmla="*/ 1713889578 w 10000"/>
                <a:gd name="T3" fmla="*/ 323044837 h 10000"/>
                <a:gd name="T4" fmla="*/ 1685694013 w 10000"/>
                <a:gd name="T5" fmla="*/ 186338261 h 10000"/>
                <a:gd name="T6" fmla="*/ 1265674790 w 10000"/>
                <a:gd name="T7" fmla="*/ 0 h 10000"/>
                <a:gd name="T8" fmla="*/ 976257597 w 10000"/>
                <a:gd name="T9" fmla="*/ 57227029 h 10000"/>
                <a:gd name="T10" fmla="*/ 444538943 w 10000"/>
                <a:gd name="T11" fmla="*/ 89485734 h 10000"/>
                <a:gd name="T12" fmla="*/ 385356852 w 10000"/>
                <a:gd name="T13" fmla="*/ 57227029 h 10000"/>
                <a:gd name="T14" fmla="*/ 208000169 w 10000"/>
                <a:gd name="T15" fmla="*/ 218511162 h 10000"/>
                <a:gd name="T16" fmla="*/ 89816322 w 10000"/>
                <a:gd name="T17" fmla="*/ 347617867 h 10000"/>
                <a:gd name="T18" fmla="*/ 84388750 w 10000"/>
                <a:gd name="T19" fmla="*/ 368431045 h 10000"/>
                <a:gd name="T20" fmla="*/ 73885020 w 10000"/>
                <a:gd name="T21" fmla="*/ 385556291 h 10000"/>
                <a:gd name="T22" fmla="*/ 352275 w 10000"/>
                <a:gd name="T23" fmla="*/ 413412332 h 10000"/>
                <a:gd name="T24" fmla="*/ 313223990 w 10000"/>
                <a:gd name="T25" fmla="*/ 658740606 h 10000"/>
                <a:gd name="T26" fmla="*/ 503360364 w 10000"/>
                <a:gd name="T27" fmla="*/ 702440008 h 10000"/>
                <a:gd name="T28" fmla="*/ 555714570 w 10000"/>
                <a:gd name="T29" fmla="*/ 763512424 h 10000"/>
                <a:gd name="T30" fmla="*/ 978362029 w 10000"/>
                <a:gd name="T31" fmla="*/ 799850115 h 10000"/>
                <a:gd name="T32" fmla="*/ 1508337330 w 10000"/>
                <a:gd name="T33" fmla="*/ 734698999 h 10000"/>
                <a:gd name="T34" fmla="*/ 1567338656 w 10000"/>
                <a:gd name="T35" fmla="*/ 541160688 h 10000"/>
                <a:gd name="T36" fmla="*/ 1685694013 w 10000"/>
                <a:gd name="T37" fmla="*/ 508902000 h 10000"/>
                <a:gd name="T38" fmla="*/ 1666439161 w 10000"/>
                <a:gd name="T39" fmla="*/ 463196373 h 10000"/>
                <a:gd name="T40" fmla="*/ 1567338656 w 10000"/>
                <a:gd name="T41" fmla="*/ 379876572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88" name="Freeform 687"/>
            <p:cNvSpPr>
              <a:spLocks/>
            </p:cNvSpPr>
            <p:nvPr/>
          </p:nvSpPr>
          <p:spPr bwMode="auto">
            <a:xfrm>
              <a:off x="4599951" y="3530740"/>
              <a:ext cx="152136" cy="66384"/>
            </a:xfrm>
            <a:custGeom>
              <a:avLst/>
              <a:gdLst>
                <a:gd name="T0" fmla="*/ 539160361 w 10569"/>
                <a:gd name="T1" fmla="*/ 26667355 h 10092"/>
                <a:gd name="T2" fmla="*/ 394741991 w 10569"/>
                <a:gd name="T3" fmla="*/ 15001295 h 10092"/>
                <a:gd name="T4" fmla="*/ 301998631 w 10569"/>
                <a:gd name="T5" fmla="*/ 7502823 h 10092"/>
                <a:gd name="T6" fmla="*/ 209255271 w 10569"/>
                <a:gd name="T7" fmla="*/ 0 h 10092"/>
                <a:gd name="T8" fmla="*/ 209255271 w 10569"/>
                <a:gd name="T9" fmla="*/ 3748933 h 10092"/>
                <a:gd name="T10" fmla="*/ 162887083 w 10569"/>
                <a:gd name="T11" fmla="*/ 0 h 10092"/>
                <a:gd name="T12" fmla="*/ 139674000 w 10569"/>
                <a:gd name="T13" fmla="*/ 3748933 h 10092"/>
                <a:gd name="T14" fmla="*/ 93302432 w 10569"/>
                <a:gd name="T15" fmla="*/ 7502823 h 10092"/>
                <a:gd name="T16" fmla="*/ 46930865 w 10569"/>
                <a:gd name="T17" fmla="*/ 11252362 h 10092"/>
                <a:gd name="T18" fmla="*/ 562452 w 10569"/>
                <a:gd name="T19" fmla="*/ 15001295 h 10092"/>
                <a:gd name="T20" fmla="*/ 23772140 w 10569"/>
                <a:gd name="T21" fmla="*/ 20069196 h 10092"/>
                <a:gd name="T22" fmla="*/ 67439550 w 10569"/>
                <a:gd name="T23" fmla="*/ 26910368 h 10092"/>
                <a:gd name="T24" fmla="*/ 116515290 w 10569"/>
                <a:gd name="T25" fmla="*/ 37505421 h 10092"/>
                <a:gd name="T26" fmla="*/ 139674000 w 10569"/>
                <a:gd name="T27" fmla="*/ 41259303 h 10092"/>
                <a:gd name="T28" fmla="*/ 164110340 w 10569"/>
                <a:gd name="T29" fmla="*/ 45422540 h 10092"/>
                <a:gd name="T30" fmla="*/ 249964455 w 10569"/>
                <a:gd name="T31" fmla="*/ 44981415 h 10092"/>
                <a:gd name="T32" fmla="*/ 282564080 w 10569"/>
                <a:gd name="T33" fmla="*/ 41227525 h 10092"/>
                <a:gd name="T34" fmla="*/ 326587262 w 10569"/>
                <a:gd name="T35" fmla="*/ 42352788 h 10092"/>
                <a:gd name="T36" fmla="*/ 329189912 w 10569"/>
                <a:gd name="T37" fmla="*/ 42461112 h 10092"/>
                <a:gd name="T38" fmla="*/ 342961869 w 10569"/>
                <a:gd name="T39" fmla="*/ 43230622 h 10092"/>
                <a:gd name="T40" fmla="*/ 395812746 w 10569"/>
                <a:gd name="T41" fmla="*/ 45202006 h 10092"/>
                <a:gd name="T42" fmla="*/ 446518524 w 10569"/>
                <a:gd name="T43" fmla="*/ 42105432 h 10092"/>
                <a:gd name="T44" fmla="*/ 530078401 w 10569"/>
                <a:gd name="T45" fmla="*/ 43914760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689" name="Freeform 688"/>
            <p:cNvSpPr>
              <a:spLocks/>
            </p:cNvSpPr>
            <p:nvPr/>
          </p:nvSpPr>
          <p:spPr bwMode="auto">
            <a:xfrm>
              <a:off x="4707967" y="3599678"/>
              <a:ext cx="132358" cy="76597"/>
            </a:xfrm>
            <a:custGeom>
              <a:avLst/>
              <a:gdLst>
                <a:gd name="T0" fmla="*/ 270508246 w 9980"/>
                <a:gd name="T1" fmla="*/ 0 h 10000"/>
                <a:gd name="T2" fmla="*/ 220447335 w 9980"/>
                <a:gd name="T3" fmla="*/ 12634903 h 10000"/>
                <a:gd name="T4" fmla="*/ 148009170 w 9980"/>
                <a:gd name="T5" fmla="*/ 18357428 h 10000"/>
                <a:gd name="T6" fmla="*/ 93633390 w 9980"/>
                <a:gd name="T7" fmla="*/ 24080762 h 10000"/>
                <a:gd name="T8" fmla="*/ 57397161 w 9980"/>
                <a:gd name="T9" fmla="*/ 22000693 h 10000"/>
                <a:gd name="T10" fmla="*/ 39297632 w 9980"/>
                <a:gd name="T11" fmla="*/ 18357428 h 10000"/>
                <a:gd name="T12" fmla="*/ 21160752 w 9980"/>
                <a:gd name="T13" fmla="*/ 29794571 h 10000"/>
                <a:gd name="T14" fmla="*/ 3024052 w 9980"/>
                <a:gd name="T15" fmla="*/ 46962851 h 10000"/>
                <a:gd name="T16" fmla="*/ 811075 w 9980"/>
                <a:gd name="T17" fmla="*/ 49383410 h 10000"/>
                <a:gd name="T18" fmla="*/ 11502723 w 9980"/>
                <a:gd name="T19" fmla="*/ 56337260 h 10000"/>
                <a:gd name="T20" fmla="*/ 60604123 w 9980"/>
                <a:gd name="T21" fmla="*/ 78154778 h 10000"/>
                <a:gd name="T22" fmla="*/ 133079445 w 9980"/>
                <a:gd name="T23" fmla="*/ 83178977 h 10000"/>
                <a:gd name="T24" fmla="*/ 161796501 w 9980"/>
                <a:gd name="T25" fmla="*/ 78337953 h 10000"/>
                <a:gd name="T26" fmla="*/ 221515427 w 9980"/>
                <a:gd name="T27" fmla="*/ 71234589 h 10000"/>
                <a:gd name="T28" fmla="*/ 225756009 w 9980"/>
                <a:gd name="T29" fmla="*/ 71234589 h 10000"/>
                <a:gd name="T30" fmla="*/ 274820444 w 9980"/>
                <a:gd name="T31" fmla="*/ 64122510 h 10000"/>
                <a:gd name="T32" fmla="*/ 311059358 w 9980"/>
                <a:gd name="T33" fmla="*/ 41240421 h 10000"/>
                <a:gd name="T34" fmla="*/ 365432453 w 9980"/>
                <a:gd name="T35" fmla="*/ 12634903 h 10000"/>
                <a:gd name="T36" fmla="*/ 357950258 w 9980"/>
                <a:gd name="T37" fmla="*/ 1039625 h 10000"/>
                <a:gd name="T38" fmla="*/ 336495344 w 9980"/>
                <a:gd name="T39" fmla="*/ 2761869 h 10000"/>
                <a:gd name="T40" fmla="*/ 2705082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0" name="Freeform 689"/>
            <p:cNvSpPr>
              <a:spLocks/>
            </p:cNvSpPr>
            <p:nvPr/>
          </p:nvSpPr>
          <p:spPr bwMode="auto">
            <a:xfrm>
              <a:off x="4712531" y="3567762"/>
              <a:ext cx="127794" cy="56171"/>
            </a:xfrm>
            <a:custGeom>
              <a:avLst/>
              <a:gdLst>
                <a:gd name="T0" fmla="*/ 196738603 w 10000"/>
                <a:gd name="T1" fmla="*/ 1609542 h 9595"/>
                <a:gd name="T2" fmla="*/ 158817476 w 10000"/>
                <a:gd name="T3" fmla="*/ 256185 h 9595"/>
                <a:gd name="T4" fmla="*/ 125235746 w 10000"/>
                <a:gd name="T5" fmla="*/ 272768 h 9595"/>
                <a:gd name="T6" fmla="*/ 89434445 w 10000"/>
                <a:gd name="T7" fmla="*/ 1609542 h 9595"/>
                <a:gd name="T8" fmla="*/ 71567038 w 10000"/>
                <a:gd name="T9" fmla="*/ 7733010 h 9595"/>
                <a:gd name="T10" fmla="*/ 0 w 10000"/>
                <a:gd name="T11" fmla="*/ 13859558 h 9595"/>
                <a:gd name="T12" fmla="*/ 17900651 w 10000"/>
                <a:gd name="T13" fmla="*/ 19982982 h 9595"/>
                <a:gd name="T14" fmla="*/ 31016103 w 10000"/>
                <a:gd name="T15" fmla="*/ 23662013 h 9595"/>
                <a:gd name="T16" fmla="*/ 63931537 w 10000"/>
                <a:gd name="T17" fmla="*/ 26442873 h 9595"/>
                <a:gd name="T18" fmla="*/ 140409322 w 10000"/>
                <a:gd name="T19" fmla="*/ 22766543 h 9595"/>
                <a:gd name="T20" fmla="*/ 197689588 w 10000"/>
                <a:gd name="T21" fmla="*/ 21091016 h 9595"/>
                <a:gd name="T22" fmla="*/ 225886152 w 10000"/>
                <a:gd name="T23" fmla="*/ 15096802 h 9595"/>
                <a:gd name="T24" fmla="*/ 291909231 w 10000"/>
                <a:gd name="T25" fmla="*/ 16334104 h 9595"/>
                <a:gd name="T26" fmla="*/ 310568656 w 10000"/>
                <a:gd name="T27" fmla="*/ 13705232 h 9595"/>
                <a:gd name="T28" fmla="*/ 311645191 w 10000"/>
                <a:gd name="T29" fmla="*/ 10797456 h 9595"/>
                <a:gd name="T30" fmla="*/ 316397131 w 10000"/>
                <a:gd name="T31" fmla="*/ 5936347 h 9595"/>
                <a:gd name="T32" fmla="*/ 271760552 w 10000"/>
                <a:gd name="T33" fmla="*/ 3345688 h 9595"/>
                <a:gd name="T34" fmla="*/ 268305641 w 10000"/>
                <a:gd name="T35" fmla="*/ 1609542 h 9595"/>
                <a:gd name="T36" fmla="*/ 196738603 w 10000"/>
                <a:gd name="T37" fmla="*/ 1609542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1" name="Freeform 690"/>
            <p:cNvSpPr>
              <a:spLocks/>
            </p:cNvSpPr>
            <p:nvPr/>
          </p:nvSpPr>
          <p:spPr bwMode="auto">
            <a:xfrm>
              <a:off x="4855539" y="3713296"/>
              <a:ext cx="174955" cy="113619"/>
            </a:xfrm>
            <a:custGeom>
              <a:avLst/>
              <a:gdLst>
                <a:gd name="T0" fmla="*/ 404539994 w 10000"/>
                <a:gd name="T1" fmla="*/ 20795121 h 10000"/>
                <a:gd name="T2" fmla="*/ 101131826 w 10000"/>
                <a:gd name="T3" fmla="*/ 20795121 h 10000"/>
                <a:gd name="T4" fmla="*/ 0 w 10000"/>
                <a:gd name="T5" fmla="*/ 0 h 10000"/>
                <a:gd name="T6" fmla="*/ 0 w 10000"/>
                <a:gd name="T7" fmla="*/ 41547729 h 10000"/>
                <a:gd name="T8" fmla="*/ 50623913 w 10000"/>
                <a:gd name="T9" fmla="*/ 103932908 h 10000"/>
                <a:gd name="T10" fmla="*/ 75546255 w 10000"/>
                <a:gd name="T11" fmla="*/ 171095868 h 10000"/>
                <a:gd name="T12" fmla="*/ 50623913 w 10000"/>
                <a:gd name="T13" fmla="*/ 211289959 h 10000"/>
                <a:gd name="T14" fmla="*/ 101131826 w 10000"/>
                <a:gd name="T15" fmla="*/ 252877206 h 10000"/>
                <a:gd name="T16" fmla="*/ 177791600 w 10000"/>
                <a:gd name="T17" fmla="*/ 306019847 h 10000"/>
                <a:gd name="T18" fmla="*/ 457274944 w 10000"/>
                <a:gd name="T19" fmla="*/ 267377028 h 10000"/>
                <a:gd name="T20" fmla="*/ 494877933 w 10000"/>
                <a:gd name="T21" fmla="*/ 281600562 h 10000"/>
                <a:gd name="T22" fmla="*/ 557408924 w 10000"/>
                <a:gd name="T23" fmla="*/ 281876850 h 10000"/>
                <a:gd name="T24" fmla="*/ 556295733 w 10000"/>
                <a:gd name="T25" fmla="*/ 294424949 h 10000"/>
                <a:gd name="T26" fmla="*/ 505671820 w 10000"/>
                <a:gd name="T27" fmla="*/ 315220070 h 10000"/>
                <a:gd name="T28" fmla="*/ 556295733 w 10000"/>
                <a:gd name="T29" fmla="*/ 398358054 h 10000"/>
                <a:gd name="T30" fmla="*/ 758565393 w 10000"/>
                <a:gd name="T31" fmla="*/ 336015191 h 10000"/>
                <a:gd name="T32" fmla="*/ 960835399 w 10000"/>
                <a:gd name="T33" fmla="*/ 336015191 h 10000"/>
                <a:gd name="T34" fmla="*/ 1061967554 w 10000"/>
                <a:gd name="T35" fmla="*/ 273672341 h 10000"/>
                <a:gd name="T36" fmla="*/ 1112591138 w 10000"/>
                <a:gd name="T37" fmla="*/ 273672341 h 10000"/>
                <a:gd name="T38" fmla="*/ 809189306 w 10000"/>
                <a:gd name="T39" fmla="*/ 232082085 h 10000"/>
                <a:gd name="T40" fmla="*/ 758565393 w 10000"/>
                <a:gd name="T41" fmla="*/ 124685713 h 10000"/>
                <a:gd name="T42" fmla="*/ 960835399 w 10000"/>
                <a:gd name="T43" fmla="*/ 41547729 h 10000"/>
                <a:gd name="T44" fmla="*/ 657427560 w 10000"/>
                <a:gd name="T45" fmla="*/ 0 h 10000"/>
                <a:gd name="T46" fmla="*/ 404539994 w 10000"/>
                <a:gd name="T47" fmla="*/ 20795121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2" name="Freeform 691"/>
            <p:cNvSpPr>
              <a:spLocks/>
            </p:cNvSpPr>
            <p:nvPr/>
          </p:nvSpPr>
          <p:spPr bwMode="auto">
            <a:xfrm>
              <a:off x="4466072" y="3621380"/>
              <a:ext cx="109538" cy="52342"/>
            </a:xfrm>
            <a:custGeom>
              <a:avLst/>
              <a:gdLst>
                <a:gd name="T0" fmla="*/ 133281972 w 10000"/>
                <a:gd name="T1" fmla="*/ 3647102 h 11466"/>
                <a:gd name="T2" fmla="*/ 121170013 w 10000"/>
                <a:gd name="T3" fmla="*/ 2335908 h 11466"/>
                <a:gd name="T4" fmla="*/ 96928195 w 10000"/>
                <a:gd name="T5" fmla="*/ 1024719 h 11466"/>
                <a:gd name="T6" fmla="*/ 61763159 w 10000"/>
                <a:gd name="T7" fmla="*/ 2043250 h 11466"/>
                <a:gd name="T8" fmla="*/ 55046446 w 10000"/>
                <a:gd name="T9" fmla="*/ 0 h 11466"/>
                <a:gd name="T10" fmla="*/ 36352201 w 10000"/>
                <a:gd name="T11" fmla="*/ 1969880 h 11466"/>
                <a:gd name="T12" fmla="*/ 0 w 10000"/>
                <a:gd name="T13" fmla="*/ 6269480 h 11466"/>
                <a:gd name="T14" fmla="*/ 0 w 10000"/>
                <a:gd name="T15" fmla="*/ 8891665 h 11466"/>
                <a:gd name="T16" fmla="*/ 24240241 w 10000"/>
                <a:gd name="T17" fmla="*/ 8891665 h 11466"/>
                <a:gd name="T18" fmla="*/ 35759338 w 10000"/>
                <a:gd name="T19" fmla="*/ 12026952 h 11466"/>
                <a:gd name="T20" fmla="*/ 48464160 w 10000"/>
                <a:gd name="T21" fmla="*/ 11514048 h 11466"/>
                <a:gd name="T22" fmla="*/ 75250422 w 10000"/>
                <a:gd name="T23" fmla="*/ 9477014 h 11466"/>
                <a:gd name="T24" fmla="*/ 89160184 w 10000"/>
                <a:gd name="T25" fmla="*/ 10642422 h 11466"/>
                <a:gd name="T26" fmla="*/ 133281972 w 10000"/>
                <a:gd name="T27" fmla="*/ 8891665 h 11466"/>
                <a:gd name="T28" fmla="*/ 157522214 w 10000"/>
                <a:gd name="T29" fmla="*/ 7580476 h 11466"/>
                <a:gd name="T30" fmla="*/ 169634173 w 10000"/>
                <a:gd name="T31" fmla="*/ 7580476 h 11466"/>
                <a:gd name="T32" fmla="*/ 157522214 w 10000"/>
                <a:gd name="T33" fmla="*/ 6269480 h 11466"/>
                <a:gd name="T34" fmla="*/ 133281972 w 10000"/>
                <a:gd name="T35" fmla="*/ 3647102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3" name="Freeform 692"/>
            <p:cNvSpPr>
              <a:spLocks/>
            </p:cNvSpPr>
            <p:nvPr/>
          </p:nvSpPr>
          <p:spPr bwMode="auto">
            <a:xfrm>
              <a:off x="4411303" y="3503931"/>
              <a:ext cx="68460" cy="60001"/>
            </a:xfrm>
            <a:custGeom>
              <a:avLst/>
              <a:gdLst>
                <a:gd name="T0" fmla="*/ 6065872 w 10056"/>
                <a:gd name="T1" fmla="*/ 14184304 h 10000"/>
                <a:gd name="T2" fmla="*/ 8518756 w 10056"/>
                <a:gd name="T3" fmla="*/ 19860071 h 10000"/>
                <a:gd name="T4" fmla="*/ 13426689 w 10056"/>
                <a:gd name="T5" fmla="*/ 22696230 h 10000"/>
                <a:gd name="T6" fmla="*/ 17900822 w 10056"/>
                <a:gd name="T7" fmla="*/ 26364056 h 10000"/>
                <a:gd name="T8" fmla="*/ 22509397 w 10056"/>
                <a:gd name="T9" fmla="*/ 31031233 h 10000"/>
                <a:gd name="T10" fmla="*/ 25391037 w 10056"/>
                <a:gd name="T11" fmla="*/ 23360442 h 10000"/>
                <a:gd name="T12" fmla="*/ 23682417 w 10056"/>
                <a:gd name="T13" fmla="*/ 17684728 h 10000"/>
                <a:gd name="T14" fmla="*/ 25533350 w 10056"/>
                <a:gd name="T15" fmla="*/ 10184675 h 10000"/>
                <a:gd name="T16" fmla="*/ 21935400 w 10056"/>
                <a:gd name="T17" fmla="*/ 7348015 h 10000"/>
                <a:gd name="T18" fmla="*/ 18332456 w 10056"/>
                <a:gd name="T19" fmla="*/ 5672431 h 10000"/>
                <a:gd name="T20" fmla="*/ 13426689 w 10056"/>
                <a:gd name="T21" fmla="*/ 2836212 h 10000"/>
                <a:gd name="T22" fmla="*/ 8518756 w 10056"/>
                <a:gd name="T23" fmla="*/ 2836212 h 10000"/>
                <a:gd name="T24" fmla="*/ 6065872 w 10056"/>
                <a:gd name="T25" fmla="*/ 0 h 10000"/>
                <a:gd name="T26" fmla="*/ 1160461 w 10056"/>
                <a:gd name="T27" fmla="*/ 2836212 h 10000"/>
                <a:gd name="T28" fmla="*/ 0 w 10056"/>
                <a:gd name="T29" fmla="*/ 3013134 h 10000"/>
                <a:gd name="T30" fmla="*/ 2310571 w 10056"/>
                <a:gd name="T31" fmla="*/ 10683932 h 10000"/>
                <a:gd name="T32" fmla="*/ 6065872 w 10056"/>
                <a:gd name="T33" fmla="*/ 14184304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4" name="Freeform 693"/>
            <p:cNvSpPr>
              <a:spLocks/>
            </p:cNvSpPr>
            <p:nvPr/>
          </p:nvSpPr>
          <p:spPr bwMode="auto">
            <a:xfrm rot="21133526">
              <a:off x="4633421" y="3645636"/>
              <a:ext cx="85196" cy="38298"/>
            </a:xfrm>
            <a:custGeom>
              <a:avLst/>
              <a:gdLst>
                <a:gd name="T0" fmla="*/ 0 w 1912593"/>
                <a:gd name="T1" fmla="*/ 1 h 1229193"/>
                <a:gd name="T2" fmla="*/ 0 w 1912593"/>
                <a:gd name="T3" fmla="*/ 3 h 1229193"/>
                <a:gd name="T4" fmla="*/ 5 w 1912593"/>
                <a:gd name="T5" fmla="*/ 3 h 1229193"/>
                <a:gd name="T6" fmla="*/ 9 w 1912593"/>
                <a:gd name="T7" fmla="*/ 1 h 1229193"/>
                <a:gd name="T8" fmla="*/ 8 w 1912593"/>
                <a:gd name="T9" fmla="*/ 0 h 1229193"/>
                <a:gd name="T10" fmla="*/ 5 w 1912593"/>
                <a:gd name="T11" fmla="*/ 1 h 1229193"/>
                <a:gd name="T12" fmla="*/ 1 w 1912593"/>
                <a:gd name="T13" fmla="*/ 1 h 1229193"/>
                <a:gd name="T14" fmla="*/ 1 w 1912593"/>
                <a:gd name="T15" fmla="*/ 1 h 1229193"/>
                <a:gd name="T16" fmla="*/ 0 w 1912593"/>
                <a:gd name="T17" fmla="*/ 1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5" name="Freeform 694"/>
            <p:cNvSpPr>
              <a:spLocks/>
            </p:cNvSpPr>
            <p:nvPr/>
          </p:nvSpPr>
          <p:spPr bwMode="auto">
            <a:xfrm>
              <a:off x="4637984" y="3653295"/>
              <a:ext cx="136922" cy="120002"/>
            </a:xfrm>
            <a:custGeom>
              <a:avLst/>
              <a:gdLst>
                <a:gd name="T0" fmla="*/ 5 w 3644175"/>
                <a:gd name="T1" fmla="*/ 0 h 3780713"/>
                <a:gd name="T2" fmla="*/ 3 w 3644175"/>
                <a:gd name="T3" fmla="*/ 2 h 3780713"/>
                <a:gd name="T4" fmla="*/ 0 w 3644175"/>
                <a:gd name="T5" fmla="*/ 2 h 3780713"/>
                <a:gd name="T6" fmla="*/ 0 w 3644175"/>
                <a:gd name="T7" fmla="*/ 3 h 3780713"/>
                <a:gd name="T8" fmla="*/ 1 w 3644175"/>
                <a:gd name="T9" fmla="*/ 4 h 3780713"/>
                <a:gd name="T10" fmla="*/ 1 w 3644175"/>
                <a:gd name="T11" fmla="*/ 4 h 3780713"/>
                <a:gd name="T12" fmla="*/ 1 w 3644175"/>
                <a:gd name="T13" fmla="*/ 3 h 3780713"/>
                <a:gd name="T14" fmla="*/ 2 w 3644175"/>
                <a:gd name="T15" fmla="*/ 4 h 3780713"/>
                <a:gd name="T16" fmla="*/ 3 w 3644175"/>
                <a:gd name="T17" fmla="*/ 6 h 3780713"/>
                <a:gd name="T18" fmla="*/ 4 w 3644175"/>
                <a:gd name="T19" fmla="*/ 7 h 3780713"/>
                <a:gd name="T20" fmla="*/ 8 w 3644175"/>
                <a:gd name="T21" fmla="*/ 9 h 3780713"/>
                <a:gd name="T22" fmla="*/ 3 w 3644175"/>
                <a:gd name="T23" fmla="*/ 4 h 3780713"/>
                <a:gd name="T24" fmla="*/ 4 w 3644175"/>
                <a:gd name="T25" fmla="*/ 3 h 3780713"/>
                <a:gd name="T26" fmla="*/ 4 w 3644175"/>
                <a:gd name="T27" fmla="*/ 4 h 3780713"/>
                <a:gd name="T28" fmla="*/ 9 w 3644175"/>
                <a:gd name="T29" fmla="*/ 4 h 3780713"/>
                <a:gd name="T30" fmla="*/ 8 w 3644175"/>
                <a:gd name="T31" fmla="*/ 1 h 3780713"/>
                <a:gd name="T32" fmla="*/ 7 w 3644175"/>
                <a:gd name="T33" fmla="*/ 2 h 3780713"/>
                <a:gd name="T34" fmla="*/ 6 w 3644175"/>
                <a:gd name="T35" fmla="*/ 2 h 3780713"/>
                <a:gd name="T36" fmla="*/ 5 w 3644175"/>
                <a:gd name="T37" fmla="*/ 0 h 3780713"/>
                <a:gd name="T38" fmla="*/ 5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6" name="Freeform 695"/>
            <p:cNvSpPr>
              <a:spLocks/>
            </p:cNvSpPr>
            <p:nvPr/>
          </p:nvSpPr>
          <p:spPr bwMode="auto">
            <a:xfrm>
              <a:off x="4694275" y="3695423"/>
              <a:ext cx="94324" cy="79150"/>
            </a:xfrm>
            <a:custGeom>
              <a:avLst/>
              <a:gdLst>
                <a:gd name="T0" fmla="*/ 6 w 2398426"/>
                <a:gd name="T1" fmla="*/ 1 h 2488994"/>
                <a:gd name="T2" fmla="*/ 1 w 2398426"/>
                <a:gd name="T3" fmla="*/ 0 h 2488994"/>
                <a:gd name="T4" fmla="*/ 0 w 2398426"/>
                <a:gd name="T5" fmla="*/ 0 h 2488994"/>
                <a:gd name="T6" fmla="*/ 0 w 2398426"/>
                <a:gd name="T7" fmla="*/ 1 h 2488994"/>
                <a:gd name="T8" fmla="*/ 5 w 2398426"/>
                <a:gd name="T9" fmla="*/ 6 h 2488994"/>
                <a:gd name="T10" fmla="*/ 6 w 2398426"/>
                <a:gd name="T11" fmla="*/ 4 h 2488994"/>
                <a:gd name="T12" fmla="*/ 7 w 2398426"/>
                <a:gd name="T13" fmla="*/ 3 h 2488994"/>
                <a:gd name="T14" fmla="*/ 6 w 2398426"/>
                <a:gd name="T15" fmla="*/ 1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7" name="Freeform 696"/>
            <p:cNvSpPr>
              <a:spLocks/>
            </p:cNvSpPr>
            <p:nvPr/>
          </p:nvSpPr>
          <p:spPr bwMode="auto">
            <a:xfrm rot="286500">
              <a:off x="4762736" y="3743935"/>
              <a:ext cx="42598" cy="47235"/>
            </a:xfrm>
            <a:custGeom>
              <a:avLst/>
              <a:gdLst>
                <a:gd name="T0" fmla="*/ 1 w 1259245"/>
                <a:gd name="T1" fmla="*/ 0 h 1506961"/>
                <a:gd name="T2" fmla="*/ 0 w 1259245"/>
                <a:gd name="T3" fmla="*/ 2 h 1506961"/>
                <a:gd name="T4" fmla="*/ 1 w 1259245"/>
                <a:gd name="T5" fmla="*/ 4 h 1506961"/>
                <a:gd name="T6" fmla="*/ 2 w 1259245"/>
                <a:gd name="T7" fmla="*/ 1 h 1506961"/>
                <a:gd name="T8" fmla="*/ 1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8" name="Freeform 697"/>
            <p:cNvSpPr>
              <a:spLocks/>
            </p:cNvSpPr>
            <p:nvPr/>
          </p:nvSpPr>
          <p:spPr bwMode="auto">
            <a:xfrm>
              <a:off x="4764257" y="3662231"/>
              <a:ext cx="68460" cy="45958"/>
            </a:xfrm>
            <a:custGeom>
              <a:avLst/>
              <a:gdLst>
                <a:gd name="T0" fmla="*/ 1 w 1678899"/>
                <a:gd name="T1" fmla="*/ 5 h 1259174"/>
                <a:gd name="T2" fmla="*/ 5 w 1678899"/>
                <a:gd name="T3" fmla="*/ 5 h 1259174"/>
                <a:gd name="T4" fmla="*/ 5 w 1678899"/>
                <a:gd name="T5" fmla="*/ 4 h 1259174"/>
                <a:gd name="T6" fmla="*/ 3 w 1678899"/>
                <a:gd name="T7" fmla="*/ 0 h 1259174"/>
                <a:gd name="T8" fmla="*/ 0 w 1678899"/>
                <a:gd name="T9" fmla="*/ 1 h 1259174"/>
                <a:gd name="T10" fmla="*/ 1 w 1678899"/>
                <a:gd name="T11" fmla="*/ 5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699" name="Freeform 698"/>
            <p:cNvSpPr>
              <a:spLocks/>
            </p:cNvSpPr>
            <p:nvPr/>
          </p:nvSpPr>
          <p:spPr bwMode="auto">
            <a:xfrm>
              <a:off x="4776428" y="3704360"/>
              <a:ext cx="95845" cy="77873"/>
            </a:xfrm>
            <a:custGeom>
              <a:avLst/>
              <a:gdLst>
                <a:gd name="T0" fmla="*/ 0 w 2578308"/>
                <a:gd name="T1" fmla="*/ 0 h 2368446"/>
                <a:gd name="T2" fmla="*/ 1 w 2578308"/>
                <a:gd name="T3" fmla="*/ 3 h 2368446"/>
                <a:gd name="T4" fmla="*/ 0 w 2578308"/>
                <a:gd name="T5" fmla="*/ 4 h 2368446"/>
                <a:gd name="T6" fmla="*/ 2 w 2578308"/>
                <a:gd name="T7" fmla="*/ 5 h 2368446"/>
                <a:gd name="T8" fmla="*/ 3 w 2578308"/>
                <a:gd name="T9" fmla="*/ 4 h 2368446"/>
                <a:gd name="T10" fmla="*/ 4 w 2578308"/>
                <a:gd name="T11" fmla="*/ 6 h 2368446"/>
                <a:gd name="T12" fmla="*/ 4 w 2578308"/>
                <a:gd name="T13" fmla="*/ 7 h 2368446"/>
                <a:gd name="T14" fmla="*/ 5 w 2578308"/>
                <a:gd name="T15" fmla="*/ 6 h 2368446"/>
                <a:gd name="T16" fmla="*/ 6 w 2578308"/>
                <a:gd name="T17" fmla="*/ 4 h 2368446"/>
                <a:gd name="T18" fmla="*/ 5 w 2578308"/>
                <a:gd name="T19" fmla="*/ 1 h 2368446"/>
                <a:gd name="T20" fmla="*/ 3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0" name="Freeform 699"/>
            <p:cNvSpPr>
              <a:spLocks/>
            </p:cNvSpPr>
            <p:nvPr/>
          </p:nvSpPr>
          <p:spPr bwMode="auto">
            <a:xfrm>
              <a:off x="4802291" y="3752871"/>
              <a:ext cx="38034" cy="39575"/>
            </a:xfrm>
            <a:custGeom>
              <a:avLst/>
              <a:gdLst>
                <a:gd name="T0" fmla="*/ 1 w 1097536"/>
                <a:gd name="T1" fmla="*/ 0 h 1184223"/>
                <a:gd name="T2" fmla="*/ 0 w 1097536"/>
                <a:gd name="T3" fmla="*/ 1 h 1184223"/>
                <a:gd name="T4" fmla="*/ 1 w 1097536"/>
                <a:gd name="T5" fmla="*/ 4 h 1184223"/>
                <a:gd name="T6" fmla="*/ 2 w 1097536"/>
                <a:gd name="T7" fmla="*/ 2 h 1184223"/>
                <a:gd name="T8" fmla="*/ 2 w 1097536"/>
                <a:gd name="T9" fmla="*/ 2 h 1184223"/>
                <a:gd name="T10" fmla="*/ 1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1" name="Freeform 700"/>
            <p:cNvSpPr>
              <a:spLocks/>
            </p:cNvSpPr>
            <p:nvPr/>
          </p:nvSpPr>
          <p:spPr bwMode="auto">
            <a:xfrm>
              <a:off x="4819026" y="3774573"/>
              <a:ext cx="62375" cy="48511"/>
            </a:xfrm>
            <a:custGeom>
              <a:avLst/>
              <a:gdLst>
                <a:gd name="T0" fmla="*/ 0 w 1852882"/>
                <a:gd name="T1" fmla="*/ 1 h 1521018"/>
                <a:gd name="T2" fmla="*/ 0 w 1852882"/>
                <a:gd name="T3" fmla="*/ 3 h 1521018"/>
                <a:gd name="T4" fmla="*/ 1 w 1852882"/>
                <a:gd name="T5" fmla="*/ 4 h 1521018"/>
                <a:gd name="T6" fmla="*/ 1 w 1852882"/>
                <a:gd name="T7" fmla="*/ 3 h 1521018"/>
                <a:gd name="T8" fmla="*/ 3 w 1852882"/>
                <a:gd name="T9" fmla="*/ 2 h 1521018"/>
                <a:gd name="T10" fmla="*/ 3 w 1852882"/>
                <a:gd name="T11" fmla="*/ 2 h 1521018"/>
                <a:gd name="T12" fmla="*/ 3 w 1852882"/>
                <a:gd name="T13" fmla="*/ 1 h 1521018"/>
                <a:gd name="T14" fmla="*/ 2 w 1852882"/>
                <a:gd name="T15" fmla="*/ 1 h 1521018"/>
                <a:gd name="T16" fmla="*/ 2 w 1852882"/>
                <a:gd name="T17" fmla="*/ 0 h 1521018"/>
                <a:gd name="T18" fmla="*/ 1 w 1852882"/>
                <a:gd name="T19" fmla="*/ 0 h 1521018"/>
                <a:gd name="T20" fmla="*/ 0 w 1852882"/>
                <a:gd name="T21" fmla="*/ 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2" name="Freeform 701"/>
            <p:cNvSpPr>
              <a:spLocks/>
            </p:cNvSpPr>
            <p:nvPr/>
          </p:nvSpPr>
          <p:spPr bwMode="auto">
            <a:xfrm>
              <a:off x="4780992" y="3766914"/>
              <a:ext cx="51726" cy="88087"/>
            </a:xfrm>
            <a:custGeom>
              <a:avLst/>
              <a:gdLst>
                <a:gd name="T0" fmla="*/ 0 w 444747"/>
                <a:gd name="T1" fmla="*/ 52 h 900169"/>
                <a:gd name="T2" fmla="*/ 21 w 444747"/>
                <a:gd name="T3" fmla="*/ 65 h 900169"/>
                <a:gd name="T4" fmla="*/ 21 w 444747"/>
                <a:gd name="T5" fmla="*/ 155 h 900169"/>
                <a:gd name="T6" fmla="*/ 57 w 444747"/>
                <a:gd name="T7" fmla="*/ 195 h 900169"/>
                <a:gd name="T8" fmla="*/ 70 w 444747"/>
                <a:gd name="T9" fmla="*/ 181 h 900169"/>
                <a:gd name="T10" fmla="*/ 83 w 444747"/>
                <a:gd name="T11" fmla="*/ 148 h 900169"/>
                <a:gd name="T12" fmla="*/ 78 w 444747"/>
                <a:gd name="T13" fmla="*/ 132 h 900169"/>
                <a:gd name="T14" fmla="*/ 96 w 444747"/>
                <a:gd name="T15" fmla="*/ 125 h 900169"/>
                <a:gd name="T16" fmla="*/ 70 w 444747"/>
                <a:gd name="T17" fmla="*/ 103 h 900169"/>
                <a:gd name="T18" fmla="*/ 70 w 444747"/>
                <a:gd name="T19" fmla="*/ 58 h 900169"/>
                <a:gd name="T20" fmla="*/ 40 w 444747"/>
                <a:gd name="T21" fmla="*/ 0 h 900169"/>
                <a:gd name="T22" fmla="*/ 0 w 444747"/>
                <a:gd name="T23" fmla="*/ 52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3" name="Freeform 702"/>
            <p:cNvSpPr>
              <a:spLocks/>
            </p:cNvSpPr>
            <p:nvPr/>
          </p:nvSpPr>
          <p:spPr bwMode="auto">
            <a:xfrm>
              <a:off x="4046178" y="3376270"/>
              <a:ext cx="104973" cy="131492"/>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4" name="Freeform 703"/>
            <p:cNvSpPr>
              <a:spLocks/>
            </p:cNvSpPr>
            <p:nvPr/>
          </p:nvSpPr>
          <p:spPr bwMode="auto">
            <a:xfrm>
              <a:off x="5558405" y="2302638"/>
              <a:ext cx="418372" cy="448091"/>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05" name="Freeform 704"/>
            <p:cNvSpPr>
              <a:spLocks/>
            </p:cNvSpPr>
            <p:nvPr/>
          </p:nvSpPr>
          <p:spPr bwMode="auto">
            <a:xfrm>
              <a:off x="5310423" y="4938845"/>
              <a:ext cx="159743" cy="278302"/>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6" name="Freeform 705"/>
            <p:cNvSpPr>
              <a:spLocks/>
            </p:cNvSpPr>
            <p:nvPr/>
          </p:nvSpPr>
          <p:spPr bwMode="auto">
            <a:xfrm>
              <a:off x="8260331" y="5579705"/>
              <a:ext cx="171913" cy="164684"/>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7" name="Freeform 706"/>
            <p:cNvSpPr>
              <a:spLocks/>
            </p:cNvSpPr>
            <p:nvPr/>
          </p:nvSpPr>
          <p:spPr bwMode="auto">
            <a:xfrm>
              <a:off x="8409424" y="5431618"/>
              <a:ext cx="120187" cy="162130"/>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8" name="Freeform 707"/>
            <p:cNvSpPr>
              <a:spLocks/>
            </p:cNvSpPr>
            <p:nvPr/>
          </p:nvSpPr>
          <p:spPr bwMode="auto">
            <a:xfrm>
              <a:off x="6988478" y="4927356"/>
              <a:ext cx="947804" cy="6038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09" name="Freeform 708"/>
            <p:cNvSpPr>
              <a:spLocks/>
            </p:cNvSpPr>
            <p:nvPr/>
          </p:nvSpPr>
          <p:spPr bwMode="auto">
            <a:xfrm>
              <a:off x="7732421" y="5566939"/>
              <a:ext cx="83675" cy="95746"/>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0" name="Freeform 709"/>
            <p:cNvSpPr>
              <a:spLocks/>
            </p:cNvSpPr>
            <p:nvPr/>
          </p:nvSpPr>
          <p:spPr bwMode="auto">
            <a:xfrm>
              <a:off x="6582276" y="4595436"/>
              <a:ext cx="231246" cy="213194"/>
            </a:xfrm>
            <a:custGeom>
              <a:avLst/>
              <a:gdLst>
                <a:gd name="T0" fmla="*/ 0 w 31"/>
                <a:gd name="T1" fmla="*/ 0 h 34"/>
                <a:gd name="T2" fmla="*/ 2147483647 w 31"/>
                <a:gd name="T3" fmla="*/ 0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2147483647 w 31"/>
                <a:gd name="T17" fmla="*/ 2147483647 h 34"/>
                <a:gd name="T18" fmla="*/ 2147483647 w 31"/>
                <a:gd name="T19" fmla="*/ 2147483647 h 34"/>
                <a:gd name="T20" fmla="*/ 2147483647 w 31"/>
                <a:gd name="T21" fmla="*/ 2147483647 h 34"/>
                <a:gd name="T22" fmla="*/ 2147483647 w 31"/>
                <a:gd name="T23" fmla="*/ 2147483647 h 34"/>
                <a:gd name="T24" fmla="*/ 2147483647 w 31"/>
                <a:gd name="T25" fmla="*/ 2147483647 h 34"/>
                <a:gd name="T26" fmla="*/ 2147483647 w 31"/>
                <a:gd name="T27" fmla="*/ 2147483647 h 34"/>
                <a:gd name="T28" fmla="*/ 2147483647 w 31"/>
                <a:gd name="T29" fmla="*/ 2147483647 h 34"/>
                <a:gd name="T30" fmla="*/ 2147483647 w 31"/>
                <a:gd name="T31" fmla="*/ 2147483647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1" name="Freeform 710"/>
            <p:cNvSpPr>
              <a:spLocks/>
            </p:cNvSpPr>
            <p:nvPr/>
          </p:nvSpPr>
          <p:spPr bwMode="auto">
            <a:xfrm>
              <a:off x="6950444" y="4567351"/>
              <a:ext cx="217554" cy="213194"/>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2" name="Freeform 711"/>
            <p:cNvSpPr>
              <a:spLocks/>
            </p:cNvSpPr>
            <p:nvPr/>
          </p:nvSpPr>
          <p:spPr bwMode="auto">
            <a:xfrm>
              <a:off x="7116272" y="4669480"/>
              <a:ext cx="135400" cy="139151"/>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3" name="Freeform 712"/>
            <p:cNvSpPr>
              <a:spLocks/>
            </p:cNvSpPr>
            <p:nvPr/>
          </p:nvSpPr>
          <p:spPr bwMode="auto">
            <a:xfrm>
              <a:off x="6808959" y="4827780"/>
              <a:ext cx="254066" cy="48511"/>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4" name="Freeform 713"/>
            <p:cNvSpPr>
              <a:spLocks/>
            </p:cNvSpPr>
            <p:nvPr/>
          </p:nvSpPr>
          <p:spPr bwMode="auto">
            <a:xfrm>
              <a:off x="2777368" y="3511591"/>
              <a:ext cx="152136" cy="14425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5" name="Freeform 714"/>
            <p:cNvSpPr>
              <a:spLocks/>
            </p:cNvSpPr>
            <p:nvPr/>
          </p:nvSpPr>
          <p:spPr bwMode="auto">
            <a:xfrm>
              <a:off x="2152090" y="4240538"/>
              <a:ext cx="264716" cy="62554"/>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6" name="Freeform 715"/>
            <p:cNvSpPr>
              <a:spLocks/>
            </p:cNvSpPr>
            <p:nvPr/>
          </p:nvSpPr>
          <p:spPr bwMode="auto">
            <a:xfrm>
              <a:off x="2416806" y="4309475"/>
              <a:ext cx="164306" cy="38298"/>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7" name="Freeform 716"/>
            <p:cNvSpPr>
              <a:spLocks/>
            </p:cNvSpPr>
            <p:nvPr/>
          </p:nvSpPr>
          <p:spPr bwMode="auto">
            <a:xfrm>
              <a:off x="4584737" y="3885639"/>
              <a:ext cx="74546" cy="37021"/>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8" name="Freeform 717"/>
            <p:cNvSpPr>
              <a:spLocks/>
            </p:cNvSpPr>
            <p:nvPr/>
          </p:nvSpPr>
          <p:spPr bwMode="auto">
            <a:xfrm>
              <a:off x="4501062" y="3814149"/>
              <a:ext cx="30427" cy="49788"/>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19" name="Freeform 718"/>
            <p:cNvSpPr>
              <a:spLocks/>
            </p:cNvSpPr>
            <p:nvPr/>
          </p:nvSpPr>
          <p:spPr bwMode="auto">
            <a:xfrm>
              <a:off x="4493456" y="3763084"/>
              <a:ext cx="38033" cy="38298"/>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20" name="Freeform 719"/>
            <p:cNvSpPr>
              <a:spLocks/>
            </p:cNvSpPr>
            <p:nvPr/>
          </p:nvSpPr>
          <p:spPr bwMode="auto">
            <a:xfrm>
              <a:off x="5258697" y="3904788"/>
              <a:ext cx="38034" cy="6383"/>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21" name="Rectangle 720"/>
            <p:cNvSpPr>
              <a:spLocks noChangeArrowheads="1"/>
            </p:cNvSpPr>
            <p:nvPr/>
          </p:nvSpPr>
          <p:spPr bwMode="auto">
            <a:xfrm>
              <a:off x="5124818" y="4091174"/>
              <a:ext cx="0" cy="2553"/>
            </a:xfrm>
            <a:prstGeom prst="rect">
              <a:avLst/>
            </a:pr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22" name="Freeform 721"/>
            <p:cNvSpPr>
              <a:spLocks/>
            </p:cNvSpPr>
            <p:nvPr/>
          </p:nvSpPr>
          <p:spPr bwMode="auto">
            <a:xfrm>
              <a:off x="4876838" y="3784786"/>
              <a:ext cx="471620" cy="144258"/>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23" name="Freeform 722"/>
            <p:cNvSpPr>
              <a:spLocks/>
            </p:cNvSpPr>
            <p:nvPr/>
          </p:nvSpPr>
          <p:spPr bwMode="auto">
            <a:xfrm>
              <a:off x="5114169" y="3904788"/>
              <a:ext cx="173434" cy="117448"/>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24" name="Freeform 723"/>
            <p:cNvSpPr>
              <a:spLocks/>
            </p:cNvSpPr>
            <p:nvPr/>
          </p:nvSpPr>
          <p:spPr bwMode="auto">
            <a:xfrm>
              <a:off x="5091348" y="3997981"/>
              <a:ext cx="121708" cy="93192"/>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25" name="Freeform 724"/>
            <p:cNvSpPr>
              <a:spLocks/>
            </p:cNvSpPr>
            <p:nvPr/>
          </p:nvSpPr>
          <p:spPr bwMode="auto">
            <a:xfrm>
              <a:off x="5091348" y="3997981"/>
              <a:ext cx="121708" cy="93192"/>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26" name="Freeform 725"/>
            <p:cNvSpPr>
              <a:spLocks/>
            </p:cNvSpPr>
            <p:nvPr/>
          </p:nvSpPr>
          <p:spPr bwMode="auto">
            <a:xfrm>
              <a:off x="5512764" y="4174154"/>
              <a:ext cx="114101" cy="62554"/>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27" name="Freeform 726"/>
            <p:cNvSpPr>
              <a:spLocks/>
            </p:cNvSpPr>
            <p:nvPr/>
          </p:nvSpPr>
          <p:spPr bwMode="auto">
            <a:xfrm>
              <a:off x="5529498" y="4198409"/>
              <a:ext cx="179520" cy="174897"/>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28" name="Freeform 727"/>
            <p:cNvSpPr>
              <a:spLocks/>
            </p:cNvSpPr>
            <p:nvPr/>
          </p:nvSpPr>
          <p:spPr bwMode="auto">
            <a:xfrm>
              <a:off x="5304338" y="4310751"/>
              <a:ext cx="254067" cy="132768"/>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29" name="Freeform 728"/>
            <p:cNvSpPr>
              <a:spLocks/>
            </p:cNvSpPr>
            <p:nvPr/>
          </p:nvSpPr>
          <p:spPr bwMode="auto">
            <a:xfrm>
              <a:off x="5124818" y="4022236"/>
              <a:ext cx="471620" cy="339579"/>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0" name="Freeform 729"/>
            <p:cNvSpPr>
              <a:spLocks/>
            </p:cNvSpPr>
            <p:nvPr/>
          </p:nvSpPr>
          <p:spPr bwMode="auto">
            <a:xfrm>
              <a:off x="5529498" y="4236708"/>
              <a:ext cx="74547" cy="74044"/>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1" name="Freeform 730"/>
            <p:cNvSpPr>
              <a:spLocks/>
            </p:cNvSpPr>
            <p:nvPr/>
          </p:nvSpPr>
          <p:spPr bwMode="auto">
            <a:xfrm>
              <a:off x="5205450" y="3897128"/>
              <a:ext cx="238852" cy="201705"/>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32" name="Freeform 731"/>
            <p:cNvSpPr>
              <a:spLocks/>
            </p:cNvSpPr>
            <p:nvPr/>
          </p:nvSpPr>
          <p:spPr bwMode="auto">
            <a:xfrm>
              <a:off x="5342372" y="3842234"/>
              <a:ext cx="450321" cy="343409"/>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33" name="Freeform 732"/>
            <p:cNvSpPr>
              <a:spLocks/>
            </p:cNvSpPr>
            <p:nvPr/>
          </p:nvSpPr>
          <p:spPr bwMode="auto">
            <a:xfrm>
              <a:off x="4774906" y="3339248"/>
              <a:ext cx="152136" cy="8681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4" name="Freeform 733"/>
            <p:cNvSpPr>
              <a:spLocks/>
            </p:cNvSpPr>
            <p:nvPr/>
          </p:nvSpPr>
          <p:spPr bwMode="auto">
            <a:xfrm>
              <a:off x="4841846" y="3219247"/>
              <a:ext cx="114102" cy="8170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5" name="Freeform 734"/>
            <p:cNvSpPr>
              <a:spLocks/>
            </p:cNvSpPr>
            <p:nvPr/>
          </p:nvSpPr>
          <p:spPr bwMode="auto">
            <a:xfrm>
              <a:off x="4837282" y="3345631"/>
              <a:ext cx="223639" cy="169790"/>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6" name="Freeform 735"/>
            <p:cNvSpPr>
              <a:spLocks/>
            </p:cNvSpPr>
            <p:nvPr/>
          </p:nvSpPr>
          <p:spPr bwMode="auto">
            <a:xfrm>
              <a:off x="4782514" y="3276694"/>
              <a:ext cx="182563" cy="86810"/>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7" name="Freeform 736"/>
            <p:cNvSpPr>
              <a:spLocks/>
            </p:cNvSpPr>
            <p:nvPr/>
          </p:nvSpPr>
          <p:spPr bwMode="auto">
            <a:xfrm>
              <a:off x="3918384" y="4443519"/>
              <a:ext cx="181041" cy="113619"/>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8" name="Freeform 737"/>
            <p:cNvSpPr>
              <a:spLocks/>
            </p:cNvSpPr>
            <p:nvPr/>
          </p:nvSpPr>
          <p:spPr bwMode="auto">
            <a:xfrm>
              <a:off x="3874264" y="4361816"/>
              <a:ext cx="141486" cy="89363"/>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39" name="Freeform 738"/>
            <p:cNvSpPr>
              <a:spLocks/>
            </p:cNvSpPr>
            <p:nvPr/>
          </p:nvSpPr>
          <p:spPr bwMode="auto">
            <a:xfrm>
              <a:off x="3881871" y="4143515"/>
              <a:ext cx="286015" cy="256599"/>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0" name="Freeform 739"/>
            <p:cNvSpPr>
              <a:spLocks/>
            </p:cNvSpPr>
            <p:nvPr/>
          </p:nvSpPr>
          <p:spPr bwMode="auto">
            <a:xfrm>
              <a:off x="4866188" y="4036280"/>
              <a:ext cx="270801" cy="219578"/>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1" name="Freeform 740"/>
            <p:cNvSpPr>
              <a:spLocks/>
            </p:cNvSpPr>
            <p:nvPr/>
          </p:nvSpPr>
          <p:spPr bwMode="auto">
            <a:xfrm>
              <a:off x="4496499" y="3997981"/>
              <a:ext cx="392510" cy="312770"/>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2" name="Freeform 741"/>
            <p:cNvSpPr>
              <a:spLocks/>
            </p:cNvSpPr>
            <p:nvPr/>
          </p:nvSpPr>
          <p:spPr bwMode="auto">
            <a:xfrm>
              <a:off x="4458465" y="3904788"/>
              <a:ext cx="98889" cy="155747"/>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3" name="Freeform 742"/>
            <p:cNvSpPr>
              <a:spLocks/>
            </p:cNvSpPr>
            <p:nvPr/>
          </p:nvSpPr>
          <p:spPr bwMode="auto">
            <a:xfrm>
              <a:off x="3973153" y="3941810"/>
              <a:ext cx="284493" cy="182555"/>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4" name="Freeform 743"/>
            <p:cNvSpPr>
              <a:spLocks/>
            </p:cNvSpPr>
            <p:nvPr/>
          </p:nvSpPr>
          <p:spPr bwMode="auto">
            <a:xfrm>
              <a:off x="3887957" y="4124366"/>
              <a:ext cx="196254" cy="142981"/>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5" name="Freeform 744"/>
            <p:cNvSpPr>
              <a:spLocks/>
            </p:cNvSpPr>
            <p:nvPr/>
          </p:nvSpPr>
          <p:spPr bwMode="auto">
            <a:xfrm>
              <a:off x="3897085" y="4443519"/>
              <a:ext cx="59332" cy="38298"/>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6" name="Freeform 745"/>
            <p:cNvSpPr>
              <a:spLocks/>
            </p:cNvSpPr>
            <p:nvPr/>
          </p:nvSpPr>
          <p:spPr bwMode="auto">
            <a:xfrm>
              <a:off x="4806855" y="4225218"/>
              <a:ext cx="389467" cy="400857"/>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7" name="Freeform 746"/>
            <p:cNvSpPr>
              <a:spLocks/>
            </p:cNvSpPr>
            <p:nvPr/>
          </p:nvSpPr>
          <p:spPr bwMode="auto">
            <a:xfrm>
              <a:off x="4084211" y="4488201"/>
              <a:ext cx="143007" cy="11872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8" name="Freeform 747"/>
            <p:cNvSpPr>
              <a:spLocks/>
            </p:cNvSpPr>
            <p:nvPr/>
          </p:nvSpPr>
          <p:spPr bwMode="auto">
            <a:xfrm>
              <a:off x="4011186" y="4532882"/>
              <a:ext cx="101931" cy="74044"/>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49" name="Freeform 748"/>
            <p:cNvSpPr>
              <a:spLocks/>
            </p:cNvSpPr>
            <p:nvPr/>
          </p:nvSpPr>
          <p:spPr bwMode="auto">
            <a:xfrm>
              <a:off x="3964025" y="4507350"/>
              <a:ext cx="76068" cy="56171"/>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0" name="Rectangle 749"/>
            <p:cNvSpPr>
              <a:spLocks noChangeArrowheads="1"/>
            </p:cNvSpPr>
            <p:nvPr/>
          </p:nvSpPr>
          <p:spPr bwMode="auto">
            <a:xfrm>
              <a:off x="4075083" y="4124366"/>
              <a:ext cx="9128" cy="19150"/>
            </a:xfrm>
            <a:prstGeom prst="rect">
              <a:avLst/>
            </a:pr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1" name="Freeform 750"/>
            <p:cNvSpPr>
              <a:spLocks/>
            </p:cNvSpPr>
            <p:nvPr/>
          </p:nvSpPr>
          <p:spPr bwMode="auto">
            <a:xfrm>
              <a:off x="4075083" y="3904788"/>
              <a:ext cx="491398" cy="405963"/>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2" name="Freeform 751"/>
            <p:cNvSpPr>
              <a:spLocks/>
            </p:cNvSpPr>
            <p:nvPr/>
          </p:nvSpPr>
          <p:spPr bwMode="auto">
            <a:xfrm>
              <a:off x="4075083" y="3904788"/>
              <a:ext cx="491398" cy="405963"/>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3" name="Freeform 752"/>
            <p:cNvSpPr>
              <a:spLocks/>
            </p:cNvSpPr>
            <p:nvPr/>
          </p:nvSpPr>
          <p:spPr bwMode="auto">
            <a:xfrm>
              <a:off x="4774906" y="2730303"/>
              <a:ext cx="255588" cy="471071"/>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4" name="Freeform 753"/>
            <p:cNvSpPr>
              <a:spLocks/>
            </p:cNvSpPr>
            <p:nvPr/>
          </p:nvSpPr>
          <p:spPr bwMode="auto">
            <a:xfrm>
              <a:off x="5038101" y="3477123"/>
              <a:ext cx="15214" cy="6383"/>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5" name="Freeform 754"/>
            <p:cNvSpPr>
              <a:spLocks/>
            </p:cNvSpPr>
            <p:nvPr/>
          </p:nvSpPr>
          <p:spPr bwMode="auto">
            <a:xfrm>
              <a:off x="4940735" y="2201785"/>
              <a:ext cx="3634517" cy="1632790"/>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6" name="Freeform 755"/>
            <p:cNvSpPr>
              <a:spLocks/>
            </p:cNvSpPr>
            <p:nvPr/>
          </p:nvSpPr>
          <p:spPr bwMode="auto">
            <a:xfrm>
              <a:off x="5394098" y="3376270"/>
              <a:ext cx="969103" cy="570647"/>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757" name="Rectangle 756"/>
            <p:cNvSpPr>
              <a:spLocks noChangeArrowheads="1"/>
            </p:cNvSpPr>
            <p:nvPr/>
          </p:nvSpPr>
          <p:spPr bwMode="auto">
            <a:xfrm>
              <a:off x="4669933" y="3589465"/>
              <a:ext cx="9128" cy="1276"/>
            </a:xfrm>
            <a:prstGeom prst="rect">
              <a:avLst/>
            </a:pr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8" name="Freeform 757"/>
            <p:cNvSpPr>
              <a:spLocks/>
            </p:cNvSpPr>
            <p:nvPr/>
          </p:nvSpPr>
          <p:spPr bwMode="auto">
            <a:xfrm>
              <a:off x="4394568" y="2660090"/>
              <a:ext cx="622235" cy="616604"/>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59" name="Freeform 758"/>
            <p:cNvSpPr>
              <a:spLocks/>
            </p:cNvSpPr>
            <p:nvPr/>
          </p:nvSpPr>
          <p:spPr bwMode="auto">
            <a:xfrm>
              <a:off x="4543660" y="2780091"/>
              <a:ext cx="307314" cy="589796"/>
            </a:xfrm>
            <a:custGeom>
              <a:avLst/>
              <a:gdLst>
                <a:gd name="T0" fmla="*/ 10283246 w 10000"/>
                <a:gd name="T1" fmla="*/ 12146986 h 9895"/>
                <a:gd name="T2" fmla="*/ 10032349 w 10000"/>
                <a:gd name="T3" fmla="*/ 8674872 h 9895"/>
                <a:gd name="T4" fmla="*/ 9530525 w 10000"/>
                <a:gd name="T5" fmla="*/ 3472113 h 9895"/>
                <a:gd name="T6" fmla="*/ 8778799 w 10000"/>
                <a:gd name="T7" fmla="*/ 2889821 h 9895"/>
                <a:gd name="T8" fmla="*/ 7775150 w 10000"/>
                <a:gd name="T9" fmla="*/ 0 h 9895"/>
                <a:gd name="T10" fmla="*/ 7273326 w 10000"/>
                <a:gd name="T11" fmla="*/ 1736057 h 9895"/>
                <a:gd name="T12" fmla="*/ 6771502 w 10000"/>
                <a:gd name="T13" fmla="*/ 2889821 h 9895"/>
                <a:gd name="T14" fmla="*/ 5517983 w 10000"/>
                <a:gd name="T15" fmla="*/ 5202685 h 9895"/>
                <a:gd name="T16" fmla="*/ 4514334 w 10000"/>
                <a:gd name="T17" fmla="*/ 6361934 h 9895"/>
                <a:gd name="T18" fmla="*/ 4514334 w 10000"/>
                <a:gd name="T19" fmla="*/ 9251680 h 9895"/>
                <a:gd name="T20" fmla="*/ 3511744 w 10000"/>
                <a:gd name="T21" fmla="*/ 13877557 h 9895"/>
                <a:gd name="T22" fmla="*/ 2758991 w 10000"/>
                <a:gd name="T23" fmla="*/ 17926552 h 9895"/>
                <a:gd name="T24" fmla="*/ 2508095 w 10000"/>
                <a:gd name="T25" fmla="*/ 21398666 h 9895"/>
                <a:gd name="T26" fmla="*/ 1504447 w 10000"/>
                <a:gd name="T27" fmla="*/ 23711604 h 9895"/>
                <a:gd name="T28" fmla="*/ 1003649 w 10000"/>
                <a:gd name="T29" fmla="*/ 26601425 h 9895"/>
                <a:gd name="T30" fmla="*/ 1003649 w 10000"/>
                <a:gd name="T31" fmla="*/ 32386477 h 9895"/>
                <a:gd name="T32" fmla="*/ 1003649 w 10000"/>
                <a:gd name="T33" fmla="*/ 35276223 h 9895"/>
                <a:gd name="T34" fmla="*/ 1003649 w 10000"/>
                <a:gd name="T35" fmla="*/ 38748410 h 9895"/>
                <a:gd name="T36" fmla="*/ 250896 w 10000"/>
                <a:gd name="T37" fmla="*/ 42215039 h 9895"/>
                <a:gd name="T38" fmla="*/ 501824 w 10000"/>
                <a:gd name="T39" fmla="*/ 45687152 h 9895"/>
                <a:gd name="T40" fmla="*/ 1789270 w 10000"/>
                <a:gd name="T41" fmla="*/ 49653799 h 9895"/>
                <a:gd name="T42" fmla="*/ 1963076 w 10000"/>
                <a:gd name="T43" fmla="*/ 53252288 h 9895"/>
                <a:gd name="T44" fmla="*/ 2508095 w 10000"/>
                <a:gd name="T45" fmla="*/ 54362024 h 9895"/>
                <a:gd name="T46" fmla="*/ 3260816 w 10000"/>
                <a:gd name="T47" fmla="*/ 52049086 h 9895"/>
                <a:gd name="T48" fmla="*/ 4514334 w 10000"/>
                <a:gd name="T49" fmla="*/ 49736147 h 9895"/>
                <a:gd name="T50" fmla="*/ 4765263 w 10000"/>
                <a:gd name="T51" fmla="*/ 43374213 h 9895"/>
                <a:gd name="T52" fmla="*/ 6019807 w 10000"/>
                <a:gd name="T53" fmla="*/ 42215039 h 9895"/>
                <a:gd name="T54" fmla="*/ 5768911 w 10000"/>
                <a:gd name="T55" fmla="*/ 37589162 h 9895"/>
                <a:gd name="T56" fmla="*/ 5267087 w 10000"/>
                <a:gd name="T57" fmla="*/ 32386477 h 9895"/>
                <a:gd name="T58" fmla="*/ 6019807 w 10000"/>
                <a:gd name="T59" fmla="*/ 26601425 h 9895"/>
                <a:gd name="T60" fmla="*/ 8276974 w 10000"/>
                <a:gd name="T61" fmla="*/ 23134796 h 9895"/>
                <a:gd name="T62" fmla="*/ 8276974 w 10000"/>
                <a:gd name="T63" fmla="*/ 19662609 h 9895"/>
                <a:gd name="T64" fmla="*/ 9530525 w 10000"/>
                <a:gd name="T65" fmla="*/ 15613614 h 9895"/>
                <a:gd name="T66" fmla="*/ 10283246 w 10000"/>
                <a:gd name="T67" fmla="*/ 15613614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0" name="Freeform 759"/>
            <p:cNvSpPr>
              <a:spLocks/>
            </p:cNvSpPr>
            <p:nvPr/>
          </p:nvSpPr>
          <p:spPr bwMode="auto">
            <a:xfrm>
              <a:off x="4806855" y="3477123"/>
              <a:ext cx="427500" cy="23106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1" name="Freeform 760"/>
            <p:cNvSpPr>
              <a:spLocks/>
            </p:cNvSpPr>
            <p:nvPr/>
          </p:nvSpPr>
          <p:spPr bwMode="auto">
            <a:xfrm>
              <a:off x="5053315" y="3477123"/>
              <a:ext cx="53247" cy="24255"/>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2" name="Freeform 761"/>
            <p:cNvSpPr>
              <a:spLocks/>
            </p:cNvSpPr>
            <p:nvPr/>
          </p:nvSpPr>
          <p:spPr bwMode="auto">
            <a:xfrm>
              <a:off x="4753607" y="3376270"/>
              <a:ext cx="74547" cy="38298"/>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3" name="Freeform 762"/>
            <p:cNvSpPr>
              <a:spLocks/>
            </p:cNvSpPr>
            <p:nvPr/>
          </p:nvSpPr>
          <p:spPr bwMode="auto">
            <a:xfrm>
              <a:off x="4618207" y="3395419"/>
              <a:ext cx="232767" cy="174896"/>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4" name="Freeform 763"/>
            <p:cNvSpPr>
              <a:spLocks/>
            </p:cNvSpPr>
            <p:nvPr/>
          </p:nvSpPr>
          <p:spPr bwMode="auto">
            <a:xfrm>
              <a:off x="4286552" y="4217559"/>
              <a:ext cx="377296" cy="233620"/>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5" name="Freeform 764"/>
            <p:cNvSpPr>
              <a:spLocks/>
            </p:cNvSpPr>
            <p:nvPr/>
          </p:nvSpPr>
          <p:spPr bwMode="auto">
            <a:xfrm>
              <a:off x="4286552" y="4217559"/>
              <a:ext cx="377296" cy="233620"/>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6" name="Freeform 765"/>
            <p:cNvSpPr>
              <a:spLocks/>
            </p:cNvSpPr>
            <p:nvPr/>
          </p:nvSpPr>
          <p:spPr bwMode="auto">
            <a:xfrm>
              <a:off x="3994452" y="4185643"/>
              <a:ext cx="390988" cy="308941"/>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7" name="Freeform 766"/>
            <p:cNvSpPr>
              <a:spLocks/>
            </p:cNvSpPr>
            <p:nvPr/>
          </p:nvSpPr>
          <p:spPr bwMode="auto">
            <a:xfrm>
              <a:off x="5266305" y="4470328"/>
              <a:ext cx="225161" cy="255323"/>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8" name="Freeform 767"/>
            <p:cNvSpPr>
              <a:spLocks/>
            </p:cNvSpPr>
            <p:nvPr/>
          </p:nvSpPr>
          <p:spPr bwMode="auto">
            <a:xfrm>
              <a:off x="4618207" y="4451179"/>
              <a:ext cx="30427" cy="99576"/>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69" name="Freeform 768"/>
            <p:cNvSpPr>
              <a:spLocks/>
            </p:cNvSpPr>
            <p:nvPr/>
          </p:nvSpPr>
          <p:spPr bwMode="auto">
            <a:xfrm>
              <a:off x="4618207" y="4451179"/>
              <a:ext cx="30427" cy="99576"/>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0" name="Freeform 769"/>
            <p:cNvSpPr>
              <a:spLocks/>
            </p:cNvSpPr>
            <p:nvPr/>
          </p:nvSpPr>
          <p:spPr bwMode="auto">
            <a:xfrm>
              <a:off x="4602994" y="4225218"/>
              <a:ext cx="247980" cy="325536"/>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1" name="Freeform 770"/>
            <p:cNvSpPr>
              <a:spLocks/>
            </p:cNvSpPr>
            <p:nvPr/>
          </p:nvSpPr>
          <p:spPr bwMode="auto">
            <a:xfrm>
              <a:off x="4602994" y="4225218"/>
              <a:ext cx="247980" cy="325536"/>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2" name="Freeform 771"/>
            <p:cNvSpPr>
              <a:spLocks/>
            </p:cNvSpPr>
            <p:nvPr/>
          </p:nvSpPr>
          <p:spPr bwMode="auto">
            <a:xfrm>
              <a:off x="4679061" y="5146934"/>
              <a:ext cx="381860" cy="284685"/>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3" name="Freeform 772"/>
            <p:cNvSpPr>
              <a:spLocks/>
            </p:cNvSpPr>
            <p:nvPr/>
          </p:nvSpPr>
          <p:spPr bwMode="auto">
            <a:xfrm>
              <a:off x="4761215" y="5053740"/>
              <a:ext cx="226681" cy="188939"/>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4" name="Freeform 773"/>
            <p:cNvSpPr>
              <a:spLocks/>
            </p:cNvSpPr>
            <p:nvPr/>
          </p:nvSpPr>
          <p:spPr bwMode="auto">
            <a:xfrm>
              <a:off x="4993981" y="4908206"/>
              <a:ext cx="257109" cy="339579"/>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5" name="Freeform 774"/>
            <p:cNvSpPr>
              <a:spLocks/>
            </p:cNvSpPr>
            <p:nvPr/>
          </p:nvSpPr>
          <p:spPr bwMode="auto">
            <a:xfrm>
              <a:off x="4993981" y="4714161"/>
              <a:ext cx="249502" cy="213195"/>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6" name="Freeform 775"/>
            <p:cNvSpPr>
              <a:spLocks/>
            </p:cNvSpPr>
            <p:nvPr/>
          </p:nvSpPr>
          <p:spPr bwMode="auto">
            <a:xfrm>
              <a:off x="4572567" y="4813737"/>
              <a:ext cx="286015" cy="240003"/>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7" name="Freeform 776"/>
            <p:cNvSpPr>
              <a:spLocks/>
            </p:cNvSpPr>
            <p:nvPr/>
          </p:nvSpPr>
          <p:spPr bwMode="auto">
            <a:xfrm>
              <a:off x="4572567" y="4587777"/>
              <a:ext cx="444236" cy="370218"/>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8" name="Freeform 777"/>
            <p:cNvSpPr>
              <a:spLocks/>
            </p:cNvSpPr>
            <p:nvPr/>
          </p:nvSpPr>
          <p:spPr bwMode="auto">
            <a:xfrm>
              <a:off x="5068528" y="4336283"/>
              <a:ext cx="354475" cy="28468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79" name="Freeform 778"/>
            <p:cNvSpPr>
              <a:spLocks/>
            </p:cNvSpPr>
            <p:nvPr/>
          </p:nvSpPr>
          <p:spPr bwMode="auto">
            <a:xfrm>
              <a:off x="5091348" y="4600543"/>
              <a:ext cx="196255" cy="188939"/>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0" name="Freeform 779"/>
            <p:cNvSpPr>
              <a:spLocks/>
            </p:cNvSpPr>
            <p:nvPr/>
          </p:nvSpPr>
          <p:spPr bwMode="auto">
            <a:xfrm>
              <a:off x="4879880" y="5009059"/>
              <a:ext cx="181041" cy="14425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1" name="Freeform 780"/>
            <p:cNvSpPr>
              <a:spLocks/>
            </p:cNvSpPr>
            <p:nvPr/>
          </p:nvSpPr>
          <p:spPr bwMode="auto">
            <a:xfrm>
              <a:off x="4812941" y="4620969"/>
              <a:ext cx="324048" cy="437878"/>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2" name="Freeform 781"/>
            <p:cNvSpPr>
              <a:spLocks/>
            </p:cNvSpPr>
            <p:nvPr/>
          </p:nvSpPr>
          <p:spPr bwMode="auto">
            <a:xfrm>
              <a:off x="4167886" y="4393731"/>
              <a:ext cx="179520" cy="11361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3" name="Freeform 782"/>
            <p:cNvSpPr>
              <a:spLocks/>
            </p:cNvSpPr>
            <p:nvPr/>
          </p:nvSpPr>
          <p:spPr bwMode="auto">
            <a:xfrm>
              <a:off x="4167886" y="4393731"/>
              <a:ext cx="179520" cy="11361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4" name="Freeform 783"/>
            <p:cNvSpPr>
              <a:spLocks/>
            </p:cNvSpPr>
            <p:nvPr/>
          </p:nvSpPr>
          <p:spPr bwMode="auto">
            <a:xfrm>
              <a:off x="4286552" y="4476711"/>
              <a:ext cx="22820" cy="5106"/>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5" name="Freeform 784"/>
            <p:cNvSpPr>
              <a:spLocks/>
            </p:cNvSpPr>
            <p:nvPr/>
          </p:nvSpPr>
          <p:spPr bwMode="auto">
            <a:xfrm>
              <a:off x="4286552" y="4476711"/>
              <a:ext cx="22820" cy="5106"/>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6" name="Freeform 785"/>
            <p:cNvSpPr>
              <a:spLocks/>
            </p:cNvSpPr>
            <p:nvPr/>
          </p:nvSpPr>
          <p:spPr bwMode="auto">
            <a:xfrm>
              <a:off x="4212005" y="4481817"/>
              <a:ext cx="97367" cy="105959"/>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7" name="Freeform 786"/>
            <p:cNvSpPr>
              <a:spLocks/>
            </p:cNvSpPr>
            <p:nvPr/>
          </p:nvSpPr>
          <p:spPr bwMode="auto">
            <a:xfrm>
              <a:off x="4356534" y="4400114"/>
              <a:ext cx="284493" cy="214471"/>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8" name="Freeform 787"/>
            <p:cNvSpPr>
              <a:spLocks/>
            </p:cNvSpPr>
            <p:nvPr/>
          </p:nvSpPr>
          <p:spPr bwMode="auto">
            <a:xfrm>
              <a:off x="4633421" y="4481817"/>
              <a:ext cx="307314" cy="150640"/>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89" name="Freeform 788"/>
            <p:cNvSpPr>
              <a:spLocks/>
            </p:cNvSpPr>
            <p:nvPr/>
          </p:nvSpPr>
          <p:spPr bwMode="auto">
            <a:xfrm>
              <a:off x="4543660" y="4620969"/>
              <a:ext cx="187127" cy="18766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0" name="Freeform 789"/>
            <p:cNvSpPr>
              <a:spLocks/>
            </p:cNvSpPr>
            <p:nvPr/>
          </p:nvSpPr>
          <p:spPr bwMode="auto">
            <a:xfrm>
              <a:off x="4505627" y="4659267"/>
              <a:ext cx="112580" cy="104682"/>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1" name="Freeform 790"/>
            <p:cNvSpPr>
              <a:spLocks/>
            </p:cNvSpPr>
            <p:nvPr/>
          </p:nvSpPr>
          <p:spPr bwMode="auto">
            <a:xfrm>
              <a:off x="4475200" y="4451179"/>
              <a:ext cx="179520" cy="208088"/>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2" name="Freeform 791"/>
            <p:cNvSpPr>
              <a:spLocks/>
            </p:cNvSpPr>
            <p:nvPr/>
          </p:nvSpPr>
          <p:spPr bwMode="auto">
            <a:xfrm>
              <a:off x="4475200" y="4451179"/>
              <a:ext cx="179520" cy="208088"/>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3" name="Freeform 792"/>
            <p:cNvSpPr>
              <a:spLocks/>
            </p:cNvSpPr>
            <p:nvPr/>
          </p:nvSpPr>
          <p:spPr bwMode="auto">
            <a:xfrm>
              <a:off x="4309372" y="4443519"/>
              <a:ext cx="60854" cy="126385"/>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4" name="Freeform 793"/>
            <p:cNvSpPr>
              <a:spLocks/>
            </p:cNvSpPr>
            <p:nvPr/>
          </p:nvSpPr>
          <p:spPr bwMode="auto">
            <a:xfrm>
              <a:off x="4286552" y="4476711"/>
              <a:ext cx="53247" cy="99576"/>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5" name="Freeform 794"/>
            <p:cNvSpPr>
              <a:spLocks/>
            </p:cNvSpPr>
            <p:nvPr/>
          </p:nvSpPr>
          <p:spPr bwMode="auto">
            <a:xfrm>
              <a:off x="4566481" y="5035868"/>
              <a:ext cx="307314" cy="261706"/>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6" name="Freeform 795"/>
            <p:cNvSpPr>
              <a:spLocks/>
            </p:cNvSpPr>
            <p:nvPr/>
          </p:nvSpPr>
          <p:spPr bwMode="auto">
            <a:xfrm>
              <a:off x="4309372" y="4318411"/>
              <a:ext cx="76068" cy="75321"/>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8" name="Freeform 797"/>
            <p:cNvSpPr>
              <a:spLocks/>
            </p:cNvSpPr>
            <p:nvPr/>
          </p:nvSpPr>
          <p:spPr bwMode="auto">
            <a:xfrm>
              <a:off x="830033" y="2620514"/>
              <a:ext cx="2031008" cy="1168102"/>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799" name="Freeform 798"/>
            <p:cNvSpPr>
              <a:spLocks/>
            </p:cNvSpPr>
            <p:nvPr/>
          </p:nvSpPr>
          <p:spPr bwMode="auto">
            <a:xfrm>
              <a:off x="1213415" y="3593294"/>
              <a:ext cx="1375305" cy="596179"/>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0" name="Freeform 799"/>
            <p:cNvSpPr>
              <a:spLocks/>
            </p:cNvSpPr>
            <p:nvPr/>
          </p:nvSpPr>
          <p:spPr bwMode="auto">
            <a:xfrm>
              <a:off x="2091236" y="4402667"/>
              <a:ext cx="106495" cy="90640"/>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1" name="Freeform 800"/>
            <p:cNvSpPr>
              <a:spLocks/>
            </p:cNvSpPr>
            <p:nvPr/>
          </p:nvSpPr>
          <p:spPr bwMode="auto">
            <a:xfrm>
              <a:off x="2129270" y="4485648"/>
              <a:ext cx="91281" cy="56171"/>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2" name="Freeform 801"/>
            <p:cNvSpPr>
              <a:spLocks/>
            </p:cNvSpPr>
            <p:nvPr/>
          </p:nvSpPr>
          <p:spPr bwMode="auto">
            <a:xfrm>
              <a:off x="2212944" y="4517563"/>
              <a:ext cx="135401" cy="48511"/>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3" name="Freeform 802"/>
            <p:cNvSpPr>
              <a:spLocks/>
            </p:cNvSpPr>
            <p:nvPr/>
          </p:nvSpPr>
          <p:spPr bwMode="auto">
            <a:xfrm>
              <a:off x="2302705" y="4461392"/>
              <a:ext cx="278407" cy="25660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4" name="Freeform 803"/>
            <p:cNvSpPr>
              <a:spLocks/>
            </p:cNvSpPr>
            <p:nvPr/>
          </p:nvSpPr>
          <p:spPr bwMode="auto">
            <a:xfrm>
              <a:off x="2053203" y="4384795"/>
              <a:ext cx="144528" cy="56171"/>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5" name="Freeform 804"/>
            <p:cNvSpPr>
              <a:spLocks/>
            </p:cNvSpPr>
            <p:nvPr/>
          </p:nvSpPr>
          <p:spPr bwMode="auto">
            <a:xfrm>
              <a:off x="1977135" y="4351603"/>
              <a:ext cx="114101" cy="79150"/>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6" name="Freeform 805"/>
            <p:cNvSpPr>
              <a:spLocks/>
            </p:cNvSpPr>
            <p:nvPr/>
          </p:nvSpPr>
          <p:spPr bwMode="auto">
            <a:xfrm>
              <a:off x="1392935" y="4019683"/>
              <a:ext cx="722643" cy="397027"/>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7" name="Freeform 806"/>
            <p:cNvSpPr>
              <a:spLocks/>
            </p:cNvSpPr>
            <p:nvPr/>
          </p:nvSpPr>
          <p:spPr bwMode="auto">
            <a:xfrm rot="20747712">
              <a:off x="2575027" y="2429022"/>
              <a:ext cx="778934" cy="72128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8" name="Freeform 807"/>
            <p:cNvSpPr>
              <a:spLocks/>
            </p:cNvSpPr>
            <p:nvPr/>
          </p:nvSpPr>
          <p:spPr bwMode="auto">
            <a:xfrm>
              <a:off x="1648522" y="2623068"/>
              <a:ext cx="39555" cy="29363"/>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09" name="Freeform 808"/>
            <p:cNvSpPr>
              <a:spLocks/>
            </p:cNvSpPr>
            <p:nvPr/>
          </p:nvSpPr>
          <p:spPr bwMode="auto">
            <a:xfrm>
              <a:off x="1986263" y="2860518"/>
              <a:ext cx="0" cy="3830"/>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10" name="Freeform 809"/>
            <p:cNvSpPr>
              <a:spLocks/>
            </p:cNvSpPr>
            <p:nvPr/>
          </p:nvSpPr>
          <p:spPr bwMode="auto">
            <a:xfrm>
              <a:off x="2328567" y="2887327"/>
              <a:ext cx="3043" cy="5106"/>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11" name="Freeform 810"/>
            <p:cNvSpPr>
              <a:spLocks/>
            </p:cNvSpPr>
            <p:nvPr/>
          </p:nvSpPr>
          <p:spPr bwMode="auto">
            <a:xfrm>
              <a:off x="1992348" y="2551577"/>
              <a:ext cx="13692" cy="11490"/>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12" name="Freeform 811"/>
            <p:cNvSpPr>
              <a:spLocks/>
            </p:cNvSpPr>
            <p:nvPr/>
          </p:nvSpPr>
          <p:spPr bwMode="auto">
            <a:xfrm>
              <a:off x="2171868" y="2928179"/>
              <a:ext cx="138443" cy="97023"/>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3" name="Freeform 812"/>
            <p:cNvSpPr>
              <a:spLocks/>
            </p:cNvSpPr>
            <p:nvPr/>
          </p:nvSpPr>
          <p:spPr bwMode="auto">
            <a:xfrm>
              <a:off x="2060809" y="2637111"/>
              <a:ext cx="573551" cy="32170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4" name="Freeform 813"/>
            <p:cNvSpPr>
              <a:spLocks/>
            </p:cNvSpPr>
            <p:nvPr/>
          </p:nvSpPr>
          <p:spPr bwMode="auto">
            <a:xfrm>
              <a:off x="1564847" y="2583493"/>
              <a:ext cx="152136" cy="117448"/>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5" name="Freeform 814"/>
            <p:cNvSpPr>
              <a:spLocks/>
            </p:cNvSpPr>
            <p:nvPr/>
          </p:nvSpPr>
          <p:spPr bwMode="auto">
            <a:xfrm>
              <a:off x="1726111" y="2540088"/>
              <a:ext cx="138444" cy="75320"/>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6" name="Freeform 815"/>
            <p:cNvSpPr>
              <a:spLocks/>
            </p:cNvSpPr>
            <p:nvPr/>
          </p:nvSpPr>
          <p:spPr bwMode="auto">
            <a:xfrm>
              <a:off x="1668299" y="2500513"/>
              <a:ext cx="104974" cy="4978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7" name="Freeform 816"/>
            <p:cNvSpPr>
              <a:spLocks/>
            </p:cNvSpPr>
            <p:nvPr/>
          </p:nvSpPr>
          <p:spPr bwMode="auto">
            <a:xfrm>
              <a:off x="1875204" y="2550301"/>
              <a:ext cx="88239" cy="65107"/>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8" name="Freeform 817"/>
            <p:cNvSpPr>
              <a:spLocks/>
            </p:cNvSpPr>
            <p:nvPr/>
          </p:nvSpPr>
          <p:spPr bwMode="auto">
            <a:xfrm>
              <a:off x="1964964" y="2589876"/>
              <a:ext cx="34991" cy="37022"/>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19" name="Freeform 818"/>
            <p:cNvSpPr>
              <a:spLocks/>
            </p:cNvSpPr>
            <p:nvPr/>
          </p:nvSpPr>
          <p:spPr bwMode="auto">
            <a:xfrm>
              <a:off x="1955836" y="2538811"/>
              <a:ext cx="206904" cy="82980"/>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0" name="Freeform 819"/>
            <p:cNvSpPr>
              <a:spLocks/>
            </p:cNvSpPr>
            <p:nvPr/>
          </p:nvSpPr>
          <p:spPr bwMode="auto">
            <a:xfrm>
              <a:off x="1793050" y="2486470"/>
              <a:ext cx="42598" cy="30639"/>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1" name="Freeform 820"/>
            <p:cNvSpPr>
              <a:spLocks/>
            </p:cNvSpPr>
            <p:nvPr/>
          </p:nvSpPr>
          <p:spPr bwMode="auto">
            <a:xfrm flipV="1">
              <a:off x="1955836" y="2292425"/>
              <a:ext cx="206904" cy="260429"/>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2" name="Freeform 821"/>
            <p:cNvSpPr>
              <a:spLocks/>
            </p:cNvSpPr>
            <p:nvPr/>
          </p:nvSpPr>
          <p:spPr bwMode="auto">
            <a:xfrm>
              <a:off x="1960400" y="2508172"/>
              <a:ext cx="34992" cy="1404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3" name="Freeform 822"/>
            <p:cNvSpPr>
              <a:spLocks/>
            </p:cNvSpPr>
            <p:nvPr/>
          </p:nvSpPr>
          <p:spPr bwMode="auto">
            <a:xfrm>
              <a:off x="1942143" y="2471151"/>
              <a:ext cx="31949" cy="38298"/>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4" name="Freeform 823"/>
            <p:cNvSpPr>
              <a:spLocks/>
            </p:cNvSpPr>
            <p:nvPr/>
          </p:nvSpPr>
          <p:spPr bwMode="auto">
            <a:xfrm>
              <a:off x="1878246" y="2453278"/>
              <a:ext cx="57811" cy="5489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5" name="Freeform 824"/>
            <p:cNvSpPr>
              <a:spLocks/>
            </p:cNvSpPr>
            <p:nvPr/>
          </p:nvSpPr>
          <p:spPr bwMode="auto">
            <a:xfrm>
              <a:off x="1645480" y="2652430"/>
              <a:ext cx="258630" cy="188939"/>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26" name="Freeform 825"/>
            <p:cNvSpPr>
              <a:spLocks/>
            </p:cNvSpPr>
            <p:nvPr/>
          </p:nvSpPr>
          <p:spPr bwMode="auto">
            <a:xfrm>
              <a:off x="2631318" y="4369475"/>
              <a:ext cx="34991" cy="15319"/>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27" name="Freeform 826"/>
            <p:cNvSpPr>
              <a:spLocks/>
            </p:cNvSpPr>
            <p:nvPr/>
          </p:nvSpPr>
          <p:spPr bwMode="auto">
            <a:xfrm>
              <a:off x="3630847" y="2943498"/>
              <a:ext cx="126273" cy="40852"/>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28" name="Freeform 827"/>
            <p:cNvSpPr>
              <a:spLocks/>
            </p:cNvSpPr>
            <p:nvPr/>
          </p:nvSpPr>
          <p:spPr bwMode="auto">
            <a:xfrm>
              <a:off x="7460098" y="4659267"/>
              <a:ext cx="206904" cy="149363"/>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29" name="Freeform 828"/>
            <p:cNvSpPr>
              <a:spLocks/>
            </p:cNvSpPr>
            <p:nvPr/>
          </p:nvSpPr>
          <p:spPr bwMode="auto">
            <a:xfrm>
              <a:off x="7667003" y="4695012"/>
              <a:ext cx="167349" cy="136597"/>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grpSp>
          <p:nvGrpSpPr>
            <p:cNvPr id="830" name="Group 829"/>
            <p:cNvGrpSpPr>
              <a:grpSpLocks/>
            </p:cNvGrpSpPr>
            <p:nvPr/>
          </p:nvGrpSpPr>
          <p:grpSpPr bwMode="auto">
            <a:xfrm>
              <a:off x="4084211" y="3258960"/>
              <a:ext cx="240374" cy="296175"/>
              <a:chOff x="4291012" y="2855906"/>
              <a:chExt cx="133" cy="193"/>
            </a:xfrm>
            <a:solidFill>
              <a:schemeClr val="accent2">
                <a:lumMod val="40000"/>
                <a:lumOff val="60000"/>
              </a:schemeClr>
            </a:solidFill>
          </p:grpSpPr>
          <p:sp>
            <p:nvSpPr>
              <p:cNvPr id="831" name="Freeform 830"/>
              <p:cNvSpPr>
                <a:spLocks/>
              </p:cNvSpPr>
              <p:nvPr/>
            </p:nvSpPr>
            <p:spPr bwMode="auto">
              <a:xfrm>
                <a:off x="4291045" y="2855906"/>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C000"/>
              </a:solidFill>
              <a:ln w="9525">
                <a:solidFill>
                  <a:schemeClr val="bg1"/>
                </a:solidFill>
                <a:round/>
                <a:headEnd/>
                <a:tailEnd/>
              </a:ln>
            </p:spPr>
            <p:txBody>
              <a:bodyPr wrap="square"/>
              <a:lstStyle/>
              <a:p>
                <a:endParaRPr lang="en-US" sz="1100" dirty="0"/>
              </a:p>
            </p:txBody>
          </p:sp>
          <p:sp>
            <p:nvSpPr>
              <p:cNvPr id="832" name="Freeform 831"/>
              <p:cNvSpPr>
                <a:spLocks/>
              </p:cNvSpPr>
              <p:nvPr/>
            </p:nvSpPr>
            <p:spPr bwMode="auto">
              <a:xfrm>
                <a:off x="4291012" y="2855988"/>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FFC000"/>
              </a:solidFill>
              <a:ln w="9525">
                <a:solidFill>
                  <a:schemeClr val="bg1"/>
                </a:solidFill>
                <a:round/>
                <a:headEnd/>
                <a:tailEnd/>
              </a:ln>
            </p:spPr>
            <p:txBody>
              <a:bodyPr wrap="square"/>
              <a:lstStyle/>
              <a:p>
                <a:endParaRPr lang="en-US" sz="1100" dirty="0"/>
              </a:p>
            </p:txBody>
          </p:sp>
        </p:grpSp>
        <p:sp>
          <p:nvSpPr>
            <p:cNvPr id="833" name="Freeform 832"/>
            <p:cNvSpPr>
              <a:spLocks/>
            </p:cNvSpPr>
            <p:nvPr/>
          </p:nvSpPr>
          <p:spPr bwMode="auto">
            <a:xfrm>
              <a:off x="5025930" y="3939257"/>
              <a:ext cx="69982" cy="35745"/>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34" name="Freeform 833"/>
            <p:cNvSpPr>
              <a:spLocks/>
            </p:cNvSpPr>
            <p:nvPr/>
          </p:nvSpPr>
          <p:spPr bwMode="auto">
            <a:xfrm>
              <a:off x="6048281" y="3445207"/>
              <a:ext cx="1445287" cy="842565"/>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35" name="Freeform 834"/>
            <p:cNvSpPr>
              <a:spLocks/>
            </p:cNvSpPr>
            <p:nvPr/>
          </p:nvSpPr>
          <p:spPr bwMode="auto">
            <a:xfrm>
              <a:off x="6182160" y="4515009"/>
              <a:ext cx="54769" cy="54895"/>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36" name="Freeform 835"/>
            <p:cNvSpPr>
              <a:spLocks/>
            </p:cNvSpPr>
            <p:nvPr/>
          </p:nvSpPr>
          <p:spPr bwMode="auto">
            <a:xfrm>
              <a:off x="6875898" y="4287772"/>
              <a:ext cx="51726" cy="43405"/>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37" name="Freeform 836"/>
            <p:cNvSpPr>
              <a:spLocks/>
            </p:cNvSpPr>
            <p:nvPr/>
          </p:nvSpPr>
          <p:spPr bwMode="auto">
            <a:xfrm>
              <a:off x="7154306" y="4180537"/>
              <a:ext cx="30427" cy="75321"/>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38" name="Freeform 837"/>
            <p:cNvSpPr>
              <a:spLocks/>
            </p:cNvSpPr>
            <p:nvPr/>
          </p:nvSpPr>
          <p:spPr bwMode="auto">
            <a:xfrm>
              <a:off x="7379466" y="3985215"/>
              <a:ext cx="44120" cy="56171"/>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39" name="Freeform 838"/>
            <p:cNvSpPr>
              <a:spLocks/>
            </p:cNvSpPr>
            <p:nvPr/>
          </p:nvSpPr>
          <p:spPr bwMode="auto">
            <a:xfrm>
              <a:off x="7432714" y="3696700"/>
              <a:ext cx="330134" cy="301281"/>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40" name="Freeform 839"/>
            <p:cNvSpPr>
              <a:spLocks/>
            </p:cNvSpPr>
            <p:nvPr/>
          </p:nvSpPr>
          <p:spPr bwMode="auto">
            <a:xfrm>
              <a:off x="7665481" y="3419675"/>
              <a:ext cx="59333" cy="24638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41" name="Freeform 840"/>
            <p:cNvSpPr>
              <a:spLocks/>
            </p:cNvSpPr>
            <p:nvPr/>
          </p:nvSpPr>
          <p:spPr bwMode="auto">
            <a:xfrm>
              <a:off x="7137571" y="4324794"/>
              <a:ext cx="135400" cy="157023"/>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42" name="Freeform 841"/>
            <p:cNvSpPr>
              <a:spLocks/>
            </p:cNvSpPr>
            <p:nvPr/>
          </p:nvSpPr>
          <p:spPr bwMode="auto">
            <a:xfrm>
              <a:off x="7192340" y="4507350"/>
              <a:ext cx="111058" cy="74044"/>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43" name="Freeform 842"/>
            <p:cNvSpPr>
              <a:spLocks/>
            </p:cNvSpPr>
            <p:nvPr/>
          </p:nvSpPr>
          <p:spPr bwMode="auto">
            <a:xfrm>
              <a:off x="6384500" y="3483505"/>
              <a:ext cx="745464" cy="314047"/>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44" name="Line 449"/>
            <p:cNvSpPr>
              <a:spLocks noChangeShapeType="1"/>
            </p:cNvSpPr>
            <p:nvPr/>
          </p:nvSpPr>
          <p:spPr bwMode="auto">
            <a:xfrm>
              <a:off x="7101059" y="4338837"/>
              <a:ext cx="0" cy="0"/>
            </a:xfrm>
            <a:prstGeom prst="line">
              <a:avLst/>
            </a:prstGeom>
            <a:pattFill prst="smGrid">
              <a:fgClr>
                <a:srgbClr val="00B050"/>
              </a:fgClr>
              <a:bgClr>
                <a:schemeClr val="accent4">
                  <a:lumMod val="50000"/>
                </a:schemeClr>
              </a:bgClr>
            </a:pattFill>
            <a:ln w="9525">
              <a:solidFill>
                <a:schemeClr val="bg1"/>
              </a:solidFill>
              <a:round/>
              <a:headEnd/>
              <a:tailEnd/>
            </a:ln>
            <a:extLst/>
          </p:spPr>
          <p:txBody>
            <a:bodyPr wrap="square"/>
            <a:lstStyle/>
            <a:p>
              <a:endParaRPr lang="en-US" sz="1100" dirty="0"/>
            </a:p>
          </p:txBody>
        </p:sp>
        <p:sp>
          <p:nvSpPr>
            <p:cNvPr id="845" name="Freeform 844"/>
            <p:cNvSpPr>
              <a:spLocks/>
            </p:cNvSpPr>
            <p:nvPr/>
          </p:nvSpPr>
          <p:spPr bwMode="auto">
            <a:xfrm>
              <a:off x="7244066" y="3764360"/>
              <a:ext cx="118666" cy="125108"/>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46" name="Freeform 845"/>
            <p:cNvSpPr>
              <a:spLocks/>
            </p:cNvSpPr>
            <p:nvPr/>
          </p:nvSpPr>
          <p:spPr bwMode="auto">
            <a:xfrm>
              <a:off x="7289707" y="3876702"/>
              <a:ext cx="82153" cy="84257"/>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47" name="Freeform 846"/>
            <p:cNvSpPr>
              <a:spLocks/>
            </p:cNvSpPr>
            <p:nvPr/>
          </p:nvSpPr>
          <p:spPr bwMode="auto">
            <a:xfrm>
              <a:off x="2768240" y="5270765"/>
              <a:ext cx="121708" cy="134045"/>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48" name="Freeform 847"/>
            <p:cNvSpPr>
              <a:spLocks/>
            </p:cNvSpPr>
            <p:nvPr/>
          </p:nvSpPr>
          <p:spPr bwMode="auto">
            <a:xfrm>
              <a:off x="2243372" y="4715438"/>
              <a:ext cx="307314" cy="315323"/>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49" name="Freeform 848"/>
            <p:cNvSpPr>
              <a:spLocks/>
            </p:cNvSpPr>
            <p:nvPr/>
          </p:nvSpPr>
          <p:spPr bwMode="auto">
            <a:xfrm>
              <a:off x="2439627" y="4615862"/>
              <a:ext cx="847394" cy="732776"/>
            </a:xfrm>
            <a:custGeom>
              <a:avLst/>
              <a:gdLst>
                <a:gd name="T0" fmla="*/ 39734870 w 10000"/>
                <a:gd name="T1" fmla="*/ 65147758 h 10000"/>
                <a:gd name="T2" fmla="*/ 36529245 w 10000"/>
                <a:gd name="T3" fmla="*/ 70262646 h 10000"/>
                <a:gd name="T4" fmla="*/ 32682372 w 10000"/>
                <a:gd name="T5" fmla="*/ 74729836 h 10000"/>
                <a:gd name="T6" fmla="*/ 33964693 w 10000"/>
                <a:gd name="T7" fmla="*/ 75369151 h 10000"/>
                <a:gd name="T8" fmla="*/ 39093798 w 10000"/>
                <a:gd name="T9" fmla="*/ 79196934 h 10000"/>
                <a:gd name="T10" fmla="*/ 41658262 w 10000"/>
                <a:gd name="T11" fmla="*/ 81115063 h 10000"/>
                <a:gd name="T12" fmla="*/ 47428527 w 10000"/>
                <a:gd name="T13" fmla="*/ 75369151 h 10000"/>
                <a:gd name="T14" fmla="*/ 51908691 w 10000"/>
                <a:gd name="T15" fmla="*/ 63229721 h 10000"/>
                <a:gd name="T16" fmla="*/ 63449133 w 10000"/>
                <a:gd name="T17" fmla="*/ 58123216 h 10000"/>
                <a:gd name="T18" fmla="*/ 66013686 w 10000"/>
                <a:gd name="T19" fmla="*/ 54926365 h 10000"/>
                <a:gd name="T20" fmla="*/ 68570457 w 10000"/>
                <a:gd name="T21" fmla="*/ 49180545 h 10000"/>
                <a:gd name="T22" fmla="*/ 69852689 w 10000"/>
                <a:gd name="T23" fmla="*/ 37049406 h 10000"/>
                <a:gd name="T24" fmla="*/ 78187507 w 10000"/>
                <a:gd name="T25" fmla="*/ 28106735 h 10000"/>
                <a:gd name="T26" fmla="*/ 76905275 w 10000"/>
                <a:gd name="T27" fmla="*/ 21713125 h 10000"/>
                <a:gd name="T28" fmla="*/ 67296006 w 10000"/>
                <a:gd name="T29" fmla="*/ 17245935 h 10000"/>
                <a:gd name="T30" fmla="*/ 58961188 w 10000"/>
                <a:gd name="T31" fmla="*/ 15967305 h 10000"/>
                <a:gd name="T32" fmla="*/ 52549851 w 10000"/>
                <a:gd name="T33" fmla="*/ 12139431 h 10000"/>
                <a:gd name="T34" fmla="*/ 47428527 w 10000"/>
                <a:gd name="T35" fmla="*/ 7024634 h 10000"/>
                <a:gd name="T36" fmla="*/ 44863975 w 10000"/>
                <a:gd name="T37" fmla="*/ 1918038 h 10000"/>
                <a:gd name="T38" fmla="*/ 39734870 w 10000"/>
                <a:gd name="T39" fmla="*/ 7024634 h 10000"/>
                <a:gd name="T40" fmla="*/ 35888085 w 10000"/>
                <a:gd name="T41" fmla="*/ 6385227 h 10000"/>
                <a:gd name="T42" fmla="*/ 33964693 w 10000"/>
                <a:gd name="T43" fmla="*/ 7024634 h 10000"/>
                <a:gd name="T44" fmla="*/ 28843369 w 10000"/>
                <a:gd name="T45" fmla="*/ 8303356 h 10000"/>
                <a:gd name="T46" fmla="*/ 27561137 w 10000"/>
                <a:gd name="T47" fmla="*/ 2557444 h 10000"/>
                <a:gd name="T48" fmla="*/ 24996584 w 10000"/>
                <a:gd name="T49" fmla="*/ 0 h 10000"/>
                <a:gd name="T50" fmla="*/ 22432032 w 10000"/>
                <a:gd name="T51" fmla="*/ 2557444 h 10000"/>
                <a:gd name="T52" fmla="*/ 19226319 w 10000"/>
                <a:gd name="T53" fmla="*/ 5745911 h 10000"/>
                <a:gd name="T54" fmla="*/ 14097214 w 10000"/>
                <a:gd name="T55" fmla="*/ 9581986 h 10000"/>
                <a:gd name="T56" fmla="*/ 7052497 w 10000"/>
                <a:gd name="T57" fmla="*/ 8942671 h 10000"/>
                <a:gd name="T58" fmla="*/ 6411337 w 10000"/>
                <a:gd name="T59" fmla="*/ 19164064 h 10000"/>
                <a:gd name="T60" fmla="*/ 4487945 w 10000"/>
                <a:gd name="T61" fmla="*/ 19803380 h 10000"/>
                <a:gd name="T62" fmla="*/ 0 w 10000"/>
                <a:gd name="T63" fmla="*/ 24909976 h 10000"/>
                <a:gd name="T64" fmla="*/ 2564553 w 10000"/>
                <a:gd name="T65" fmla="*/ 30655796 h 10000"/>
                <a:gd name="T66" fmla="*/ 6411337 w 10000"/>
                <a:gd name="T67" fmla="*/ 33213240 h 10000"/>
                <a:gd name="T68" fmla="*/ 7693658 w 10000"/>
                <a:gd name="T69" fmla="*/ 33852555 h 10000"/>
                <a:gd name="T70" fmla="*/ 11032271 w 10000"/>
                <a:gd name="T71" fmla="*/ 34217957 h 10000"/>
                <a:gd name="T72" fmla="*/ 14613254 w 10000"/>
                <a:gd name="T73" fmla="*/ 32266659 h 10000"/>
                <a:gd name="T74" fmla="*/ 17302926 w 10000"/>
                <a:gd name="T75" fmla="*/ 35770684 h 10000"/>
                <a:gd name="T76" fmla="*/ 25637656 w 10000"/>
                <a:gd name="T77" fmla="*/ 39598467 h 10000"/>
                <a:gd name="T78" fmla="*/ 26919976 w 10000"/>
                <a:gd name="T79" fmla="*/ 44073949 h 10000"/>
                <a:gd name="T80" fmla="*/ 30758980 w 10000"/>
                <a:gd name="T81" fmla="*/ 4726241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0" name="Freeform 849"/>
            <p:cNvSpPr>
              <a:spLocks/>
            </p:cNvSpPr>
            <p:nvPr/>
          </p:nvSpPr>
          <p:spPr bwMode="auto">
            <a:xfrm>
              <a:off x="2427456" y="5099699"/>
              <a:ext cx="453364" cy="762139"/>
            </a:xfrm>
            <a:custGeom>
              <a:avLst/>
              <a:gdLst>
                <a:gd name="T0" fmla="*/ 802631676 w 10000"/>
                <a:gd name="T1" fmla="*/ 2147483647 h 10001"/>
                <a:gd name="T2" fmla="*/ 819678508 w 10000"/>
                <a:gd name="T3" fmla="*/ 2147483647 h 10001"/>
                <a:gd name="T4" fmla="*/ 853875160 w 10000"/>
                <a:gd name="T5" fmla="*/ 1967533749 h 10001"/>
                <a:gd name="T6" fmla="*/ 973406737 w 10000"/>
                <a:gd name="T7" fmla="*/ 1492674746 h 10001"/>
                <a:gd name="T8" fmla="*/ 1024545009 w 10000"/>
                <a:gd name="T9" fmla="*/ 1357359916 h 10001"/>
                <a:gd name="T10" fmla="*/ 1058741661 w 10000"/>
                <a:gd name="T11" fmla="*/ 949727198 h 10001"/>
                <a:gd name="T12" fmla="*/ 1041694782 w 10000"/>
                <a:gd name="T13" fmla="*/ 882500818 h 10001"/>
                <a:gd name="T14" fmla="*/ 990453568 w 10000"/>
                <a:gd name="T15" fmla="*/ 1018659809 h 10001"/>
                <a:gd name="T16" fmla="*/ 887966600 w 10000"/>
                <a:gd name="T17" fmla="*/ 1221200925 h 10001"/>
                <a:gd name="T18" fmla="*/ 802631676 w 10000"/>
                <a:gd name="T19" fmla="*/ 1153965637 h 10001"/>
                <a:gd name="T20" fmla="*/ 819678508 w 10000"/>
                <a:gd name="T21" fmla="*/ 678253376 h 10001"/>
                <a:gd name="T22" fmla="*/ 768435071 w 10000"/>
                <a:gd name="T23" fmla="*/ 542947548 h 10001"/>
                <a:gd name="T24" fmla="*/ 665948103 w 10000"/>
                <a:gd name="T25" fmla="*/ 407632718 h 10001"/>
                <a:gd name="T26" fmla="*/ 614704619 w 10000"/>
                <a:gd name="T27" fmla="*/ 271473822 h 10001"/>
                <a:gd name="T28" fmla="*/ 563568571 w 10000"/>
                <a:gd name="T29" fmla="*/ 0 h 10001"/>
                <a:gd name="T30" fmla="*/ 495173090 w 10000"/>
                <a:gd name="T31" fmla="*/ 68932611 h 10001"/>
                <a:gd name="T32" fmla="*/ 478128482 w 10000"/>
                <a:gd name="T33" fmla="*/ 135314831 h 10001"/>
                <a:gd name="T34" fmla="*/ 392793558 w 10000"/>
                <a:gd name="T35" fmla="*/ 68932611 h 10001"/>
                <a:gd name="T36" fmla="*/ 358596905 w 10000"/>
                <a:gd name="T37" fmla="*/ 68932611 h 10001"/>
                <a:gd name="T38" fmla="*/ 336467545 w 10000"/>
                <a:gd name="T39" fmla="*/ 111481129 h 10001"/>
                <a:gd name="T40" fmla="*/ 341550074 w 10000"/>
                <a:gd name="T41" fmla="*/ 204238439 h 10001"/>
                <a:gd name="T42" fmla="*/ 324503242 w 10000"/>
                <a:gd name="T43" fmla="*/ 474859098 h 10001"/>
                <a:gd name="T44" fmla="*/ 273261981 w 10000"/>
                <a:gd name="T45" fmla="*/ 678253376 h 10001"/>
                <a:gd name="T46" fmla="*/ 273261981 w 10000"/>
                <a:gd name="T47" fmla="*/ 1085041934 h 10001"/>
                <a:gd name="T48" fmla="*/ 239063106 w 10000"/>
                <a:gd name="T49" fmla="*/ 1357359916 h 10001"/>
                <a:gd name="T50" fmla="*/ 187821892 w 10000"/>
                <a:gd name="T51" fmla="*/ 2147483647 h 10001"/>
                <a:gd name="T52" fmla="*/ 204866501 w 10000"/>
                <a:gd name="T53" fmla="*/ 2147483647 h 10001"/>
                <a:gd name="T54" fmla="*/ 102486968 w 10000"/>
                <a:gd name="T55" fmla="*/ 2147483647 h 10001"/>
                <a:gd name="T56" fmla="*/ 85334924 w 10000"/>
                <a:gd name="T57" fmla="*/ 2147483647 h 10001"/>
                <a:gd name="T58" fmla="*/ 85334924 w 10000"/>
                <a:gd name="T59" fmla="*/ 2147483647 h 10001"/>
                <a:gd name="T60" fmla="*/ 68288092 w 10000"/>
                <a:gd name="T61" fmla="*/ 2147483647 h 10001"/>
                <a:gd name="T62" fmla="*/ 102486968 w 10000"/>
                <a:gd name="T63" fmla="*/ 2147483647 h 10001"/>
                <a:gd name="T64" fmla="*/ 51243484 w 10000"/>
                <a:gd name="T65" fmla="*/ 2147483647 h 10001"/>
                <a:gd name="T66" fmla="*/ 0 w 10000"/>
                <a:gd name="T67" fmla="*/ 2147483647 h 10001"/>
                <a:gd name="T68" fmla="*/ 17046832 w 10000"/>
                <a:gd name="T69" fmla="*/ 2147483647 h 10001"/>
                <a:gd name="T70" fmla="*/ 72524621 w 10000"/>
                <a:gd name="T71" fmla="*/ 2147483647 h 10001"/>
                <a:gd name="T72" fmla="*/ 251450432 w 10000"/>
                <a:gd name="T73" fmla="*/ 2147483647 h 10001"/>
                <a:gd name="T74" fmla="*/ 231017519 w 10000"/>
                <a:gd name="T75" fmla="*/ 2147483647 h 10001"/>
                <a:gd name="T76" fmla="*/ 239063106 w 10000"/>
                <a:gd name="T77" fmla="*/ 2147483647 h 10001"/>
                <a:gd name="T78" fmla="*/ 285967120 w 10000"/>
                <a:gd name="T79" fmla="*/ 2147483647 h 10001"/>
                <a:gd name="T80" fmla="*/ 335091181 w 10000"/>
                <a:gd name="T81" fmla="*/ 2147483647 h 10001"/>
                <a:gd name="T82" fmla="*/ 388346653 w 10000"/>
                <a:gd name="T83" fmla="*/ 2147483647 h 10001"/>
                <a:gd name="T84" fmla="*/ 409838166 w 10000"/>
                <a:gd name="T85" fmla="*/ 2147483647 h 10001"/>
                <a:gd name="T86" fmla="*/ 358596905 w 10000"/>
                <a:gd name="T87" fmla="*/ 2147483647 h 10001"/>
                <a:gd name="T88" fmla="*/ 324503242 w 10000"/>
                <a:gd name="T89" fmla="*/ 2147483647 h 10001"/>
                <a:gd name="T90" fmla="*/ 400098356 w 10000"/>
                <a:gd name="T91" fmla="*/ 2147483647 h 10001"/>
                <a:gd name="T92" fmla="*/ 420426105 w 10000"/>
                <a:gd name="T93" fmla="*/ 2147483647 h 10001"/>
                <a:gd name="T94" fmla="*/ 461081603 w 10000"/>
                <a:gd name="T95" fmla="*/ 2147483647 h 10001"/>
                <a:gd name="T96" fmla="*/ 506078841 w 10000"/>
                <a:gd name="T97" fmla="*/ 2147483647 h 10001"/>
                <a:gd name="T98" fmla="*/ 512325087 w 10000"/>
                <a:gd name="T99" fmla="*/ 2147483647 h 10001"/>
                <a:gd name="T100" fmla="*/ 575638086 w 10000"/>
                <a:gd name="T101" fmla="*/ 2147483647 h 10001"/>
                <a:gd name="T102" fmla="*/ 569179240 w 10000"/>
                <a:gd name="T103" fmla="*/ 2147483647 h 10001"/>
                <a:gd name="T104" fmla="*/ 580613179 w 10000"/>
                <a:gd name="T105" fmla="*/ 2147483647 h 10001"/>
                <a:gd name="T106" fmla="*/ 614704619 w 10000"/>
                <a:gd name="T107" fmla="*/ 2147483647 h 10001"/>
                <a:gd name="T108" fmla="*/ 697499415 w 10000"/>
                <a:gd name="T109" fmla="*/ 2147483647 h 10001"/>
                <a:gd name="T110" fmla="*/ 819571120 w 10000"/>
                <a:gd name="T111" fmla="*/ 2147483647 h 10001"/>
                <a:gd name="T112" fmla="*/ 870919769 w 10000"/>
                <a:gd name="T113" fmla="*/ 2147483647 h 10001"/>
                <a:gd name="T114" fmla="*/ 905013432 w 10000"/>
                <a:gd name="T115" fmla="*/ 2147483647 h 10001"/>
                <a:gd name="T116" fmla="*/ 870919769 w 10000"/>
                <a:gd name="T117" fmla="*/ 2147483647 h 10001"/>
                <a:gd name="T118" fmla="*/ 819678508 w 10000"/>
                <a:gd name="T119" fmla="*/ 2147483647 h 10001"/>
                <a:gd name="T120" fmla="*/ 817984379 w 10000"/>
                <a:gd name="T121" fmla="*/ 2147483647 h 10001"/>
                <a:gd name="T122" fmla="*/ 802631676 w 10000"/>
                <a:gd name="T123" fmla="*/ 2147483647 h 10001"/>
                <a:gd name="T124" fmla="*/ 802631676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1" name="Freeform 850"/>
            <p:cNvSpPr>
              <a:spLocks/>
            </p:cNvSpPr>
            <p:nvPr/>
          </p:nvSpPr>
          <p:spPr bwMode="auto">
            <a:xfrm>
              <a:off x="2366602" y="5019272"/>
              <a:ext cx="232767" cy="948524"/>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2" name="Freeform 851"/>
            <p:cNvSpPr>
              <a:spLocks/>
            </p:cNvSpPr>
            <p:nvPr/>
          </p:nvSpPr>
          <p:spPr bwMode="auto">
            <a:xfrm>
              <a:off x="2673916" y="5061400"/>
              <a:ext cx="191691" cy="15064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3" name="Freeform 852"/>
            <p:cNvSpPr>
              <a:spLocks/>
            </p:cNvSpPr>
            <p:nvPr/>
          </p:nvSpPr>
          <p:spPr bwMode="auto">
            <a:xfrm>
              <a:off x="2526344" y="4894164"/>
              <a:ext cx="255588" cy="23106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84436941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4" name="Freeform 853"/>
            <p:cNvSpPr>
              <a:spLocks/>
            </p:cNvSpPr>
            <p:nvPr/>
          </p:nvSpPr>
          <p:spPr bwMode="auto">
            <a:xfrm>
              <a:off x="2397029" y="4678416"/>
              <a:ext cx="187126" cy="112342"/>
            </a:xfrm>
            <a:custGeom>
              <a:avLst/>
              <a:gdLst>
                <a:gd name="T0" fmla="*/ 0 w 10000"/>
                <a:gd name="T1" fmla="*/ 148122443 h 10000"/>
                <a:gd name="T2" fmla="*/ 0 w 10000"/>
                <a:gd name="T3" fmla="*/ 148122443 h 10000"/>
                <a:gd name="T4" fmla="*/ 290734379 w 10000"/>
                <a:gd name="T5" fmla="*/ 211614724 h 10000"/>
                <a:gd name="T6" fmla="*/ 465181020 w 10000"/>
                <a:gd name="T7" fmla="*/ 275068951 h 10000"/>
                <a:gd name="T8" fmla="*/ 697771725 w 10000"/>
                <a:gd name="T9" fmla="*/ 275068951 h 10000"/>
                <a:gd name="T10" fmla="*/ 814066707 w 10000"/>
                <a:gd name="T11" fmla="*/ 338561427 h 10000"/>
                <a:gd name="T12" fmla="*/ 765802177 w 10000"/>
                <a:gd name="T13" fmla="*/ 310910243 h 10000"/>
                <a:gd name="T14" fmla="*/ 814066707 w 10000"/>
                <a:gd name="T15" fmla="*/ 338561427 h 10000"/>
                <a:gd name="T16" fmla="*/ 930362059 w 10000"/>
                <a:gd name="T17" fmla="*/ 380877773 h 10000"/>
                <a:gd name="T18" fmla="*/ 1046657412 w 10000"/>
                <a:gd name="T19" fmla="*/ 148122443 h 10000"/>
                <a:gd name="T20" fmla="*/ 988506104 w 10000"/>
                <a:gd name="T21" fmla="*/ 42316345 h 10000"/>
                <a:gd name="T22" fmla="*/ 1453687143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5" name="Freeform 854"/>
            <p:cNvSpPr>
              <a:spLocks/>
            </p:cNvSpPr>
            <p:nvPr/>
          </p:nvSpPr>
          <p:spPr bwMode="auto">
            <a:xfrm>
              <a:off x="2705864" y="4544372"/>
              <a:ext cx="112580" cy="14425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6" name="Freeform 855"/>
            <p:cNvSpPr>
              <a:spLocks/>
            </p:cNvSpPr>
            <p:nvPr/>
          </p:nvSpPr>
          <p:spPr bwMode="auto">
            <a:xfrm>
              <a:off x="2880820" y="4595436"/>
              <a:ext cx="73025" cy="75320"/>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7" name="Freeform 856"/>
            <p:cNvSpPr>
              <a:spLocks/>
            </p:cNvSpPr>
            <p:nvPr/>
          </p:nvSpPr>
          <p:spPr bwMode="auto">
            <a:xfrm>
              <a:off x="2791059" y="4592883"/>
              <a:ext cx="92803" cy="88086"/>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8" name="Freeform 857"/>
            <p:cNvSpPr>
              <a:spLocks/>
            </p:cNvSpPr>
            <p:nvPr/>
          </p:nvSpPr>
          <p:spPr bwMode="auto">
            <a:xfrm>
              <a:off x="2442670" y="4476711"/>
              <a:ext cx="319485" cy="225961"/>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59" name="Freeform 858"/>
            <p:cNvSpPr>
              <a:spLocks/>
            </p:cNvSpPr>
            <p:nvPr/>
          </p:nvSpPr>
          <p:spPr bwMode="auto">
            <a:xfrm>
              <a:off x="2261628" y="4677140"/>
              <a:ext cx="129316" cy="120002"/>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60" name="Freeform 859"/>
            <p:cNvSpPr>
              <a:spLocks/>
            </p:cNvSpPr>
            <p:nvPr/>
          </p:nvSpPr>
          <p:spPr bwMode="auto">
            <a:xfrm>
              <a:off x="4529969" y="3341802"/>
              <a:ext cx="47162" cy="77873"/>
            </a:xfrm>
            <a:custGeom>
              <a:avLst/>
              <a:gdLst>
                <a:gd name="T0" fmla="*/ 9 w 429209"/>
                <a:gd name="T1" fmla="*/ 141 h 839755"/>
                <a:gd name="T2" fmla="*/ 10 w 429209"/>
                <a:gd name="T3" fmla="*/ 99 h 839755"/>
                <a:gd name="T4" fmla="*/ 0 w 429209"/>
                <a:gd name="T5" fmla="*/ 92 h 839755"/>
                <a:gd name="T6" fmla="*/ 19 w 429209"/>
                <a:gd name="T7" fmla="*/ 23 h 839755"/>
                <a:gd name="T8" fmla="*/ 45 w 429209"/>
                <a:gd name="T9" fmla="*/ 23 h 839755"/>
                <a:gd name="T10" fmla="*/ 68 w 429209"/>
                <a:gd name="T11" fmla="*/ 0 h 839755"/>
                <a:gd name="T12" fmla="*/ 71 w 429209"/>
                <a:gd name="T13" fmla="*/ 46 h 839755"/>
                <a:gd name="T14" fmla="*/ 74 w 429209"/>
                <a:gd name="T15" fmla="*/ 72 h 839755"/>
                <a:gd name="T16" fmla="*/ 39 w 429209"/>
                <a:gd name="T17" fmla="*/ 112 h 839755"/>
                <a:gd name="T18" fmla="*/ 39 w 429209"/>
                <a:gd name="T19" fmla="*/ 148 h 839755"/>
                <a:gd name="T20" fmla="*/ 19 w 429209"/>
                <a:gd name="T21" fmla="*/ 138 h 839755"/>
                <a:gd name="T22" fmla="*/ 9 w 429209"/>
                <a:gd name="T23" fmla="*/ 141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61" name="Freeform 860"/>
            <p:cNvSpPr>
              <a:spLocks/>
            </p:cNvSpPr>
            <p:nvPr/>
          </p:nvSpPr>
          <p:spPr bwMode="auto">
            <a:xfrm>
              <a:off x="5748574" y="3883086"/>
              <a:ext cx="413809" cy="335749"/>
            </a:xfrm>
            <a:custGeom>
              <a:avLst/>
              <a:gdLst>
                <a:gd name="T0" fmla="*/ 44689712 w 10795"/>
                <a:gd name="T1" fmla="*/ 61087282 h 10652"/>
                <a:gd name="T2" fmla="*/ 49674775 w 10795"/>
                <a:gd name="T3" fmla="*/ 58179781 h 10652"/>
                <a:gd name="T4" fmla="*/ 44313003 w 10795"/>
                <a:gd name="T5" fmla="*/ 48718447 h 10652"/>
                <a:gd name="T6" fmla="*/ 45342665 w 10795"/>
                <a:gd name="T7" fmla="*/ 45054057 h 10652"/>
                <a:gd name="T8" fmla="*/ 47276421 w 10795"/>
                <a:gd name="T9" fmla="*/ 42747274 h 10652"/>
                <a:gd name="T10" fmla="*/ 52267731 w 10795"/>
                <a:gd name="T11" fmla="*/ 42284711 h 10652"/>
                <a:gd name="T12" fmla="*/ 58508490 w 10795"/>
                <a:gd name="T13" fmla="*/ 30504608 h 10652"/>
                <a:gd name="T14" fmla="*/ 61955327 w 10795"/>
                <a:gd name="T15" fmla="*/ 22923492 h 10652"/>
                <a:gd name="T16" fmla="*/ 64077436 w 10795"/>
                <a:gd name="T17" fmla="*/ 15180211 h 10652"/>
                <a:gd name="T18" fmla="*/ 60046677 w 10795"/>
                <a:gd name="T19" fmla="*/ 12464958 h 10652"/>
                <a:gd name="T20" fmla="*/ 60523850 w 10795"/>
                <a:gd name="T21" fmla="*/ 6782118 h 10652"/>
                <a:gd name="T22" fmla="*/ 67480308 w 10795"/>
                <a:gd name="T23" fmla="*/ 5088116 h 10652"/>
                <a:gd name="T24" fmla="*/ 66193260 w 10795"/>
                <a:gd name="T25" fmla="*/ 2805383 h 10652"/>
                <a:gd name="T26" fmla="*/ 63317732 w 10795"/>
                <a:gd name="T27" fmla="*/ 1075306 h 10652"/>
                <a:gd name="T28" fmla="*/ 59626043 w 10795"/>
                <a:gd name="T29" fmla="*/ 5993 h 10652"/>
                <a:gd name="T30" fmla="*/ 51778026 w 10795"/>
                <a:gd name="T31" fmla="*/ 1423726 h 10652"/>
                <a:gd name="T32" fmla="*/ 47960767 w 10795"/>
                <a:gd name="T33" fmla="*/ 1579899 h 10652"/>
                <a:gd name="T34" fmla="*/ 43553299 w 10795"/>
                <a:gd name="T35" fmla="*/ 3442137 h 10652"/>
                <a:gd name="T36" fmla="*/ 42592708 w 10795"/>
                <a:gd name="T37" fmla="*/ 9749706 h 10652"/>
                <a:gd name="T38" fmla="*/ 42592708 w 10795"/>
                <a:gd name="T39" fmla="*/ 12464958 h 10652"/>
                <a:gd name="T40" fmla="*/ 41242875 w 10795"/>
                <a:gd name="T41" fmla="*/ 13822565 h 10652"/>
                <a:gd name="T42" fmla="*/ 39717221 w 10795"/>
                <a:gd name="T43" fmla="*/ 18526224 h 10652"/>
                <a:gd name="T44" fmla="*/ 31844097 w 10795"/>
                <a:gd name="T45" fmla="*/ 21992372 h 10652"/>
                <a:gd name="T46" fmla="*/ 27819625 w 10795"/>
                <a:gd name="T47" fmla="*/ 24707625 h 10652"/>
                <a:gd name="T48" fmla="*/ 23782619 w 10795"/>
                <a:gd name="T49" fmla="*/ 30108125 h 10652"/>
                <a:gd name="T50" fmla="*/ 15733674 w 10795"/>
                <a:gd name="T51" fmla="*/ 31507800 h 10652"/>
                <a:gd name="T52" fmla="*/ 7973587 w 10795"/>
                <a:gd name="T53" fmla="*/ 37605103 h 10652"/>
                <a:gd name="T54" fmla="*/ 125570 w 10795"/>
                <a:gd name="T55" fmla="*/ 37232670 h 10652"/>
                <a:gd name="T56" fmla="*/ 3465696 w 10795"/>
                <a:gd name="T57" fmla="*/ 42098495 h 10652"/>
                <a:gd name="T58" fmla="*/ 7421097 w 10795"/>
                <a:gd name="T59" fmla="*/ 43996770 h 10652"/>
                <a:gd name="T60" fmla="*/ 7527807 w 10795"/>
                <a:gd name="T61" fmla="*/ 45949101 h 10652"/>
                <a:gd name="T62" fmla="*/ 7678483 w 10795"/>
                <a:gd name="T63" fmla="*/ 47829358 h 10652"/>
                <a:gd name="T64" fmla="*/ 6918819 w 10795"/>
                <a:gd name="T65" fmla="*/ 51782120 h 10652"/>
                <a:gd name="T66" fmla="*/ 2950845 w 10795"/>
                <a:gd name="T67" fmla="*/ 58534195 h 10652"/>
                <a:gd name="T68" fmla="*/ 20674813 w 10795"/>
                <a:gd name="T69" fmla="*/ 58071671 h 10652"/>
                <a:gd name="T70" fmla="*/ 37488361 w 10795"/>
                <a:gd name="T71" fmla="*/ 63988750 h 10652"/>
                <a:gd name="T72" fmla="*/ 39127052 w 10795"/>
                <a:gd name="T73" fmla="*/ 63099700 h 10652"/>
                <a:gd name="T74" fmla="*/ 44689712 w 10795"/>
                <a:gd name="T75" fmla="*/ 61087282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95" h="10652">
                  <a:moveTo>
                    <a:pt x="7118" y="10169"/>
                  </a:moveTo>
                  <a:cubicBezTo>
                    <a:pt x="7403" y="10018"/>
                    <a:pt x="7922" y="10028"/>
                    <a:pt x="7912" y="9685"/>
                  </a:cubicBezTo>
                  <a:cubicBezTo>
                    <a:pt x="7902" y="9342"/>
                    <a:pt x="7173" y="8474"/>
                    <a:pt x="7058" y="8110"/>
                  </a:cubicBezTo>
                  <a:cubicBezTo>
                    <a:pt x="6943" y="7746"/>
                    <a:pt x="7143" y="7666"/>
                    <a:pt x="7222" y="7500"/>
                  </a:cubicBezTo>
                  <a:cubicBezTo>
                    <a:pt x="7301" y="7334"/>
                    <a:pt x="7346" y="7193"/>
                    <a:pt x="7530" y="7116"/>
                  </a:cubicBezTo>
                  <a:cubicBezTo>
                    <a:pt x="7714" y="7039"/>
                    <a:pt x="8027" y="7379"/>
                    <a:pt x="8325" y="7039"/>
                  </a:cubicBezTo>
                  <a:cubicBezTo>
                    <a:pt x="8623" y="6699"/>
                    <a:pt x="9062" y="5615"/>
                    <a:pt x="9319" y="5078"/>
                  </a:cubicBezTo>
                  <a:cubicBezTo>
                    <a:pt x="9576" y="4541"/>
                    <a:pt x="9720" y="4241"/>
                    <a:pt x="9868" y="3816"/>
                  </a:cubicBezTo>
                  <a:cubicBezTo>
                    <a:pt x="10016" y="3391"/>
                    <a:pt x="10257" y="2817"/>
                    <a:pt x="10206" y="2527"/>
                  </a:cubicBezTo>
                  <a:cubicBezTo>
                    <a:pt x="10155" y="2237"/>
                    <a:pt x="9538" y="2325"/>
                    <a:pt x="9564" y="2075"/>
                  </a:cubicBezTo>
                  <a:cubicBezTo>
                    <a:pt x="9591" y="1811"/>
                    <a:pt x="9500" y="1164"/>
                    <a:pt x="9640" y="1129"/>
                  </a:cubicBezTo>
                  <a:cubicBezTo>
                    <a:pt x="10141" y="1004"/>
                    <a:pt x="10598" y="957"/>
                    <a:pt x="10748" y="847"/>
                  </a:cubicBezTo>
                  <a:cubicBezTo>
                    <a:pt x="10898" y="737"/>
                    <a:pt x="10653" y="578"/>
                    <a:pt x="10543" y="467"/>
                  </a:cubicBezTo>
                  <a:cubicBezTo>
                    <a:pt x="10433" y="356"/>
                    <a:pt x="10260" y="257"/>
                    <a:pt x="10085" y="179"/>
                  </a:cubicBezTo>
                  <a:cubicBezTo>
                    <a:pt x="9911" y="102"/>
                    <a:pt x="9805" y="-9"/>
                    <a:pt x="9497" y="1"/>
                  </a:cubicBezTo>
                  <a:cubicBezTo>
                    <a:pt x="9192" y="11"/>
                    <a:pt x="8556" y="193"/>
                    <a:pt x="8247" y="237"/>
                  </a:cubicBezTo>
                  <a:cubicBezTo>
                    <a:pt x="7938" y="279"/>
                    <a:pt x="7858" y="208"/>
                    <a:pt x="7639" y="263"/>
                  </a:cubicBezTo>
                  <a:cubicBezTo>
                    <a:pt x="7421" y="320"/>
                    <a:pt x="7152" y="573"/>
                    <a:pt x="6937" y="573"/>
                  </a:cubicBezTo>
                  <a:cubicBezTo>
                    <a:pt x="6886" y="922"/>
                    <a:pt x="6810" y="1372"/>
                    <a:pt x="6784" y="1623"/>
                  </a:cubicBezTo>
                  <a:cubicBezTo>
                    <a:pt x="6758" y="1873"/>
                    <a:pt x="6784" y="1924"/>
                    <a:pt x="6784" y="2075"/>
                  </a:cubicBezTo>
                  <a:cubicBezTo>
                    <a:pt x="6712" y="2150"/>
                    <a:pt x="6645" y="2133"/>
                    <a:pt x="6569" y="2301"/>
                  </a:cubicBezTo>
                  <a:cubicBezTo>
                    <a:pt x="6493" y="2469"/>
                    <a:pt x="6407" y="2823"/>
                    <a:pt x="6326" y="3084"/>
                  </a:cubicBezTo>
                  <a:cubicBezTo>
                    <a:pt x="6326" y="3084"/>
                    <a:pt x="5388" y="3490"/>
                    <a:pt x="5072" y="3661"/>
                  </a:cubicBezTo>
                  <a:cubicBezTo>
                    <a:pt x="4756" y="3832"/>
                    <a:pt x="4644" y="3888"/>
                    <a:pt x="4431" y="4113"/>
                  </a:cubicBezTo>
                  <a:cubicBezTo>
                    <a:pt x="4217" y="4338"/>
                    <a:pt x="3788" y="5012"/>
                    <a:pt x="3788" y="5012"/>
                  </a:cubicBezTo>
                  <a:cubicBezTo>
                    <a:pt x="3788" y="5012"/>
                    <a:pt x="2925" y="5037"/>
                    <a:pt x="2506" y="5245"/>
                  </a:cubicBezTo>
                  <a:cubicBezTo>
                    <a:pt x="2087" y="5453"/>
                    <a:pt x="1684" y="6101"/>
                    <a:pt x="1270" y="6260"/>
                  </a:cubicBezTo>
                  <a:cubicBezTo>
                    <a:pt x="856" y="6419"/>
                    <a:pt x="140" y="6073"/>
                    <a:pt x="20" y="6198"/>
                  </a:cubicBezTo>
                  <a:cubicBezTo>
                    <a:pt x="-100" y="6323"/>
                    <a:pt x="358" y="6820"/>
                    <a:pt x="552" y="7008"/>
                  </a:cubicBezTo>
                  <a:cubicBezTo>
                    <a:pt x="746" y="7196"/>
                    <a:pt x="1074" y="7217"/>
                    <a:pt x="1182" y="7324"/>
                  </a:cubicBezTo>
                  <a:cubicBezTo>
                    <a:pt x="1290" y="7431"/>
                    <a:pt x="1192" y="7543"/>
                    <a:pt x="1199" y="7649"/>
                  </a:cubicBezTo>
                  <a:cubicBezTo>
                    <a:pt x="1206" y="7755"/>
                    <a:pt x="1239" y="7800"/>
                    <a:pt x="1223" y="7962"/>
                  </a:cubicBezTo>
                  <a:cubicBezTo>
                    <a:pt x="1207" y="8124"/>
                    <a:pt x="1334" y="8396"/>
                    <a:pt x="1102" y="8620"/>
                  </a:cubicBezTo>
                  <a:cubicBezTo>
                    <a:pt x="795" y="8917"/>
                    <a:pt x="443" y="9228"/>
                    <a:pt x="470" y="9744"/>
                  </a:cubicBezTo>
                  <a:cubicBezTo>
                    <a:pt x="479" y="9915"/>
                    <a:pt x="2376" y="9516"/>
                    <a:pt x="3293" y="9667"/>
                  </a:cubicBezTo>
                  <a:cubicBezTo>
                    <a:pt x="4210" y="9818"/>
                    <a:pt x="5529" y="9982"/>
                    <a:pt x="5971" y="10652"/>
                  </a:cubicBezTo>
                  <a:lnTo>
                    <a:pt x="6232" y="10504"/>
                  </a:lnTo>
                  <a:lnTo>
                    <a:pt x="7118" y="10169"/>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62" name="Freeform 861"/>
            <p:cNvSpPr>
              <a:spLocks/>
            </p:cNvSpPr>
            <p:nvPr/>
          </p:nvSpPr>
          <p:spPr bwMode="auto">
            <a:xfrm>
              <a:off x="5976777" y="3886915"/>
              <a:ext cx="699823" cy="716181"/>
            </a:xfrm>
            <a:custGeom>
              <a:avLst/>
              <a:gdLst>
                <a:gd name="T0" fmla="*/ 9397 w 10736"/>
                <a:gd name="T1" fmla="*/ 4647 h 10000"/>
                <a:gd name="T2" fmla="*/ 9543 w 10736"/>
                <a:gd name="T3" fmla="*/ 5202 h 10000"/>
                <a:gd name="T4" fmla="*/ 10736 w 10736"/>
                <a:gd name="T5" fmla="*/ 4050 h 10000"/>
                <a:gd name="T6" fmla="*/ 10593 w 10736"/>
                <a:gd name="T7" fmla="*/ 3380 h 10000"/>
                <a:gd name="T8" fmla="*/ 10055 w 10736"/>
                <a:gd name="T9" fmla="*/ 2790 h 10000"/>
                <a:gd name="T10" fmla="*/ 9075 w 10736"/>
                <a:gd name="T11" fmla="*/ 2540 h 10000"/>
                <a:gd name="T12" fmla="*/ 8793 w 10736"/>
                <a:gd name="T13" fmla="*/ 3233 h 10000"/>
                <a:gd name="T14" fmla="*/ 8672 w 10736"/>
                <a:gd name="T15" fmla="*/ 3668 h 10000"/>
                <a:gd name="T16" fmla="*/ 7869 w 10736"/>
                <a:gd name="T17" fmla="*/ 3527 h 10000"/>
                <a:gd name="T18" fmla="*/ 7715 w 10736"/>
                <a:gd name="T19" fmla="*/ 3110 h 10000"/>
                <a:gd name="T20" fmla="*/ 7031 w 10736"/>
                <a:gd name="T21" fmla="*/ 3152 h 10000"/>
                <a:gd name="T22" fmla="*/ 6584 w 10736"/>
                <a:gd name="T23" fmla="*/ 3468 h 10000"/>
                <a:gd name="T24" fmla="*/ 5357 w 10736"/>
                <a:gd name="T25" fmla="*/ 3257 h 10000"/>
                <a:gd name="T26" fmla="*/ 4575 w 10736"/>
                <a:gd name="T27" fmla="*/ 2102 h 10000"/>
                <a:gd name="T28" fmla="*/ 3794 w 10736"/>
                <a:gd name="T29" fmla="*/ 1471 h 10000"/>
                <a:gd name="T30" fmla="*/ 3974 w 10736"/>
                <a:gd name="T31" fmla="*/ 894 h 10000"/>
                <a:gd name="T32" fmla="*/ 4240 w 10736"/>
                <a:gd name="T33" fmla="*/ 0 h 10000"/>
                <a:gd name="T34" fmla="*/ 3125 w 10736"/>
                <a:gd name="T35" fmla="*/ 0 h 10000"/>
                <a:gd name="T36" fmla="*/ 3348 w 10736"/>
                <a:gd name="T37" fmla="*/ 210 h 10000"/>
                <a:gd name="T38" fmla="*/ 2120 w 10736"/>
                <a:gd name="T39" fmla="*/ 946 h 10000"/>
                <a:gd name="T40" fmla="*/ 2232 w 10736"/>
                <a:gd name="T41" fmla="*/ 1681 h 10000"/>
                <a:gd name="T42" fmla="*/ 1339 w 10736"/>
                <a:gd name="T43" fmla="*/ 3047 h 10000"/>
                <a:gd name="T44" fmla="*/ 557 w 10736"/>
                <a:gd name="T45" fmla="*/ 3363 h 10000"/>
                <a:gd name="T46" fmla="*/ 1116 w 10736"/>
                <a:gd name="T47" fmla="*/ 4203 h 10000"/>
                <a:gd name="T48" fmla="*/ 223 w 10736"/>
                <a:gd name="T49" fmla="*/ 4518 h 10000"/>
                <a:gd name="T50" fmla="*/ 446 w 10736"/>
                <a:gd name="T51" fmla="*/ 5149 h 10000"/>
                <a:gd name="T52" fmla="*/ 1450 w 10736"/>
                <a:gd name="T53" fmla="*/ 5149 h 10000"/>
                <a:gd name="T54" fmla="*/ 2009 w 10736"/>
                <a:gd name="T55" fmla="*/ 8004 h 10000"/>
                <a:gd name="T56" fmla="*/ 2901 w 10736"/>
                <a:gd name="T57" fmla="*/ 9475 h 10000"/>
                <a:gd name="T58" fmla="*/ 3571 w 10736"/>
                <a:gd name="T59" fmla="*/ 9685 h 10000"/>
                <a:gd name="T60" fmla="*/ 4128 w 10736"/>
                <a:gd name="T61" fmla="*/ 8739 h 10000"/>
                <a:gd name="T62" fmla="*/ 4352 w 10736"/>
                <a:gd name="T63" fmla="*/ 7356 h 10000"/>
                <a:gd name="T64" fmla="*/ 5915 w 10736"/>
                <a:gd name="T65" fmla="*/ 6200 h 10000"/>
                <a:gd name="T66" fmla="*/ 7176 w 10736"/>
                <a:gd name="T67" fmla="*/ 5350 h 10000"/>
                <a:gd name="T68" fmla="*/ 7861 w 10736"/>
                <a:gd name="T69" fmla="*/ 4584 h 10000"/>
                <a:gd name="T70" fmla="*/ 8087 w 10736"/>
                <a:gd name="T71" fmla="*/ 4235 h 10000"/>
                <a:gd name="T72" fmla="*/ 8784 w 10736"/>
                <a:gd name="T73" fmla="*/ 4472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9054" y="3526"/>
                    <a:pt x="9034" y="3598"/>
                  </a:cubicBezTo>
                  <a:lnTo>
                    <a:pt x="8672" y="3668"/>
                  </a:lnTo>
                  <a:lnTo>
                    <a:pt x="8472" y="3566"/>
                  </a:lnTo>
                  <a:cubicBezTo>
                    <a:pt x="8338" y="3543"/>
                    <a:pt x="7904" y="3596"/>
                    <a:pt x="7869" y="3527"/>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63" name="Freeform 862"/>
            <p:cNvSpPr>
              <a:spLocks/>
            </p:cNvSpPr>
            <p:nvPr/>
          </p:nvSpPr>
          <p:spPr bwMode="auto">
            <a:xfrm>
              <a:off x="5737925" y="3860107"/>
              <a:ext cx="327091" cy="222131"/>
            </a:xfrm>
            <a:custGeom>
              <a:avLst/>
              <a:gdLst>
                <a:gd name="T0" fmla="*/ 42194905 w 10000"/>
                <a:gd name="T1" fmla="*/ 804452 h 11017"/>
                <a:gd name="T2" fmla="*/ 37781525 w 10000"/>
                <a:gd name="T3" fmla="*/ 2875510 h 11017"/>
                <a:gd name="T4" fmla="*/ 34799598 w 10000"/>
                <a:gd name="T5" fmla="*/ 2875510 h 11017"/>
                <a:gd name="T6" fmla="*/ 33802569 w 10000"/>
                <a:gd name="T7" fmla="*/ 718884 h 11017"/>
                <a:gd name="T8" fmla="*/ 32810154 w 10000"/>
                <a:gd name="T9" fmla="*/ 0 h 11017"/>
                <a:gd name="T10" fmla="*/ 29828227 w 10000"/>
                <a:gd name="T11" fmla="*/ 2156626 h 11017"/>
                <a:gd name="T12" fmla="*/ 27838783 w 10000"/>
                <a:gd name="T13" fmla="*/ 3596842 h 11017"/>
                <a:gd name="T14" fmla="*/ 24038190 w 10000"/>
                <a:gd name="T15" fmla="*/ 2836399 h 11017"/>
                <a:gd name="T16" fmla="*/ 21874963 w 10000"/>
                <a:gd name="T17" fmla="*/ 2875510 h 11017"/>
                <a:gd name="T18" fmla="*/ 18888455 w 10000"/>
                <a:gd name="T19" fmla="*/ 2875510 h 11017"/>
                <a:gd name="T20" fmla="*/ 14914113 w 10000"/>
                <a:gd name="T21" fmla="*/ 2156626 h 11017"/>
                <a:gd name="T22" fmla="*/ 13917084 w 10000"/>
                <a:gd name="T23" fmla="*/ 5753468 h 11017"/>
                <a:gd name="T24" fmla="*/ 8950293 w 10000"/>
                <a:gd name="T25" fmla="*/ 7191211 h 11017"/>
                <a:gd name="T26" fmla="*/ 6960849 w 10000"/>
                <a:gd name="T27" fmla="*/ 8628978 h 11017"/>
                <a:gd name="T28" fmla="*/ 3978922 w 10000"/>
                <a:gd name="T29" fmla="*/ 7910095 h 11017"/>
                <a:gd name="T30" fmla="*/ 1989478 w 10000"/>
                <a:gd name="T31" fmla="*/ 7191211 h 11017"/>
                <a:gd name="T32" fmla="*/ 992449 w 10000"/>
                <a:gd name="T33" fmla="*/ 11506937 h 11017"/>
                <a:gd name="T34" fmla="*/ 0 w 10000"/>
                <a:gd name="T35" fmla="*/ 14382447 h 11017"/>
                <a:gd name="T36" fmla="*/ 0 w 10000"/>
                <a:gd name="T37" fmla="*/ 17979264 h 11017"/>
                <a:gd name="T38" fmla="*/ 3978922 w 10000"/>
                <a:gd name="T39" fmla="*/ 19417031 h 11017"/>
                <a:gd name="T40" fmla="*/ 1989478 w 10000"/>
                <a:gd name="T41" fmla="*/ 23732733 h 11017"/>
                <a:gd name="T42" fmla="*/ 567119 w 10000"/>
                <a:gd name="T43" fmla="*/ 25970054 h 11017"/>
                <a:gd name="T44" fmla="*/ 4651220 w 10000"/>
                <a:gd name="T45" fmla="*/ 26608242 h 11017"/>
                <a:gd name="T46" fmla="*/ 6677273 w 10000"/>
                <a:gd name="T47" fmla="*/ 26635157 h 11017"/>
                <a:gd name="T48" fmla="*/ 12238631 w 10000"/>
                <a:gd name="T49" fmla="*/ 26847879 h 11017"/>
                <a:gd name="T50" fmla="*/ 20278820 w 10000"/>
                <a:gd name="T51" fmla="*/ 25089805 h 11017"/>
                <a:gd name="T52" fmla="*/ 21509076 w 10000"/>
                <a:gd name="T53" fmla="*/ 21813294 h 11017"/>
                <a:gd name="T54" fmla="*/ 25373658 w 10000"/>
                <a:gd name="T55" fmla="*/ 21016164 h 11017"/>
                <a:gd name="T56" fmla="*/ 31552416 w 10000"/>
                <a:gd name="T57" fmla="*/ 19018479 h 11017"/>
                <a:gd name="T58" fmla="*/ 31781096 w 10000"/>
                <a:gd name="T59" fmla="*/ 16539073 h 11017"/>
                <a:gd name="T60" fmla="*/ 33107403 w 10000"/>
                <a:gd name="T61" fmla="*/ 15900884 h 11017"/>
                <a:gd name="T62" fmla="*/ 34854495 w 10000"/>
                <a:gd name="T63" fmla="*/ 14861694 h 11017"/>
                <a:gd name="T64" fmla="*/ 37827261 w 10000"/>
                <a:gd name="T65" fmla="*/ 12066880 h 11017"/>
                <a:gd name="T66" fmla="*/ 38394346 w 10000"/>
                <a:gd name="T67" fmla="*/ 10387052 h 11017"/>
                <a:gd name="T68" fmla="*/ 40360956 w 10000"/>
                <a:gd name="T69" fmla="*/ 7831849 h 11017"/>
                <a:gd name="T70" fmla="*/ 38773940 w 10000"/>
                <a:gd name="T71" fmla="*/ 5034585 h 11017"/>
                <a:gd name="T72" fmla="*/ 45734789 w 10000"/>
                <a:gd name="T73" fmla="*/ 4315701 h 11017"/>
                <a:gd name="T74" fmla="*/ 43745311 w 10000"/>
                <a:gd name="T75" fmla="*/ 2156626 h 11017"/>
                <a:gd name="T76" fmla="*/ 42194905 w 10000"/>
                <a:gd name="T77" fmla="*/ 80445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00" h="11017">
                  <a:moveTo>
                    <a:pt x="9226" y="329"/>
                  </a:moveTo>
                  <a:cubicBezTo>
                    <a:pt x="8904" y="611"/>
                    <a:pt x="8531" y="1035"/>
                    <a:pt x="8261" y="1176"/>
                  </a:cubicBezTo>
                  <a:cubicBezTo>
                    <a:pt x="7992" y="1317"/>
                    <a:pt x="7826" y="1176"/>
                    <a:pt x="7609" y="1176"/>
                  </a:cubicBezTo>
                  <a:cubicBezTo>
                    <a:pt x="7536" y="882"/>
                    <a:pt x="7464" y="588"/>
                    <a:pt x="7391" y="294"/>
                  </a:cubicBezTo>
                  <a:lnTo>
                    <a:pt x="7174" y="0"/>
                  </a:lnTo>
                  <a:lnTo>
                    <a:pt x="6522" y="882"/>
                  </a:lnTo>
                  <a:cubicBezTo>
                    <a:pt x="6377" y="1078"/>
                    <a:pt x="6298" y="1425"/>
                    <a:pt x="6087" y="1471"/>
                  </a:cubicBezTo>
                  <a:cubicBezTo>
                    <a:pt x="5876" y="1517"/>
                    <a:pt x="5533" y="1264"/>
                    <a:pt x="5256" y="1160"/>
                  </a:cubicBezTo>
                  <a:cubicBezTo>
                    <a:pt x="5098" y="1165"/>
                    <a:pt x="4971" y="1173"/>
                    <a:pt x="4783" y="1176"/>
                  </a:cubicBezTo>
                  <a:cubicBezTo>
                    <a:pt x="4595" y="1179"/>
                    <a:pt x="4348" y="1176"/>
                    <a:pt x="4130" y="1176"/>
                  </a:cubicBezTo>
                  <a:lnTo>
                    <a:pt x="3261" y="882"/>
                  </a:lnTo>
                  <a:cubicBezTo>
                    <a:pt x="3188" y="1372"/>
                    <a:pt x="3116" y="1863"/>
                    <a:pt x="3043" y="2353"/>
                  </a:cubicBezTo>
                  <a:lnTo>
                    <a:pt x="1957" y="2941"/>
                  </a:lnTo>
                  <a:lnTo>
                    <a:pt x="1522" y="3529"/>
                  </a:lnTo>
                  <a:lnTo>
                    <a:pt x="870" y="3235"/>
                  </a:lnTo>
                  <a:lnTo>
                    <a:pt x="435" y="2941"/>
                  </a:lnTo>
                  <a:cubicBezTo>
                    <a:pt x="362" y="3529"/>
                    <a:pt x="290" y="4118"/>
                    <a:pt x="217" y="4706"/>
                  </a:cubicBezTo>
                  <a:cubicBezTo>
                    <a:pt x="145" y="5098"/>
                    <a:pt x="72" y="5490"/>
                    <a:pt x="0" y="5882"/>
                  </a:cubicBezTo>
                  <a:lnTo>
                    <a:pt x="0" y="7353"/>
                  </a:lnTo>
                  <a:lnTo>
                    <a:pt x="870" y="7941"/>
                  </a:lnTo>
                  <a:cubicBezTo>
                    <a:pt x="435" y="9706"/>
                    <a:pt x="559" y="9259"/>
                    <a:pt x="435" y="9706"/>
                  </a:cubicBezTo>
                  <a:cubicBezTo>
                    <a:pt x="311" y="10153"/>
                    <a:pt x="27" y="10425"/>
                    <a:pt x="124" y="10621"/>
                  </a:cubicBezTo>
                  <a:cubicBezTo>
                    <a:pt x="221" y="10817"/>
                    <a:pt x="794" y="10837"/>
                    <a:pt x="1017" y="10882"/>
                  </a:cubicBezTo>
                  <a:cubicBezTo>
                    <a:pt x="1240" y="10927"/>
                    <a:pt x="1315" y="10844"/>
                    <a:pt x="1460" y="10893"/>
                  </a:cubicBezTo>
                  <a:cubicBezTo>
                    <a:pt x="1605" y="10942"/>
                    <a:pt x="2180" y="11085"/>
                    <a:pt x="2676" y="10980"/>
                  </a:cubicBezTo>
                  <a:cubicBezTo>
                    <a:pt x="3172" y="10875"/>
                    <a:pt x="4096" y="10604"/>
                    <a:pt x="4434" y="10261"/>
                  </a:cubicBezTo>
                  <a:cubicBezTo>
                    <a:pt x="4772" y="9918"/>
                    <a:pt x="4517" y="9199"/>
                    <a:pt x="4703" y="8921"/>
                  </a:cubicBezTo>
                  <a:cubicBezTo>
                    <a:pt x="4889" y="8643"/>
                    <a:pt x="5182" y="8785"/>
                    <a:pt x="5548" y="8595"/>
                  </a:cubicBezTo>
                  <a:cubicBezTo>
                    <a:pt x="5914" y="8405"/>
                    <a:pt x="6666" y="8083"/>
                    <a:pt x="6899" y="7778"/>
                  </a:cubicBezTo>
                  <a:cubicBezTo>
                    <a:pt x="7133" y="7473"/>
                    <a:pt x="6892" y="6977"/>
                    <a:pt x="6949" y="6764"/>
                  </a:cubicBezTo>
                  <a:cubicBezTo>
                    <a:pt x="7006" y="6552"/>
                    <a:pt x="7127" y="6617"/>
                    <a:pt x="7239" y="6503"/>
                  </a:cubicBezTo>
                  <a:cubicBezTo>
                    <a:pt x="7351" y="6389"/>
                    <a:pt x="7449" y="6339"/>
                    <a:pt x="7621" y="6078"/>
                  </a:cubicBezTo>
                  <a:cubicBezTo>
                    <a:pt x="7793" y="5817"/>
                    <a:pt x="8142" y="5240"/>
                    <a:pt x="8271" y="4935"/>
                  </a:cubicBezTo>
                  <a:cubicBezTo>
                    <a:pt x="8400" y="4630"/>
                    <a:pt x="8303" y="4537"/>
                    <a:pt x="8395" y="4248"/>
                  </a:cubicBezTo>
                  <a:cubicBezTo>
                    <a:pt x="8487" y="3959"/>
                    <a:pt x="8811" y="3568"/>
                    <a:pt x="8825" y="3203"/>
                  </a:cubicBezTo>
                  <a:cubicBezTo>
                    <a:pt x="8839" y="2838"/>
                    <a:pt x="8282" y="2299"/>
                    <a:pt x="8478" y="2059"/>
                  </a:cubicBezTo>
                  <a:cubicBezTo>
                    <a:pt x="8674" y="1819"/>
                    <a:pt x="9493" y="1863"/>
                    <a:pt x="10000" y="1765"/>
                  </a:cubicBezTo>
                  <a:lnTo>
                    <a:pt x="9565" y="882"/>
                  </a:lnTo>
                  <a:lnTo>
                    <a:pt x="9226" y="329"/>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64" name="Freeform 863"/>
            <p:cNvSpPr>
              <a:spLocks/>
            </p:cNvSpPr>
            <p:nvPr/>
          </p:nvSpPr>
          <p:spPr bwMode="auto">
            <a:xfrm>
              <a:off x="6487952" y="4189473"/>
              <a:ext cx="108017" cy="112342"/>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65" name="Freeform 864"/>
            <p:cNvSpPr>
              <a:spLocks/>
            </p:cNvSpPr>
            <p:nvPr/>
          </p:nvSpPr>
          <p:spPr bwMode="auto">
            <a:xfrm>
              <a:off x="6255185" y="4043939"/>
              <a:ext cx="205382" cy="97023"/>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66" name="Freeform 865"/>
            <p:cNvSpPr>
              <a:spLocks/>
            </p:cNvSpPr>
            <p:nvPr/>
          </p:nvSpPr>
          <p:spPr bwMode="auto">
            <a:xfrm>
              <a:off x="6588362" y="4152451"/>
              <a:ext cx="223640" cy="394474"/>
            </a:xfrm>
            <a:custGeom>
              <a:avLst/>
              <a:gdLst>
                <a:gd name="T0" fmla="*/ 2941487 w 11115"/>
                <a:gd name="T1" fmla="*/ 0 h 10000"/>
                <a:gd name="T2" fmla="*/ 2301066 w 11115"/>
                <a:gd name="T3" fmla="*/ 1507767 h 10000"/>
                <a:gd name="T4" fmla="*/ 1988782 w 11115"/>
                <a:gd name="T5" fmla="*/ 1911774 h 10000"/>
                <a:gd name="T6" fmla="*/ 1889978 w 11115"/>
                <a:gd name="T7" fmla="*/ 1447627 h 10000"/>
                <a:gd name="T8" fmla="*/ 815983 w 11115"/>
                <a:gd name="T9" fmla="*/ 3633562 h 10000"/>
                <a:gd name="T10" fmla="*/ 159229 w 11115"/>
                <a:gd name="T11" fmla="*/ 6492761 h 10000"/>
                <a:gd name="T12" fmla="*/ 0 w 11115"/>
                <a:gd name="T13" fmla="*/ 8481500 h 10000"/>
                <a:gd name="T14" fmla="*/ 1087684 w 11115"/>
                <a:gd name="T15" fmla="*/ 12987926 h 10000"/>
                <a:gd name="T16" fmla="*/ 843319 w 11115"/>
                <a:gd name="T17" fmla="*/ 15428745 h 10000"/>
                <a:gd name="T18" fmla="*/ 2095522 w 11115"/>
                <a:gd name="T19" fmla="*/ 15900053 h 10000"/>
                <a:gd name="T20" fmla="*/ 2814024 w 11115"/>
                <a:gd name="T21" fmla="*/ 15818330 h 10000"/>
                <a:gd name="T22" fmla="*/ 2413979 w 11115"/>
                <a:gd name="T23" fmla="*/ 13925785 h 10000"/>
                <a:gd name="T24" fmla="*/ 2678184 w 11115"/>
                <a:gd name="T25" fmla="*/ 14440409 h 10000"/>
                <a:gd name="T26" fmla="*/ 2947680 w 11115"/>
                <a:gd name="T27" fmla="*/ 17201058 h 10000"/>
                <a:gd name="T28" fmla="*/ 3258621 w 11115"/>
                <a:gd name="T29" fmla="*/ 19273925 h 10000"/>
                <a:gd name="T30" fmla="*/ 3332734 w 11115"/>
                <a:gd name="T31" fmla="*/ 24047301 h 10000"/>
                <a:gd name="T32" fmla="*/ 3972714 w 11115"/>
                <a:gd name="T33" fmla="*/ 21363617 h 10000"/>
                <a:gd name="T34" fmla="*/ 3695282 w 11115"/>
                <a:gd name="T35" fmla="*/ 16676820 h 10000"/>
                <a:gd name="T36" fmla="*/ 3243189 w 11115"/>
                <a:gd name="T37" fmla="*/ 15344568 h 10000"/>
                <a:gd name="T38" fmla="*/ 3469015 w 11115"/>
                <a:gd name="T39" fmla="*/ 14279267 h 10000"/>
                <a:gd name="T40" fmla="*/ 3431076 w 11115"/>
                <a:gd name="T41" fmla="*/ 13394336 h 10000"/>
                <a:gd name="T42" fmla="*/ 2828574 w 11115"/>
                <a:gd name="T43" fmla="*/ 11530684 h 10000"/>
                <a:gd name="T44" fmla="*/ 3129836 w 11115"/>
                <a:gd name="T45" fmla="*/ 10111901 h 10000"/>
                <a:gd name="T46" fmla="*/ 3491501 w 11115"/>
                <a:gd name="T47" fmla="*/ 10090269 h 10000"/>
                <a:gd name="T48" fmla="*/ 4271771 w 11115"/>
                <a:gd name="T49" fmla="*/ 9188463 h 10000"/>
                <a:gd name="T50" fmla="*/ 4554935 w 11115"/>
                <a:gd name="T51" fmla="*/ 8416553 h 10000"/>
                <a:gd name="T52" fmla="*/ 4902492 w 11115"/>
                <a:gd name="T53" fmla="*/ 7219002 h 10000"/>
                <a:gd name="T54" fmla="*/ 4259405 w 11115"/>
                <a:gd name="T55" fmla="*/ 7387355 h 10000"/>
                <a:gd name="T56" fmla="*/ 4224574 w 11115"/>
                <a:gd name="T57" fmla="*/ 6956908 h 10000"/>
                <a:gd name="T58" fmla="*/ 3921107 w 11115"/>
                <a:gd name="T59" fmla="*/ 6475936 h 10000"/>
                <a:gd name="T60" fmla="*/ 3894212 w 11115"/>
                <a:gd name="T61" fmla="*/ 5427460 h 10000"/>
                <a:gd name="T62" fmla="*/ 3430636 w 11115"/>
                <a:gd name="T63" fmla="*/ 4114486 h 10000"/>
                <a:gd name="T64" fmla="*/ 3277139 w 11115"/>
                <a:gd name="T65" fmla="*/ 4239524 h 10000"/>
                <a:gd name="T66" fmla="*/ 3129836 w 11115"/>
                <a:gd name="T67" fmla="*/ 3727353 h 10000"/>
                <a:gd name="T68" fmla="*/ 3469015 w 11115"/>
                <a:gd name="T69" fmla="*/ 3015533 h 10000"/>
                <a:gd name="T70" fmla="*/ 3469015 w 11115"/>
                <a:gd name="T71" fmla="*/ 1154285 h 10000"/>
                <a:gd name="T72" fmla="*/ 2941487 w 11115"/>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15"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lnTo>
                    <a:pt x="9657" y="3072"/>
                  </a:lnTo>
                  <a:cubicBezTo>
                    <a:pt x="9631" y="3012"/>
                    <a:pt x="9604" y="2953"/>
                    <a:pt x="9578" y="2893"/>
                  </a:cubicBezTo>
                  <a:lnTo>
                    <a:pt x="8890" y="2693"/>
                  </a:lnTo>
                  <a:cubicBezTo>
                    <a:pt x="8870" y="2548"/>
                    <a:pt x="8849" y="2402"/>
                    <a:pt x="8829" y="2257"/>
                  </a:cubicBezTo>
                  <a:lnTo>
                    <a:pt x="7778" y="1711"/>
                  </a:lnTo>
                  <a:lnTo>
                    <a:pt x="7430" y="1763"/>
                  </a:lnTo>
                  <a:lnTo>
                    <a:pt x="7096" y="1550"/>
                  </a:lnTo>
                  <a:lnTo>
                    <a:pt x="7865" y="1254"/>
                  </a:lnTo>
                  <a:lnTo>
                    <a:pt x="7865" y="480"/>
                  </a:lnTo>
                  <a:lnTo>
                    <a:pt x="6669"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67" name="Freeform 866"/>
            <p:cNvSpPr>
              <a:spLocks/>
            </p:cNvSpPr>
            <p:nvPr/>
          </p:nvSpPr>
          <p:spPr bwMode="auto">
            <a:xfrm>
              <a:off x="6484909" y="4112876"/>
              <a:ext cx="85196" cy="39575"/>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lumMod val="65000"/>
              </a:schemeClr>
            </a:solidFill>
            <a:ln w="9525">
              <a:solidFill>
                <a:schemeClr val="bg1"/>
              </a:solidFill>
              <a:round/>
              <a:headEnd/>
              <a:tailEnd/>
            </a:ln>
          </p:spPr>
          <p:txBody>
            <a:bodyPr wrap="square"/>
            <a:lstStyle/>
            <a:p>
              <a:endParaRPr lang="en-US" sz="1100" dirty="0"/>
            </a:p>
          </p:txBody>
        </p:sp>
        <p:sp>
          <p:nvSpPr>
            <p:cNvPr id="868" name="Freeform 867"/>
            <p:cNvSpPr>
              <a:spLocks/>
            </p:cNvSpPr>
            <p:nvPr/>
          </p:nvSpPr>
          <p:spPr bwMode="auto">
            <a:xfrm>
              <a:off x="6805916" y="4615862"/>
              <a:ext cx="123229" cy="118725"/>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69" name="Freeform 868"/>
            <p:cNvSpPr>
              <a:spLocks/>
            </p:cNvSpPr>
            <p:nvPr/>
          </p:nvSpPr>
          <p:spPr bwMode="auto">
            <a:xfrm>
              <a:off x="6839386" y="4248197"/>
              <a:ext cx="191691" cy="316600"/>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70" name="Freeform 869"/>
            <p:cNvSpPr>
              <a:spLocks/>
            </p:cNvSpPr>
            <p:nvPr/>
          </p:nvSpPr>
          <p:spPr bwMode="auto">
            <a:xfrm>
              <a:off x="6780052" y="4268623"/>
              <a:ext cx="202341" cy="185109"/>
            </a:xfrm>
            <a:custGeom>
              <a:avLst/>
              <a:gdLst>
                <a:gd name="T0" fmla="*/ 73747949 w 10000"/>
                <a:gd name="T1" fmla="*/ 108505249 h 10000"/>
                <a:gd name="T2" fmla="*/ 85041699 w 10000"/>
                <a:gd name="T3" fmla="*/ 110381756 h 10000"/>
                <a:gd name="T4" fmla="*/ 85041699 w 10000"/>
                <a:gd name="T5" fmla="*/ 87731448 h 10000"/>
                <a:gd name="T6" fmla="*/ 73952372 w 10000"/>
                <a:gd name="T7" fmla="*/ 74552022 h 10000"/>
                <a:gd name="T8" fmla="*/ 59163507 w 10000"/>
                <a:gd name="T9" fmla="*/ 52641097 h 10000"/>
                <a:gd name="T10" fmla="*/ 48065735 w 10000"/>
                <a:gd name="T11" fmla="*/ 35057043 h 10000"/>
                <a:gd name="T12" fmla="*/ 51764830 w 10000"/>
                <a:gd name="T13" fmla="*/ 26315001 h 10000"/>
                <a:gd name="T14" fmla="*/ 48065735 w 10000"/>
                <a:gd name="T15" fmla="*/ 17550723 h 10000"/>
                <a:gd name="T16" fmla="*/ 36975965 w 10000"/>
                <a:gd name="T17" fmla="*/ 13146647 h 10000"/>
                <a:gd name="T18" fmla="*/ 29577309 w 10000"/>
                <a:gd name="T19" fmla="*/ 0 h 10000"/>
                <a:gd name="T20" fmla="*/ 25878192 w 10000"/>
                <a:gd name="T21" fmla="*/ 0 h 10000"/>
                <a:gd name="T22" fmla="*/ 7398656 w 10000"/>
                <a:gd name="T23" fmla="*/ 4371297 h 10000"/>
                <a:gd name="T24" fmla="*/ 0 w 10000"/>
                <a:gd name="T25" fmla="*/ 17550723 h 10000"/>
                <a:gd name="T26" fmla="*/ 3699117 w 10000"/>
                <a:gd name="T27" fmla="*/ 26315001 h 10000"/>
                <a:gd name="T28" fmla="*/ 7398656 w 10000"/>
                <a:gd name="T29" fmla="*/ 52641097 h 10000"/>
                <a:gd name="T30" fmla="*/ 33276848 w 10000"/>
                <a:gd name="T31" fmla="*/ 52641097 h 10000"/>
                <a:gd name="T32" fmla="*/ 44366175 w 10000"/>
                <a:gd name="T33" fmla="*/ 57012394 h 10000"/>
                <a:gd name="T34" fmla="*/ 62854157 w 10000"/>
                <a:gd name="T35" fmla="*/ 92102745 h 10000"/>
                <a:gd name="T36" fmla="*/ 59163507 w 10000"/>
                <a:gd name="T37" fmla="*/ 105988798 h 10000"/>
                <a:gd name="T38" fmla="*/ 73747949 w 10000"/>
                <a:gd name="T39" fmla="*/ 108505249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71" name="Freeform 870"/>
            <p:cNvSpPr>
              <a:spLocks/>
            </p:cNvSpPr>
            <p:nvPr/>
          </p:nvSpPr>
          <p:spPr bwMode="auto">
            <a:xfrm>
              <a:off x="6589883" y="4157557"/>
              <a:ext cx="258630" cy="394474"/>
            </a:xfrm>
            <a:custGeom>
              <a:avLst/>
              <a:gdLst>
                <a:gd name="T0" fmla="*/ 2939212 w 12864"/>
                <a:gd name="T1" fmla="*/ 0 h 10000"/>
                <a:gd name="T2" fmla="*/ 2299287 w 12864"/>
                <a:gd name="T3" fmla="*/ 1507767 h 10000"/>
                <a:gd name="T4" fmla="*/ 1987244 w 12864"/>
                <a:gd name="T5" fmla="*/ 1911774 h 10000"/>
                <a:gd name="T6" fmla="*/ 1888517 w 12864"/>
                <a:gd name="T7" fmla="*/ 1447627 h 10000"/>
                <a:gd name="T8" fmla="*/ 815352 w 12864"/>
                <a:gd name="T9" fmla="*/ 3633562 h 10000"/>
                <a:gd name="T10" fmla="*/ 159105 w 12864"/>
                <a:gd name="T11" fmla="*/ 6492761 h 10000"/>
                <a:gd name="T12" fmla="*/ 0 w 12864"/>
                <a:gd name="T13" fmla="*/ 8481500 h 10000"/>
                <a:gd name="T14" fmla="*/ 1086843 w 12864"/>
                <a:gd name="T15" fmla="*/ 12987926 h 10000"/>
                <a:gd name="T16" fmla="*/ 842667 w 12864"/>
                <a:gd name="T17" fmla="*/ 15428745 h 10000"/>
                <a:gd name="T18" fmla="*/ 2093902 w 12864"/>
                <a:gd name="T19" fmla="*/ 15900053 h 10000"/>
                <a:gd name="T20" fmla="*/ 2811848 w 12864"/>
                <a:gd name="T21" fmla="*/ 15818330 h 10000"/>
                <a:gd name="T22" fmla="*/ 2412113 w 12864"/>
                <a:gd name="T23" fmla="*/ 13925785 h 10000"/>
                <a:gd name="T24" fmla="*/ 2676114 w 12864"/>
                <a:gd name="T25" fmla="*/ 14440409 h 10000"/>
                <a:gd name="T26" fmla="*/ 2945401 w 12864"/>
                <a:gd name="T27" fmla="*/ 17201058 h 10000"/>
                <a:gd name="T28" fmla="*/ 3256101 w 12864"/>
                <a:gd name="T29" fmla="*/ 19273925 h 10000"/>
                <a:gd name="T30" fmla="*/ 3330137 w 12864"/>
                <a:gd name="T31" fmla="*/ 24047301 h 10000"/>
                <a:gd name="T32" fmla="*/ 3969642 w 12864"/>
                <a:gd name="T33" fmla="*/ 21363617 h 10000"/>
                <a:gd name="T34" fmla="*/ 3692425 w 12864"/>
                <a:gd name="T35" fmla="*/ 16676820 h 10000"/>
                <a:gd name="T36" fmla="*/ 3240682 w 12864"/>
                <a:gd name="T37" fmla="*/ 15344568 h 10000"/>
                <a:gd name="T38" fmla="*/ 3466333 w 12864"/>
                <a:gd name="T39" fmla="*/ 14279267 h 10000"/>
                <a:gd name="T40" fmla="*/ 3428424 w 12864"/>
                <a:gd name="T41" fmla="*/ 13394336 h 10000"/>
                <a:gd name="T42" fmla="*/ 2826387 w 12864"/>
                <a:gd name="T43" fmla="*/ 11530684 h 10000"/>
                <a:gd name="T44" fmla="*/ 3127416 w 12864"/>
                <a:gd name="T45" fmla="*/ 10111901 h 10000"/>
                <a:gd name="T46" fmla="*/ 3488802 w 12864"/>
                <a:gd name="T47" fmla="*/ 10090269 h 10000"/>
                <a:gd name="T48" fmla="*/ 4268468 w 12864"/>
                <a:gd name="T49" fmla="*/ 9188463 h 10000"/>
                <a:gd name="T50" fmla="*/ 4551413 w 12864"/>
                <a:gd name="T51" fmla="*/ 8416553 h 10000"/>
                <a:gd name="T52" fmla="*/ 4898701 w 12864"/>
                <a:gd name="T53" fmla="*/ 7219002 h 10000"/>
                <a:gd name="T54" fmla="*/ 5669536 w 12864"/>
                <a:gd name="T55" fmla="*/ 7000173 h 10000"/>
                <a:gd name="T56" fmla="*/ 5405094 w 12864"/>
                <a:gd name="T57" fmla="*/ 4934518 h 10000"/>
                <a:gd name="T58" fmla="*/ 4870925 w 12864"/>
                <a:gd name="T59" fmla="*/ 4152993 h 10000"/>
                <a:gd name="T60" fmla="*/ 4190888 w 12864"/>
                <a:gd name="T61" fmla="*/ 3907675 h 10000"/>
                <a:gd name="T62" fmla="*/ 3427983 w 12864"/>
                <a:gd name="T63" fmla="*/ 4114486 h 10000"/>
                <a:gd name="T64" fmla="*/ 3274605 w 12864"/>
                <a:gd name="T65" fmla="*/ 4239524 h 10000"/>
                <a:gd name="T66" fmla="*/ 3127416 w 12864"/>
                <a:gd name="T67" fmla="*/ 3727353 h 10000"/>
                <a:gd name="T68" fmla="*/ 3466333 w 12864"/>
                <a:gd name="T69" fmla="*/ 3015533 h 10000"/>
                <a:gd name="T70" fmla="*/ 3466333 w 12864"/>
                <a:gd name="T71" fmla="*/ 1154285 h 10000"/>
                <a:gd name="T72" fmla="*/ 293921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sp>
          <p:nvSpPr>
            <p:cNvPr id="872" name="Freeform 871"/>
            <p:cNvSpPr>
              <a:spLocks/>
            </p:cNvSpPr>
            <p:nvPr/>
          </p:nvSpPr>
          <p:spPr bwMode="auto">
            <a:xfrm>
              <a:off x="6840907" y="4442243"/>
              <a:ext cx="141486" cy="94469"/>
            </a:xfrm>
            <a:custGeom>
              <a:avLst/>
              <a:gdLst>
                <a:gd name="T0" fmla="*/ 23630289 w 10000"/>
                <a:gd name="T1" fmla="*/ 1493488 h 6448"/>
                <a:gd name="T2" fmla="*/ 21342431 w 10000"/>
                <a:gd name="T3" fmla="*/ 827426 h 6448"/>
                <a:gd name="T4" fmla="*/ 16292104 w 10000"/>
                <a:gd name="T5" fmla="*/ 0 h 6448"/>
                <a:gd name="T6" fmla="*/ 5429683 w 10000"/>
                <a:gd name="T7" fmla="*/ 2753903 h 6448"/>
                <a:gd name="T8" fmla="*/ 0 w 10000"/>
                <a:gd name="T9" fmla="*/ 8267030 h 6448"/>
                <a:gd name="T10" fmla="*/ 0 w 10000"/>
                <a:gd name="T11" fmla="*/ 19282643 h 6448"/>
                <a:gd name="T12" fmla="*/ 9049619 w 10000"/>
                <a:gd name="T13" fmla="*/ 33040882 h 6448"/>
                <a:gd name="T14" fmla="*/ 12669334 w 10000"/>
                <a:gd name="T15" fmla="*/ 35800433 h 6448"/>
                <a:gd name="T16" fmla="*/ 16292104 w 10000"/>
                <a:gd name="T17" fmla="*/ 33040882 h 6448"/>
                <a:gd name="T18" fmla="*/ 18096196 w 10000"/>
                <a:gd name="T19" fmla="*/ 27533404 h 6448"/>
                <a:gd name="T20" fmla="*/ 23531755 w 10000"/>
                <a:gd name="T21" fmla="*/ 24796116 h 6448"/>
                <a:gd name="T22" fmla="*/ 28958603 w 10000"/>
                <a:gd name="T23" fmla="*/ 19282643 h 6448"/>
                <a:gd name="T24" fmla="*/ 28958603 w 10000"/>
                <a:gd name="T25" fmla="*/ 2753903 h 6448"/>
                <a:gd name="T26" fmla="*/ 23630289 w 10000"/>
                <a:gd name="T27" fmla="*/ 1493488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pattFill prst="smGrid">
              <a:fgClr>
                <a:srgbClr val="00B050"/>
              </a:fgClr>
              <a:bgClr>
                <a:schemeClr val="accent4">
                  <a:lumMod val="50000"/>
                </a:schemeClr>
              </a:bgClr>
            </a:pattFill>
            <a:ln w="9525">
              <a:solidFill>
                <a:schemeClr val="bg1"/>
              </a:solidFill>
              <a:round/>
              <a:headEnd/>
              <a:tailEnd/>
            </a:ln>
          </p:spPr>
          <p:txBody>
            <a:bodyPr wrap="square"/>
            <a:lstStyle/>
            <a:p>
              <a:endParaRPr lang="en-US" sz="1100" dirty="0"/>
            </a:p>
          </p:txBody>
        </p:sp>
      </p:grpSp>
      <p:cxnSp>
        <p:nvCxnSpPr>
          <p:cNvPr id="885" name="Straight Arrow Connector 884"/>
          <p:cNvCxnSpPr>
            <a:stCxn id="3" idx="2"/>
          </p:cNvCxnSpPr>
          <p:nvPr/>
        </p:nvCxnSpPr>
        <p:spPr>
          <a:xfrm>
            <a:off x="1032255" y="2427825"/>
            <a:ext cx="1315681" cy="12165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86" name="Straight Arrow Connector 885"/>
          <p:cNvCxnSpPr>
            <a:stCxn id="277" idx="2"/>
          </p:cNvCxnSpPr>
          <p:nvPr/>
        </p:nvCxnSpPr>
        <p:spPr>
          <a:xfrm flipH="1">
            <a:off x="4297708" y="2023256"/>
            <a:ext cx="327697" cy="8143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87" name="Straight Arrow Connector 886"/>
          <p:cNvCxnSpPr>
            <a:stCxn id="280" idx="2"/>
          </p:cNvCxnSpPr>
          <p:nvPr/>
        </p:nvCxnSpPr>
        <p:spPr>
          <a:xfrm flipH="1">
            <a:off x="4297708" y="2021611"/>
            <a:ext cx="2287330" cy="8160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88" name="Straight Arrow Connector 887"/>
          <p:cNvCxnSpPr>
            <a:stCxn id="281" idx="1"/>
          </p:cNvCxnSpPr>
          <p:nvPr/>
        </p:nvCxnSpPr>
        <p:spPr>
          <a:xfrm flipH="1">
            <a:off x="4350040" y="2069015"/>
            <a:ext cx="3374472" cy="7686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89" name="Straight Arrow Connector 888"/>
          <p:cNvCxnSpPr>
            <a:stCxn id="268" idx="3"/>
          </p:cNvCxnSpPr>
          <p:nvPr/>
        </p:nvCxnSpPr>
        <p:spPr>
          <a:xfrm flipV="1">
            <a:off x="1684190" y="3664802"/>
            <a:ext cx="649829" cy="6851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90" name="Straight Arrow Connector 889"/>
          <p:cNvCxnSpPr>
            <a:stCxn id="272" idx="3"/>
          </p:cNvCxnSpPr>
          <p:nvPr/>
        </p:nvCxnSpPr>
        <p:spPr>
          <a:xfrm flipV="1">
            <a:off x="1692595" y="3705622"/>
            <a:ext cx="684923" cy="8385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91" name="Straight Arrow Connector 890"/>
          <p:cNvCxnSpPr>
            <a:stCxn id="286" idx="0"/>
          </p:cNvCxnSpPr>
          <p:nvPr/>
        </p:nvCxnSpPr>
        <p:spPr>
          <a:xfrm flipV="1">
            <a:off x="3554636" y="3343077"/>
            <a:ext cx="1047949" cy="32027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93" name="Straight Arrow Connector 892"/>
          <p:cNvCxnSpPr>
            <a:stCxn id="284" idx="0"/>
          </p:cNvCxnSpPr>
          <p:nvPr/>
        </p:nvCxnSpPr>
        <p:spPr>
          <a:xfrm flipV="1">
            <a:off x="7164066" y="5046008"/>
            <a:ext cx="715518" cy="5280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94" name="Straight Arrow Connector 893"/>
          <p:cNvCxnSpPr>
            <a:stCxn id="285" idx="0"/>
          </p:cNvCxnSpPr>
          <p:nvPr/>
        </p:nvCxnSpPr>
        <p:spPr>
          <a:xfrm flipV="1">
            <a:off x="6399930" y="3734678"/>
            <a:ext cx="390541" cy="5636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95" name="Straight Arrow Connector 894"/>
          <p:cNvCxnSpPr>
            <a:stCxn id="283" idx="0"/>
          </p:cNvCxnSpPr>
          <p:nvPr/>
        </p:nvCxnSpPr>
        <p:spPr>
          <a:xfrm flipV="1">
            <a:off x="4570033" y="3376444"/>
            <a:ext cx="258365" cy="178553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3" name="Straight Arrow Connector 252"/>
          <p:cNvCxnSpPr>
            <a:stCxn id="282" idx="1"/>
          </p:cNvCxnSpPr>
          <p:nvPr/>
        </p:nvCxnSpPr>
        <p:spPr>
          <a:xfrm flipH="1" flipV="1">
            <a:off x="6869404" y="3734679"/>
            <a:ext cx="568362" cy="30104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62" name="Rounded Rectangle 261"/>
          <p:cNvSpPr/>
          <p:nvPr/>
        </p:nvSpPr>
        <p:spPr>
          <a:xfrm>
            <a:off x="166354" y="2543272"/>
            <a:ext cx="1488595" cy="714434"/>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solidFill>
                  <a:schemeClr val="bg2">
                    <a:lumMod val="50000"/>
                  </a:schemeClr>
                </a:solidFill>
              </a:rPr>
              <a:t>Department of Energy (DOE)</a:t>
            </a:r>
          </a:p>
          <a:p>
            <a:pPr marL="171450" indent="-171450">
              <a:buFont typeface="Arial" panose="020B0604020202020204" pitchFamily="34" charset="0"/>
              <a:buChar char="•"/>
            </a:pPr>
            <a:r>
              <a:rPr lang="en-GB" sz="800" dirty="0">
                <a:solidFill>
                  <a:schemeClr val="bg2">
                    <a:lumMod val="50000"/>
                  </a:schemeClr>
                </a:solidFill>
              </a:rPr>
              <a:t>Deposit within 12 months of publications </a:t>
            </a:r>
          </a:p>
        </p:txBody>
      </p:sp>
      <p:cxnSp>
        <p:nvCxnSpPr>
          <p:cNvPr id="266" name="Straight Arrow Connector 265"/>
          <p:cNvCxnSpPr>
            <a:stCxn id="254" idx="3"/>
          </p:cNvCxnSpPr>
          <p:nvPr/>
        </p:nvCxnSpPr>
        <p:spPr>
          <a:xfrm flipV="1">
            <a:off x="1664996" y="3693375"/>
            <a:ext cx="622403" cy="17098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69" name="Straight Arrow Connector 268"/>
          <p:cNvCxnSpPr>
            <a:stCxn id="276" idx="2"/>
          </p:cNvCxnSpPr>
          <p:nvPr/>
        </p:nvCxnSpPr>
        <p:spPr>
          <a:xfrm flipH="1">
            <a:off x="1916947" y="2027894"/>
            <a:ext cx="861884" cy="58680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4" name="Straight Arrow Connector 273"/>
          <p:cNvCxnSpPr>
            <a:stCxn id="275" idx="0"/>
          </p:cNvCxnSpPr>
          <p:nvPr/>
        </p:nvCxnSpPr>
        <p:spPr>
          <a:xfrm flipV="1">
            <a:off x="2296449" y="3705624"/>
            <a:ext cx="53322" cy="210385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 name="Rounded Rectangle 2"/>
          <p:cNvSpPr/>
          <p:nvPr/>
        </p:nvSpPr>
        <p:spPr>
          <a:xfrm>
            <a:off x="150677" y="1315818"/>
            <a:ext cx="1763156" cy="1112007"/>
          </a:xfrm>
          <a:prstGeom prst="roundRect">
            <a:avLst>
              <a:gd name="adj" fmla="val 4675"/>
            </a:avLst>
          </a:prstGeom>
          <a:solidFill>
            <a:schemeClr val="bg1"/>
          </a:solidFill>
          <a:ln w="12700">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GB" sz="800" b="1" dirty="0">
                <a:solidFill>
                  <a:schemeClr val="bg2">
                    <a:lumMod val="50000"/>
                  </a:schemeClr>
                </a:solidFill>
              </a:rPr>
              <a:t>OSTP</a:t>
            </a:r>
          </a:p>
          <a:p>
            <a:r>
              <a:rPr lang="en-GB" sz="800" dirty="0">
                <a:solidFill>
                  <a:schemeClr val="bg2">
                    <a:lumMod val="50000"/>
                  </a:schemeClr>
                </a:solidFill>
              </a:rPr>
              <a:t>US Federal Agencies formulating policies following OSTP memo:</a:t>
            </a:r>
          </a:p>
          <a:p>
            <a:pPr marL="171450" indent="-171450">
              <a:buFont typeface="Arial" panose="020B0604020202020204" pitchFamily="34" charset="0"/>
              <a:buChar char="•"/>
            </a:pPr>
            <a:r>
              <a:rPr lang="en-GB" sz="800" dirty="0">
                <a:solidFill>
                  <a:schemeClr val="bg2">
                    <a:lumMod val="50000"/>
                  </a:schemeClr>
                </a:solidFill>
              </a:rPr>
              <a:t>Research results available within 12 months of publications</a:t>
            </a:r>
          </a:p>
          <a:p>
            <a:pPr marL="171450" indent="-171450">
              <a:buFont typeface="Arial" panose="020B0604020202020204" pitchFamily="34" charset="0"/>
              <a:buChar char="•"/>
            </a:pPr>
            <a:r>
              <a:rPr lang="en-GB" sz="800" dirty="0">
                <a:solidFill>
                  <a:schemeClr val="bg2">
                    <a:lumMod val="50000"/>
                  </a:schemeClr>
                </a:solidFill>
              </a:rPr>
              <a:t>Make unclassified data available to the public</a:t>
            </a:r>
            <a:endParaRPr lang="en-US" sz="800" dirty="0">
              <a:solidFill>
                <a:schemeClr val="bg2">
                  <a:lumMod val="50000"/>
                </a:schemeClr>
              </a:solidFill>
            </a:endParaRPr>
          </a:p>
        </p:txBody>
      </p:sp>
      <p:sp>
        <p:nvSpPr>
          <p:cNvPr id="254" name="Rounded Rectangle 253"/>
          <p:cNvSpPr/>
          <p:nvPr/>
        </p:nvSpPr>
        <p:spPr>
          <a:xfrm>
            <a:off x="160649" y="5046008"/>
            <a:ext cx="1504347" cy="714434"/>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solidFill>
                  <a:schemeClr val="bg2">
                    <a:lumMod val="50000"/>
                  </a:schemeClr>
                </a:solidFill>
              </a:rPr>
              <a:t>National Science Foundation (NSF)</a:t>
            </a:r>
          </a:p>
          <a:p>
            <a:pPr marL="171450" indent="-171450">
              <a:buFont typeface="Arial" panose="020B0604020202020204" pitchFamily="34" charset="0"/>
              <a:buChar char="•"/>
            </a:pPr>
            <a:r>
              <a:rPr lang="en-GB" sz="800" dirty="0">
                <a:solidFill>
                  <a:schemeClr val="bg2">
                    <a:lumMod val="50000"/>
                  </a:schemeClr>
                </a:solidFill>
              </a:rPr>
              <a:t>Deposit within 12 months of publication</a:t>
            </a:r>
          </a:p>
        </p:txBody>
      </p:sp>
      <p:sp>
        <p:nvSpPr>
          <p:cNvPr id="268" name="Rounded Rectangle 267"/>
          <p:cNvSpPr/>
          <p:nvPr/>
        </p:nvSpPr>
        <p:spPr>
          <a:xfrm>
            <a:off x="167329" y="3376100"/>
            <a:ext cx="1516861" cy="714434"/>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solidFill>
                  <a:schemeClr val="bg2">
                    <a:lumMod val="50000"/>
                  </a:schemeClr>
                </a:solidFill>
              </a:rPr>
              <a:t>Howard Hughes Medical Institute (HHMI)</a:t>
            </a:r>
          </a:p>
          <a:p>
            <a:pPr marL="171450" indent="-171450">
              <a:buFont typeface="Arial" panose="020B0604020202020204" pitchFamily="34" charset="0"/>
              <a:buChar char="•"/>
            </a:pPr>
            <a:r>
              <a:rPr lang="en-GB" sz="800" dirty="0">
                <a:solidFill>
                  <a:schemeClr val="bg2">
                    <a:lumMod val="50000"/>
                  </a:schemeClr>
                </a:solidFill>
              </a:rPr>
              <a:t>Deposit in PMC within 12 months of publication</a:t>
            </a:r>
          </a:p>
        </p:txBody>
      </p:sp>
      <p:sp>
        <p:nvSpPr>
          <p:cNvPr id="272" name="Rounded Rectangle 271"/>
          <p:cNvSpPr/>
          <p:nvPr/>
        </p:nvSpPr>
        <p:spPr>
          <a:xfrm>
            <a:off x="175734" y="4186917"/>
            <a:ext cx="1516861" cy="714434"/>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solidFill>
                  <a:schemeClr val="bg2">
                    <a:lumMod val="50000"/>
                  </a:schemeClr>
                </a:solidFill>
              </a:rPr>
              <a:t>National Institutes of Health (NIH)</a:t>
            </a:r>
          </a:p>
          <a:p>
            <a:pPr marL="171450" indent="-171450">
              <a:buFont typeface="Arial" panose="020B0604020202020204" pitchFamily="34" charset="0"/>
              <a:buChar char="•"/>
            </a:pPr>
            <a:r>
              <a:rPr lang="en-GB" sz="800" dirty="0">
                <a:solidFill>
                  <a:schemeClr val="bg2">
                    <a:lumMod val="50000"/>
                  </a:schemeClr>
                </a:solidFill>
              </a:rPr>
              <a:t>Deposit in PMC within 12 months of publication</a:t>
            </a:r>
          </a:p>
        </p:txBody>
      </p:sp>
      <p:sp>
        <p:nvSpPr>
          <p:cNvPr id="275" name="Rounded Rectangle 274"/>
          <p:cNvSpPr/>
          <p:nvPr/>
        </p:nvSpPr>
        <p:spPr>
          <a:xfrm>
            <a:off x="1555383" y="5809482"/>
            <a:ext cx="1482132" cy="935593"/>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Bill &amp; Melinda Gates Foundation</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Deposit within 12 months of publication; from 2017 onwards immediate gold </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APC funding available </a:t>
            </a:r>
          </a:p>
        </p:txBody>
      </p:sp>
      <p:sp>
        <p:nvSpPr>
          <p:cNvPr id="276" name="Rounded Rectangle 275"/>
          <p:cNvSpPr/>
          <p:nvPr/>
        </p:nvSpPr>
        <p:spPr>
          <a:xfrm>
            <a:off x="2026657" y="1222223"/>
            <a:ext cx="1504347" cy="805671"/>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800" b="1" dirty="0"/>
              <a:t>Canada</a:t>
            </a:r>
          </a:p>
          <a:p>
            <a:pPr marL="171450" indent="-171450">
              <a:buFont typeface="Arial" panose="020B0604020202020204" pitchFamily="34" charset="0"/>
              <a:buChar char="•"/>
            </a:pPr>
            <a:r>
              <a:rPr lang="en-US" sz="800" dirty="0"/>
              <a:t>Gold - permitted, no additional funding provided</a:t>
            </a:r>
          </a:p>
          <a:p>
            <a:pPr marL="171450" indent="-171450">
              <a:buFont typeface="Arial" panose="020B0604020202020204" pitchFamily="34" charset="0"/>
              <a:buChar char="•"/>
            </a:pPr>
            <a:r>
              <a:rPr lang="en-US" sz="800" dirty="0"/>
              <a:t>Green -12 months embargo </a:t>
            </a:r>
          </a:p>
        </p:txBody>
      </p:sp>
      <p:sp>
        <p:nvSpPr>
          <p:cNvPr id="277" name="Rounded Rectangle 276"/>
          <p:cNvSpPr/>
          <p:nvPr/>
        </p:nvSpPr>
        <p:spPr>
          <a:xfrm>
            <a:off x="3676147" y="1217585"/>
            <a:ext cx="1898515" cy="805671"/>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HEFCE</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Gold – permitted, no specific license, no new funding</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 Deposit AM in repository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(12/24 month embargo)</a:t>
            </a:r>
          </a:p>
        </p:txBody>
      </p:sp>
      <p:sp>
        <p:nvSpPr>
          <p:cNvPr id="280" name="Rounded Rectangle 279"/>
          <p:cNvSpPr/>
          <p:nvPr/>
        </p:nvSpPr>
        <p:spPr>
          <a:xfrm>
            <a:off x="5705831" y="1215940"/>
            <a:ext cx="1758413" cy="805671"/>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RCUK</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Gold – </a:t>
            </a:r>
            <a:r>
              <a:rPr lang="en-US" sz="800" dirty="0"/>
              <a:t>preferred, with funding available, CC BY </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- 12/24 month embargo </a:t>
            </a:r>
            <a:endParaRPr lang="en-US" sz="800" dirty="0">
              <a:latin typeface="Arial" panose="020B0604020202020204" pitchFamily="34" charset="0"/>
              <a:cs typeface="Arial" panose="020B0604020202020204" pitchFamily="34" charset="0"/>
            </a:endParaRPr>
          </a:p>
        </p:txBody>
      </p:sp>
      <p:sp>
        <p:nvSpPr>
          <p:cNvPr id="281" name="Rounded Rectangle 280"/>
          <p:cNvSpPr/>
          <p:nvPr/>
        </p:nvSpPr>
        <p:spPr>
          <a:xfrm>
            <a:off x="7724512" y="1581713"/>
            <a:ext cx="1221814" cy="974603"/>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err="1">
                <a:latin typeface="Arial" panose="020B0604020202020204" pitchFamily="34" charset="0"/>
                <a:cs typeface="Arial" panose="020B0604020202020204" pitchFamily="34" charset="0"/>
              </a:rPr>
              <a:t>Wellcome</a:t>
            </a:r>
            <a:r>
              <a:rPr lang="en-GB" sz="800" b="1" dirty="0">
                <a:latin typeface="Arial" panose="020B0604020202020204" pitchFamily="34" charset="0"/>
                <a:cs typeface="Arial" panose="020B0604020202020204" pitchFamily="34" charset="0"/>
              </a:rPr>
              <a:t> Trust </a:t>
            </a:r>
          </a:p>
          <a:p>
            <a:pPr marL="171450" indent="-171450">
              <a:buFont typeface="Arial" panose="020B0604020202020204" pitchFamily="34" charset="0"/>
              <a:buChar char="•"/>
            </a:pPr>
            <a:r>
              <a:rPr lang="en-US" sz="800" dirty="0"/>
              <a:t>Gold – preferred, with funding available, CC BY</a:t>
            </a:r>
          </a:p>
          <a:p>
            <a:pPr marL="171450" indent="-171450">
              <a:buFont typeface="Arial" panose="020B0604020202020204" pitchFamily="34" charset="0"/>
              <a:buChar char="•"/>
            </a:pPr>
            <a:r>
              <a:rPr lang="en-US" sz="800" dirty="0"/>
              <a:t>Green – 6 month embargo and deposit in PMC</a:t>
            </a:r>
            <a:r>
              <a:rPr lang="en-GB" sz="800" dirty="0">
                <a:latin typeface="Arial" panose="020B0604020202020204" pitchFamily="34" charset="0"/>
                <a:cs typeface="Arial" panose="020B0604020202020204" pitchFamily="34" charset="0"/>
              </a:rPr>
              <a:t> </a:t>
            </a:r>
          </a:p>
        </p:txBody>
      </p:sp>
      <p:sp>
        <p:nvSpPr>
          <p:cNvPr id="282" name="Rounded Rectangle 281"/>
          <p:cNvSpPr/>
          <p:nvPr/>
        </p:nvSpPr>
        <p:spPr>
          <a:xfrm>
            <a:off x="7437766" y="3632888"/>
            <a:ext cx="1504347" cy="805671"/>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800" b="1" dirty="0">
                <a:latin typeface="Arial" panose="020B0604020202020204" pitchFamily="34" charset="0"/>
                <a:cs typeface="Arial" panose="020B0604020202020204" pitchFamily="34" charset="0"/>
              </a:rPr>
              <a:t>National Natural Science Foundation of China (NSFC)</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  self-archive in institutional repository within 12 months</a:t>
            </a:r>
          </a:p>
        </p:txBody>
      </p:sp>
      <p:sp>
        <p:nvSpPr>
          <p:cNvPr id="283" name="Rounded Rectangle 282"/>
          <p:cNvSpPr/>
          <p:nvPr/>
        </p:nvSpPr>
        <p:spPr>
          <a:xfrm>
            <a:off x="3315368" y="5161978"/>
            <a:ext cx="2509329" cy="691143"/>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European Commission </a:t>
            </a:r>
            <a:r>
              <a:rPr lang="en-GB" sz="800" dirty="0">
                <a:latin typeface="Arial" panose="020B0604020202020204" pitchFamily="34" charset="0"/>
                <a:cs typeface="Arial" panose="020B0604020202020204" pitchFamily="34" charset="0"/>
              </a:rPr>
              <a:t>(Horizon 2020 program).  </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Gold – permitted, post grant pilot with </a:t>
            </a:r>
            <a:r>
              <a:rPr lang="en-GB" sz="800" dirty="0" err="1">
                <a:latin typeface="Arial" panose="020B0604020202020204" pitchFamily="34" charset="0"/>
                <a:cs typeface="Arial" panose="020B0604020202020204" pitchFamily="34" charset="0"/>
              </a:rPr>
              <a:t>OpenAire</a:t>
            </a:r>
            <a:endParaRPr lang="en-GB"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 6 months embargo (or 12 months embargo for humanities and social sciences)</a:t>
            </a:r>
          </a:p>
        </p:txBody>
      </p:sp>
      <p:sp>
        <p:nvSpPr>
          <p:cNvPr id="284" name="Rounded Rectangle 283"/>
          <p:cNvSpPr/>
          <p:nvPr/>
        </p:nvSpPr>
        <p:spPr>
          <a:xfrm>
            <a:off x="6098531" y="5574060"/>
            <a:ext cx="2131070" cy="674339"/>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Australian Research Council (ARC)</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 outputs must be made openly accessible within 12 months </a:t>
            </a:r>
          </a:p>
        </p:txBody>
      </p:sp>
      <p:sp>
        <p:nvSpPr>
          <p:cNvPr id="285" name="Rounded Rectangle 284"/>
          <p:cNvSpPr/>
          <p:nvPr/>
        </p:nvSpPr>
        <p:spPr>
          <a:xfrm>
            <a:off x="5647756" y="4298377"/>
            <a:ext cx="1504347" cy="805671"/>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Chinese Academy of Sciences (CAS)</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Gold - permitted, no funds for APCs</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 Self-archive within 12 months</a:t>
            </a:r>
          </a:p>
        </p:txBody>
      </p:sp>
      <p:sp>
        <p:nvSpPr>
          <p:cNvPr id="286" name="Rounded Rectangle 285"/>
          <p:cNvSpPr/>
          <p:nvPr/>
        </p:nvSpPr>
        <p:spPr>
          <a:xfrm>
            <a:off x="2699139" y="3663355"/>
            <a:ext cx="1710994" cy="642943"/>
          </a:xfrm>
          <a:prstGeom prst="roundRect">
            <a:avLst>
              <a:gd name="adj" fmla="val 6030"/>
            </a:avLst>
          </a:prstGeom>
          <a:ln w="9525">
            <a:solidFill>
              <a:schemeClr val="bg1">
                <a:lumMod val="50000"/>
              </a:schemeClr>
            </a:solidFill>
          </a:ln>
          <a:effectLst>
            <a:outerShdw dist="25400" dir="5400000" algn="t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sz="800" b="1" dirty="0">
                <a:latin typeface="Arial" panose="020B0604020202020204" pitchFamily="34" charset="0"/>
                <a:cs typeface="Arial" panose="020B0604020202020204" pitchFamily="34" charset="0"/>
              </a:rPr>
              <a:t>FWF (Austria)</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Gold – CCBY, funding available</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Green: 6 /12 month embargo</a:t>
            </a:r>
          </a:p>
        </p:txBody>
      </p:sp>
    </p:spTree>
    <p:extLst>
      <p:ext uri="{BB962C8B-B14F-4D97-AF65-F5344CB8AC3E}">
        <p14:creationId xmlns:p14="http://schemas.microsoft.com/office/powerpoint/2010/main" val="334338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I_MasterbrandTemplate_PPT_September2016">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lsevier">
  <a:themeElements>
    <a:clrScheme name="Custom 1">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66086</TotalTime>
  <Words>3175</Words>
  <Application>Microsoft Office PowerPoint</Application>
  <PresentationFormat>On-screen Show (4:3)</PresentationFormat>
  <Paragraphs>376</Paragraphs>
  <Slides>29</Slides>
  <Notes>16</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6" baseType="lpstr">
      <vt:lpstr>ＭＳ Ｐゴシック</vt:lpstr>
      <vt:lpstr>Arial</vt:lpstr>
      <vt:lpstr>Arial Bold</vt:lpstr>
      <vt:lpstr>Calibri</vt:lpstr>
      <vt:lpstr>Courier New</vt:lpstr>
      <vt:lpstr>Georgia</vt:lpstr>
      <vt:lpstr>Lucida Sans Unicode</vt:lpstr>
      <vt:lpstr>Nexus Sans Offc Pro</vt:lpstr>
      <vt:lpstr>Nexus Sans SC Offc Pro</vt:lpstr>
      <vt:lpstr>Nexus Serif Offc Pro</vt:lpstr>
      <vt:lpstr>NexusSansOT</vt:lpstr>
      <vt:lpstr>Verdana</vt:lpstr>
      <vt:lpstr>Elsevier Content Slides</vt:lpstr>
      <vt:lpstr>RI_MasterbrandTemplate_PPT_September2016</vt:lpstr>
      <vt:lpstr>2_Office Theme</vt:lpstr>
      <vt:lpstr>Elsevier</vt:lpstr>
      <vt:lpstr>think-cell Folie</vt:lpstr>
      <vt:lpstr>PowerPoint Presentation</vt:lpstr>
      <vt:lpstr>Our customers are facing challenges in  science and health </vt:lpstr>
      <vt:lpstr>To help customers meet those challenges:  Elsevier combines content with technology  to provide actionable knowledge</vt:lpstr>
      <vt:lpstr>PowerPoint Presentation</vt:lpstr>
      <vt:lpstr>Elsevier – Who we are  </vt:lpstr>
      <vt:lpstr>Elsevier and open access </vt:lpstr>
      <vt:lpstr>Empowering open access </vt:lpstr>
      <vt:lpstr>Open Access (OA) is on the rise over 15 years</vt:lpstr>
      <vt:lpstr>Driven by global funding body policies</vt:lpstr>
      <vt:lpstr>Total article growth by journal business model (who pays)</vt:lpstr>
      <vt:lpstr>OA can increase the visibility of research </vt:lpstr>
      <vt:lpstr>But it doesn’t (yet) impact citations </vt:lpstr>
      <vt:lpstr>Other studies using different methods have shown a citation benefit on open access papers. Consider yet be aware of the method of these studies</vt:lpstr>
      <vt:lpstr>You can also see the growth in OA publishing in Scopus</vt:lpstr>
      <vt:lpstr>OA development in Scopus</vt:lpstr>
      <vt:lpstr>Analyze OA Journals </vt:lpstr>
      <vt:lpstr>OA article discovery (search) on Scopus.com</vt:lpstr>
      <vt:lpstr>Advanced Search for OA</vt:lpstr>
      <vt:lpstr>Access Type &amp; Analyze Search Results</vt:lpstr>
      <vt:lpstr>Article Level Indicator</vt:lpstr>
      <vt:lpstr>Article Details</vt:lpstr>
      <vt:lpstr>Export functionality</vt:lpstr>
      <vt:lpstr>Fueling Institutional repositories: Free API program  </vt:lpstr>
      <vt:lpstr>PowerPoint Presentation</vt:lpstr>
      <vt:lpstr>My publication doesn’t have a J. Imp Factor, what can I show authors?</vt:lpstr>
      <vt:lpstr>CiteScore is one of a family of related metrics</vt:lpstr>
      <vt:lpstr>I’m an OA Publisher with interest to demonstrate article level impact of my journal to OA authors  (at no cost)</vt:lpstr>
      <vt:lpstr>Article Impact metrics - Plum Analytics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Christopher D (ELS-AMS)</dc:creator>
  <cp:lastModifiedBy>Crisfulla, Patrick (ELS-AMS)</cp:lastModifiedBy>
  <cp:revision>734</cp:revision>
  <cp:lastPrinted>2016-06-17T10:34:39Z</cp:lastPrinted>
  <dcterms:created xsi:type="dcterms:W3CDTF">2014-02-05T16:49:45Z</dcterms:created>
  <dcterms:modified xsi:type="dcterms:W3CDTF">2018-04-25T04:37:26Z</dcterms:modified>
</cp:coreProperties>
</file>