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580" r:id="rId3"/>
    <p:sldId id="921" r:id="rId4"/>
    <p:sldId id="878" r:id="rId5"/>
    <p:sldId id="953" r:id="rId6"/>
    <p:sldId id="258" r:id="rId7"/>
    <p:sldId id="932" r:id="rId8"/>
    <p:sldId id="948" r:id="rId9"/>
    <p:sldId id="957" r:id="rId10"/>
    <p:sldId id="956" r:id="rId11"/>
    <p:sldId id="264" r:id="rId12"/>
    <p:sldId id="265" r:id="rId13"/>
    <p:sldId id="936" r:id="rId14"/>
    <p:sldId id="933" r:id="rId15"/>
    <p:sldId id="259" r:id="rId16"/>
    <p:sldId id="260" r:id="rId17"/>
    <p:sldId id="261" r:id="rId18"/>
    <p:sldId id="263" r:id="rId19"/>
    <p:sldId id="269" r:id="rId20"/>
    <p:sldId id="266" r:id="rId21"/>
    <p:sldId id="950" r:id="rId22"/>
    <p:sldId id="951" r:id="rId23"/>
    <p:sldId id="949" r:id="rId24"/>
    <p:sldId id="267" r:id="rId25"/>
    <p:sldId id="268" r:id="rId26"/>
    <p:sldId id="271" r:id="rId27"/>
    <p:sldId id="934" r:id="rId28"/>
    <p:sldId id="262" r:id="rId29"/>
    <p:sldId id="787" r:id="rId30"/>
    <p:sldId id="938" r:id="rId31"/>
    <p:sldId id="935" r:id="rId32"/>
    <p:sldId id="806" r:id="rId33"/>
    <p:sldId id="887" r:id="rId34"/>
    <p:sldId id="944" r:id="rId35"/>
    <p:sldId id="869" r:id="rId36"/>
    <p:sldId id="955" r:id="rId37"/>
    <p:sldId id="954" r:id="rId38"/>
    <p:sldId id="846" r:id="rId3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ubomir Penev" initials="LP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8A"/>
    <a:srgbClr val="302F37"/>
    <a:srgbClr val="01081B"/>
    <a:srgbClr val="6778C2"/>
    <a:srgbClr val="39394D"/>
    <a:srgbClr val="E7F593"/>
    <a:srgbClr val="D55C65"/>
    <a:srgbClr val="50B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8" y="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1E50-8C51-4C67-908F-6B6F62C080B4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E3D89-C1B0-47A4-9D57-B87559F5488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314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19DD7E-5155-4ACE-A6E8-E99CC613ECF7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70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6666"/>
              <a:buFontTx/>
              <a:buNone/>
              <a:tabLst/>
              <a:defRPr/>
            </a:pP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1100" b="0" i="1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уникальная зарубежная платформа журналов и других изданий открытого доступа, </a:t>
            </a: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помощью которой российские журналы и издатели смогут перейти на новый качественный и современный технологический уровень, повысить статус и авторитет журналов на международной арене, сделать их видимыми и читаемыми зарубежной аудиторией. </a:t>
            </a:r>
            <a:endParaRPr lang="ru-RU" sz="1100"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2688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42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174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6666"/>
              <a:buFontTx/>
              <a:buNone/>
              <a:tabLst/>
              <a:defRPr/>
            </a:pP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1100" b="0" i="1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уникальная зарубежная платформа журналов и других изданий открытого доступа, </a:t>
            </a: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помощью которой российские журналы и издатели смогут перейти на новый качественный и современный технологический уровень, повысить статус и авторитет журналов на международной арене, сделать их видимыми и читаемыми зарубежной аудиторией. </a:t>
            </a:r>
            <a:endParaRPr lang="ru-RU" sz="1100"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982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7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637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823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2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Born by Bulgarian and Russian scientists; in the past published mostly English-language books of Russian and international authors; currently 25 employees</a:t>
            </a:r>
            <a:endParaRPr lang="bg-BG" dirty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34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100" dirty="0"/>
              <a:t>Название платформы </a:t>
            </a:r>
            <a:r>
              <a:rPr lang="en-US" sz="1100" dirty="0"/>
              <a:t>ARPHA – </a:t>
            </a:r>
            <a:r>
              <a:rPr lang="en-US" sz="1100" dirty="0" err="1"/>
              <a:t>это</a:t>
            </a:r>
            <a:r>
              <a:rPr lang="en-US" sz="1100" dirty="0"/>
              <a:t> </a:t>
            </a:r>
            <a:r>
              <a:rPr lang="en-US" sz="1100" dirty="0" err="1"/>
              <a:t>акроним</a:t>
            </a:r>
            <a:r>
              <a:rPr lang="en-US" sz="1100" dirty="0"/>
              <a:t>, </a:t>
            </a:r>
            <a:r>
              <a:rPr lang="en-US" sz="1100" dirty="0" err="1"/>
              <a:t>который</a:t>
            </a:r>
            <a:r>
              <a:rPr lang="en-US" sz="1100" dirty="0"/>
              <a:t> </a:t>
            </a:r>
            <a:r>
              <a:rPr lang="en-US" sz="1100" dirty="0" err="1"/>
              <a:t>соединяет</a:t>
            </a:r>
            <a:r>
              <a:rPr lang="en-US" sz="1100" dirty="0"/>
              <a:t> </a:t>
            </a:r>
            <a:r>
              <a:rPr lang="en-US" sz="1100" dirty="0" err="1"/>
              <a:t>различные</a:t>
            </a:r>
            <a:r>
              <a:rPr lang="en-US" sz="1100" dirty="0"/>
              <a:t> </a:t>
            </a:r>
            <a:r>
              <a:rPr lang="en-US" sz="1100" dirty="0" err="1"/>
              <a:t>этапы</a:t>
            </a:r>
            <a:r>
              <a:rPr lang="en-US" sz="1100" dirty="0"/>
              <a:t> </a:t>
            </a:r>
            <a:r>
              <a:rPr lang="en-US" sz="1100" dirty="0" err="1"/>
              <a:t>публикационного</a:t>
            </a:r>
            <a:r>
              <a:rPr lang="en-US" sz="1100" dirty="0"/>
              <a:t> </a:t>
            </a:r>
            <a:r>
              <a:rPr lang="en-US" sz="1100" dirty="0" err="1"/>
              <a:t>процесса</a:t>
            </a:r>
            <a:r>
              <a:rPr lang="en-US" sz="1100" dirty="0"/>
              <a:t>: Authoring (</a:t>
            </a:r>
            <a:r>
              <a:rPr lang="en-US" sz="1100" dirty="0" err="1"/>
              <a:t>процесс</a:t>
            </a:r>
            <a:r>
              <a:rPr lang="en-US" sz="1100" dirty="0"/>
              <a:t> </a:t>
            </a:r>
            <a:r>
              <a:rPr lang="en-US" sz="1100" dirty="0" err="1"/>
              <a:t>разработки</a:t>
            </a:r>
            <a:r>
              <a:rPr lang="en-US" sz="1100" dirty="0"/>
              <a:t> </a:t>
            </a:r>
            <a:r>
              <a:rPr lang="en-US" sz="1100" dirty="0" err="1"/>
              <a:t>статьи</a:t>
            </a:r>
            <a:r>
              <a:rPr lang="en-US" sz="1100" dirty="0"/>
              <a:t> с </a:t>
            </a:r>
            <a:r>
              <a:rPr lang="en-US" sz="1100" dirty="0" err="1"/>
              <a:t>помощью</a:t>
            </a:r>
            <a:r>
              <a:rPr lang="en-US" sz="1100" dirty="0"/>
              <a:t> </a:t>
            </a:r>
            <a:r>
              <a:rPr lang="en-US" sz="1100" dirty="0" err="1"/>
              <a:t>текстового</a:t>
            </a:r>
            <a:r>
              <a:rPr lang="en-US" sz="1100" dirty="0"/>
              <a:t> </a:t>
            </a:r>
            <a:r>
              <a:rPr lang="en-US" sz="1100" dirty="0" err="1"/>
              <a:t>процессора</a:t>
            </a:r>
            <a:r>
              <a:rPr lang="en-US" sz="1100" dirty="0"/>
              <a:t>), Reviewing (</a:t>
            </a:r>
            <a:r>
              <a:rPr lang="en-US" sz="1100" dirty="0" err="1"/>
              <a:t>рецензирование</a:t>
            </a:r>
            <a:r>
              <a:rPr lang="en-US" sz="1100" dirty="0"/>
              <a:t> </a:t>
            </a:r>
            <a:r>
              <a:rPr lang="en-US" sz="1100" dirty="0" err="1"/>
              <a:t>рукописей</a:t>
            </a:r>
            <a:r>
              <a:rPr lang="en-US" sz="1100" dirty="0"/>
              <a:t>), Publishing (</a:t>
            </a:r>
            <a:r>
              <a:rPr lang="en-US" sz="1100" dirty="0" err="1"/>
              <a:t>издание</a:t>
            </a:r>
            <a:r>
              <a:rPr lang="en-US" sz="1100" dirty="0"/>
              <a:t> </a:t>
            </a:r>
            <a:r>
              <a:rPr lang="en-US" sz="1100" dirty="0" err="1"/>
              <a:t>рукописей</a:t>
            </a:r>
            <a:r>
              <a:rPr lang="en-US" sz="1100" dirty="0"/>
              <a:t>), Hosting (</a:t>
            </a:r>
            <a:r>
              <a:rPr lang="en-US" sz="1100" dirty="0" err="1"/>
              <a:t>хостинг</a:t>
            </a:r>
            <a:r>
              <a:rPr lang="en-US" sz="1100" dirty="0"/>
              <a:t>) и Archiving (</a:t>
            </a:r>
            <a:r>
              <a:rPr lang="en-US" sz="1100" dirty="0" err="1"/>
              <a:t>архивирование</a:t>
            </a:r>
            <a:r>
              <a:rPr lang="en-US" sz="1100" dirty="0"/>
              <a:t>). 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3973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33CBB54-1C5E-42FC-959C-70506AFC3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publish now more than 30 open access journals and their number </a:t>
            </a:r>
            <a:r>
              <a:rPr lang="en-US" dirty="0" err="1"/>
              <a:t>grwos</a:t>
            </a:r>
            <a:r>
              <a:rPr lang="en-US" dirty="0"/>
              <a:t> monthly. Our customers are academic institutions, societies and small publishers. The majority of our journals </a:t>
            </a:r>
            <a:r>
              <a:rPr lang="en-US" dirty="0" err="1"/>
              <a:t>ar</a:t>
            </a:r>
            <a:r>
              <a:rPr lang="en-US" dirty="0"/>
              <a:t> e indexed by Web of Science and Scopus.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58549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E3D89-C1B0-47A4-9D57-B87559F54886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341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6666"/>
              <a:buFontTx/>
              <a:buNone/>
              <a:tabLst/>
              <a:defRPr/>
            </a:pP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1100" b="0" i="1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уникальная зарубежная платформа журналов и других изданий открытого доступа, </a:t>
            </a: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помощью которой российские журналы и издатели смогут перейти на новый качественный и современный технологический уровень, повысить статус и авторитет журналов на международной арене, сделать их видимыми и читаемыми зарубежной аудиторией. </a:t>
            </a:r>
            <a:endParaRPr lang="ru-RU" sz="1100"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080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6666"/>
              <a:buFontTx/>
              <a:buNone/>
              <a:tabLst/>
              <a:defRPr/>
            </a:pP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1100" b="0" i="1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уникальная зарубежная платформа журналов и других изданий открытого доступа, </a:t>
            </a: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помощью которой российские журналы и издатели смогут перейти на новый качественный и современный технологический уровень, повысить статус и авторитет журналов на международной арене, сделать их видимыми и читаемыми зарубежной аудиторией. </a:t>
            </a:r>
            <a:endParaRPr lang="ru-RU" sz="1100"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974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E3D89-C1B0-47A4-9D57-B87559F54886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49745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E3D89-C1B0-47A4-9D57-B87559F54886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6897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837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1859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27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190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055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311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246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887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775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708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7674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9D05-99AA-45C0-8443-E0FF2A10842C}" type="datetimeFigureOut">
              <a:rPr lang="bg-BG" smtClean="0"/>
              <a:t>25.4.2018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0321-21BE-4E6F-981D-B11EE8F7EB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787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mp"/><Relationship Id="rId4" Type="http://schemas.openxmlformats.org/officeDocument/2006/relationships/image" Target="../media/image4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3" Type="http://schemas.openxmlformats.org/officeDocument/2006/relationships/image" Target="../media/image72.png"/><Relationship Id="rId7" Type="http://schemas.openxmlformats.org/officeDocument/2006/relationships/image" Target="../media/image75.jpg"/><Relationship Id="rId12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61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gif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19.png"/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5" Type="http://schemas.openxmlformats.org/officeDocument/2006/relationships/image" Target="../media/image111.jpg"/><Relationship Id="rId15" Type="http://schemas.openxmlformats.org/officeDocument/2006/relationships/image" Target="../media/image121.jpg"/><Relationship Id="rId10" Type="http://schemas.openxmlformats.org/officeDocument/2006/relationships/image" Target="../media/image116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Relationship Id="rId14" Type="http://schemas.openxmlformats.org/officeDocument/2006/relationships/image" Target="../media/image12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pn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20" Type="http://schemas.openxmlformats.org/officeDocument/2006/relationships/image" Target="../media/image25.emf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5.jpeg"/><Relationship Id="rId19" Type="http://schemas.openxmlformats.org/officeDocument/2006/relationships/image" Target="../media/image24.emf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5869777"/>
            <a:ext cx="12192000" cy="988223"/>
          </a:xfrm>
          <a:prstGeom prst="rect">
            <a:avLst/>
          </a:prstGeom>
          <a:solidFill>
            <a:srgbClr val="302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Rectangle 10"/>
          <p:cNvSpPr/>
          <p:nvPr/>
        </p:nvSpPr>
        <p:spPr>
          <a:xfrm>
            <a:off x="0" y="3627472"/>
            <a:ext cx="12192000" cy="1882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485410" y="3778447"/>
            <a:ext cx="7221179" cy="18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err="1">
                <a:latin typeface="Helvetica Neue" charset="0"/>
                <a:ea typeface="Helvetica Neue" charset="0"/>
                <a:cs typeface="Helvetica Neue" charset="0"/>
              </a:rPr>
              <a:t>Lyubomir</a:t>
            </a:r>
            <a:r>
              <a:rPr lang="en-US" sz="28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800" b="1" dirty="0" err="1">
                <a:latin typeface="Helvetica Neue" charset="0"/>
                <a:ea typeface="Helvetica Neue" charset="0"/>
                <a:cs typeface="Helvetica Neue" charset="0"/>
              </a:rPr>
              <a:t>Penev</a:t>
            </a:r>
            <a:endParaRPr lang="en-US" sz="28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sz="2400" dirty="0">
                <a:latin typeface="Helvetica Neue" charset="0"/>
                <a:ea typeface="Helvetica Neue" charset="0"/>
                <a:cs typeface="Helvetica Neue" charset="0"/>
              </a:rPr>
              <a:t>Управляющий директор и основатель</a:t>
            </a:r>
            <a:b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ARPHA Platform &amp; </a:t>
            </a: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</a:rPr>
              <a:t>Pensoft</a:t>
            </a:r>
            <a:b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</a:br>
            <a:br>
              <a:rPr lang="en-US" sz="1867" dirty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86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2729588" y="6440982"/>
            <a:ext cx="5033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en-US" sz="1400" dirty="0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0525" y="6058832"/>
            <a:ext cx="3018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arphahub.com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1380" y="6109475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ARPHAplatform</a:t>
            </a:r>
            <a:endParaRPr lang="bg-BG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32164" r="23792" b="28815"/>
          <a:stretch/>
        </p:blipFill>
        <p:spPr>
          <a:xfrm>
            <a:off x="6031345" y="6076029"/>
            <a:ext cx="897353" cy="6328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47238" y="-134718"/>
            <a:ext cx="12239237" cy="3758319"/>
          </a:xfrm>
          <a:prstGeom prst="rect">
            <a:avLst/>
          </a:prstGeom>
          <a:solidFill>
            <a:srgbClr val="01081B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5622">
            <a:off x="2131306" y="6126508"/>
            <a:ext cx="572377" cy="46541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4A77882-0AD6-46D5-B218-7AB54077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38" y="5254833"/>
            <a:ext cx="1605283" cy="42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69" y="5127033"/>
            <a:ext cx="1773938" cy="632104"/>
          </a:xfrm>
          <a:prstGeom prst="rect">
            <a:avLst/>
          </a:prstGeom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994235" y="2686853"/>
            <a:ext cx="10326805" cy="1143000"/>
          </a:xfrm>
        </p:spPr>
        <p:txBody>
          <a:bodyPr>
            <a:normAutofit fontScale="90000"/>
          </a:bodyPr>
          <a:lstStyle/>
          <a:p>
            <a:r>
              <a:rPr lang="bg-BG" sz="6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Что важнее – публикация или продвижение? </a:t>
            </a:r>
            <a:br>
              <a:rPr lang="bg-BG" sz="6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ru-RU" dirty="0">
                <a:solidFill>
                  <a:schemeClr val="bg1"/>
                </a:solidFill>
              </a:rPr>
              <a:t>Маркетинговые инструменты на службе академических журналов</a:t>
            </a:r>
            <a:br>
              <a:rPr lang="ru-RU" dirty="0">
                <a:solidFill>
                  <a:schemeClr val="bg1"/>
                </a:solidFill>
              </a:rPr>
            </a:br>
            <a:br>
              <a:rPr lang="ru-RU" sz="5400" dirty="0"/>
            </a:br>
            <a:br>
              <a:rPr lang="bg-BG" sz="5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bg-BG" sz="5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bg-BG" sz="5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br>
              <a:rPr lang="en-US" sz="5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1562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1999" cy="1387813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57" y="-33381"/>
            <a:ext cx="11719886" cy="1332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Профили журнала в международн</a:t>
            </a:r>
            <a:r>
              <a:rPr lang="bg-BG" sz="4800" dirty="0">
                <a:solidFill>
                  <a:schemeClr val="bg1"/>
                </a:solidFill>
                <a:latin typeface="+mj-lt"/>
              </a:rPr>
              <a:t>ых платформах и базах данных</a:t>
            </a:r>
            <a:endParaRPr lang="ru-RU" sz="48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53317-5777-49AF-88CE-02600E22D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812"/>
            <a:ext cx="6052895" cy="5555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DD972-A66F-473C-991C-6C9063CFA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26" y="1371125"/>
            <a:ext cx="6057511" cy="5560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B45122-6DF9-46F7-B718-3DC4B87E9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78" y="1387812"/>
            <a:ext cx="6153810" cy="5090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8B5068-2949-4A9F-B3AD-2AE587DA3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19" y="1371125"/>
            <a:ext cx="5917443" cy="54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57" y="14459"/>
            <a:ext cx="11719886" cy="1130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bg-BG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Развитие бр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e</a:t>
            </a:r>
            <a:r>
              <a:rPr lang="bg-BG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нда журнала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: </a:t>
            </a:r>
            <a:r>
              <a:rPr lang="bg-BG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брошюр</a:t>
            </a:r>
            <a:r>
              <a:rPr lang="bg-BG" sz="4800" dirty="0">
                <a:solidFill>
                  <a:schemeClr val="bg1"/>
                </a:solidFill>
                <a:latin typeface="+mj-lt"/>
              </a:rPr>
              <a:t>ы, баннеры, стикеры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, </a:t>
            </a:r>
            <a:r>
              <a:rPr lang="bg-BG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футболки, и т.д.</a:t>
            </a:r>
            <a:endParaRPr lang="ru-RU" sz="44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14788"/>
            <a:ext cx="12191999" cy="5643211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331" y="1551524"/>
            <a:ext cx="3019647" cy="2264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081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30238" r="62681" b="11576"/>
          <a:stretch/>
        </p:blipFill>
        <p:spPr>
          <a:xfrm>
            <a:off x="446568" y="1552353"/>
            <a:ext cx="2488018" cy="399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081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t="6424" r="19426"/>
          <a:stretch/>
        </p:blipFill>
        <p:spPr>
          <a:xfrm>
            <a:off x="3684455" y="3601088"/>
            <a:ext cx="3878837" cy="2998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081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16181" r="20915" b="50083"/>
          <a:stretch/>
        </p:blipFill>
        <p:spPr>
          <a:xfrm>
            <a:off x="3110023" y="1552353"/>
            <a:ext cx="5443870" cy="171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081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37" y="4342985"/>
            <a:ext cx="3533241" cy="198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081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787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54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385" y="111151"/>
            <a:ext cx="119224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У</a:t>
            </a: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частие в конференциях, стенд</a:t>
            </a:r>
            <a:r>
              <a:rPr lang="bg-BG" sz="4600" dirty="0">
                <a:solidFill>
                  <a:schemeClr val="bg1"/>
                </a:solidFill>
                <a:latin typeface="+mj-lt"/>
              </a:rPr>
              <a:t>ы, спонсорство</a:t>
            </a:r>
            <a:endParaRPr lang="bg-BG" sz="46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26" y="1222744"/>
            <a:ext cx="7513674" cy="5635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744"/>
            <a:ext cx="4634191" cy="3274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7"/>
          <a:stretch/>
        </p:blipFill>
        <p:spPr>
          <a:xfrm>
            <a:off x="0" y="4553368"/>
            <a:ext cx="4634191" cy="230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1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1214789"/>
            <a:ext cx="12191999" cy="5643211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" y="28863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997" y="0"/>
            <a:ext cx="12144339" cy="126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ru-RU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Создание и активная поддержка профилей </a:t>
            </a:r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журнала </a:t>
            </a:r>
            <a:r>
              <a:rPr lang="ru-RU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в социальных сетях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82" t="11200" r="56887" b="7200"/>
          <a:stretch/>
        </p:blipFill>
        <p:spPr>
          <a:xfrm>
            <a:off x="23594" y="1252745"/>
            <a:ext cx="5817176" cy="4080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28" y="4970688"/>
            <a:ext cx="1124695" cy="1124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357" t="11428" r="73357" b="10857"/>
          <a:stretch/>
        </p:blipFill>
        <p:spPr>
          <a:xfrm>
            <a:off x="5864362" y="2960915"/>
            <a:ext cx="3244803" cy="388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7214" t="30628" r="63357" b="28229"/>
          <a:stretch/>
        </p:blipFill>
        <p:spPr>
          <a:xfrm>
            <a:off x="9132757" y="2917288"/>
            <a:ext cx="2885071" cy="3934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99" y="2100717"/>
            <a:ext cx="1615725" cy="16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7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SzPct val="25000"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345528" y="1933772"/>
            <a:ext cx="9409045" cy="1262296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SzPct val="25000"/>
            </a:pPr>
            <a:r>
              <a:rPr lang="en-US" sz="5867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br>
              <a:rPr lang="en-US" sz="5867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bg-BG" sz="5867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Продвижение на уровне статьи </a:t>
            </a:r>
            <a:endParaRPr lang="en-US" sz="5867" dirty="0">
              <a:solidFill>
                <a:srgbClr val="50E6D4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17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88" y="57725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16" y="172024"/>
            <a:ext cx="1191441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Абсолютн</a:t>
            </a:r>
            <a:r>
              <a:rPr lang="bg-BG" sz="4600" dirty="0">
                <a:solidFill>
                  <a:schemeClr val="bg1"/>
                </a:solidFill>
                <a:latin typeface="+mj-lt"/>
              </a:rPr>
              <a:t>ый минимум</a:t>
            </a:r>
            <a:r>
              <a:rPr lang="en-US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: </a:t>
            </a: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Функция «поделиться» статьей</a:t>
            </a:r>
          </a:p>
          <a:p>
            <a:r>
              <a:rPr lang="en-US" sz="40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 </a:t>
            </a:r>
            <a:endParaRPr lang="bg-BG" sz="4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357" t="8000" r="58286" b="47886"/>
          <a:stretch/>
        </p:blipFill>
        <p:spPr>
          <a:xfrm>
            <a:off x="11187" y="1326396"/>
            <a:ext cx="12187297" cy="5036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857" t="7314" r="65000" b="69600"/>
          <a:stretch/>
        </p:blipFill>
        <p:spPr>
          <a:xfrm>
            <a:off x="5338353" y="5231575"/>
            <a:ext cx="4443850" cy="1591592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119360" y="2020388"/>
            <a:ext cx="34834" cy="40069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3"/>
          </p:cNvCxnSpPr>
          <p:nvPr/>
        </p:nvCxnSpPr>
        <p:spPr>
          <a:xfrm flipH="1">
            <a:off x="9782203" y="6027371"/>
            <a:ext cx="371991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F22583-2BEC-4376-A481-DF9D379E4902}"/>
              </a:ext>
            </a:extLst>
          </p:cNvPr>
          <p:cNvCxnSpPr/>
          <p:nvPr/>
        </p:nvCxnSpPr>
        <p:spPr>
          <a:xfrm>
            <a:off x="12834026" y="3846095"/>
            <a:ext cx="0" cy="19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050B735-BB34-4E91-AE30-F409AFCFE26F}"/>
              </a:ext>
            </a:extLst>
          </p:cNvPr>
          <p:cNvSpPr/>
          <p:nvPr/>
        </p:nvSpPr>
        <p:spPr>
          <a:xfrm>
            <a:off x="9857362" y="1791275"/>
            <a:ext cx="2347074" cy="484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24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9" y="18838"/>
            <a:ext cx="12113622" cy="1331464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627" y="74987"/>
            <a:ext cx="11858066" cy="125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Б</a:t>
            </a:r>
            <a:r>
              <a:rPr lang="ru-RU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лагодарственные уведомления </a:t>
            </a:r>
            <a:r>
              <a:rPr lang="en-GB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a</a:t>
            </a:r>
            <a:r>
              <a:rPr lang="ru-RU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вторам, редакторам и рецензентам в день публикации</a:t>
            </a:r>
            <a:endParaRPr lang="bg-BG" sz="46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1857" t="30400" r="11072" b="25943"/>
          <a:stretch/>
        </p:blipFill>
        <p:spPr>
          <a:xfrm>
            <a:off x="0" y="1331464"/>
            <a:ext cx="12218127" cy="6157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19" y="2551612"/>
            <a:ext cx="12113622" cy="7315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Rectangle 8"/>
          <p:cNvSpPr/>
          <p:nvPr/>
        </p:nvSpPr>
        <p:spPr>
          <a:xfrm>
            <a:off x="17419" y="3378924"/>
            <a:ext cx="12113622" cy="1309808"/>
          </a:xfrm>
          <a:prstGeom prst="rect">
            <a:avLst/>
          </a:prstGeom>
          <a:noFill/>
          <a:ln w="19050">
            <a:solidFill>
              <a:srgbClr val="302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641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358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4" y="110818"/>
            <a:ext cx="12030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Оповещение о публикации статьи (</a:t>
            </a:r>
            <a:r>
              <a:rPr lang="en-GB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email alert)</a:t>
            </a:r>
            <a:endParaRPr lang="ru-RU" sz="48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859" t="13029" r="59570" b="4228"/>
          <a:stretch/>
        </p:blipFill>
        <p:spPr>
          <a:xfrm>
            <a:off x="-36759" y="1166948"/>
            <a:ext cx="6013070" cy="604308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47338" y="2560320"/>
            <a:ext cx="644434" cy="21771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noFill/>
            </a:endParaRPr>
          </a:p>
        </p:txBody>
      </p:sp>
      <p:sp>
        <p:nvSpPr>
          <p:cNvPr id="8" name="Oval 7"/>
          <p:cNvSpPr/>
          <p:nvPr/>
        </p:nvSpPr>
        <p:spPr>
          <a:xfrm>
            <a:off x="2083492" y="6196148"/>
            <a:ext cx="644434" cy="21771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noFill/>
            </a:endParaRPr>
          </a:p>
        </p:txBody>
      </p:sp>
      <p:sp>
        <p:nvSpPr>
          <p:cNvPr id="9" name="Oval 8"/>
          <p:cNvSpPr/>
          <p:nvPr/>
        </p:nvSpPr>
        <p:spPr>
          <a:xfrm>
            <a:off x="411154" y="3576319"/>
            <a:ext cx="644434" cy="21771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noFill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3142" t="16913" r="13643" b="14744"/>
          <a:stretch/>
        </p:blipFill>
        <p:spPr>
          <a:xfrm>
            <a:off x="5802343" y="1166949"/>
            <a:ext cx="6389657" cy="5878486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251266" y="3944983"/>
            <a:ext cx="609600" cy="45284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635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1214788"/>
            <a:ext cx="12191999" cy="5643211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4576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0"/>
            <a:ext cx="11867516" cy="126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ru-RU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Оповещение и продвижение статьи через социальные сети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endParaRPr lang="ru-RU" sz="48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5611" t="13302" r="66075" b="18716"/>
          <a:stretch/>
        </p:blipFill>
        <p:spPr>
          <a:xfrm>
            <a:off x="0" y="1214788"/>
            <a:ext cx="4162698" cy="4828751"/>
          </a:xfrm>
          <a:prstGeom prst="rect">
            <a:avLst/>
          </a:prstGeom>
          <a:ln>
            <a:solidFill>
              <a:srgbClr val="01081B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4246" t="54047" r="62444" b="13302"/>
          <a:stretch/>
        </p:blipFill>
        <p:spPr>
          <a:xfrm>
            <a:off x="3015830" y="4640436"/>
            <a:ext cx="2839325" cy="2176665"/>
          </a:xfrm>
          <a:prstGeom prst="rect">
            <a:avLst/>
          </a:prstGeom>
          <a:ln>
            <a:solidFill>
              <a:srgbClr val="01081B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7" y="3996089"/>
            <a:ext cx="865053" cy="865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786" t="11657" r="62214" b="12228"/>
          <a:stretch/>
        </p:blipFill>
        <p:spPr>
          <a:xfrm>
            <a:off x="6095999" y="1320999"/>
            <a:ext cx="6052457" cy="5537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69" y="1268583"/>
            <a:ext cx="1116092" cy="11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30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812" y="-32971"/>
            <a:ext cx="117198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Целенаправленн</a:t>
            </a:r>
            <a:r>
              <a:rPr lang="bg-BG" sz="5400" dirty="0">
                <a:solidFill>
                  <a:schemeClr val="bg1"/>
                </a:solidFill>
                <a:latin typeface="+mj-lt"/>
              </a:rPr>
              <a:t>ые</a:t>
            </a:r>
            <a:r>
              <a:rPr lang="bg-BG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PR</a:t>
            </a:r>
            <a:r>
              <a:rPr lang="fr-FR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кампании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  <a:p>
            <a:endParaRPr lang="bg-BG" sz="54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7795" y="1250398"/>
            <a:ext cx="2811920" cy="720080"/>
          </a:xfrm>
          <a:prstGeom prst="rect">
            <a:avLst/>
          </a:prstGeom>
          <a:solidFill>
            <a:srgbClr val="6778C2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research</a:t>
            </a:r>
            <a:endParaRPr lang="bg-BG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4594" y="2417928"/>
            <a:ext cx="8186057" cy="1297542"/>
          </a:xfrm>
          <a:prstGeom prst="rect">
            <a:avLst/>
          </a:prstGeom>
          <a:solidFill>
            <a:srgbClr val="39394D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Release</a:t>
            </a:r>
            <a:endParaRPr lang="bg-BG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7728" y="4653449"/>
            <a:ext cx="2553731" cy="547994"/>
          </a:xfrm>
          <a:prstGeom prst="rect">
            <a:avLst/>
          </a:prstGeom>
          <a:solidFill>
            <a:srgbClr val="6D9C8A"/>
          </a:solidFill>
          <a:ln>
            <a:solidFill>
              <a:srgbClr val="6D9C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networks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bg-BG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924594" y="3712768"/>
            <a:ext cx="0" cy="94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282650" y="4635095"/>
            <a:ext cx="2021075" cy="566348"/>
          </a:xfrm>
          <a:prstGeom prst="rect">
            <a:avLst/>
          </a:prstGeom>
          <a:solidFill>
            <a:srgbClr val="6D9C8A"/>
          </a:solidFill>
          <a:ln>
            <a:solidFill>
              <a:srgbClr val="6D9C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Blog</a:t>
            </a:r>
            <a:endParaRPr lang="bg-BG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5931" y="4635095"/>
            <a:ext cx="2356643" cy="584702"/>
          </a:xfrm>
          <a:prstGeom prst="rect">
            <a:avLst/>
          </a:prstGeom>
          <a:solidFill>
            <a:srgbClr val="6D9C8A"/>
          </a:solidFill>
          <a:ln>
            <a:solidFill>
              <a:srgbClr val="6D9C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media</a:t>
            </a:r>
            <a:endParaRPr lang="bg-BG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046706" y="3755476"/>
            <a:ext cx="21266" cy="921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8046643" y="567778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69" name="Straight Arrow Connector 68"/>
          <p:cNvCxnSpPr>
            <a:stCxn id="64" idx="3"/>
          </p:cNvCxnSpPr>
          <p:nvPr/>
        </p:nvCxnSpPr>
        <p:spPr>
          <a:xfrm>
            <a:off x="6249374" y="4928760"/>
            <a:ext cx="386557" cy="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5178056" y="1981214"/>
            <a:ext cx="0" cy="436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493193" y="4645066"/>
            <a:ext cx="2756181" cy="567387"/>
          </a:xfrm>
          <a:prstGeom prst="rect">
            <a:avLst/>
          </a:prstGeom>
          <a:solidFill>
            <a:srgbClr val="6D9C8A"/>
          </a:solidFill>
          <a:ln>
            <a:solidFill>
              <a:srgbClr val="6D9C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journalists</a:t>
            </a:r>
            <a:endParaRPr lang="bg-BG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8" idx="2"/>
          </p:cNvCxnSpPr>
          <p:nvPr/>
        </p:nvCxnSpPr>
        <p:spPr>
          <a:xfrm>
            <a:off x="6073755" y="1970478"/>
            <a:ext cx="12588" cy="436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50552" y="1981214"/>
            <a:ext cx="0" cy="436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81" y="2492536"/>
            <a:ext cx="1125155" cy="11251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9" y="5387589"/>
            <a:ext cx="626111" cy="6261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50" y="5301537"/>
            <a:ext cx="860257" cy="8602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6" y="6139422"/>
            <a:ext cx="697086" cy="697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2055"/>
          <a:stretch/>
        </p:blipFill>
        <p:spPr>
          <a:xfrm>
            <a:off x="2472987" y="5354769"/>
            <a:ext cx="728472" cy="7374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10" y="6161794"/>
            <a:ext cx="644556" cy="6360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667795" y="3712768"/>
            <a:ext cx="0" cy="94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94" y="5278214"/>
            <a:ext cx="1067700" cy="10677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24" y="5959632"/>
            <a:ext cx="965704" cy="772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74" y="5366245"/>
            <a:ext cx="1108605" cy="8332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62" y="5439832"/>
            <a:ext cx="823531" cy="7219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87" y="5717045"/>
            <a:ext cx="1541840" cy="15418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24" y="5417684"/>
            <a:ext cx="928228" cy="928228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>
            <a:off x="10110651" y="3712768"/>
            <a:ext cx="0" cy="94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31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IMG_1744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7057"/>
          <a:stretch/>
        </p:blipFill>
        <p:spPr bwMode="auto">
          <a:xfrm>
            <a:off x="0" y="1"/>
            <a:ext cx="12211987" cy="704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2"/>
            <a:ext cx="12211987" cy="1206943"/>
          </a:xfrm>
          <a:prstGeom prst="rect">
            <a:avLst/>
          </a:prstGeom>
          <a:solidFill>
            <a:srgbClr val="01012D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31666" y="95631"/>
            <a:ext cx="11748655" cy="1015683"/>
          </a:xfrm>
        </p:spPr>
        <p:txBody>
          <a:bodyPr>
            <a:normAutofit fontScale="90000"/>
          </a:bodyPr>
          <a:lstStyle/>
          <a:p>
            <a:pPr>
              <a:lnSpc>
                <a:spcPts val="4467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altLang="en-US" sz="4267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НАУЧНОЕ ИЗДАТЕЛЬСТВО </a:t>
            </a:r>
            <a:r>
              <a:rPr lang="en-US" altLang="en-US" sz="4267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&amp; </a:t>
            </a:r>
            <a:r>
              <a:rPr lang="ru-RU" altLang="en-US" sz="4267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ПОСТАВЩИК ВЫСОКОТЕХНОЛОГИЧНЫХ РЕШЕНИЙ</a:t>
            </a:r>
            <a:endParaRPr lang="en-GB" altLang="en-US" sz="4267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3504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75155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567" y="198753"/>
            <a:ext cx="114859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Пресс релийз в </a:t>
            </a:r>
            <a:r>
              <a:rPr lang="en-GB" sz="5400" dirty="0" err="1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Eurekalert</a:t>
            </a:r>
            <a:r>
              <a:rPr lang="en-GB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!</a:t>
            </a:r>
          </a:p>
          <a:p>
            <a:r>
              <a:rPr lang="en-US" sz="4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bg-BG" sz="4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8228" r="50286" b="10629"/>
          <a:stretch/>
        </p:blipFill>
        <p:spPr>
          <a:xfrm>
            <a:off x="0" y="1242103"/>
            <a:ext cx="12279087" cy="62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3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57" y="167974"/>
            <a:ext cx="11719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Отражение пресс релийза в СМК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543" r="50714" b="7429"/>
          <a:stretch/>
        </p:blipFill>
        <p:spPr>
          <a:xfrm>
            <a:off x="0" y="1254629"/>
            <a:ext cx="12192000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58" y="0"/>
            <a:ext cx="12203558" cy="1129126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413" y="150312"/>
            <a:ext cx="11636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5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Пример</a:t>
            </a:r>
            <a:r>
              <a:rPr lang="bg-BG" sz="5400" dirty="0">
                <a:solidFill>
                  <a:schemeClr val="bg1"/>
                </a:solidFill>
                <a:latin typeface="+mj-lt"/>
              </a:rPr>
              <a:t>ы</a:t>
            </a:r>
            <a:r>
              <a:rPr lang="bg-BG" sz="5400" dirty="0">
                <a:solidFill>
                  <a:schemeClr val="bg1"/>
                </a:solidFill>
              </a:rPr>
              <a:t> </a:t>
            </a:r>
            <a:endParaRPr lang="bg-BG" sz="54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" t="13028" r="68571" b="10400"/>
          <a:stretch/>
        </p:blipFill>
        <p:spPr>
          <a:xfrm>
            <a:off x="0" y="1129126"/>
            <a:ext cx="7118061" cy="5691053"/>
          </a:xfrm>
          <a:prstGeom prst="rect">
            <a:avLst/>
          </a:prstGeom>
          <a:ln>
            <a:solidFill>
              <a:srgbClr val="302F37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29" t="7543" r="65357" b="10992"/>
          <a:stretch/>
        </p:blipFill>
        <p:spPr>
          <a:xfrm>
            <a:off x="7118061" y="1166945"/>
            <a:ext cx="5073938" cy="5686701"/>
          </a:xfrm>
          <a:prstGeom prst="rect">
            <a:avLst/>
          </a:prstGeom>
          <a:ln>
            <a:solidFill>
              <a:srgbClr val="302F37"/>
            </a:solidFill>
          </a:ln>
        </p:spPr>
      </p:pic>
    </p:spTree>
    <p:extLst>
      <p:ext uri="{BB962C8B-B14F-4D97-AF65-F5344CB8AC3E}">
        <p14:creationId xmlns:p14="http://schemas.microsoft.com/office/powerpoint/2010/main" val="3730258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56" y="167975"/>
            <a:ext cx="11719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PR</a:t>
            </a:r>
            <a:r>
              <a:rPr lang="fr-FR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кампания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статьи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721" r="50465" b="12206"/>
          <a:stretch/>
        </p:blipFill>
        <p:spPr>
          <a:xfrm>
            <a:off x="0" y="1166946"/>
            <a:ext cx="12192000" cy="6158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651" t="14418" r="64855" b="24186"/>
          <a:stretch/>
        </p:blipFill>
        <p:spPr>
          <a:xfrm>
            <a:off x="8532259" y="3458974"/>
            <a:ext cx="3423684" cy="320515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5107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056" y="116258"/>
            <a:ext cx="11719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Отражение статьи в ведущих СМИ мира</a:t>
            </a:r>
            <a:endParaRPr lang="bg-BG" sz="36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7" t="8558" r="50203" b="17468"/>
          <a:stretch/>
        </p:blipFill>
        <p:spPr>
          <a:xfrm>
            <a:off x="0" y="1166947"/>
            <a:ext cx="12191999" cy="56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37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8" y="45024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73" y="53022"/>
            <a:ext cx="11392422" cy="125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bg-BG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Не пропускайте замечательн</a:t>
            </a:r>
            <a:r>
              <a:rPr lang="bg-BG" sz="4400" dirty="0">
                <a:solidFill>
                  <a:schemeClr val="bg1"/>
                </a:solidFill>
                <a:latin typeface="+mj-lt"/>
              </a:rPr>
              <a:t>ые возможности для</a:t>
            </a:r>
            <a:r>
              <a:rPr lang="en-GB" sz="4400" dirty="0">
                <a:solidFill>
                  <a:schemeClr val="bg1"/>
                </a:solidFill>
                <a:latin typeface="+mj-lt"/>
              </a:rPr>
              <a:t> PR-a!</a:t>
            </a:r>
            <a:r>
              <a:rPr lang="bg-BG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bg-BG" sz="3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" y="1211972"/>
            <a:ext cx="4401842" cy="4487079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/>
          <a:stretch/>
        </p:blipFill>
        <p:spPr>
          <a:xfrm>
            <a:off x="4466025" y="1211973"/>
            <a:ext cx="3812587" cy="4011357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8" b="13524"/>
          <a:stretch/>
        </p:blipFill>
        <p:spPr>
          <a:xfrm>
            <a:off x="30204" y="3821679"/>
            <a:ext cx="4360842" cy="3036322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86"/>
          <a:stretch/>
        </p:blipFill>
        <p:spPr>
          <a:xfrm>
            <a:off x="4447280" y="3821679"/>
            <a:ext cx="3814634" cy="3036322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1334" r="1"/>
          <a:stretch/>
        </p:blipFill>
        <p:spPr>
          <a:xfrm>
            <a:off x="8334847" y="1211973"/>
            <a:ext cx="3826947" cy="3296093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5"/>
          <a:stretch/>
        </p:blipFill>
        <p:spPr>
          <a:xfrm>
            <a:off x="8297357" y="3821679"/>
            <a:ext cx="3875090" cy="3025691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</p:spTree>
    <p:extLst>
      <p:ext uri="{BB962C8B-B14F-4D97-AF65-F5344CB8AC3E}">
        <p14:creationId xmlns:p14="http://schemas.microsoft.com/office/powerpoint/2010/main" val="365118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781" y="162838"/>
            <a:ext cx="11580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Видео интервью</a:t>
            </a:r>
            <a:r>
              <a:rPr lang="en-US" sz="3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bg-BG" sz="3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7" t="12720" r="52558" b="20368"/>
          <a:stretch/>
        </p:blipFill>
        <p:spPr>
          <a:xfrm>
            <a:off x="0" y="1173210"/>
            <a:ext cx="12190300" cy="58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8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SzPct val="25000"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953575" y="1576780"/>
            <a:ext cx="10284847" cy="1262296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SzPct val="25000"/>
            </a:pPr>
            <a:r>
              <a:rPr lang="en-US" sz="5867" dirty="0">
                <a:solidFill>
                  <a:srgbClr val="50E6D4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br>
              <a:rPr lang="en-US" sz="5867" dirty="0">
                <a:solidFill>
                  <a:srgbClr val="50E6D4"/>
                </a:solidFill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bg-BG" sz="5867" dirty="0">
                <a:solidFill>
                  <a:schemeClr val="lt1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Продвижение на уровне </a:t>
            </a:r>
            <a:r>
              <a:rPr lang="en-GB" sz="5867" dirty="0">
                <a:solidFill>
                  <a:schemeClr val="lt1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o</a:t>
            </a:r>
            <a:r>
              <a:rPr lang="bg-BG" sz="5867" dirty="0">
                <a:solidFill>
                  <a:schemeClr val="lt1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тдельн</a:t>
            </a:r>
            <a:r>
              <a:rPr lang="bg-BG" sz="6000" dirty="0">
                <a:solidFill>
                  <a:schemeClr val="bg1"/>
                </a:solidFill>
              </a:rPr>
              <a:t>ых </a:t>
            </a:r>
            <a:r>
              <a:rPr lang="bg-BG" sz="5867" dirty="0">
                <a:solidFill>
                  <a:schemeClr val="lt1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bg-BG" sz="5400" b="1" dirty="0">
                <a:solidFill>
                  <a:schemeClr val="bg1"/>
                </a:solidFill>
              </a:rPr>
              <a:t>э</a:t>
            </a:r>
            <a:r>
              <a:rPr lang="bg-BG" sz="5867" dirty="0">
                <a:solidFill>
                  <a:schemeClr val="lt1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лементов статьи </a:t>
            </a:r>
            <a:endParaRPr lang="en-US" sz="5867" dirty="0">
              <a:solidFill>
                <a:srgbClr val="50E6D4"/>
              </a:solidFill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9208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533194" cy="1228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Автоматическое распространение метаданн</a:t>
            </a:r>
            <a:r>
              <a:rPr lang="bg-BG" sz="4400" dirty="0">
                <a:solidFill>
                  <a:schemeClr val="bg1"/>
                </a:solidFill>
                <a:latin typeface="+mj-lt"/>
              </a:rPr>
              <a:t>ых и </a:t>
            </a:r>
            <a:r>
              <a:rPr lang="ru-RU" sz="4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архивирование в день опубликования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8358" t="7543" r="70285" b="4000"/>
          <a:stretch/>
        </p:blipFill>
        <p:spPr>
          <a:xfrm>
            <a:off x="5172230" y="2682657"/>
            <a:ext cx="2314629" cy="29958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9" y="2034227"/>
            <a:ext cx="1595072" cy="45807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211793" y="1309299"/>
            <a:ext cx="1860695" cy="18138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1" name="Oval 30"/>
          <p:cNvSpPr/>
          <p:nvPr/>
        </p:nvSpPr>
        <p:spPr>
          <a:xfrm>
            <a:off x="3205859" y="3211258"/>
            <a:ext cx="1748439" cy="17446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31" y="3759160"/>
            <a:ext cx="1012003" cy="3461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92715" y="4129238"/>
            <a:ext cx="164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Web of Science</a:t>
            </a:r>
            <a:endParaRPr lang="bg-BG" b="1" dirty="0"/>
          </a:p>
        </p:txBody>
      </p:sp>
      <p:sp>
        <p:nvSpPr>
          <p:cNvPr id="34" name="Oval 33"/>
          <p:cNvSpPr/>
          <p:nvPr/>
        </p:nvSpPr>
        <p:spPr>
          <a:xfrm>
            <a:off x="183815" y="4690641"/>
            <a:ext cx="1748439" cy="17446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5" name="Oval 34"/>
          <p:cNvSpPr/>
          <p:nvPr/>
        </p:nvSpPr>
        <p:spPr>
          <a:xfrm>
            <a:off x="2524205" y="5035467"/>
            <a:ext cx="1748439" cy="17446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4" y="5054100"/>
            <a:ext cx="1017699" cy="10176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03" y="5378302"/>
            <a:ext cx="1147273" cy="114727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814979" y="3671092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2" name="Oval 41"/>
          <p:cNvSpPr/>
          <p:nvPr/>
        </p:nvSpPr>
        <p:spPr>
          <a:xfrm>
            <a:off x="2390964" y="2479536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3" name="Oval 42"/>
          <p:cNvSpPr/>
          <p:nvPr/>
        </p:nvSpPr>
        <p:spPr>
          <a:xfrm>
            <a:off x="4828900" y="320151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5" name="Oval 44"/>
          <p:cNvSpPr/>
          <p:nvPr/>
        </p:nvSpPr>
        <p:spPr>
          <a:xfrm>
            <a:off x="7836110" y="4730666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6" name="Oval 45"/>
          <p:cNvSpPr/>
          <p:nvPr/>
        </p:nvSpPr>
        <p:spPr>
          <a:xfrm>
            <a:off x="10248707" y="2552255"/>
            <a:ext cx="1860695" cy="194492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7" name="Oval 46"/>
          <p:cNvSpPr/>
          <p:nvPr/>
        </p:nvSpPr>
        <p:spPr>
          <a:xfrm>
            <a:off x="7973108" y="2929107"/>
            <a:ext cx="1860695" cy="18138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8" name="Oval 47"/>
          <p:cNvSpPr/>
          <p:nvPr/>
        </p:nvSpPr>
        <p:spPr>
          <a:xfrm>
            <a:off x="9893978" y="4663367"/>
            <a:ext cx="1860695" cy="18138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46" y="2910444"/>
            <a:ext cx="1257201" cy="107056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443" y="5067119"/>
            <a:ext cx="2560723" cy="10242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99" y="3504956"/>
            <a:ext cx="1832148" cy="651939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7839987" y="5409563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3" name="Oval 52"/>
          <p:cNvSpPr/>
          <p:nvPr/>
        </p:nvSpPr>
        <p:spPr>
          <a:xfrm>
            <a:off x="4104903" y="5059403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4" name="Oval 53"/>
          <p:cNvSpPr/>
          <p:nvPr/>
        </p:nvSpPr>
        <p:spPr>
          <a:xfrm>
            <a:off x="8406518" y="255312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5" name="Oval 54"/>
          <p:cNvSpPr/>
          <p:nvPr/>
        </p:nvSpPr>
        <p:spPr>
          <a:xfrm>
            <a:off x="7898978" y="285167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6" name="Oval 55"/>
          <p:cNvSpPr/>
          <p:nvPr/>
        </p:nvSpPr>
        <p:spPr>
          <a:xfrm>
            <a:off x="9903776" y="4589407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7" name="Oval 56"/>
          <p:cNvSpPr/>
          <p:nvPr/>
        </p:nvSpPr>
        <p:spPr>
          <a:xfrm>
            <a:off x="7598912" y="344048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9" name="Oval 58"/>
          <p:cNvSpPr/>
          <p:nvPr/>
        </p:nvSpPr>
        <p:spPr>
          <a:xfrm>
            <a:off x="9043916" y="5090926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0" name="Oval 59"/>
          <p:cNvSpPr/>
          <p:nvPr/>
        </p:nvSpPr>
        <p:spPr>
          <a:xfrm>
            <a:off x="9400615" y="573532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3" name="Oval 62"/>
          <p:cNvSpPr/>
          <p:nvPr/>
        </p:nvSpPr>
        <p:spPr>
          <a:xfrm>
            <a:off x="8696533" y="1207356"/>
            <a:ext cx="1860695" cy="18138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17" y="1943452"/>
            <a:ext cx="1629110" cy="383320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1250767" y="3168952"/>
            <a:ext cx="1748439" cy="17446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5" name="Oval 64"/>
          <p:cNvSpPr/>
          <p:nvPr/>
        </p:nvSpPr>
        <p:spPr>
          <a:xfrm>
            <a:off x="2982055" y="306999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6" name="Oval 65"/>
          <p:cNvSpPr/>
          <p:nvPr/>
        </p:nvSpPr>
        <p:spPr>
          <a:xfrm>
            <a:off x="805538" y="4305078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7" name="Oval 66"/>
          <p:cNvSpPr/>
          <p:nvPr/>
        </p:nvSpPr>
        <p:spPr>
          <a:xfrm>
            <a:off x="2123712" y="5268303"/>
            <a:ext cx="300067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8" name="Oval 67"/>
          <p:cNvSpPr/>
          <p:nvPr/>
        </p:nvSpPr>
        <p:spPr>
          <a:xfrm>
            <a:off x="2910182" y="4633516"/>
            <a:ext cx="303374" cy="2825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08" y="3874951"/>
            <a:ext cx="1435923" cy="329184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F14B0F2E-F87A-4E9F-B36B-FDB3E16FF9BA}"/>
              </a:ext>
            </a:extLst>
          </p:cNvPr>
          <p:cNvSpPr/>
          <p:nvPr/>
        </p:nvSpPr>
        <p:spPr>
          <a:xfrm>
            <a:off x="2812250" y="1293304"/>
            <a:ext cx="1860695" cy="18138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AutoShape 2" descr="Image result for ebscohost logo">
            <a:extLst>
              <a:ext uri="{FF2B5EF4-FFF2-40B4-BE49-F238E27FC236}">
                <a16:creationId xmlns:a16="http://schemas.microsoft.com/office/drawing/2014/main" id="{A44740A2-FF63-4552-A51E-33C81ECC9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6" descr="Image result for ebscohost logo">
            <a:extLst>
              <a:ext uri="{FF2B5EF4-FFF2-40B4-BE49-F238E27FC236}">
                <a16:creationId xmlns:a16="http://schemas.microsoft.com/office/drawing/2014/main" id="{4F5AF8FD-2311-4AA0-8CB6-C9AFF74F76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2F56CC-41DA-4A01-9A32-B514117D9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06" y="1537192"/>
            <a:ext cx="1367034" cy="136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3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092"/>
            <a:ext cx="12192000" cy="1533268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3946" y="187890"/>
            <a:ext cx="12114508" cy="70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4800"/>
              </a:lnSpc>
              <a:spcAft>
                <a:spcPts val="0"/>
              </a:spcAft>
              <a:defRPr/>
            </a:pPr>
            <a:endParaRPr lang="en-US" sz="48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  <a:p>
            <a:pPr algn="l" eaLnBrk="1" fontAlgn="auto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ru-RU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Автоматическое </a:t>
            </a:r>
            <a:r>
              <a:rPr lang="bg-BG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распространение</a:t>
            </a:r>
            <a:r>
              <a:rPr lang="en-GB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en-US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графического материала</a:t>
            </a:r>
            <a:r>
              <a:rPr lang="en-US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и</a:t>
            </a:r>
            <a:r>
              <a:rPr lang="en-US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данных</a:t>
            </a:r>
            <a:endParaRPr lang="bg-BG" sz="48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583DF-E7BF-42BA-AE53-5F559D7E2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229"/>
            <a:ext cx="6096528" cy="5329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9E256F-398C-4654-AA6F-A3A5940EB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12" y="1528176"/>
            <a:ext cx="5688904" cy="534129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CDBCCE-2F74-4ED5-8477-9D003ECC3903}"/>
              </a:ext>
            </a:extLst>
          </p:cNvPr>
          <p:cNvCxnSpPr>
            <a:cxnSpLocks/>
          </p:cNvCxnSpPr>
          <p:nvPr/>
        </p:nvCxnSpPr>
        <p:spPr>
          <a:xfrm flipV="1">
            <a:off x="4478055" y="3620023"/>
            <a:ext cx="5818340" cy="175363"/>
          </a:xfrm>
          <a:prstGeom prst="straightConnector1">
            <a:avLst/>
          </a:prstGeom>
          <a:ln w="63500" cap="rnd">
            <a:solidFill>
              <a:srgbClr val="F86E8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6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9222"/>
            <a:ext cx="12192000" cy="534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0" y="-33701"/>
            <a:ext cx="12240683" cy="1547887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SzPct val="25000"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4370462" y="276498"/>
            <a:ext cx="7870221" cy="957263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rtlCol="0" anchor="ctr" anchorCtr="0">
            <a:noAutofit/>
          </a:bodyPr>
          <a:lstStyle/>
          <a:p>
            <a:pPr algn="l">
              <a:lnSpc>
                <a:spcPct val="85416"/>
              </a:lnSpc>
              <a:spcBef>
                <a:spcPts val="0"/>
              </a:spcBef>
              <a:buSzPct val="25000"/>
            </a:pPr>
            <a:r>
              <a:rPr lang="en-US" sz="4000" dirty="0">
                <a:solidFill>
                  <a:srgbClr val="FFFFFF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ИЗДАТЕЛЬСКАЯ ПЛАТФОРМА </a:t>
            </a:r>
            <a:br>
              <a:rPr lang="bg-BG" sz="4000" dirty="0">
                <a:solidFill>
                  <a:srgbClr val="FFFFFF"/>
                </a:solidFill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en-US" sz="4000" dirty="0">
                <a:solidFill>
                  <a:srgbClr val="FFFFFF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ПОЛНОГО ЦИКЛА </a:t>
            </a:r>
            <a:r>
              <a:rPr lang="bg-BG" sz="4000" dirty="0">
                <a:solidFill>
                  <a:srgbClr val="FFFFFF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НА ОСНОВЕ  </a:t>
            </a:r>
            <a:r>
              <a:rPr lang="en-GB" sz="4000" b="1" dirty="0">
                <a:solidFill>
                  <a:srgbClr val="FFC000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XML</a:t>
            </a:r>
            <a:r>
              <a:rPr lang="en-US" sz="4000" dirty="0">
                <a:solidFill>
                  <a:srgbClr val="FFC000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</a:p>
        </p:txBody>
      </p:sp>
      <p:sp>
        <p:nvSpPr>
          <p:cNvPr id="132" name="Shape 132"/>
          <p:cNvSpPr/>
          <p:nvPr/>
        </p:nvSpPr>
        <p:spPr>
          <a:xfrm>
            <a:off x="-48683" y="5826495"/>
            <a:ext cx="12289365" cy="11549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SzPct val="25000"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5F5C0-2107-4F77-99CF-6185AE635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6" y="82046"/>
            <a:ext cx="3943109" cy="13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092"/>
            <a:ext cx="12192000" cy="1502772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0219" y="121953"/>
            <a:ext cx="12081781" cy="6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4800"/>
              </a:lnSpc>
              <a:spcAft>
                <a:spcPts val="0"/>
              </a:spcAft>
              <a:defRPr/>
            </a:pPr>
            <a:endParaRPr lang="en-US" sz="48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  <a:p>
            <a:pPr algn="l" eaLnBrk="1" fontAlgn="auto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ru-RU" sz="4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Специфические для домена способы распространения отдельных </a:t>
            </a:r>
            <a:r>
              <a:rPr lang="bg-BG" sz="4600" dirty="0">
                <a:solidFill>
                  <a:schemeClr val="bg1"/>
                </a:solidFill>
              </a:rPr>
              <a:t>э</a:t>
            </a:r>
            <a:r>
              <a:rPr lang="ru-RU" sz="4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лементов статьи</a:t>
            </a:r>
            <a:endParaRPr lang="bg-BG" sz="4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32" name="Shape 245" descr="gbif_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461" y="5415913"/>
            <a:ext cx="2365375" cy="12874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3" name="Shape 246" descr="EOL_Brochure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4500" y="2489340"/>
            <a:ext cx="2409824" cy="154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248" descr="morphbank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6461" y="4079926"/>
            <a:ext cx="3508375" cy="11048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Shape 249" descr="googleearth"/>
          <p:cNvPicPr preferRelativeResize="0"/>
          <p:nvPr/>
        </p:nvPicPr>
        <p:blipFill rotWithShape="1">
          <a:blip r:embed="rId6">
            <a:alphaModFix/>
          </a:blip>
          <a:srcRect t="10984" b="4160"/>
          <a:stretch/>
        </p:blipFill>
        <p:spPr>
          <a:xfrm>
            <a:off x="8550342" y="5404468"/>
            <a:ext cx="2082824" cy="129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261" descr="descrip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293" y="2577395"/>
            <a:ext cx="3643313" cy="10921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8" name="Shape 262" descr="AustraluticaAfrican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28838" y="3852659"/>
            <a:ext cx="1865312" cy="1911350"/>
          </a:xfrm>
          <a:prstGeom prst="rect">
            <a:avLst/>
          </a:prstGeom>
          <a:noFill/>
          <a:ln w="9525" cap="flat" cmpd="sng">
            <a:solidFill>
              <a:srgbClr val="01081B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9" name="Shape 263" descr="nomencla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0292" y="1926820"/>
            <a:ext cx="3643313" cy="482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0" name="Shape 264" descr="MatEx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0518" y="5938387"/>
            <a:ext cx="3678238" cy="6746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" name="Shape 265" descr="palp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0518" y="3843928"/>
            <a:ext cx="1714500" cy="1928812"/>
          </a:xfrm>
          <a:prstGeom prst="rect">
            <a:avLst/>
          </a:prstGeom>
          <a:noFill/>
          <a:ln>
            <a:solidFill>
              <a:srgbClr val="01081B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4316940" y="1885834"/>
            <a:ext cx="2664806" cy="4593343"/>
            <a:chOff x="4316940" y="1885834"/>
            <a:chExt cx="2664806" cy="4593343"/>
          </a:xfrm>
        </p:grpSpPr>
        <p:cxnSp>
          <p:nvCxnSpPr>
            <p:cNvPr id="37" name="Shape 251"/>
            <p:cNvCxnSpPr>
              <a:cxnSpLocks/>
            </p:cNvCxnSpPr>
            <p:nvPr/>
          </p:nvCxnSpPr>
          <p:spPr>
            <a:xfrm flipV="1">
              <a:off x="4343382" y="3536458"/>
              <a:ext cx="2071688" cy="14294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38" name="Shape 252"/>
            <p:cNvSpPr txBox="1"/>
            <p:nvPr/>
          </p:nvSpPr>
          <p:spPr>
            <a:xfrm>
              <a:off x="4316940" y="3003763"/>
              <a:ext cx="1546226" cy="30811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-US" sz="1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Descriptions</a:t>
              </a:r>
            </a:p>
          </p:txBody>
        </p:sp>
        <p:cxnSp>
          <p:nvCxnSpPr>
            <p:cNvPr id="39" name="Shape 253"/>
            <p:cNvCxnSpPr/>
            <p:nvPr/>
          </p:nvCxnSpPr>
          <p:spPr>
            <a:xfrm flipV="1">
              <a:off x="4400471" y="4871035"/>
              <a:ext cx="2014599" cy="2881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40" name="Shape 254"/>
            <p:cNvSpPr txBox="1"/>
            <p:nvPr/>
          </p:nvSpPr>
          <p:spPr>
            <a:xfrm>
              <a:off x="4355745" y="4169507"/>
              <a:ext cx="1128713" cy="30811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-US" sz="1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Images</a:t>
              </a:r>
            </a:p>
          </p:txBody>
        </p:sp>
        <p:cxnSp>
          <p:nvCxnSpPr>
            <p:cNvPr id="41" name="Shape 255"/>
            <p:cNvCxnSpPr/>
            <p:nvPr/>
          </p:nvCxnSpPr>
          <p:spPr>
            <a:xfrm>
              <a:off x="4449408" y="6455370"/>
              <a:ext cx="1965662" cy="23807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42" name="Shape 256"/>
            <p:cNvSpPr txBox="1"/>
            <p:nvPr/>
          </p:nvSpPr>
          <p:spPr>
            <a:xfrm>
              <a:off x="4400471" y="5960563"/>
              <a:ext cx="2076784" cy="26205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-US" sz="1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Occurrences</a:t>
              </a:r>
            </a:p>
          </p:txBody>
        </p:sp>
        <p:cxnSp>
          <p:nvCxnSpPr>
            <p:cNvPr id="44" name="Shape 258"/>
            <p:cNvCxnSpPr>
              <a:cxnSpLocks/>
            </p:cNvCxnSpPr>
            <p:nvPr/>
          </p:nvCxnSpPr>
          <p:spPr>
            <a:xfrm flipV="1">
              <a:off x="4320965" y="2284297"/>
              <a:ext cx="2072441" cy="174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45" name="Shape 259"/>
            <p:cNvSpPr txBox="1"/>
            <p:nvPr/>
          </p:nvSpPr>
          <p:spPr>
            <a:xfrm>
              <a:off x="4400471" y="1885834"/>
              <a:ext cx="2581275" cy="29051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-US" sz="13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Nomenclature</a:t>
              </a:r>
            </a:p>
          </p:txBody>
        </p:sp>
        <p:sp>
          <p:nvSpPr>
            <p:cNvPr id="46" name="Shape 260"/>
            <p:cNvSpPr txBox="1"/>
            <p:nvPr/>
          </p:nvSpPr>
          <p:spPr>
            <a:xfrm>
              <a:off x="4320965" y="2595943"/>
              <a:ext cx="1876328" cy="29051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-US" sz="13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Literature</a:t>
              </a:r>
            </a:p>
          </p:txBody>
        </p:sp>
        <p:cxnSp>
          <p:nvCxnSpPr>
            <p:cNvPr id="52" name="Shape 266"/>
            <p:cNvCxnSpPr/>
            <p:nvPr/>
          </p:nvCxnSpPr>
          <p:spPr>
            <a:xfrm flipV="1">
              <a:off x="4400472" y="3946360"/>
              <a:ext cx="2014598" cy="905161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pic>
        <p:nvPicPr>
          <p:cNvPr id="53" name="Shape 26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29713" y="3434545"/>
            <a:ext cx="2727458" cy="48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26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29713" y="2659898"/>
            <a:ext cx="1009657" cy="72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269" descr="Plazi_books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54836" y="2754244"/>
            <a:ext cx="898845" cy="59645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270"/>
          <p:cNvSpPr/>
          <p:nvPr/>
        </p:nvSpPr>
        <p:spPr>
          <a:xfrm>
            <a:off x="11153681" y="2906734"/>
            <a:ext cx="787400" cy="322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500" b="1" dirty="0" err="1">
                <a:solidFill>
                  <a:srgbClr val="07121F"/>
                </a:solidFill>
                <a:latin typeface="Verdana"/>
                <a:ea typeface="Verdana"/>
                <a:cs typeface="Verdana"/>
                <a:sym typeface="Verdana"/>
              </a:rPr>
              <a:t>Plazi</a:t>
            </a:r>
            <a:endParaRPr lang="en-US" sz="1500" b="1" dirty="0">
              <a:solidFill>
                <a:srgbClr val="07121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Shape 244" descr="zoobank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92901" y="1791862"/>
            <a:ext cx="3436940" cy="65441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836062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SzPct val="25000"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264108" y="1745882"/>
            <a:ext cx="9409045" cy="1262296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SzPct val="25000"/>
            </a:pPr>
            <a:r>
              <a:rPr lang="en-US" sz="6000" dirty="0">
                <a:solidFill>
                  <a:srgbClr val="50E6D4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br>
              <a:rPr lang="en-US" sz="6000" dirty="0">
                <a:solidFill>
                  <a:srgbClr val="50E6D4"/>
                </a:solidFill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bg-BG" sz="6000" dirty="0">
                <a:solidFill>
                  <a:schemeClr val="bg1"/>
                </a:solidFill>
                <a:ea typeface="Helvetica Neue"/>
                <a:cs typeface="Calibri" panose="020F0502020204030204" pitchFamily="34" charset="0"/>
                <a:sym typeface="Helvetica Neue"/>
              </a:rPr>
              <a:t>Индикатор</a:t>
            </a:r>
            <a:r>
              <a:rPr lang="bg-BG" sz="6600" dirty="0">
                <a:solidFill>
                  <a:schemeClr val="bg1"/>
                </a:solidFill>
              </a:rPr>
              <a:t>ы роста</a:t>
            </a:r>
            <a:endParaRPr lang="en-US" sz="6000" dirty="0">
              <a:solidFill>
                <a:schemeClr val="bg1"/>
              </a:solidFill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7515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69866"/>
            <a:ext cx="12192000" cy="1099212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335" y="27112"/>
            <a:ext cx="11856664" cy="905255"/>
          </a:xfrm>
        </p:spPr>
        <p:txBody>
          <a:bodyPr rtlCol="0">
            <a:noAutofit/>
          </a:bodyPr>
          <a:lstStyle/>
          <a:p>
            <a:pPr algn="l">
              <a:lnSpc>
                <a:spcPts val="4100"/>
              </a:lnSpc>
              <a:defRPr/>
            </a:pPr>
            <a:r>
              <a:rPr lang="ru-RU" sz="4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СТАТИСТИЧЕСКИЕ ПОКАЗАТЕЛИ ЖУРНАЛА</a:t>
            </a:r>
            <a:endParaRPr lang="bg-BG" sz="40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2" t="11200" r="52570" b="19086"/>
          <a:stretch/>
        </p:blipFill>
        <p:spPr>
          <a:xfrm>
            <a:off x="-1" y="1016906"/>
            <a:ext cx="12331337" cy="592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931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69867"/>
            <a:ext cx="12192000" cy="1290613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32" y="288779"/>
            <a:ext cx="11999168" cy="905255"/>
          </a:xfrm>
        </p:spPr>
        <p:txBody>
          <a:bodyPr rtlCol="0">
            <a:noAutofit/>
          </a:bodyPr>
          <a:lstStyle/>
          <a:p>
            <a:pPr algn="l">
              <a:lnSpc>
                <a:spcPts val="4100"/>
              </a:lnSpc>
              <a:defRPr/>
            </a:pPr>
            <a:r>
              <a:rPr lang="ru-RU" sz="4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СТАТИСТИКА ЖУРНАЛА</a:t>
            </a:r>
            <a:r>
              <a:rPr lang="en-US" sz="4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: </a:t>
            </a:r>
            <a:r>
              <a:rPr lang="ru-RU" sz="4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ГРАДАЦИЯ АВТОРОВ ПО СТРАНАМ</a:t>
            </a:r>
            <a:endParaRPr lang="bg-BG" sz="40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6" t="11657" r="50618" b="12569"/>
          <a:stretch/>
        </p:blipFill>
        <p:spPr>
          <a:xfrm>
            <a:off x="0" y="1220746"/>
            <a:ext cx="12192000" cy="58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466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409076" y="29260"/>
            <a:ext cx="9144000" cy="1232217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en-US" altLang="en-US" sz="4800" dirty="0">
                <a:solidFill>
                  <a:schemeClr val="bg1"/>
                </a:solidFill>
              </a:rPr>
              <a:t> </a:t>
            </a:r>
            <a:r>
              <a:rPr lang="en-US" altLang="en-US" sz="4267" b="1" dirty="0">
                <a:solidFill>
                  <a:schemeClr val="bg1"/>
                </a:solidFill>
              </a:rPr>
              <a:t>Pensoft</a:t>
            </a:r>
            <a:r>
              <a:rPr lang="en-US" altLang="en-US" sz="4267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4267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0053405" y="2738205"/>
            <a:ext cx="499673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" y="8191"/>
            <a:ext cx="12211987" cy="1398207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67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2D25D1-C491-425C-A69D-67F6C63B0154}"/>
              </a:ext>
            </a:extLst>
          </p:cNvPr>
          <p:cNvSpPr/>
          <p:nvPr/>
        </p:nvSpPr>
        <p:spPr>
          <a:xfrm>
            <a:off x="307884" y="5321635"/>
            <a:ext cx="11759709" cy="107702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buSzPct val="101000"/>
            </a:pPr>
            <a:r>
              <a:rPr lang="en-US" altLang="en-US" sz="2133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Cytogenetics, </a:t>
            </a:r>
            <a:r>
              <a:rPr lang="ru-RU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 фактор </a:t>
            </a:r>
            <a:r>
              <a:rPr lang="en-US" altLang="en-US" sz="2133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Scopus </a:t>
            </a:r>
            <a:r>
              <a:rPr lang="en-US" altLang="en-US" sz="2133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33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1.36</a:t>
            </a:r>
          </a:p>
          <a:p>
            <a:pPr eaLnBrk="1" hangingPunct="1">
              <a:buSzPct val="101000"/>
            </a:pPr>
            <a:r>
              <a:rPr lang="ru-RU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Зоологического Института РАН, Санкт-Петербург</a:t>
            </a:r>
            <a:b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Перешел на платформу в </a:t>
            </a:r>
            <a: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  <a:r>
              <a:rPr lang="ru-RU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состоянию на</a:t>
            </a:r>
            <a: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</a:t>
            </a:r>
            <a:r>
              <a:rPr lang="en-US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bg-BG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altLang="en-US" sz="2133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endParaRPr lang="en-US" altLang="en-US" sz="2133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941633-BD75-4E77-A7CF-651242F47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73" y="1877967"/>
            <a:ext cx="1741823" cy="2564109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703"/>
          <p:cNvSpPr txBox="1"/>
          <p:nvPr/>
        </p:nvSpPr>
        <p:spPr>
          <a:xfrm>
            <a:off x="307883" y="403303"/>
            <a:ext cx="11904105" cy="52942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ctr" anchorCtr="0">
            <a:noAutofit/>
          </a:bodyPr>
          <a:lstStyle/>
          <a:p>
            <a:pPr>
              <a:buSzPct val="25000"/>
            </a:pPr>
            <a:r>
              <a:rPr lang="bg-BG" sz="4267" dirty="0">
                <a:solidFill>
                  <a:srgbClr val="FFFFFF"/>
                </a:solidFill>
                <a:latin typeface="+mj-lt"/>
                <a:ea typeface="Helvetica Neue"/>
                <a:cs typeface="Calibri" panose="020F0502020204030204" pitchFamily="34" charset="0"/>
                <a:sym typeface="Helvetica Neue"/>
              </a:rPr>
              <a:t>ОБЩАЯ ПОСЕЩАЕМОСТ</a:t>
            </a:r>
            <a:r>
              <a:rPr lang="bg-BG" sz="5400" dirty="0">
                <a:solidFill>
                  <a:srgbClr val="FFFFFF"/>
                </a:solidFill>
                <a:latin typeface="+mj-lt"/>
                <a:ea typeface="Helvetica Neue"/>
                <a:cs typeface="Calibri" panose="020F0502020204030204" pitchFamily="34" charset="0"/>
                <a:sym typeface="Helvetica Neue"/>
              </a:rPr>
              <a:t>ь</a:t>
            </a:r>
            <a:r>
              <a:rPr lang="bg-BG" sz="4267" dirty="0">
                <a:solidFill>
                  <a:srgbClr val="FFFFFF"/>
                </a:solidFill>
                <a:latin typeface="+mj-lt"/>
                <a:ea typeface="Helvetica Neue"/>
                <a:cs typeface="Calibri" panose="020F0502020204030204" pitchFamily="34" charset="0"/>
                <a:sym typeface="Helvetica Neue"/>
              </a:rPr>
              <a:t> ЖУРНАЛА</a:t>
            </a:r>
            <a:endParaRPr lang="en-US" sz="4267" dirty="0">
              <a:solidFill>
                <a:srgbClr val="FFFFFF"/>
              </a:solidFill>
              <a:latin typeface="+mj-lt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86" t="35886" r="72214" b="39200"/>
          <a:stretch/>
        </p:blipFill>
        <p:spPr>
          <a:xfrm>
            <a:off x="3566457" y="1940164"/>
            <a:ext cx="7700601" cy="27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5771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47"/>
            <a:ext cx="12192000" cy="1099212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0003" y="119038"/>
            <a:ext cx="11791995" cy="103985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4100"/>
              </a:lnSpc>
              <a:spcAft>
                <a:spcPts val="0"/>
              </a:spcAft>
              <a:defRPr/>
            </a:pPr>
            <a:r>
              <a:rPr lang="ru-RU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СТАТИСТИКА</a:t>
            </a:r>
            <a:r>
              <a:rPr lang="bg-BG" sz="48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НА УРОВНЕ СТАТЬИ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27EFB-051C-4392-94BA-219714AC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40" y="1083662"/>
            <a:ext cx="9800790" cy="57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85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047"/>
            <a:ext cx="12192000" cy="1099212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00003" y="119039"/>
            <a:ext cx="11791995" cy="94508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4100"/>
              </a:lnSpc>
              <a:spcAft>
                <a:spcPts val="0"/>
              </a:spcAft>
              <a:defRPr/>
            </a:pPr>
            <a:r>
              <a:rPr lang="ru-RU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СТАТИСТИКА НА УРОВНЕ </a:t>
            </a:r>
            <a:r>
              <a:rPr lang="bg-BG" dirty="0">
                <a:solidFill>
                  <a:schemeClr val="bg1"/>
                </a:solidFill>
              </a:rPr>
              <a:t>Э</a:t>
            </a:r>
            <a:r>
              <a:rPr lang="ru-RU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Л</a:t>
            </a:r>
            <a:r>
              <a:rPr lang="ru-RU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ЕМЕНТОВ </a:t>
            </a:r>
            <a:r>
              <a:rPr lang="bg-BG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СТАТЬИ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54060-23DB-47A0-9D85-A0E84A0C1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31" y="1064122"/>
            <a:ext cx="10147634" cy="57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3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1999" cy="1478353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6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  <a:sym typeface="Helvetica Neue"/>
              </a:rPr>
              <a:t>  </a:t>
            </a:r>
            <a:r>
              <a:rPr lang="bg-BG" sz="6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  <a:sym typeface="Helvetica Neue"/>
              </a:rPr>
              <a:t>Итак, что важнее?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36121F-17E2-4985-A33F-C06596A34FF0}"/>
              </a:ext>
            </a:extLst>
          </p:cNvPr>
          <p:cNvSpPr/>
          <p:nvPr/>
        </p:nvSpPr>
        <p:spPr>
          <a:xfrm>
            <a:off x="394570" y="1737815"/>
            <a:ext cx="11531542" cy="693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628650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bg-BG" altLang="en-US" sz="3600" dirty="0"/>
              <a:t>Контент! В</a:t>
            </a:r>
            <a:r>
              <a:rPr lang="bg-BG" sz="3600" dirty="0"/>
              <a:t>ысокое качество статьей, пристальное рецензирование (</a:t>
            </a:r>
            <a:r>
              <a:rPr lang="bg-BG" sz="3600" dirty="0">
                <a:solidFill>
                  <a:srgbClr val="C00000"/>
                </a:solidFill>
              </a:rPr>
              <a:t>редакция журнала</a:t>
            </a:r>
            <a:r>
              <a:rPr lang="en-GB" sz="3600" dirty="0">
                <a:solidFill>
                  <a:srgbClr val="C00000"/>
                </a:solidFill>
              </a:rPr>
              <a:t>, </a:t>
            </a:r>
            <a:r>
              <a:rPr lang="bg-BG" sz="3600" dirty="0">
                <a:solidFill>
                  <a:srgbClr val="C00000"/>
                </a:solidFill>
              </a:rPr>
              <a:t>политика издателя</a:t>
            </a:r>
            <a:r>
              <a:rPr lang="bg-BG" sz="3600" dirty="0"/>
              <a:t>) </a:t>
            </a:r>
            <a:endParaRPr lang="bg-BG" altLang="en-US" sz="3600" dirty="0"/>
          </a:p>
          <a:p>
            <a:pPr marL="628650" indent="-628650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bg-BG" altLang="en-US" sz="3600" dirty="0">
                <a:ea typeface="Helvetica Neue" charset="0"/>
                <a:cs typeface="Helvetica Neue" charset="0"/>
              </a:rPr>
              <a:t>В</a:t>
            </a:r>
            <a:r>
              <a:rPr lang="bg-BG" sz="3600" dirty="0"/>
              <a:t>ысокотехнологич</a:t>
            </a:r>
            <a:r>
              <a:rPr lang="en-GB" sz="3600" dirty="0"/>
              <a:t>e</a:t>
            </a:r>
            <a:r>
              <a:rPr lang="bg-BG" sz="3600" dirty="0"/>
              <a:t>ская издательская платформа, машинечитаемость</a:t>
            </a:r>
            <a:r>
              <a:rPr lang="en-GB" sz="3600" dirty="0"/>
              <a:t> (</a:t>
            </a:r>
            <a:r>
              <a:rPr lang="bg-BG" sz="3600" dirty="0"/>
              <a:t>основанная на </a:t>
            </a:r>
            <a:r>
              <a:rPr lang="en-GB" sz="3600" dirty="0"/>
              <a:t>XML) </a:t>
            </a:r>
            <a:r>
              <a:rPr lang="bg-BG" sz="3600" dirty="0"/>
              <a:t>(</a:t>
            </a:r>
            <a:r>
              <a:rPr lang="bg-BG" sz="3600" dirty="0">
                <a:solidFill>
                  <a:srgbClr val="C00000"/>
                </a:solidFill>
              </a:rPr>
              <a:t>провайдер</a:t>
            </a:r>
            <a:r>
              <a:rPr lang="en-US" sz="3600" dirty="0">
                <a:solidFill>
                  <a:srgbClr val="C00000"/>
                </a:solidFill>
              </a:rPr>
              <a:t>, </a:t>
            </a:r>
            <a:r>
              <a:rPr lang="bg-BG" sz="3600" dirty="0">
                <a:solidFill>
                  <a:srgbClr val="C00000"/>
                </a:solidFill>
              </a:rPr>
              <a:t>издатель</a:t>
            </a:r>
            <a:r>
              <a:rPr lang="bg-BG" sz="3600" dirty="0"/>
              <a:t>)</a:t>
            </a:r>
            <a:endParaRPr lang="bg-BG" altLang="en-US" sz="3600" dirty="0">
              <a:ea typeface="Helvetica Neue" charset="0"/>
              <a:cs typeface="Helvetica Neue" charset="0"/>
            </a:endParaRPr>
          </a:p>
          <a:p>
            <a:pPr marL="628650" indent="-628650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ru-RU" altLang="en-US" sz="3600" dirty="0">
                <a:ea typeface="Helvetica Neue" charset="0"/>
                <a:cs typeface="Helvetica Neue" charset="0"/>
              </a:rPr>
              <a:t>Маркетинговая стратегия и активное продвижение (</a:t>
            </a:r>
            <a:r>
              <a:rPr lang="ru-RU" altLang="en-US" sz="3600" dirty="0">
                <a:solidFill>
                  <a:srgbClr val="C00000"/>
                </a:solidFill>
                <a:ea typeface="Helvetica Neue" charset="0"/>
                <a:cs typeface="Helvetica Neue" charset="0"/>
              </a:rPr>
              <a:t>редакция, издатель, провайдер</a:t>
            </a:r>
            <a:r>
              <a:rPr lang="en-GB" altLang="en-US" sz="3600" dirty="0">
                <a:solidFill>
                  <a:srgbClr val="C00000"/>
                </a:solidFill>
                <a:ea typeface="Helvetica Neue" charset="0"/>
                <a:cs typeface="Helvetica Neue" charset="0"/>
              </a:rPr>
              <a:t>, </a:t>
            </a:r>
            <a:r>
              <a:rPr lang="bg-BG" altLang="en-US" sz="3600" dirty="0">
                <a:solidFill>
                  <a:srgbClr val="C00000"/>
                </a:solidFill>
                <a:ea typeface="Helvetica Neue" charset="0"/>
                <a:cs typeface="Helvetica Neue" charset="0"/>
              </a:rPr>
              <a:t>сообщество вокруг журнала</a:t>
            </a:r>
            <a:r>
              <a:rPr lang="ru-RU" altLang="en-US" sz="3600" dirty="0">
                <a:ea typeface="Helvetica Neue" charset="0"/>
                <a:cs typeface="Helvetica Neue" charset="0"/>
              </a:rPr>
              <a:t>)</a:t>
            </a:r>
          </a:p>
          <a:p>
            <a:pPr>
              <a:spcBef>
                <a:spcPts val="300"/>
              </a:spcBef>
              <a:buSzPct val="99000"/>
              <a:defRPr/>
            </a:pPr>
            <a:endParaRPr lang="bg-BG" sz="3200" dirty="0"/>
          </a:p>
          <a:p>
            <a:pPr lvl="1">
              <a:spcBef>
                <a:spcPts val="300"/>
              </a:spcBef>
              <a:buSzPct val="99000"/>
              <a:defRPr/>
            </a:pPr>
            <a:endParaRPr lang="bg-BG" sz="3600" dirty="0"/>
          </a:p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endParaRPr lang="en-US" altLang="en-US" sz="3600" dirty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" t="-18302" r="-164" b="7479"/>
          <a:stretch/>
        </p:blipFill>
        <p:spPr>
          <a:xfrm rot="10800000">
            <a:off x="-19992" y="0"/>
            <a:ext cx="12192000" cy="83580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04759" y="4119860"/>
            <a:ext cx="10850548" cy="128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lnSpc>
                <a:spcPts val="4100"/>
              </a:lnSpc>
              <a:spcAft>
                <a:spcPts val="0"/>
              </a:spcAft>
              <a:defRPr/>
            </a:pPr>
            <a:r>
              <a:rPr lang="bg-BG" sz="5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Благодарю за внимание!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8154" y="5399475"/>
            <a:ext cx="8155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E8FB4F"/>
              </a:solidFill>
            </a:endParaRPr>
          </a:p>
          <a:p>
            <a:pPr algn="ctr"/>
            <a:endParaRPr lang="en-US" sz="3200" b="1" dirty="0">
              <a:solidFill>
                <a:srgbClr val="E8FB4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0" y="19551"/>
            <a:ext cx="10528519" cy="38547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5502" y="5931658"/>
            <a:ext cx="2802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arphahub.com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3285" y="5937182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@</a:t>
            </a:r>
            <a:r>
              <a:rPr lang="en-US" sz="3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ARPHAplatform</a:t>
            </a:r>
            <a:endParaRPr lang="bg-BG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32164" r="23792" b="28815"/>
          <a:stretch/>
        </p:blipFill>
        <p:spPr>
          <a:xfrm>
            <a:off x="6892577" y="6012753"/>
            <a:ext cx="756451" cy="5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5622">
            <a:off x="1213047" y="6103999"/>
            <a:ext cx="387200" cy="3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8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455" y="1903495"/>
            <a:ext cx="1295436" cy="1864519"/>
          </a:xfrm>
          <a:prstGeom prst="rect">
            <a:avLst/>
          </a:prstGeom>
          <a:effectLst>
            <a:outerShdw blurRad="3683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709" y="2365438"/>
            <a:ext cx="1315616" cy="1944767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981" y="2899405"/>
            <a:ext cx="1342408" cy="1860579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92" y="1233779"/>
            <a:ext cx="1339144" cy="1976259"/>
          </a:xfrm>
          <a:prstGeom prst="rect">
            <a:avLst/>
          </a:prstGeom>
          <a:effectLst>
            <a:outerShdw blurRad="304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233" y="3416267"/>
            <a:ext cx="1294635" cy="1905811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867" y="3963789"/>
            <a:ext cx="1290117" cy="1905811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56" y="4673481"/>
            <a:ext cx="1228813" cy="2720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2" y="4444342"/>
            <a:ext cx="1317191" cy="1939981"/>
          </a:xfrm>
          <a:prstGeom prst="rect">
            <a:avLst/>
          </a:prstGeom>
          <a:effectLst>
            <a:outerShdw blurRad="381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951" y="1324506"/>
            <a:ext cx="1213911" cy="1664948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457" y="1725819"/>
            <a:ext cx="1262552" cy="1847739"/>
          </a:xfrm>
          <a:prstGeom prst="rect">
            <a:avLst/>
          </a:prstGeom>
          <a:effectLst>
            <a:outerShdw blurRad="317500" dist="76200" dir="3540000" sx="94000" sy="94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32" name="Shape 132" descr="K:\PENSOFT-JOURNALS-MANAGEMENT\Journal Covers\logo_whole-01.jp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6292" y="5767969"/>
            <a:ext cx="1860179" cy="37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4354" y="5230237"/>
            <a:ext cx="1875119" cy="53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23" y="2201690"/>
            <a:ext cx="1316563" cy="1939057"/>
          </a:xfrm>
          <a:prstGeom prst="rect">
            <a:avLst/>
          </a:prstGeom>
          <a:effectLst>
            <a:outerShdw blurRad="2921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885" y="2675997"/>
            <a:ext cx="1322388" cy="1943100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429" y="3184606"/>
            <a:ext cx="1315616" cy="1939599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00" y="3661577"/>
            <a:ext cx="1301181" cy="1924080"/>
          </a:xfrm>
          <a:prstGeom prst="rect">
            <a:avLst/>
          </a:prstGeom>
          <a:effectLst>
            <a:outerShdw blurRad="406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645" y="4070304"/>
            <a:ext cx="1856756" cy="5804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09" y="1313621"/>
            <a:ext cx="2316123" cy="4809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" y="4140524"/>
            <a:ext cx="1299723" cy="1906587"/>
          </a:xfrm>
          <a:prstGeom prst="rect">
            <a:avLst/>
          </a:prstGeom>
          <a:effectLst>
            <a:outerShdw blurRad="431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89" y="1302405"/>
            <a:ext cx="1249280" cy="1689011"/>
          </a:xfrm>
          <a:prstGeom prst="rect">
            <a:avLst/>
          </a:prstGeom>
          <a:effectLst>
            <a:outerShdw blurRad="3302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Straight Connector 51"/>
          <p:cNvCxnSpPr/>
          <p:nvPr/>
        </p:nvCxnSpPr>
        <p:spPr>
          <a:xfrm>
            <a:off x="9815573" y="345283"/>
            <a:ext cx="852428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283" y="4934008"/>
            <a:ext cx="1295379" cy="1909763"/>
          </a:xfrm>
          <a:prstGeom prst="rect">
            <a:avLst/>
          </a:prstGeom>
          <a:effectLst>
            <a:outerShdw blurRad="4191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BB8D77A-15F9-4ADB-8DDF-7C32A1F9E234}"/>
              </a:ext>
            </a:extLst>
          </p:cNvPr>
          <p:cNvSpPr/>
          <p:nvPr/>
        </p:nvSpPr>
        <p:spPr>
          <a:xfrm>
            <a:off x="0" y="-18968"/>
            <a:ext cx="12192000" cy="1252747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0F7BFCB-76AA-44AD-BD6B-90ED0E39556F}"/>
              </a:ext>
            </a:extLst>
          </p:cNvPr>
          <p:cNvSpPr txBox="1">
            <a:spLocks/>
          </p:cNvSpPr>
          <p:nvPr/>
        </p:nvSpPr>
        <p:spPr bwMode="auto">
          <a:xfrm>
            <a:off x="149290" y="246704"/>
            <a:ext cx="12042712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4467"/>
              </a:lnSpc>
              <a:spcAft>
                <a:spcPts val="0"/>
              </a:spcAft>
              <a:defRPr/>
            </a:pPr>
            <a:r>
              <a:rPr lang="ru-RU" sz="4267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ЖУРНАЛЫ ОТКРЫТОГО ДОСТУПА НА ПЛАТФОРМЕ </a:t>
            </a:r>
            <a:r>
              <a:rPr lang="en-US" sz="4267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ARPHA</a:t>
            </a:r>
            <a:endParaRPr lang="bg-BG" sz="4267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01" y="1242619"/>
            <a:ext cx="3290369" cy="481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85" y="6283045"/>
            <a:ext cx="2224135" cy="574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38" y="4710217"/>
            <a:ext cx="1786287" cy="498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5" y="6240160"/>
            <a:ext cx="2379467" cy="617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52" y="5671631"/>
            <a:ext cx="1920977" cy="567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864" y="6280496"/>
            <a:ext cx="1818609" cy="563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63" y="4971080"/>
            <a:ext cx="1735052" cy="5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0"/>
            <a:ext cx="12191999" cy="1166948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50" y="237885"/>
            <a:ext cx="12191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800" cap="all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Маркетинговая „воронка“ продвижения журналов</a:t>
            </a:r>
            <a:endParaRPr lang="bg-BG" sz="3800" cap="all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55" y="1202378"/>
            <a:ext cx="8476310" cy="5650873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-1" y="1541417"/>
            <a:ext cx="3544389" cy="914400"/>
          </a:xfrm>
          <a:prstGeom prst="rect">
            <a:avLst/>
          </a:prstGeom>
          <a:solidFill>
            <a:srgbClr val="50BAD5"/>
          </a:solidFill>
          <a:ln>
            <a:solidFill>
              <a:srgbClr val="50B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GB" sz="3200" dirty="0">
                <a:latin typeface="Helvetica Neue" panose="02000803000000090004" pitchFamily="2"/>
              </a:rPr>
              <a:t>O</a:t>
            </a:r>
            <a:r>
              <a:rPr lang="bg-BG" sz="3200" dirty="0">
                <a:latin typeface="Helvetica Neue" panose="02000803000000090004" pitchFamily="2"/>
              </a:rPr>
              <a:t>сведомленность</a:t>
            </a:r>
            <a:endParaRPr lang="bg-BG" sz="3200" dirty="0"/>
          </a:p>
        </p:txBody>
      </p:sp>
      <p:sp>
        <p:nvSpPr>
          <p:cNvPr id="9" name="Rectangle 8"/>
          <p:cNvSpPr/>
          <p:nvPr/>
        </p:nvSpPr>
        <p:spPr>
          <a:xfrm>
            <a:off x="8281850" y="1541417"/>
            <a:ext cx="3962399" cy="914400"/>
          </a:xfrm>
          <a:prstGeom prst="rect">
            <a:avLst/>
          </a:prstGeom>
          <a:solidFill>
            <a:srgbClr val="50BAD5"/>
          </a:solidFill>
          <a:ln>
            <a:solidFill>
              <a:srgbClr val="50B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dirty="0"/>
              <a:t>Достичь ученых из определенной области глобально – Ваши будущие авторы, рецензенты и редакторы.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" y="2699658"/>
            <a:ext cx="3966755" cy="827312"/>
          </a:xfrm>
          <a:prstGeom prst="rect">
            <a:avLst/>
          </a:prstGeom>
          <a:solidFill>
            <a:srgbClr val="677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GB" sz="3200" dirty="0">
                <a:latin typeface="Helvetica Neue" panose="02000803000000090004" pitchFamily="2"/>
              </a:rPr>
              <a:t>R</a:t>
            </a:r>
            <a:r>
              <a:rPr lang="bg-BG" sz="3200" dirty="0">
                <a:latin typeface="Helvetica Neue" panose="02000803000000090004" pitchFamily="2"/>
              </a:rPr>
              <a:t>ассмотрение</a:t>
            </a:r>
            <a:r>
              <a:rPr lang="en-US" sz="3200" dirty="0">
                <a:latin typeface="Helvetica Neue" panose="02000803000000090004" pitchFamily="2"/>
              </a:rPr>
              <a:t> </a:t>
            </a:r>
            <a:endParaRPr lang="bg-BG" sz="3200" dirty="0"/>
          </a:p>
        </p:txBody>
      </p:sp>
      <p:sp>
        <p:nvSpPr>
          <p:cNvPr id="11" name="Rectangle 10"/>
          <p:cNvSpPr/>
          <p:nvPr/>
        </p:nvSpPr>
        <p:spPr>
          <a:xfrm>
            <a:off x="7842066" y="2699657"/>
            <a:ext cx="4349934" cy="827313"/>
          </a:xfrm>
          <a:prstGeom prst="rect">
            <a:avLst/>
          </a:prstGeom>
          <a:solidFill>
            <a:srgbClr val="677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dirty="0"/>
              <a:t>Убедите их, что Вы отличаетесь</a:t>
            </a:r>
            <a:r>
              <a:rPr lang="en-US" dirty="0"/>
              <a:t>! </a:t>
            </a:r>
            <a:r>
              <a:rPr lang="bg-BG" dirty="0"/>
              <a:t>Покажите им как Ваши сервисы им полезны для достижения их професиональных целей.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" y="3770811"/>
            <a:ext cx="4426871" cy="836020"/>
          </a:xfrm>
          <a:prstGeom prst="rect">
            <a:avLst/>
          </a:prstGeom>
          <a:solidFill>
            <a:srgbClr val="D5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bg-BG" sz="3200" dirty="0">
                <a:latin typeface="Helvetica Neue" panose="02000803000000090004" pitchFamily="2"/>
              </a:rPr>
              <a:t>Преобразование</a:t>
            </a:r>
            <a:endParaRPr lang="bg-BG" sz="3200" dirty="0"/>
          </a:p>
        </p:txBody>
      </p:sp>
      <p:sp>
        <p:nvSpPr>
          <p:cNvPr id="13" name="Rectangle 12"/>
          <p:cNvSpPr/>
          <p:nvPr/>
        </p:nvSpPr>
        <p:spPr>
          <a:xfrm>
            <a:off x="7402282" y="3770814"/>
            <a:ext cx="4789717" cy="836020"/>
          </a:xfrm>
          <a:prstGeom prst="rect">
            <a:avLst/>
          </a:prstGeom>
          <a:solidFill>
            <a:srgbClr val="D5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dirty="0"/>
              <a:t>Покажите Ваши дополнительные предимства. Убедите ученых, что Ваш журнал – лучшее место для  опубликования их работ.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824551"/>
            <a:ext cx="4828902" cy="836020"/>
          </a:xfrm>
          <a:prstGeom prst="rect">
            <a:avLst/>
          </a:prstGeom>
          <a:solidFill>
            <a:srgbClr val="6D9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bg-BG" sz="3200" dirty="0">
                <a:latin typeface="Helvetica Neue" panose="02000803000000090004" pitchFamily="2"/>
              </a:rPr>
              <a:t>Лояльность</a:t>
            </a:r>
            <a:endParaRPr lang="bg-BG" sz="3200" dirty="0"/>
          </a:p>
        </p:txBody>
      </p:sp>
      <p:sp>
        <p:nvSpPr>
          <p:cNvPr id="15" name="Rectangle 14"/>
          <p:cNvSpPr/>
          <p:nvPr/>
        </p:nvSpPr>
        <p:spPr>
          <a:xfrm>
            <a:off x="6979917" y="4833260"/>
            <a:ext cx="5212083" cy="836020"/>
          </a:xfrm>
          <a:prstGeom prst="rect">
            <a:avLst/>
          </a:prstGeom>
          <a:solidFill>
            <a:srgbClr val="6D9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dirty="0"/>
              <a:t>Сделайте процес  простой и доступный, предоставляейт</a:t>
            </a:r>
            <a:r>
              <a:rPr lang="en-US" dirty="0"/>
              <a:t>e</a:t>
            </a:r>
            <a:r>
              <a:rPr lang="bg-BG" dirty="0"/>
              <a:t> отличные сервисы и дополнительные предимства</a:t>
            </a:r>
            <a:r>
              <a:rPr lang="en-US" dirty="0"/>
              <a:t>.</a:t>
            </a:r>
            <a:endParaRPr lang="bg-BG" dirty="0"/>
          </a:p>
        </p:txBody>
      </p:sp>
      <p:sp>
        <p:nvSpPr>
          <p:cNvPr id="16" name="Rectangle 15"/>
          <p:cNvSpPr/>
          <p:nvPr/>
        </p:nvSpPr>
        <p:spPr>
          <a:xfrm>
            <a:off x="0" y="5838901"/>
            <a:ext cx="5190308" cy="797030"/>
          </a:xfrm>
          <a:prstGeom prst="rect">
            <a:avLst/>
          </a:prstGeom>
          <a:solidFill>
            <a:srgbClr val="E7F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bg-BG" sz="3200" dirty="0">
                <a:solidFill>
                  <a:srgbClr val="6D9C8A"/>
                </a:solidFill>
                <a:latin typeface="Helvetica Neue" panose="02000803000000090004" pitchFamily="2"/>
              </a:rPr>
              <a:t>Продвижение</a:t>
            </a:r>
            <a:endParaRPr lang="bg-BG" sz="3200" dirty="0">
              <a:solidFill>
                <a:srgbClr val="6D9C8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01092" y="5838901"/>
            <a:ext cx="5590907" cy="798169"/>
          </a:xfrm>
          <a:prstGeom prst="rect">
            <a:avLst/>
          </a:prstGeom>
          <a:solidFill>
            <a:srgbClr val="E7F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dirty="0">
                <a:solidFill>
                  <a:srgbClr val="6D9C8A"/>
                </a:solidFill>
              </a:rPr>
              <a:t>Убедите </a:t>
            </a:r>
            <a:r>
              <a:rPr lang="en-US" dirty="0">
                <a:solidFill>
                  <a:srgbClr val="6D9C8A"/>
                </a:solidFill>
              </a:rPr>
              <a:t> </a:t>
            </a:r>
            <a:r>
              <a:rPr lang="bg-BG" dirty="0">
                <a:solidFill>
                  <a:srgbClr val="6D9C8A"/>
                </a:solidFill>
              </a:rPr>
              <a:t>Ваших наиболее лояльных партнеров стать промотерами журнала, создавайте им возможности и материалы для участия в его продвижении.</a:t>
            </a:r>
          </a:p>
        </p:txBody>
      </p:sp>
    </p:spTree>
    <p:extLst>
      <p:ext uri="{BB962C8B-B14F-4D97-AF65-F5344CB8AC3E}">
        <p14:creationId xmlns:p14="http://schemas.microsoft.com/office/powerpoint/2010/main" val="351924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1999" cy="1478353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614" y="-62028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8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Уровни продвижения и маркетинга журналов в международном пространстве</a:t>
            </a:r>
            <a:endParaRPr lang="bg-BG" sz="4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36121F-17E2-4985-A33F-C06596A34FF0}"/>
              </a:ext>
            </a:extLst>
          </p:cNvPr>
          <p:cNvSpPr/>
          <p:nvPr/>
        </p:nvSpPr>
        <p:spPr>
          <a:xfrm>
            <a:off x="1176013" y="1757550"/>
            <a:ext cx="9712657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bg-BG" altLang="en-US" sz="3600" dirty="0"/>
              <a:t> На уровне издательства</a:t>
            </a:r>
            <a:endParaRPr lang="en-US" altLang="en-US" sz="3600" dirty="0"/>
          </a:p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ru-RU" altLang="en-US" sz="3600" dirty="0">
                <a:ea typeface="Helvetica Neue" charset="0"/>
                <a:cs typeface="Helvetica Neue" charset="0"/>
              </a:rPr>
              <a:t> На уровне журнала</a:t>
            </a:r>
          </a:p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ru-RU" altLang="en-US" sz="3600" dirty="0">
                <a:ea typeface="Helvetica Neue" charset="0"/>
                <a:cs typeface="Helvetica Neue" charset="0"/>
              </a:rPr>
              <a:t> На уровне отдельной статьи</a:t>
            </a:r>
            <a:endParaRPr lang="en-US" altLang="en-US" sz="3600" dirty="0">
              <a:ea typeface="Helvetica Neue" charset="0"/>
              <a:cs typeface="Helvetica Neue" charset="0"/>
            </a:endParaRPr>
          </a:p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ru-RU" altLang="en-US" sz="3600" dirty="0">
                <a:ea typeface="Helvetica Neue" charset="0"/>
                <a:cs typeface="Helvetica Neue" charset="0"/>
              </a:rPr>
              <a:t> На уровне отдельн</a:t>
            </a:r>
            <a:r>
              <a:rPr lang="bg-BG" sz="3600" dirty="0"/>
              <a:t>ых элементов статьи</a:t>
            </a:r>
          </a:p>
          <a:p>
            <a:pPr marL="1485900" lvl="2" indent="-571500">
              <a:spcBef>
                <a:spcPts val="3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bg-BG" sz="3600" dirty="0"/>
              <a:t>Метаданные</a:t>
            </a:r>
          </a:p>
          <a:p>
            <a:pPr marL="1485900" lvl="2" indent="-571500">
              <a:spcBef>
                <a:spcPts val="3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bg-BG" sz="3600" dirty="0"/>
              <a:t>Изображения, мултимедиа</a:t>
            </a:r>
          </a:p>
          <a:p>
            <a:pPr marL="1485900" lvl="2" indent="-571500">
              <a:spcBef>
                <a:spcPts val="3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bg-BG" sz="3600" dirty="0"/>
              <a:t>Факты</a:t>
            </a:r>
          </a:p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r>
              <a:rPr lang="bg-BG" altLang="en-US" sz="3600" dirty="0"/>
              <a:t> Индикатор</a:t>
            </a:r>
            <a:r>
              <a:rPr lang="bg-BG" sz="3600" dirty="0"/>
              <a:t>ы роста</a:t>
            </a:r>
            <a:endParaRPr lang="en-US" altLang="en-US" sz="3600" dirty="0"/>
          </a:p>
          <a:p>
            <a:pPr marL="1485900" lvl="2" indent="-571500">
              <a:spcBef>
                <a:spcPts val="300"/>
              </a:spcBef>
              <a:buSzPct val="99000"/>
              <a:buFont typeface="Arial" panose="020B0604020202020204" pitchFamily="34" charset="0"/>
              <a:buChar char="•"/>
              <a:defRPr/>
            </a:pPr>
            <a:endParaRPr lang="bg-BG" sz="4000" dirty="0"/>
          </a:p>
          <a:p>
            <a:pPr lvl="1">
              <a:spcBef>
                <a:spcPts val="300"/>
              </a:spcBef>
              <a:buSzPct val="99000"/>
              <a:defRPr/>
            </a:pPr>
            <a:endParaRPr lang="bg-BG" sz="3600" dirty="0"/>
          </a:p>
          <a:p>
            <a:pPr marL="342878" indent="-342878">
              <a:spcBef>
                <a:spcPts val="300"/>
              </a:spcBef>
              <a:buSzPct val="99000"/>
              <a:buBlip>
                <a:blip r:embed="rId2"/>
              </a:buBlip>
              <a:defRPr/>
            </a:pPr>
            <a:endParaRPr lang="en-US" altLang="en-US" sz="3600" dirty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9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SzPct val="25000"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345528" y="1933772"/>
            <a:ext cx="9409045" cy="1262296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SzPct val="25000"/>
            </a:pPr>
            <a:r>
              <a:rPr lang="en-US" sz="5867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br>
              <a:rPr lang="en-US" sz="5867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bg-BG" sz="5867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Продвижение на уровне журнала </a:t>
            </a:r>
            <a:endParaRPr lang="en-US" sz="5867" dirty="0">
              <a:solidFill>
                <a:srgbClr val="50E6D4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197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1999" cy="1387813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57" y="78427"/>
            <a:ext cx="11719886" cy="1325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Приоритет №1:  Современн</a:t>
            </a:r>
            <a:r>
              <a:rPr lang="bg-BG" sz="4600" dirty="0">
                <a:solidFill>
                  <a:schemeClr val="bg1"/>
                </a:solidFill>
                <a:latin typeface="+mj-lt"/>
              </a:rPr>
              <a:t>ый, интуитивный, привлекательный для потребителей уебсайт</a:t>
            </a:r>
            <a:endParaRPr lang="ru-RU" sz="46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06CA7-778C-445B-A124-C6C5084009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812"/>
            <a:ext cx="6024650" cy="547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D6690-D0B1-44BC-A9C6-4CC44FD6E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65" y="1415921"/>
            <a:ext cx="6446296" cy="54701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7F005A-0F97-45D6-9756-42A614811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30" y="1387812"/>
            <a:ext cx="7392886" cy="54339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C74238-48BD-48C8-9CDF-B9036ED70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10" y="1382541"/>
            <a:ext cx="5929924" cy="54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0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228ACD-C209-4509-91E4-4A3FEA2C4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724"/>
            <a:ext cx="6431837" cy="52811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-1"/>
            <a:ext cx="12191999" cy="1387813"/>
          </a:xfrm>
          <a:prstGeom prst="rect">
            <a:avLst/>
          </a:prstGeom>
          <a:solidFill>
            <a:srgbClr val="181830">
              <a:alpha val="8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57" y="78427"/>
            <a:ext cx="11719886" cy="1325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en-GB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PR</a:t>
            </a: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кампания в связи с важн</a:t>
            </a:r>
            <a:r>
              <a:rPr lang="bg-BG" sz="4600" dirty="0">
                <a:solidFill>
                  <a:schemeClr val="bg1"/>
                </a:solidFill>
                <a:latin typeface="+mj-lt"/>
              </a:rPr>
              <a:t>ыми</a:t>
            </a:r>
            <a:r>
              <a:rPr lang="en-US" sz="4600" dirty="0">
                <a:solidFill>
                  <a:schemeClr val="bg1"/>
                </a:solidFill>
                <a:latin typeface="+mj-lt"/>
              </a:rPr>
              <a:t> </a:t>
            </a:r>
            <a:r>
              <a:rPr lang="bg-BG" sz="4600" dirty="0">
                <a:solidFill>
                  <a:schemeClr val="bg1"/>
                </a:solidFill>
                <a:latin typeface="+mj-lt"/>
              </a:rPr>
              <a:t>событиями в жизни журнала </a:t>
            </a:r>
            <a:r>
              <a:rPr lang="bg-BG" sz="46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endParaRPr lang="ru-RU" sz="46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B39AA-0060-4776-8866-959E0D74B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78" y="1387812"/>
            <a:ext cx="6632984" cy="545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06BCC-B5F0-45B8-B554-7C6096950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01" y="1387812"/>
            <a:ext cx="5791099" cy="54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8508</TotalTime>
  <Words>761</Words>
  <Application>Microsoft Office PowerPoint</Application>
  <PresentationFormat>Widescreen</PresentationFormat>
  <Paragraphs>106</Paragraphs>
  <Slides>38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ＭＳ Ｐゴシック</vt:lpstr>
      <vt:lpstr>ＭＳ Ｐゴシック</vt:lpstr>
      <vt:lpstr>Arial</vt:lpstr>
      <vt:lpstr>Calibri</vt:lpstr>
      <vt:lpstr>Calibri Light</vt:lpstr>
      <vt:lpstr>Helvetica Neue</vt:lpstr>
      <vt:lpstr>Verdana</vt:lpstr>
      <vt:lpstr>Office Theme</vt:lpstr>
      <vt:lpstr>Что важнее – публикация или продвижение?  Маркетинговые инструменты на службе академических журналов      </vt:lpstr>
      <vt:lpstr>НАУЧНОЕ ИЗДАТЕЛЬСТВО &amp; ПОСТАВЩИК ВЫСОКОТЕХНОЛОГИЧНЫХ РЕШЕНИЙ</vt:lpstr>
      <vt:lpstr>ИЗДАТЕЛЬСКАЯ ПЛАТФОРМА  ПОЛНОГО ЦИКЛА НА ОСНОВЕ  XML </vt:lpstr>
      <vt:lpstr>PowerPoint Presentation</vt:lpstr>
      <vt:lpstr>PowerPoint Presentation</vt:lpstr>
      <vt:lpstr>PowerPoint Presentation</vt:lpstr>
      <vt:lpstr>  Продвижение на уровне журнала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Продвижение на уровне статьи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Продвижение на уровне oтдельных  элементов статьи </vt:lpstr>
      <vt:lpstr>PowerPoint Presentation</vt:lpstr>
      <vt:lpstr>PowerPoint Presentation</vt:lpstr>
      <vt:lpstr>PowerPoint Presentation</vt:lpstr>
      <vt:lpstr>  Индикаторы роста</vt:lpstr>
      <vt:lpstr>СТАТИСТИЧЕСКИЕ ПОКАЗАТЕЛИ ЖУРНАЛА</vt:lpstr>
      <vt:lpstr>СТАТИСТИКА ЖУРНАЛА: ГРАДАЦИЯ АВТОРОВ ПО СТРАНАМ</vt:lpstr>
      <vt:lpstr> Pensoft: a Science Publisher &amp; Technology Provider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Iliyana</dc:creator>
  <cp:lastModifiedBy>Lyubomir Penev</cp:lastModifiedBy>
  <cp:revision>204</cp:revision>
  <dcterms:created xsi:type="dcterms:W3CDTF">2018-04-03T07:08:25Z</dcterms:created>
  <dcterms:modified xsi:type="dcterms:W3CDTF">2018-04-25T09:58:30Z</dcterms:modified>
</cp:coreProperties>
</file>