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6" r:id="rId3"/>
    <p:sldId id="306" r:id="rId4"/>
    <p:sldId id="303" r:id="rId5"/>
    <p:sldId id="307" r:id="rId6"/>
    <p:sldId id="319" r:id="rId7"/>
    <p:sldId id="330" r:id="rId8"/>
    <p:sldId id="320" r:id="rId9"/>
    <p:sldId id="305" r:id="rId10"/>
    <p:sldId id="313" r:id="rId11"/>
    <p:sldId id="327" r:id="rId12"/>
    <p:sldId id="314" r:id="rId13"/>
    <p:sldId id="308" r:id="rId14"/>
    <p:sldId id="323" r:id="rId15"/>
    <p:sldId id="321" r:id="rId16"/>
    <p:sldId id="322" r:id="rId17"/>
    <p:sldId id="329" r:id="rId18"/>
    <p:sldId id="317" r:id="rId19"/>
    <p:sldId id="318" r:id="rId20"/>
    <p:sldId id="30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PUB" initials="E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DF7344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957" autoAdjust="0"/>
  </p:normalViewPr>
  <p:slideViewPr>
    <p:cSldViewPr>
      <p:cViewPr varScale="1">
        <p:scale>
          <a:sx n="65" d="100"/>
          <a:sy n="65" d="100"/>
        </p:scale>
        <p:origin x="14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00"/>
    </p:cViewPr>
  </p:sorterViewPr>
  <p:notesViewPr>
    <p:cSldViewPr>
      <p:cViewPr varScale="1">
        <p:scale>
          <a:sx n="50" d="100"/>
          <a:sy n="50" d="100"/>
        </p:scale>
        <p:origin x="2708" y="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C77DA2-0ABC-4058-9FF7-9E263F0890C4}" type="datetimeFigureOut">
              <a:rPr lang="ru-RU"/>
              <a:pPr>
                <a:defRPr/>
              </a:pPr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5B2642-299D-42B1-B603-2312E255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2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E8B3D9-62CF-4406-A179-527A7F249151}" type="datetimeFigureOut">
              <a:rPr lang="ru-RU"/>
              <a:pPr>
                <a:defRPr/>
              </a:pPr>
              <a:t>21.04.2018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C966B-563A-45BA-92DE-DF8613A9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C966B-563A-45BA-92DE-DF8613A9A60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8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NEICON 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2696"/>
            <a:ext cx="6120680" cy="3960440"/>
          </a:xfrm>
        </p:spPr>
        <p:txBody>
          <a:bodyPr anchor="ctr" anchorCtr="0"/>
          <a:lstStyle>
            <a:lvl1pPr algn="l">
              <a:defRPr sz="48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192688" cy="144016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5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нутренний NE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5365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1475656" y="116632"/>
            <a:ext cx="734481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ru-RU" sz="1200" kern="0" dirty="0" smtClean="0">
                <a:solidFill>
                  <a:schemeClr val="bg1"/>
                </a:solidFill>
              </a:rPr>
              <a:t>Не все </a:t>
            </a:r>
            <a:r>
              <a:rPr lang="en-US" sz="1200" kern="0" dirty="0" smtClean="0">
                <a:solidFill>
                  <a:schemeClr val="bg1"/>
                </a:solidFill>
              </a:rPr>
              <a:t>DOI </a:t>
            </a:r>
            <a:r>
              <a:rPr lang="ru-RU" sz="1200" kern="0" dirty="0" smtClean="0">
                <a:solidFill>
                  <a:schemeClr val="bg1"/>
                </a:solidFill>
              </a:rPr>
              <a:t>одинаково красивы</a:t>
            </a:r>
          </a:p>
        </p:txBody>
      </p:sp>
    </p:spTree>
    <p:extLst>
      <p:ext uri="{BB962C8B-B14F-4D97-AF65-F5344CB8AC3E}">
        <p14:creationId xmlns:p14="http://schemas.microsoft.com/office/powerpoint/2010/main" val="126687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NEIC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7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фо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87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NE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C8D9-4788-4563-AB7C-CB3F503C83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5365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Rectangle 19"/>
          <p:cNvSpPr txBox="1">
            <a:spLocks noChangeArrowheads="1"/>
          </p:cNvSpPr>
          <p:nvPr userDrawn="1"/>
        </p:nvSpPr>
        <p:spPr bwMode="auto">
          <a:xfrm>
            <a:off x="1475656" y="116632"/>
            <a:ext cx="734481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ru-RU" sz="1200" kern="0" dirty="0" smtClean="0">
                <a:solidFill>
                  <a:schemeClr val="bg1"/>
                </a:solidFill>
              </a:rPr>
              <a:t>Не все </a:t>
            </a:r>
            <a:r>
              <a:rPr lang="en-US" sz="1200" kern="0" dirty="0" smtClean="0">
                <a:solidFill>
                  <a:schemeClr val="bg1"/>
                </a:solidFill>
              </a:rPr>
              <a:t>DOI </a:t>
            </a:r>
            <a:r>
              <a:rPr lang="ru-RU" sz="1200" kern="0" dirty="0" smtClean="0">
                <a:solidFill>
                  <a:schemeClr val="bg1"/>
                </a:solidFill>
              </a:rPr>
              <a:t>одинаково красивы</a:t>
            </a:r>
          </a:p>
        </p:txBody>
      </p:sp>
    </p:spTree>
    <p:extLst>
      <p:ext uri="{BB962C8B-B14F-4D97-AF65-F5344CB8AC3E}">
        <p14:creationId xmlns:p14="http://schemas.microsoft.com/office/powerpoint/2010/main" val="12668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ьный NEIC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77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620688"/>
            <a:ext cx="84249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628800"/>
            <a:ext cx="856895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496" y="6381328"/>
            <a:ext cx="576064" cy="313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53E784D0-9CA5-46A4-BCAA-03AA1FBD01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06" r:id="rId5"/>
    <p:sldLayoutId id="2147483712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cap="all" baseline="0">
          <a:solidFill>
            <a:schemeClr val="accent3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120000"/>
        <a:buFont typeface="Trebuchet MS" panose="020B0603020202020204" pitchFamily="34" charset="0"/>
        <a:buChar char="◦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cwts.nl/news?article=n-r2r2c4&amp;title=scientometric-community-supports-open-citati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lpub.ru/buy-doi" TargetMode="External"/><Relationship Id="rId2" Type="http://schemas.openxmlformats.org/officeDocument/2006/relationships/hyperlink" Target="http://www.crossref.org/join_crossref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 все </a:t>
            </a:r>
            <a:r>
              <a:rPr lang="en-US" dirty="0" smtClean="0"/>
              <a:t>DOI </a:t>
            </a:r>
            <a:r>
              <a:rPr lang="ru-RU" dirty="0" smtClean="0"/>
              <a:t>одинаково красивы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6192688" cy="86409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Алексей </a:t>
            </a:r>
            <a:r>
              <a:rPr lang="ru-RU" sz="2800" dirty="0" err="1" smtClean="0"/>
              <a:t>Скалабан</a:t>
            </a: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Марина Зельдина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64420" y="5740083"/>
            <a:ext cx="6480720" cy="7064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7-я Международная научно-практическая конференция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Научное издание международного уровня - 2018: редакционная политика,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latin typeface="+mn-lt"/>
              </a:rPr>
              <a:t>открытый 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доступ, научные коммуникации»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24 апреля - 27 апреля 2018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</a:rPr>
              <a:t>Россия, Москва, Финансовый университет при Правительстве РФ</a:t>
            </a:r>
            <a:endParaRPr lang="ru-RU" sz="1400" b="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Требования реферативных баз данных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74608"/>
            <a:ext cx="8141313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63467" y="2596714"/>
            <a:ext cx="8005449" cy="68923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1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Исследование </a:t>
            </a:r>
            <a:r>
              <a:rPr lang="en-US" b="1" dirty="0" err="1" smtClean="0"/>
              <a:t>cwtc</a:t>
            </a:r>
            <a:r>
              <a:rPr lang="ru-RU" b="1" dirty="0"/>
              <a:t> 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400" dirty="0" err="1" smtClean="0">
                <a:hlinkClick r:id="rId2"/>
              </a:rPr>
              <a:t>Crossref</a:t>
            </a:r>
            <a:r>
              <a:rPr lang="en-US" sz="1400" dirty="0" smtClean="0">
                <a:hlinkClick r:id="rId2"/>
              </a:rPr>
              <a:t> </a:t>
            </a:r>
            <a:r>
              <a:rPr lang="en-US" sz="1400" dirty="0">
                <a:hlinkClick r:id="rId2"/>
              </a:rPr>
              <a:t>as a new source of citation data: A comparison with Web of Science and </a:t>
            </a:r>
            <a:r>
              <a:rPr lang="en-US" sz="1400" dirty="0" smtClean="0">
                <a:hlinkClick r:id="rId2"/>
              </a:rPr>
              <a:t>Scopus</a:t>
            </a:r>
            <a:br>
              <a:rPr lang="en-US" sz="1400" dirty="0" smtClean="0">
                <a:hlinkClick r:id="rId2"/>
              </a:rPr>
            </a:br>
            <a:r>
              <a:rPr lang="en-US" sz="1400" dirty="0" err="1" smtClean="0">
                <a:hlinkClick r:id="rId2"/>
              </a:rPr>
              <a:t>Nees</a:t>
            </a:r>
            <a:r>
              <a:rPr lang="en-US" sz="1400" dirty="0" smtClean="0">
                <a:hlinkClick r:id="rId2"/>
              </a:rPr>
              <a:t> </a:t>
            </a:r>
            <a:r>
              <a:rPr lang="en-US" sz="1400" dirty="0">
                <a:hlinkClick r:id="rId2"/>
              </a:rPr>
              <a:t>Jan van Eck, Ludo </a:t>
            </a:r>
            <a:r>
              <a:rPr lang="en-US" sz="1400" dirty="0" err="1">
                <a:hlinkClick r:id="rId2"/>
              </a:rPr>
              <a:t>Waltman</a:t>
            </a:r>
            <a:r>
              <a:rPr lang="en-US" sz="1400" dirty="0">
                <a:hlinkClick r:id="rId2"/>
              </a:rPr>
              <a:t>, Vincent </a:t>
            </a:r>
            <a:r>
              <a:rPr lang="en-US" sz="1400" dirty="0" err="1">
                <a:hlinkClick r:id="rId2"/>
              </a:rPr>
              <a:t>Larivière</a:t>
            </a:r>
            <a:r>
              <a:rPr lang="en-US" sz="1400" dirty="0">
                <a:hlinkClick r:id="rId2"/>
              </a:rPr>
              <a:t>, Cassidy </a:t>
            </a:r>
            <a:r>
              <a:rPr lang="en-US" sz="1400" dirty="0" smtClean="0">
                <a:hlinkClick r:id="rId2"/>
              </a:rPr>
              <a:t>Sugimoto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ru-RU" sz="1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799"/>
            <a:ext cx="9036496" cy="34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Специализированные сервисы </a:t>
            </a:r>
            <a:r>
              <a:rPr lang="en-US" b="1" dirty="0" err="1" smtClean="0"/>
              <a:t>crossref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36504"/>
          </a:xfrm>
        </p:spPr>
        <p:txBody>
          <a:bodyPr/>
          <a:lstStyle/>
          <a:p>
            <a:r>
              <a:rPr lang="en-US" sz="2800" b="1" dirty="0"/>
              <a:t>Reference </a:t>
            </a:r>
            <a:r>
              <a:rPr lang="en-US" sz="2800" b="1" dirty="0" smtClean="0"/>
              <a:t>Linking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 smtClean="0"/>
              <a:t>добавление </a:t>
            </a:r>
            <a:r>
              <a:rPr lang="en-US" sz="2800" dirty="0" smtClean="0"/>
              <a:t>DOI </a:t>
            </a:r>
            <a:r>
              <a:rPr lang="ru-RU" sz="2800" dirty="0" smtClean="0"/>
              <a:t>в список литературы</a:t>
            </a:r>
          </a:p>
          <a:p>
            <a:r>
              <a:rPr lang="en-US" sz="2800" b="1" dirty="0" smtClean="0"/>
              <a:t>Cited-by</a:t>
            </a:r>
            <a:r>
              <a:rPr lang="en-US" sz="2800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>отслеживание цитирований</a:t>
            </a:r>
          </a:p>
          <a:p>
            <a:r>
              <a:rPr lang="en-US" sz="2800" b="1" dirty="0"/>
              <a:t>Similarity </a:t>
            </a:r>
            <a:r>
              <a:rPr lang="en-US" sz="2800" b="1" dirty="0" smtClean="0"/>
              <a:t>Check</a:t>
            </a:r>
            <a:r>
              <a:rPr lang="ru-RU" sz="2800" b="1" dirty="0" smtClean="0"/>
              <a:t> </a:t>
            </a:r>
            <a:r>
              <a:rPr lang="ru-RU" sz="2800" dirty="0"/>
              <a:t>— </a:t>
            </a:r>
            <a:r>
              <a:rPr lang="ru-RU" sz="2800" dirty="0" smtClean="0"/>
              <a:t>проверка текстов на заимствования </a:t>
            </a:r>
          </a:p>
          <a:p>
            <a:r>
              <a:rPr lang="en-US" sz="2800" b="1" dirty="0" err="1" smtClean="0"/>
              <a:t>Crossmark</a:t>
            </a:r>
            <a:r>
              <a:rPr lang="ru-RU" sz="2800" b="1" dirty="0" smtClean="0"/>
              <a:t> </a:t>
            </a:r>
            <a:r>
              <a:rPr lang="ru-RU" sz="2800" dirty="0"/>
              <a:t>—</a:t>
            </a:r>
            <a:r>
              <a:rPr lang="ru-RU" sz="2800" b="1" dirty="0" smtClean="0"/>
              <a:t> </a:t>
            </a:r>
            <a:r>
              <a:rPr lang="ru-RU" sz="2800" dirty="0" smtClean="0"/>
              <a:t>проверка актуальности версии публикации</a:t>
            </a:r>
          </a:p>
          <a:p>
            <a:r>
              <a:rPr lang="en-US" sz="2800" b="1" dirty="0" smtClean="0"/>
              <a:t>Content Registration</a:t>
            </a:r>
            <a:r>
              <a:rPr lang="ru-RU" sz="2800" b="1" dirty="0" smtClean="0"/>
              <a:t> </a:t>
            </a:r>
            <a:r>
              <a:rPr lang="ru-RU" sz="2800" dirty="0"/>
              <a:t>— </a:t>
            </a:r>
            <a:r>
              <a:rPr lang="en-US" sz="2800" dirty="0" smtClean="0"/>
              <a:t>ORCID</a:t>
            </a:r>
            <a:r>
              <a:rPr lang="ru-RU" sz="2800" dirty="0" smtClean="0"/>
              <a:t>, указание финансирования, типов лицензий и др.</a:t>
            </a:r>
          </a:p>
          <a:p>
            <a:r>
              <a:rPr lang="en-US" sz="2800" b="1" dirty="0" smtClean="0"/>
              <a:t>Metadata Delivery</a:t>
            </a:r>
            <a:r>
              <a:rPr lang="ru-RU" sz="2800" b="1" dirty="0" smtClean="0"/>
              <a:t> </a:t>
            </a:r>
            <a:r>
              <a:rPr lang="ru-RU" sz="2800" dirty="0"/>
              <a:t>—</a:t>
            </a:r>
            <a:r>
              <a:rPr lang="ru-RU" sz="2800" b="1" dirty="0" smtClean="0"/>
              <a:t> </a:t>
            </a:r>
            <a:r>
              <a:rPr lang="ru-RU" sz="2800" dirty="0" smtClean="0"/>
              <a:t>интеграция с научными базами и  сервисами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2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Ежемесячная статистика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Изображение 3" descr="Снимок экрана 2016-08-09 в 16.29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4" r="9604" b="11899"/>
          <a:stretch/>
        </p:blipFill>
        <p:spPr bwMode="auto">
          <a:xfrm>
            <a:off x="395536" y="1438275"/>
            <a:ext cx="8352928" cy="4661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1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Включены ли </a:t>
            </a:r>
            <a:r>
              <a:rPr lang="en-US" b="1" dirty="0" err="1" smtClean="0"/>
              <a:t>doi</a:t>
            </a:r>
            <a:r>
              <a:rPr lang="en-US" b="1" dirty="0" smtClean="0"/>
              <a:t> </a:t>
            </a:r>
            <a:r>
              <a:rPr lang="ru-RU" b="1" dirty="0" smtClean="0"/>
              <a:t>от </a:t>
            </a:r>
            <a:r>
              <a:rPr lang="en-US" b="1" dirty="0" err="1" smtClean="0"/>
              <a:t>datacite</a:t>
            </a:r>
            <a:r>
              <a:rPr lang="en-US" b="1" dirty="0" smtClean="0"/>
              <a:t> </a:t>
            </a:r>
            <a:r>
              <a:rPr lang="ru-RU" b="1" dirty="0" smtClean="0"/>
              <a:t>в базу данных </a:t>
            </a:r>
            <a:r>
              <a:rPr lang="en-US" b="1" dirty="0" err="1" smtClean="0"/>
              <a:t>crossref</a:t>
            </a:r>
            <a:r>
              <a:rPr lang="en-US" b="1" dirty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999" t="-2771"/>
          <a:stretch/>
        </p:blipFill>
        <p:spPr>
          <a:xfrm>
            <a:off x="467544" y="1685926"/>
            <a:ext cx="4957217" cy="3222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-8677"/>
          <a:stretch/>
        </p:blipFill>
        <p:spPr>
          <a:xfrm>
            <a:off x="3059832" y="2420888"/>
            <a:ext cx="5796136" cy="3607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533897" y="2137914"/>
            <a:ext cx="1224136" cy="43204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20072" y="2590897"/>
            <a:ext cx="2808312" cy="526223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4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Поиск публикации в </a:t>
            </a:r>
            <a:r>
              <a:rPr lang="en-US" b="1" dirty="0" smtClean="0"/>
              <a:t>search.crossref.org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en-US" b="1" dirty="0" smtClean="0"/>
              <a:t>search.datacite.org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248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" y="1772816"/>
            <a:ext cx="908385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820"/>
          <a:stretch/>
        </p:blipFill>
        <p:spPr>
          <a:xfrm>
            <a:off x="423689" y="3356992"/>
            <a:ext cx="7169189" cy="2787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6091"/>
          <a:stretch/>
        </p:blipFill>
        <p:spPr>
          <a:xfrm>
            <a:off x="1741190" y="692696"/>
            <a:ext cx="7169189" cy="29077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800081"/>
            <a:ext cx="8424936" cy="864096"/>
          </a:xfrm>
        </p:spPr>
        <p:txBody>
          <a:bodyPr/>
          <a:lstStyle/>
          <a:p>
            <a:r>
              <a:rPr lang="ru-RU" sz="2000" b="1" dirty="0"/>
              <a:t>Инструкция по заполнению формы публикационной активности </a:t>
            </a:r>
            <a:r>
              <a:rPr lang="ru-RU" sz="2000" b="1" dirty="0" smtClean="0"/>
              <a:t>научных</a:t>
            </a:r>
            <a:r>
              <a:rPr lang="en-US" sz="2000" b="1" dirty="0" smtClean="0"/>
              <a:t> </a:t>
            </a:r>
            <a:r>
              <a:rPr lang="ru-RU" sz="2000" b="1" dirty="0" smtClean="0"/>
              <a:t>учреждений</a:t>
            </a:r>
            <a:r>
              <a:rPr lang="ru-RU" sz="2000" b="1" dirty="0"/>
              <a:t>, подведомственных ФАНО России</a:t>
            </a:r>
            <a:r>
              <a:rPr lang="ru-RU" sz="20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44240"/>
              </p:ext>
            </p:extLst>
          </p:nvPr>
        </p:nvGraphicFramePr>
        <p:xfrm>
          <a:off x="107502" y="1628800"/>
          <a:ext cx="9036498" cy="3200400"/>
        </p:xfrm>
        <a:graphic>
          <a:graphicData uri="http://schemas.openxmlformats.org/drawingml/2006/table">
            <a:tbl>
              <a:tblPr/>
              <a:tblGrid>
                <a:gridCol w="1836688">
                  <a:extLst>
                    <a:ext uri="{9D8B030D-6E8A-4147-A177-3AD203B41FA5}">
                      <a16:colId xmlns:a16="http://schemas.microsoft.com/office/drawing/2014/main" val="3132045021"/>
                    </a:ext>
                  </a:extLst>
                </a:gridCol>
                <a:gridCol w="2277491">
                  <a:extLst>
                    <a:ext uri="{9D8B030D-6E8A-4147-A177-3AD203B41FA5}">
                      <a16:colId xmlns:a16="http://schemas.microsoft.com/office/drawing/2014/main" val="3500218040"/>
                    </a:ext>
                  </a:extLst>
                </a:gridCol>
                <a:gridCol w="4922319">
                  <a:extLst>
                    <a:ext uri="{9D8B030D-6E8A-4147-A177-3AD203B41FA5}">
                      <a16:colId xmlns:a16="http://schemas.microsoft.com/office/drawing/2014/main" val="364151187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Наименование 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Тип 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Комментарий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142288"/>
                  </a:ext>
                </a:extLst>
              </a:tr>
              <a:tr h="208625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DOI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Строка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Обязательное для заполнения поле.</a:t>
                      </a: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Если у статьи нет DOI, указывается только</a:t>
                      </a:r>
                      <a:b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номер </a:t>
                      </a:r>
                      <a:r>
                        <a:rPr lang="ru-RU" sz="18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WoS</a:t>
                      </a: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или </a:t>
                      </a:r>
                      <a:r>
                        <a:rPr lang="ru-RU" sz="1800" b="1" i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Scopus</a:t>
                      </a:r>
                      <a:r>
                        <a:rPr lang="ru-RU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en-US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Для многоязычных (переводных) изданий </a:t>
                      </a:r>
                      <a:r>
                        <a:rPr lang="ru-RU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указывается</a:t>
                      </a:r>
                      <a:r>
                        <a:rPr lang="en-US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только </a:t>
                      </a: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DOI англоязычной версии публикации. </a:t>
                      </a:r>
                      <a:r>
                        <a:rPr lang="en-US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</a:t>
                      </a:r>
                      <a:r>
                        <a:rPr lang="en-US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случае </a:t>
                      </a:r>
                      <a:r>
                        <a:rPr lang="ru-RU" sz="18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наличие электронной версии ее </a:t>
                      </a:r>
                      <a:r>
                        <a:rPr lang="ru-RU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DOI</a:t>
                      </a:r>
                      <a:r>
                        <a:rPr lang="en-US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ru-RU" sz="18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включается только при отсутствии DOI у печатной версии публикации!</a:t>
                      </a:r>
                      <a:endParaRPr lang="ru-RU" sz="18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429076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44950" y="298042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32" y="4958192"/>
            <a:ext cx="907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+mj-lt"/>
              </a:rPr>
              <a:t>Обращаем внимание, что введенные данные будут проверяться через систему </a:t>
            </a:r>
            <a:r>
              <a:rPr lang="ru-RU" b="1" dirty="0" err="1">
                <a:solidFill>
                  <a:schemeClr val="accent6"/>
                </a:solidFill>
                <a:latin typeface="+mj-lt"/>
              </a:rPr>
              <a:t>Сrossref</a:t>
            </a:r>
            <a:r>
              <a:rPr lang="ru-RU" b="1" dirty="0">
                <a:solidFill>
                  <a:schemeClr val="accent6"/>
                </a:solidFill>
                <a:latin typeface="+mj-lt"/>
              </a:rPr>
              <a:t>, системы цитирования </a:t>
            </a:r>
            <a:r>
              <a:rPr lang="ru-RU" b="1" dirty="0" err="1">
                <a:solidFill>
                  <a:schemeClr val="accent6"/>
                </a:solidFill>
                <a:latin typeface="+mj-lt"/>
              </a:rPr>
              <a:t>WoS</a:t>
            </a:r>
            <a:r>
              <a:rPr lang="ru-RU" b="1" dirty="0">
                <a:solidFill>
                  <a:schemeClr val="accent6"/>
                </a:solidFill>
                <a:latin typeface="+mj-lt"/>
              </a:rPr>
              <a:t>, </a:t>
            </a:r>
            <a:r>
              <a:rPr lang="ru-RU" b="1" dirty="0" err="1">
                <a:solidFill>
                  <a:schemeClr val="accent6"/>
                </a:solidFill>
                <a:latin typeface="+mj-lt"/>
              </a:rPr>
              <a:t>Scopus</a:t>
            </a:r>
            <a:r>
              <a:rPr lang="ru-RU" b="1" dirty="0">
                <a:solidFill>
                  <a:schemeClr val="accent6"/>
                </a:solidFill>
                <a:latin typeface="+mj-lt"/>
              </a:rPr>
              <a:t>, РИНЦ, а также с помощью поисковой системы </a:t>
            </a:r>
            <a:r>
              <a:rPr lang="ru-RU" b="1" dirty="0" err="1">
                <a:solidFill>
                  <a:schemeClr val="accent6"/>
                </a:solidFill>
                <a:latin typeface="+mj-lt"/>
              </a:rPr>
              <a:t>Google</a:t>
            </a:r>
            <a:r>
              <a:rPr lang="ru-RU" b="1" dirty="0">
                <a:solidFill>
                  <a:schemeClr val="accent6"/>
                </a:solidFill>
                <a:latin typeface="+mj-lt"/>
              </a:rPr>
              <a:t> АКАДЕМИЯ.</a:t>
            </a:r>
          </a:p>
        </p:txBody>
      </p:sp>
    </p:spTree>
    <p:extLst>
      <p:ext uri="{BB962C8B-B14F-4D97-AF65-F5344CB8AC3E}">
        <p14:creationId xmlns:p14="http://schemas.microsoft.com/office/powerpoint/2010/main" val="21548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Присвоение</a:t>
            </a:r>
            <a:r>
              <a:rPr lang="en-US" b="1" dirty="0"/>
              <a:t> DOI</a:t>
            </a:r>
            <a:r>
              <a:rPr lang="ru-RU" b="1" dirty="0"/>
              <a:t> </a:t>
            </a:r>
            <a:r>
              <a:rPr lang="ru-RU" b="1" dirty="0" smtClean="0"/>
              <a:t>на статьи на </a:t>
            </a:r>
            <a:r>
              <a:rPr lang="ru-RU" b="1" dirty="0"/>
              <a:t>чужой </a:t>
            </a:r>
            <a:r>
              <a:rPr lang="ru-RU" b="1" dirty="0" smtClean="0"/>
              <a:t>префикс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3600400"/>
          </a:xfrm>
        </p:spPr>
        <p:txBody>
          <a:bodyPr/>
          <a:lstStyle/>
          <a:p>
            <a:r>
              <a:rPr lang="ru-RU" dirty="0" smtClean="0"/>
              <a:t>Издатель не управляет </a:t>
            </a:r>
            <a:r>
              <a:rPr lang="en-US" dirty="0" smtClean="0"/>
              <a:t>DOI</a:t>
            </a:r>
            <a:r>
              <a:rPr lang="ru-RU" dirty="0" smtClean="0"/>
              <a:t>, не может актуализировать метаданные и </a:t>
            </a:r>
            <a:r>
              <a:rPr lang="en-US" dirty="0" smtClean="0"/>
              <a:t>URL</a:t>
            </a:r>
          </a:p>
          <a:p>
            <a:r>
              <a:rPr lang="ru-RU" dirty="0" smtClean="0"/>
              <a:t>Не сможет самостоятельно присваивать </a:t>
            </a:r>
            <a:r>
              <a:rPr lang="en-US" dirty="0" smtClean="0"/>
              <a:t>DOI </a:t>
            </a:r>
            <a:r>
              <a:rPr lang="ru-RU" dirty="0" smtClean="0"/>
              <a:t>для статей своего издания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Все вопросы решаются через службу поддержки </a:t>
            </a:r>
            <a:r>
              <a:rPr lang="en-US" dirty="0" err="1" smtClean="0"/>
              <a:t>Crossref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4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получить </a:t>
            </a:r>
            <a:r>
              <a:rPr lang="en-US" b="1" dirty="0" err="1" smtClean="0"/>
              <a:t>doi</a:t>
            </a:r>
            <a:r>
              <a:rPr lang="en-US" b="1" dirty="0" smtClean="0"/>
              <a:t> </a:t>
            </a:r>
            <a:r>
              <a:rPr lang="ru-RU" b="1" dirty="0" smtClean="0"/>
              <a:t>от </a:t>
            </a:r>
            <a:r>
              <a:rPr lang="en-US" b="1" dirty="0" err="1" smtClean="0"/>
              <a:t>crossref</a:t>
            </a:r>
            <a:r>
              <a:rPr lang="ru-RU" b="1" dirty="0" smtClean="0"/>
              <a:t> и стать членом </a:t>
            </a:r>
            <a:r>
              <a:rPr lang="en-US" b="1" dirty="0" smtClean="0"/>
              <a:t>pila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2" cy="381642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dirty="0"/>
              <a:t>Напрямую, заключив договор с </a:t>
            </a:r>
            <a:r>
              <a:rPr lang="en-US" dirty="0"/>
              <a:t>PILA</a:t>
            </a:r>
            <a:r>
              <a:rPr lang="ru-RU" dirty="0"/>
              <a:t>, заполнив </a:t>
            </a:r>
            <a:r>
              <a:rPr lang="ru-RU" dirty="0" smtClean="0"/>
              <a:t>заявку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/>
              <a:t>сайте </a:t>
            </a:r>
            <a:r>
              <a:rPr lang="en-US" dirty="0" err="1" smtClean="0"/>
              <a:t>Crossref</a:t>
            </a:r>
            <a:r>
              <a:rPr lang="en-US" dirty="0" smtClean="0"/>
              <a:t> </a:t>
            </a:r>
            <a:r>
              <a:rPr lang="ru-RU" dirty="0" smtClean="0"/>
              <a:t>(оплата в валюте)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http://www.crossref.org/join_crossref.html</a:t>
            </a:r>
            <a:endParaRPr lang="en-US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ru-RU" dirty="0"/>
              <a:t>Через </a:t>
            </a:r>
            <a:r>
              <a:rPr lang="ru-RU" dirty="0" smtClean="0"/>
              <a:t>НЭИКОН (оплата в рублях)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elpub.ru/buy-doi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2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188370" y="4369591"/>
            <a:ext cx="2084246" cy="1445123"/>
          </a:xfrm>
          <a:prstGeom prst="roundRect">
            <a:avLst>
              <a:gd name="adj" fmla="val 861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400000" rotWithShape="0">
              <a:schemeClr val="accent3">
                <a:lumMod val="50000"/>
                <a:alpha val="52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65741" y="2300463"/>
            <a:ext cx="1233627" cy="890604"/>
          </a:xfrm>
          <a:prstGeom prst="roundRect">
            <a:avLst>
              <a:gd name="adj" fmla="val 86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88900" dist="25400" dir="2400000" rotWithShape="0">
              <a:schemeClr val="accent3">
                <a:lumMod val="50000"/>
                <a:alpha val="52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CITC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-3993" r="14674" b="39528"/>
          <a:stretch/>
        </p:blipFill>
        <p:spPr>
          <a:xfrm rot="16200000">
            <a:off x="4194213" y="383534"/>
            <a:ext cx="5464567" cy="442096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336790" y="4092869"/>
            <a:ext cx="4656763" cy="2474843"/>
            <a:chOff x="323093" y="4104861"/>
            <a:chExt cx="4656763" cy="247484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3093" y="4104861"/>
              <a:ext cx="4656763" cy="2474843"/>
            </a:xfrm>
            <a:prstGeom prst="roundRect">
              <a:avLst>
                <a:gd name="adj" fmla="val 51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95207" y="4229990"/>
              <a:ext cx="4235962" cy="2211256"/>
              <a:chOff x="291011" y="2936929"/>
              <a:chExt cx="4235962" cy="2211256"/>
            </a:xfrm>
          </p:grpSpPr>
          <p:pic>
            <p:nvPicPr>
              <p:cNvPr id="4" name="Изображение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4695" y="2936929"/>
                <a:ext cx="1140451" cy="436536"/>
              </a:xfrm>
              <a:prstGeom prst="rect">
                <a:avLst/>
              </a:prstGeom>
            </p:spPr>
          </p:pic>
          <p:pic>
            <p:nvPicPr>
              <p:cNvPr id="10" name="Изображение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4695" y="3806114"/>
                <a:ext cx="1162278" cy="369816"/>
              </a:xfrm>
              <a:prstGeom prst="rect">
                <a:avLst/>
              </a:prstGeom>
            </p:spPr>
          </p:pic>
          <p:pic>
            <p:nvPicPr>
              <p:cNvPr id="11" name="Изображение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011" y="2991207"/>
                <a:ext cx="1101807" cy="327980"/>
              </a:xfrm>
              <a:prstGeom prst="rect">
                <a:avLst/>
              </a:prstGeom>
            </p:spPr>
          </p:pic>
          <p:pic>
            <p:nvPicPr>
              <p:cNvPr id="12" name="Изображение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9095" y="3700704"/>
                <a:ext cx="1098256" cy="580635"/>
              </a:xfrm>
              <a:prstGeom prst="rect">
                <a:avLst/>
              </a:prstGeom>
            </p:spPr>
          </p:pic>
          <p:pic>
            <p:nvPicPr>
              <p:cNvPr id="13" name="Изображение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011" y="3616413"/>
                <a:ext cx="1161564" cy="306917"/>
              </a:xfrm>
              <a:prstGeom prst="rect">
                <a:avLst/>
              </a:prstGeom>
            </p:spPr>
          </p:pic>
          <p:pic>
            <p:nvPicPr>
              <p:cNvPr id="14" name="Изображение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5988" y="3016199"/>
                <a:ext cx="976588" cy="421983"/>
              </a:xfrm>
              <a:prstGeom prst="rect">
                <a:avLst/>
              </a:prstGeom>
            </p:spPr>
          </p:pic>
          <p:pic>
            <p:nvPicPr>
              <p:cNvPr id="15" name="Изображение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011" y="4071834"/>
                <a:ext cx="1465348" cy="528486"/>
              </a:xfrm>
              <a:prstGeom prst="rect">
                <a:avLst/>
              </a:prstGeom>
            </p:spPr>
          </p:pic>
          <p:pic>
            <p:nvPicPr>
              <p:cNvPr id="16" name="Изображение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41690" y="4657042"/>
                <a:ext cx="1202922" cy="469891"/>
              </a:xfrm>
              <a:prstGeom prst="rect">
                <a:avLst/>
              </a:prstGeom>
            </p:spPr>
          </p:pic>
          <p:pic>
            <p:nvPicPr>
              <p:cNvPr id="17" name="Изображение 1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3972" y="4747270"/>
                <a:ext cx="851205" cy="380427"/>
              </a:xfrm>
              <a:prstGeom prst="rect">
                <a:avLst/>
              </a:prstGeom>
            </p:spPr>
          </p:pic>
          <p:pic>
            <p:nvPicPr>
              <p:cNvPr id="18" name="Изображение 1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1011" y="4799837"/>
                <a:ext cx="1409469" cy="348348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2356520" y="-116650"/>
            <a:ext cx="4172678" cy="2064247"/>
            <a:chOff x="2844369" y="0"/>
            <a:chExt cx="4172678" cy="142528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923869" y="0"/>
              <a:ext cx="4053400" cy="1351722"/>
            </a:xfrm>
            <a:prstGeom prst="roundRect">
              <a:avLst>
                <a:gd name="adj" fmla="val 97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2" name="Изображение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84716" y="93826"/>
              <a:ext cx="2842622" cy="74805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44369" y="841884"/>
              <a:ext cx="4172678" cy="58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Digital Object Numbering Authority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Foundation</a:t>
              </a:r>
              <a:r>
                <a:rPr lang="ru-RU" sz="1600" dirty="0">
                  <a:solidFill>
                    <a:schemeClr val="tx2"/>
                  </a:solidFill>
                  <a:latin typeface="+mn-lt"/>
                </a:rPr>
                <a:t> </a:t>
              </a:r>
              <a:r>
                <a:rPr lang="ru-RU" sz="1600" dirty="0" smtClean="0">
                  <a:solidFill>
                    <a:schemeClr val="tx2"/>
                  </a:solidFill>
                  <a:latin typeface="+mn-lt"/>
                </a:rPr>
                <a:t>—</a:t>
              </a:r>
              <a:br>
                <a:rPr lang="ru-RU" sz="1600" dirty="0" smtClean="0">
                  <a:solidFill>
                    <a:schemeClr val="tx2"/>
                  </a:solidFill>
                  <a:latin typeface="+mn-lt"/>
                </a:rPr>
              </a:br>
              <a:r>
                <a:rPr lang="ru-RU" sz="1600" dirty="0" smtClean="0">
                  <a:solidFill>
                    <a:schemeClr val="tx2"/>
                  </a:solidFill>
                  <a:latin typeface="+mn-lt"/>
                </a:rPr>
                <a:t>Ассоциация </a:t>
              </a:r>
              <a:r>
                <a:rPr lang="ru-RU" sz="1600" dirty="0">
                  <a:solidFill>
                    <a:schemeClr val="tx2"/>
                  </a:solidFill>
                  <a:latin typeface="+mn-lt"/>
                </a:rPr>
                <a:t>управления </a:t>
              </a:r>
              <a:r>
                <a:rPr lang="ru-RU" sz="1600" dirty="0" smtClean="0">
                  <a:solidFill>
                    <a:schemeClr val="tx2"/>
                  </a:solidFill>
                  <a:latin typeface="+mn-lt"/>
                </a:rPr>
                <a:t>цифровыми идентификаторами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16955" y="3701390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2"/>
                </a:solidFill>
                <a:latin typeface="+mn-lt"/>
              </a:rPr>
              <a:t>Регистрационные агентства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1878" y="5833336"/>
            <a:ext cx="163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Представитель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 err="1" smtClean="0">
                <a:solidFill>
                  <a:schemeClr val="bg1"/>
                </a:solidFill>
                <a:latin typeface="+mn-lt"/>
              </a:rPr>
              <a:t>Crossref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545661" y="2300463"/>
            <a:ext cx="1356990" cy="890604"/>
          </a:xfrm>
          <a:prstGeom prst="roundRect">
            <a:avLst>
              <a:gd name="adj" fmla="val 86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88900" dist="25400" dir="2400000" rotWithShape="0">
              <a:schemeClr val="accent3">
                <a:lumMod val="50000"/>
                <a:alpha val="52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GWDG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35" y="2861038"/>
            <a:ext cx="2313449" cy="787970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3647270" y="4739724"/>
            <a:ext cx="1070141" cy="107014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47664" y="2300463"/>
            <a:ext cx="1579587" cy="890604"/>
          </a:xfrm>
          <a:prstGeom prst="roundRect">
            <a:avLst>
              <a:gd name="adj" fmla="val 86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88900" dist="25400" dir="2400000" rotWithShape="0">
              <a:schemeClr val="accent3">
                <a:lumMod val="50000"/>
                <a:alpha val="52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ETIRI,CDI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olidFill>
                  <a:schemeClr val="tx2"/>
                </a:solidFill>
              </a:rPr>
              <a:t>and CHC</a:t>
            </a:r>
            <a:endParaRPr lang="ru-RU" sz="1400" dirty="0">
              <a:solidFill>
                <a:schemeClr val="tx2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4582178" y="3976408"/>
            <a:ext cx="1073187" cy="92107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8593" y="1873405"/>
            <a:ext cx="2787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Multi-Primary Administrators</a:t>
            </a:r>
            <a:endParaRPr lang="ru-RU" sz="18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115616" y="2300463"/>
            <a:ext cx="1143584" cy="890604"/>
          </a:xfrm>
          <a:prstGeom prst="roundRect">
            <a:avLst>
              <a:gd name="adj" fmla="val 861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88900" dist="25400" dir="2400000" rotWithShape="0">
              <a:schemeClr val="accent3">
                <a:lumMod val="50000"/>
                <a:alpha val="52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CNRI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5167" y="2236508"/>
            <a:ext cx="1325624" cy="1018515"/>
          </a:xfrm>
          <a:prstGeom prst="roundRect">
            <a:avLst>
              <a:gd name="adj" fmla="val 861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400000" rotWithShape="0">
              <a:schemeClr val="accent3">
                <a:lumMod val="50000"/>
                <a:alpha val="52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IDF</a:t>
            </a:r>
            <a:endParaRPr lang="ru-RU" sz="2400" b="1" dirty="0">
              <a:solidFill>
                <a:schemeClr val="tx2"/>
              </a:solidFill>
            </a:endParaRPr>
          </a:p>
        </p:txBody>
      </p:sp>
      <p:cxnSp>
        <p:nvCxnSpPr>
          <p:cNvPr id="59" name="Прямая соединительная линия 58"/>
          <p:cNvCxnSpPr>
            <a:stCxn id="24" idx="1"/>
            <a:endCxn id="38" idx="0"/>
          </p:cNvCxnSpPr>
          <p:nvPr/>
        </p:nvCxnSpPr>
        <p:spPr>
          <a:xfrm rot="10800000" flipV="1">
            <a:off x="987980" y="862204"/>
            <a:ext cx="1448041" cy="1374304"/>
          </a:xfrm>
          <a:prstGeom prst="bentConnector2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78768" y="3287850"/>
            <a:ext cx="0" cy="80501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44" y="5160374"/>
            <a:ext cx="1288097" cy="45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  <a:cs typeface="Arial" charset="0"/>
              </a:rPr>
              <a:t>DOI </a:t>
            </a:r>
            <a:r>
              <a:rPr lang="ru-RU" b="1" dirty="0">
                <a:solidFill>
                  <a:schemeClr val="accent3"/>
                </a:solidFill>
                <a:cs typeface="Arial" charset="0"/>
              </a:rPr>
              <a:t>как </a:t>
            </a:r>
            <a:r>
              <a:rPr lang="ru-RU" b="1" dirty="0" smtClean="0">
                <a:solidFill>
                  <a:schemeClr val="accent3"/>
                </a:solidFill>
                <a:cs typeface="Arial" charset="0"/>
              </a:rPr>
              <a:t>стандарт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176464"/>
          </a:xfrm>
        </p:spPr>
        <p:txBody>
          <a:bodyPr/>
          <a:lstStyle/>
          <a:p>
            <a:r>
              <a:rPr lang="ru-RU" b="1" i="1" dirty="0" smtClean="0">
                <a:cs typeface="Arial" pitchFamily="34" charset="0"/>
              </a:rPr>
              <a:t>ISO 26324:2012</a:t>
            </a:r>
            <a:r>
              <a:rPr lang="ru-RU" i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en-US" dirty="0" smtClean="0"/>
              <a:t>Information </a:t>
            </a:r>
            <a:r>
              <a:rPr lang="en-US" dirty="0"/>
              <a:t>and documentation </a:t>
            </a:r>
            <a:r>
              <a:rPr lang="en-US" dirty="0" smtClean="0"/>
              <a:t> </a:t>
            </a:r>
            <a:r>
              <a:rPr lang="en-US" dirty="0"/>
              <a:t>Digital object identifier </a:t>
            </a:r>
            <a:r>
              <a:rPr lang="en-US" dirty="0" smtClean="0"/>
              <a:t>system</a:t>
            </a:r>
          </a:p>
          <a:p>
            <a:endParaRPr lang="en-US" b="1" dirty="0"/>
          </a:p>
          <a:p>
            <a:r>
              <a:rPr lang="ru-RU" b="1" i="1" dirty="0" smtClean="0"/>
              <a:t>ГОСТ </a:t>
            </a:r>
            <a:r>
              <a:rPr lang="ru-RU" b="1" i="1" dirty="0"/>
              <a:t>Р ИСО </a:t>
            </a:r>
            <a:r>
              <a:rPr lang="ru-RU" b="1" i="1" dirty="0" smtClean="0"/>
              <a:t>26324-2015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>
                <a:cs typeface="Arial" pitchFamily="34" charset="0"/>
              </a:rPr>
              <a:t>Информация </a:t>
            </a:r>
            <a:r>
              <a:rPr lang="ru-RU" dirty="0">
                <a:cs typeface="Arial" pitchFamily="34" charset="0"/>
              </a:rPr>
              <a:t>и документирование. Система цифровых идентификаторов </a:t>
            </a:r>
            <a:r>
              <a:rPr lang="ru-RU" dirty="0" smtClean="0">
                <a:cs typeface="Arial" pitchFamily="34" charset="0"/>
              </a:rPr>
              <a:t>объектов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0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роль регистрационных агентств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345638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Услуги по:</a:t>
            </a:r>
          </a:p>
          <a:p>
            <a:r>
              <a:rPr lang="ru-RU" dirty="0" smtClean="0"/>
              <a:t>формированию </a:t>
            </a:r>
            <a:r>
              <a:rPr lang="ru-RU" dirty="0"/>
              <a:t>префиксов </a:t>
            </a:r>
            <a:r>
              <a:rPr lang="en-US" dirty="0" smtClean="0"/>
              <a:t>DOI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регистрации </a:t>
            </a:r>
            <a:r>
              <a:rPr lang="en-US" dirty="0" smtClean="0"/>
              <a:t>DOI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предоставлению </a:t>
            </a:r>
            <a:r>
              <a:rPr lang="ru-RU" dirty="0"/>
              <a:t>необходимой инфраструктуры, позволяющей передавать и хранить метаданные зарегистрированных объектов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Регистрационное агентство </a:t>
            </a:r>
            <a:r>
              <a:rPr lang="en-US" b="1" dirty="0" err="1" smtClean="0">
                <a:solidFill>
                  <a:schemeClr val="accent3"/>
                </a:solidFill>
              </a:rPr>
              <a:t>Crossref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320480"/>
          </a:xfrm>
        </p:spPr>
        <p:txBody>
          <a:bodyPr/>
          <a:lstStyle/>
          <a:p>
            <a:r>
              <a:rPr lang="ru-RU" dirty="0"/>
              <a:t>Цель </a:t>
            </a:r>
            <a:r>
              <a:rPr lang="en-US" b="1" dirty="0" err="1" smtClean="0"/>
              <a:t>Crossref</a:t>
            </a:r>
            <a:r>
              <a:rPr lang="en-US" dirty="0" smtClean="0"/>
              <a:t> </a:t>
            </a:r>
            <a:r>
              <a:rPr lang="ru-RU" dirty="0" smtClean="0"/>
              <a:t>— </a:t>
            </a:r>
            <a:r>
              <a:rPr lang="ru-RU" dirty="0"/>
              <a:t>обеспечение </a:t>
            </a:r>
            <a:r>
              <a:rPr lang="ru-RU" dirty="0" smtClean="0"/>
              <a:t>быстрого, качественного поиска и цитирования </a:t>
            </a:r>
            <a:r>
              <a:rPr lang="ru-RU" dirty="0"/>
              <a:t>научного контента. </a:t>
            </a:r>
            <a:endParaRPr lang="en-US" dirty="0" smtClean="0"/>
          </a:p>
          <a:p>
            <a:r>
              <a:rPr lang="ru-RU" dirty="0" smtClean="0"/>
              <a:t>С </a:t>
            </a:r>
            <a:r>
              <a:rPr lang="ru-RU" dirty="0"/>
              <a:t>2000 г. </a:t>
            </a:r>
            <a:r>
              <a:rPr lang="en-US" b="1" dirty="0" err="1" smtClean="0"/>
              <a:t>Crossref</a:t>
            </a:r>
            <a:r>
              <a:rPr lang="ru-RU" dirty="0" smtClean="0"/>
              <a:t> </a:t>
            </a:r>
            <a:r>
              <a:rPr lang="ru-RU" dirty="0"/>
              <a:t>обеспечивает потребность научных издательств в идентификации и хранении данных о научных журналах, статьях, </a:t>
            </a:r>
            <a:r>
              <a:rPr lang="ru-RU" dirty="0" smtClean="0"/>
              <a:t>книгах и </a:t>
            </a:r>
            <a:r>
              <a:rPr lang="ru-RU" dirty="0"/>
              <a:t>других </a:t>
            </a:r>
            <a:r>
              <a:rPr lang="ru-RU" dirty="0" smtClean="0"/>
              <a:t>типах </a:t>
            </a:r>
            <a:r>
              <a:rPr lang="ru-RU" dirty="0"/>
              <a:t>контента.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3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8" y="501869"/>
            <a:ext cx="8208913" cy="864096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crossref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416824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-865" b="1691"/>
          <a:stretch/>
        </p:blipFill>
        <p:spPr>
          <a:xfrm>
            <a:off x="611559" y="1196752"/>
            <a:ext cx="8358911" cy="496855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6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Регистрационное агентство </a:t>
            </a:r>
            <a:r>
              <a:rPr lang="en-US" b="1" dirty="0" err="1" smtClean="0"/>
              <a:t>Datacite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1764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 </a:t>
            </a:r>
            <a:r>
              <a:rPr lang="en-US" b="1" dirty="0" err="1" smtClean="0"/>
              <a:t>DataCite</a:t>
            </a:r>
            <a:r>
              <a:rPr lang="ru-RU" b="1" dirty="0" smtClean="0"/>
              <a:t> </a:t>
            </a:r>
            <a:r>
              <a:rPr lang="ru-RU" dirty="0"/>
              <a:t>— обеспечить возможность хранения и идентификации информации о наборах исходных научных </a:t>
            </a:r>
            <a:r>
              <a:rPr lang="ru-RU" dirty="0" smtClean="0"/>
              <a:t>данных</a:t>
            </a:r>
            <a:r>
              <a:rPr lang="en-US" dirty="0" smtClean="0"/>
              <a:t> </a:t>
            </a:r>
            <a:r>
              <a:rPr lang="ru-RU" dirty="0" smtClean="0"/>
              <a:t>в связи с растущей потребностью в повторном использовании данных для научных исследований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9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datacite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8" cy="35283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Члены </a:t>
            </a:r>
            <a:r>
              <a:rPr lang="en-US" b="1" dirty="0" err="1" smtClean="0"/>
              <a:t>DataCite</a:t>
            </a:r>
            <a:r>
              <a:rPr lang="en-US" b="1" dirty="0" smtClean="0"/>
              <a:t> </a:t>
            </a:r>
            <a:r>
              <a:rPr lang="ru-RU" b="1" dirty="0" smtClean="0"/>
              <a:t> от России:</a:t>
            </a:r>
          </a:p>
          <a:p>
            <a:r>
              <a:rPr lang="ru-RU" dirty="0" smtClean="0"/>
              <a:t>Санкт-Петербургский </a:t>
            </a:r>
            <a:r>
              <a:rPr lang="ru-RU" dirty="0"/>
              <a:t>политехнический университет Петра Великого (</a:t>
            </a:r>
            <a:r>
              <a:rPr lang="ru-RU" dirty="0" err="1"/>
              <a:t>СПбПУ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en-US" b="1" dirty="0" smtClean="0">
                <a:solidFill>
                  <a:srgbClr val="C00000"/>
                </a:solidFill>
              </a:rPr>
              <a:t>17 621 DOI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err="1" smtClean="0"/>
              <a:t>Киберленинка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en-US" b="1" dirty="0" smtClean="0">
                <a:solidFill>
                  <a:srgbClr val="C00000"/>
                </a:solidFill>
              </a:rPr>
              <a:t>3167 DOI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Русское </a:t>
            </a:r>
            <a:r>
              <a:rPr lang="ru-RU" dirty="0"/>
              <a:t>агентство цифровой стандартизации (РАЦС) — </a:t>
            </a:r>
            <a:r>
              <a:rPr lang="en-US" b="1" dirty="0" smtClean="0">
                <a:solidFill>
                  <a:srgbClr val="C00000"/>
                </a:solidFill>
              </a:rPr>
              <a:t>10 614DOI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3168352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Всего 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зарегистрировано: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340768"/>
            <a:ext cx="2561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13 360 000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DOI</a:t>
            </a:r>
            <a:endParaRPr lang="ru-RU" sz="3200" dirty="0"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8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Важные нюансы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Crossref</a:t>
            </a:r>
            <a:r>
              <a:rPr lang="en-US" dirty="0" smtClean="0"/>
              <a:t> </a:t>
            </a:r>
            <a:r>
              <a:rPr lang="ru-RU" dirty="0"/>
              <a:t>фиксирует информацию о правообладателе (издательстве или журнале) и защищает его </a:t>
            </a:r>
            <a:r>
              <a:rPr lang="ru-RU" dirty="0" smtClean="0"/>
              <a:t>интересы; </a:t>
            </a:r>
            <a:endParaRPr lang="en-US" dirty="0" smtClean="0"/>
          </a:p>
          <a:p>
            <a:r>
              <a:rPr lang="en-US" b="1" dirty="0" err="1" smtClean="0"/>
              <a:t>DataCite</a:t>
            </a:r>
            <a:r>
              <a:rPr lang="en-US" dirty="0" smtClean="0"/>
              <a:t> </a:t>
            </a:r>
            <a:r>
              <a:rPr lang="ru-RU" dirty="0" smtClean="0"/>
              <a:t>фокусируется </a:t>
            </a:r>
            <a:r>
              <a:rPr lang="ru-RU" dirty="0"/>
              <a:t>на идентификации и регистрации наборов </a:t>
            </a:r>
            <a:r>
              <a:rPr lang="ru-RU" dirty="0" smtClean="0"/>
              <a:t>данных и документов </a:t>
            </a:r>
            <a:r>
              <a:rPr lang="ru-RU" dirty="0"/>
              <a:t>в конкретном </a:t>
            </a:r>
            <a:r>
              <a:rPr lang="ru-RU" dirty="0" err="1"/>
              <a:t>репозитории</a:t>
            </a:r>
            <a:r>
              <a:rPr lang="ru-RU" dirty="0"/>
              <a:t>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C8D9-4788-4563-AB7C-CB3F503C834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4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ICON">
  <a:themeElements>
    <a:clrScheme name="NEICON">
      <a:dk1>
        <a:sysClr val="windowText" lastClr="000000"/>
      </a:dk1>
      <a:lt1>
        <a:sysClr val="window" lastClr="FFFFFF"/>
      </a:lt1>
      <a:dk2>
        <a:srgbClr val="002D5C"/>
      </a:dk2>
      <a:lt2>
        <a:srgbClr val="63ABD7"/>
      </a:lt2>
      <a:accent1>
        <a:srgbClr val="5281AB"/>
      </a:accent1>
      <a:accent2>
        <a:srgbClr val="0E5788"/>
      </a:accent2>
      <a:accent3>
        <a:srgbClr val="A2192B"/>
      </a:accent3>
      <a:accent4>
        <a:srgbClr val="A2192B"/>
      </a:accent4>
      <a:accent5>
        <a:srgbClr val="A2192B"/>
      </a:accent5>
      <a:accent6>
        <a:srgbClr val="A2192B"/>
      </a:accent6>
      <a:hlink>
        <a:srgbClr val="A2192B"/>
      </a:hlink>
      <a:folHlink>
        <a:srgbClr val="7F7F7F"/>
      </a:folHlink>
    </a:clrScheme>
    <a:fontScheme name="НЭИКОН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0" indent="0">
          <a:buNone/>
          <a:defRPr dirty="0">
            <a:solidFill>
              <a:srgbClr val="000066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ктус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ктус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NEICON_standard</Template>
  <TotalTime>3994</TotalTime>
  <Words>420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Times New Roman</vt:lpstr>
      <vt:lpstr>Trebuchet MS</vt:lpstr>
      <vt:lpstr>NEICON</vt:lpstr>
      <vt:lpstr>Не все DOI одинаково красивы</vt:lpstr>
      <vt:lpstr>Презентация PowerPoint</vt:lpstr>
      <vt:lpstr>DOI как стандарт</vt:lpstr>
      <vt:lpstr>роль регистрационных агентств</vt:lpstr>
      <vt:lpstr>Регистрационное агентство Crossref</vt:lpstr>
      <vt:lpstr>crossref</vt:lpstr>
      <vt:lpstr>Регистрационное агентство Datacite</vt:lpstr>
      <vt:lpstr>datacite</vt:lpstr>
      <vt:lpstr>Важные нюансы</vt:lpstr>
      <vt:lpstr>Требования реферативных баз данных:</vt:lpstr>
      <vt:lpstr>Исследование cwtc  </vt:lpstr>
      <vt:lpstr>Специализированные сервисы crossref</vt:lpstr>
      <vt:lpstr>Ежемесячная статистика</vt:lpstr>
      <vt:lpstr>Включены ли doi от datacite в базу данных crossref?</vt:lpstr>
      <vt:lpstr>Поиск публикации в search.crossref.org и search.datacite.org</vt:lpstr>
      <vt:lpstr>Презентация PowerPoint</vt:lpstr>
      <vt:lpstr>Инструкция по заполнению формы публикационной активности научных учреждений, подведомственных ФАНО России  </vt:lpstr>
      <vt:lpstr>Присвоение DOI на статьи на чужой префикс</vt:lpstr>
      <vt:lpstr>Как получить doi от crossref и стать членом pila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публикации статей в зарубежных журналах</dc:title>
  <dc:creator>1</dc:creator>
  <cp:lastModifiedBy>Пользователь</cp:lastModifiedBy>
  <cp:revision>224</cp:revision>
  <dcterms:created xsi:type="dcterms:W3CDTF">2013-02-10T12:26:42Z</dcterms:created>
  <dcterms:modified xsi:type="dcterms:W3CDTF">2018-04-21T07:56:27Z</dcterms:modified>
</cp:coreProperties>
</file>