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6" r:id="rId3"/>
    <p:sldId id="259" r:id="rId4"/>
    <p:sldId id="258" r:id="rId5"/>
    <p:sldId id="261" r:id="rId6"/>
    <p:sldId id="293" r:id="rId7"/>
    <p:sldId id="294" r:id="rId8"/>
    <p:sldId id="295" r:id="rId9"/>
    <p:sldId id="296" r:id="rId10"/>
    <p:sldId id="285" r:id="rId11"/>
    <p:sldId id="299" r:id="rId12"/>
    <p:sldId id="300" r:id="rId13"/>
    <p:sldId id="297" r:id="rId14"/>
    <p:sldId id="298" r:id="rId15"/>
    <p:sldId id="286" r:id="rId16"/>
    <p:sldId id="287" r:id="rId17"/>
    <p:sldId id="288" r:id="rId18"/>
    <p:sldId id="289" r:id="rId19"/>
    <p:sldId id="290" r:id="rId20"/>
    <p:sldId id="291" r:id="rId21"/>
    <p:sldId id="301" r:id="rId22"/>
    <p:sldId id="292" r:id="rId23"/>
    <p:sldId id="277" r:id="rId24"/>
  </p:sldIdLst>
  <p:sldSz cx="9144000" cy="6858000" type="screen4x3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AACEB7F4-9167-44CD-936A-079FEE2B8172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9FDA3C15-D859-464B-B2D5-70ABC71039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080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9909-9925-4DEE-ABF0-3B79DE47341E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7625-4465-4F39-8C82-5C415FE16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9909-9925-4DEE-ABF0-3B79DE47341E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7625-4465-4F39-8C82-5C415FE16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9909-9925-4DEE-ABF0-3B79DE47341E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7625-4465-4F39-8C82-5C415FE16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9909-9925-4DEE-ABF0-3B79DE47341E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7625-4465-4F39-8C82-5C415FE16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9909-9925-4DEE-ABF0-3B79DE47341E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7625-4465-4F39-8C82-5C415FE16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9909-9925-4DEE-ABF0-3B79DE47341E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7625-4465-4F39-8C82-5C415FE16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9909-9925-4DEE-ABF0-3B79DE47341E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7625-4465-4F39-8C82-5C415FE16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9909-9925-4DEE-ABF0-3B79DE47341E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7625-4465-4F39-8C82-5C415FE16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9909-9925-4DEE-ABF0-3B79DE47341E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7625-4465-4F39-8C82-5C415FE16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9909-9925-4DEE-ABF0-3B79DE47341E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7625-4465-4F39-8C82-5C415FE16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9909-9925-4DEE-ABF0-3B79DE47341E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7625-4465-4F39-8C82-5C415FE16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29909-9925-4DEE-ABF0-3B79DE47341E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17625-4465-4F39-8C82-5C415FE16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jpeg"/><Relationship Id="rId7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jpe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-216024" y="2204864"/>
            <a:ext cx="9684568" cy="1470025"/>
          </a:xfrm>
        </p:spPr>
        <p:txBody>
          <a:bodyPr>
            <a:noAutofit/>
          </a:bodyPr>
          <a:lstStyle/>
          <a:p>
            <a:r>
              <a:rPr lang="ru-RU" sz="3400" b="1" spc="3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Опыт использования </a:t>
            </a:r>
            <a:br>
              <a:rPr lang="ru-RU" sz="3400" b="1" spc="3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3400" b="1" spc="3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современных </a:t>
            </a:r>
            <a:br>
              <a:rPr lang="ru-RU" sz="3400" b="1" spc="3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3400" b="1" spc="3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издательских платформ </a:t>
            </a:r>
            <a:r>
              <a:rPr lang="en-US" sz="3400" b="1" spc="3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en-US" sz="3400" b="1" spc="3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3400" b="1" spc="3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(на примере портала </a:t>
            </a:r>
            <a:r>
              <a:rPr lang="en-US" sz="3400" b="1" spc="3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Naukaru.ru)</a:t>
            </a:r>
            <a:endParaRPr lang="ru-RU" sz="3400" b="1" spc="300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логотип инфры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810" y="6101870"/>
            <a:ext cx="670379" cy="617653"/>
          </a:xfrm>
          <a:prstGeom prst="rect">
            <a:avLst/>
          </a:prstGeom>
        </p:spPr>
      </p:pic>
      <p:pic>
        <p:nvPicPr>
          <p:cNvPr id="7" name="Рисунок 6" descr="Рисунок3.pn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14356"/>
            <a:ext cx="9144000" cy="194812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5" name="Picture 6" descr="Логотип ЭБС(ред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00" y="6236673"/>
            <a:ext cx="2576146" cy="395001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5443" y="6237312"/>
            <a:ext cx="1416317" cy="37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011532" y="4509120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>Лобанова Анастасия Игоревна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>Руководитель издательских проектов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>ООО «Научно-издательский центр ИНФРА-М»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3861" y="179348"/>
            <a:ext cx="5064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Группа компаний «ИНФРА-М» </a:t>
            </a:r>
            <a:endParaRPr lang="ru-RU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28660" y="5993166"/>
            <a:ext cx="9144000" cy="1150610"/>
          </a:xfrm>
          <a:prstGeom prst="rect">
            <a:avLst/>
          </a:prstGeom>
        </p:spPr>
      </p:pic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098" y="-357214"/>
            <a:ext cx="9144000" cy="1150610"/>
          </a:xfrm>
          <a:prstGeom prst="rect">
            <a:avLst/>
          </a:prstGeom>
        </p:spPr>
      </p:pic>
      <p:sp>
        <p:nvSpPr>
          <p:cNvPr id="4" name="Заголовок 10"/>
          <p:cNvSpPr txBox="1">
            <a:spLocks/>
          </p:cNvSpPr>
          <p:nvPr/>
        </p:nvSpPr>
        <p:spPr>
          <a:xfrm>
            <a:off x="928661" y="214290"/>
            <a:ext cx="7050681" cy="41753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                             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удобный инструмент для издателя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14356"/>
            <a:ext cx="9144000" cy="194812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71414"/>
            <a:ext cx="642910" cy="5940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1052736"/>
            <a:ext cx="8424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получение заявок на публикацию онлайн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принятие решение по заявкам на публикацию онлайн</a:t>
            </a:r>
          </a:p>
          <a:p>
            <a:pPr>
              <a:buFont typeface="Wingdings" pitchFamily="2" charset="2"/>
              <a:buChar char="§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удобный чат с автором</a:t>
            </a:r>
          </a:p>
          <a:p>
            <a:pPr>
              <a:buFont typeface="Wingdings" pitchFamily="2" charset="2"/>
              <a:buChar char="§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заключение договоров на статью онлайн</a:t>
            </a:r>
          </a:p>
          <a:p>
            <a:pPr>
              <a:buFont typeface="Wingdings" pitchFamily="2" charset="2"/>
              <a:buChar char="§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возможность подключения к работе над статьей нескольких участников процесса (гл. редактор, корректор, переводчик, рецензент и т.д.)</a:t>
            </a:r>
          </a:p>
          <a:p>
            <a:pPr>
              <a:buFont typeface="Wingdings" pitchFamily="2" charset="2"/>
              <a:buChar char="§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полный функционал поисковых механизмов (по дате, названию, ключевым словам)</a:t>
            </a:r>
          </a:p>
          <a:p>
            <a:pPr>
              <a:buFont typeface="Wingdings" pitchFamily="2" charset="2"/>
              <a:buChar char="§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формирование базы данных авторов</a:t>
            </a:r>
          </a:p>
          <a:p>
            <a:pPr>
              <a:buFont typeface="Wingdings" pitchFamily="2" charset="2"/>
              <a:buChar char="§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формирование структуры и содержания номера онлайн</a:t>
            </a:r>
          </a:p>
          <a:p>
            <a:pPr>
              <a:buFont typeface="Wingdings" pitchFamily="2" charset="2"/>
              <a:buChar char="§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полная синхронизация с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CrossRef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возможность присвоение индексов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DOI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не всем материалам журнала</a:t>
            </a:r>
          </a:p>
          <a:p>
            <a:pPr>
              <a:buFont typeface="Wingdings" pitchFamily="2" charset="2"/>
              <a:buChar char="§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формирование архива для передачи выпуска журнала в РИНЦ</a:t>
            </a:r>
          </a:p>
          <a:p>
            <a:pPr>
              <a:buFont typeface="Wingdings" pitchFamily="2" charset="2"/>
              <a:buChar char="§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обучение сотрудников работе с электронной редакцией</a:t>
            </a:r>
          </a:p>
          <a:p>
            <a:pPr>
              <a:buFont typeface="Wingdings" pitchFamily="2" charset="2"/>
              <a:buChar char="§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постоянная техподдержка</a:t>
            </a:r>
          </a:p>
          <a:p>
            <a:pPr>
              <a:buFont typeface="Wingdings" pitchFamily="2" charset="2"/>
              <a:buChar char="§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хранение и публикация архивов журналов на двух языках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оказание услуг по верстке, корректуре, дизайну, печати,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обязательной рассылке для печатных журналов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				                                              и многое другое….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8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10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6195" y="173774"/>
            <a:ext cx="2132983" cy="44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8220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28660" y="5993166"/>
            <a:ext cx="9144000" cy="1150610"/>
          </a:xfrm>
          <a:prstGeom prst="rect">
            <a:avLst/>
          </a:prstGeom>
        </p:spPr>
      </p:pic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098" y="-357214"/>
            <a:ext cx="9144000" cy="1150610"/>
          </a:xfrm>
          <a:prstGeom prst="rect">
            <a:avLst/>
          </a:prstGeom>
        </p:spPr>
      </p:pic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14356"/>
            <a:ext cx="9144000" cy="194812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71414"/>
            <a:ext cx="642910" cy="594013"/>
          </a:xfrm>
          <a:prstGeom prst="rect">
            <a:avLst/>
          </a:prstGeom>
        </p:spPr>
      </p:pic>
      <p:sp>
        <p:nvSpPr>
          <p:cNvPr id="18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11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9749"/>
            <a:ext cx="8820472" cy="39555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Заголовок 10"/>
          <p:cNvSpPr txBox="1">
            <a:spLocks/>
          </p:cNvSpPr>
          <p:nvPr/>
        </p:nvSpPr>
        <p:spPr>
          <a:xfrm>
            <a:off x="928661" y="214290"/>
            <a:ext cx="7050681" cy="41753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                             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удобный инструмент для издателя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6195" y="173774"/>
            <a:ext cx="2132983" cy="44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043608" y="119675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База данных авторов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8908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28660" y="5993166"/>
            <a:ext cx="9144000" cy="1150610"/>
          </a:xfrm>
          <a:prstGeom prst="rect">
            <a:avLst/>
          </a:prstGeom>
        </p:spPr>
      </p:pic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098" y="-357214"/>
            <a:ext cx="9144000" cy="1150610"/>
          </a:xfrm>
          <a:prstGeom prst="rect">
            <a:avLst/>
          </a:prstGeom>
        </p:spPr>
      </p:pic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14356"/>
            <a:ext cx="9144000" cy="194812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71414"/>
            <a:ext cx="642910" cy="594013"/>
          </a:xfrm>
          <a:prstGeom prst="rect">
            <a:avLst/>
          </a:prstGeom>
        </p:spPr>
      </p:pic>
      <p:sp>
        <p:nvSpPr>
          <p:cNvPr id="18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12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Заголовок 10"/>
          <p:cNvSpPr txBox="1">
            <a:spLocks/>
          </p:cNvSpPr>
          <p:nvPr/>
        </p:nvSpPr>
        <p:spPr>
          <a:xfrm>
            <a:off x="928661" y="214290"/>
            <a:ext cx="7050681" cy="41753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                             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удобный инструмент для издателя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6195" y="173774"/>
            <a:ext cx="2132983" cy="44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7144"/>
            <a:ext cx="9144000" cy="16158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14314" y="980728"/>
            <a:ext cx="8750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Отправка запроса на </a:t>
            </a:r>
            <a:r>
              <a:rPr lang="en-US" b="1" dirty="0" smtClean="0"/>
              <a:t>DOI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118" y="3330305"/>
            <a:ext cx="4968552" cy="30452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00098" y="4100879"/>
            <a:ext cx="3279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Возможность присвоения </a:t>
            </a:r>
            <a:r>
              <a:rPr lang="en-US" b="1" dirty="0" smtClean="0"/>
              <a:t>DOI </a:t>
            </a:r>
            <a:r>
              <a:rPr lang="ru-RU" b="1" dirty="0" smtClean="0"/>
              <a:t>не всем материалам журнала при выборе категории «журнальный материал»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3101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28660" y="5993166"/>
            <a:ext cx="9144000" cy="1150610"/>
          </a:xfrm>
          <a:prstGeom prst="rect">
            <a:avLst/>
          </a:prstGeom>
        </p:spPr>
      </p:pic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098" y="-357214"/>
            <a:ext cx="9144000" cy="1150610"/>
          </a:xfrm>
          <a:prstGeom prst="rect">
            <a:avLst/>
          </a:prstGeom>
        </p:spPr>
      </p:pic>
      <p:sp>
        <p:nvSpPr>
          <p:cNvPr id="4" name="Заголовок 10"/>
          <p:cNvSpPr txBox="1">
            <a:spLocks/>
          </p:cNvSpPr>
          <p:nvPr/>
        </p:nvSpPr>
        <p:spPr>
          <a:xfrm>
            <a:off x="928661" y="214290"/>
            <a:ext cx="7050681" cy="41753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Представление журнала на сайте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14356"/>
            <a:ext cx="9144000" cy="194812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71414"/>
            <a:ext cx="642910" cy="594013"/>
          </a:xfrm>
          <a:prstGeom prst="rect">
            <a:avLst/>
          </a:prstGeom>
        </p:spPr>
      </p:pic>
      <p:sp>
        <p:nvSpPr>
          <p:cNvPr id="18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13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" y="875932"/>
            <a:ext cx="9144000" cy="526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1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28660" y="5993166"/>
            <a:ext cx="9144000" cy="1150610"/>
          </a:xfrm>
          <a:prstGeom prst="rect">
            <a:avLst/>
          </a:prstGeom>
        </p:spPr>
      </p:pic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098" y="-357214"/>
            <a:ext cx="9144000" cy="1150610"/>
          </a:xfrm>
          <a:prstGeom prst="rect">
            <a:avLst/>
          </a:prstGeom>
        </p:spPr>
      </p:pic>
      <p:sp>
        <p:nvSpPr>
          <p:cNvPr id="4" name="Заголовок 10"/>
          <p:cNvSpPr txBox="1">
            <a:spLocks/>
          </p:cNvSpPr>
          <p:nvPr/>
        </p:nvSpPr>
        <p:spPr>
          <a:xfrm>
            <a:off x="928661" y="214290"/>
            <a:ext cx="7050681" cy="41753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Представление журнала на сайте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14356"/>
            <a:ext cx="9144000" cy="194812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71414"/>
            <a:ext cx="642910" cy="594013"/>
          </a:xfrm>
          <a:prstGeom prst="rect">
            <a:avLst/>
          </a:prstGeom>
        </p:spPr>
      </p:pic>
      <p:sp>
        <p:nvSpPr>
          <p:cNvPr id="18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14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34" y="1278151"/>
            <a:ext cx="6057330" cy="47299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217" y="2764475"/>
            <a:ext cx="5653287" cy="39109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35769" y="909168"/>
            <a:ext cx="4756311" cy="368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Архив номеров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29210" y="1935581"/>
            <a:ext cx="261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Полная информация </a:t>
            </a:r>
            <a:br>
              <a:rPr lang="ru-RU" b="1" dirty="0" smtClean="0"/>
            </a:br>
            <a:r>
              <a:rPr lang="ru-RU" b="1" dirty="0" smtClean="0"/>
              <a:t>о журнале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494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28660" y="5993166"/>
            <a:ext cx="9144000" cy="1150610"/>
          </a:xfrm>
          <a:prstGeom prst="rect">
            <a:avLst/>
          </a:prstGeom>
        </p:spPr>
      </p:pic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098" y="-357214"/>
            <a:ext cx="9144000" cy="1150610"/>
          </a:xfrm>
          <a:prstGeom prst="rect">
            <a:avLst/>
          </a:prstGeom>
        </p:spPr>
      </p:pic>
      <p:sp>
        <p:nvSpPr>
          <p:cNvPr id="4" name="Заголовок 10"/>
          <p:cNvSpPr txBox="1">
            <a:spLocks/>
          </p:cNvSpPr>
          <p:nvPr/>
        </p:nvSpPr>
        <p:spPr>
          <a:xfrm>
            <a:off x="928661" y="214290"/>
            <a:ext cx="7050681" cy="41753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Российская и международная видимость журнала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14356"/>
            <a:ext cx="9144000" cy="194812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71414"/>
            <a:ext cx="642910" cy="594013"/>
          </a:xfrm>
          <a:prstGeom prst="rect">
            <a:avLst/>
          </a:prstGeom>
        </p:spPr>
      </p:pic>
      <p:sp>
        <p:nvSpPr>
          <p:cNvPr id="18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15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98" y="1974319"/>
            <a:ext cx="82152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Присвоение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DOI</a:t>
            </a: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Размещение в РИНЦ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Размещение в ЭБС 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Индексация в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Znanium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.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Discovery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1" name="Picture 6" descr="Логотип ЭБС(ред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5856" y="3185006"/>
            <a:ext cx="2786082" cy="427190"/>
          </a:xfrm>
          <a:prstGeom prst="rect">
            <a:avLst/>
          </a:prstGeom>
          <a:noFill/>
        </p:spPr>
      </p:pic>
      <p:pic>
        <p:nvPicPr>
          <p:cNvPr id="12" name="Picture 3" descr="http://znanium.com/pics/banners/logo-dz-lt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79912" y="3933056"/>
            <a:ext cx="2143140" cy="876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897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28660" y="5993166"/>
            <a:ext cx="9144000" cy="1150610"/>
          </a:xfrm>
          <a:prstGeom prst="rect">
            <a:avLst/>
          </a:prstGeom>
        </p:spPr>
      </p:pic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098" y="-357214"/>
            <a:ext cx="9144000" cy="1150610"/>
          </a:xfrm>
          <a:prstGeom prst="rect">
            <a:avLst/>
          </a:prstGeom>
        </p:spPr>
      </p:pic>
      <p:sp>
        <p:nvSpPr>
          <p:cNvPr id="4" name="Заголовок 10"/>
          <p:cNvSpPr txBox="1">
            <a:spLocks/>
          </p:cNvSpPr>
          <p:nvPr/>
        </p:nvSpPr>
        <p:spPr>
          <a:xfrm>
            <a:off x="928661" y="214290"/>
            <a:ext cx="7050681" cy="41753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noProof="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Присвоение</a:t>
            </a:r>
            <a:r>
              <a:rPr lang="en-US" sz="2200" b="1" noProof="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 </a:t>
            </a:r>
            <a:r>
              <a:rPr lang="ru-RU" sz="2200" b="1" noProof="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идентификатора </a:t>
            </a:r>
            <a:r>
              <a:rPr lang="en-US" sz="2200" b="1" noProof="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DOI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14356"/>
            <a:ext cx="9144000" cy="194812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71414"/>
            <a:ext cx="642910" cy="594013"/>
          </a:xfrm>
          <a:prstGeom prst="rect">
            <a:avLst/>
          </a:prstGeom>
        </p:spPr>
      </p:pic>
      <p:sp>
        <p:nvSpPr>
          <p:cNvPr id="18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16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98" y="1464856"/>
            <a:ext cx="821524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Через префикс ИНФРА-М в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CrossRef</a:t>
            </a:r>
            <a:endParaRPr lang="ru-RU" sz="22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endParaRPr lang="ru-RU" sz="22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	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- не нужно заключать договора с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PILA</a:t>
            </a:r>
          </a:p>
          <a:p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	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-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не нужно оплачивать членский взнос</a:t>
            </a:r>
          </a:p>
          <a:p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	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- освобождение от валютных платежей</a:t>
            </a:r>
          </a:p>
          <a:p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	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- оплата только идентификаторов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DOI</a:t>
            </a:r>
            <a:endParaRPr lang="ru-RU" sz="22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endParaRPr lang="ru-RU" sz="22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457200" indent="-457200">
              <a:buAutoNum type="arabicPeriod" startAt="2"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Через собственный префикс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в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CrossRef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(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поможем в получении)</a:t>
            </a:r>
          </a:p>
          <a:p>
            <a:pPr lvl="1"/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	- заключение договора с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PILA</a:t>
            </a:r>
          </a:p>
          <a:p>
            <a:pPr lvl="1"/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	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-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оплата членского взноса и идентификаторов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DOI</a:t>
            </a:r>
            <a:endParaRPr lang="ru-RU" sz="22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lvl="1"/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	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- получение собственного префикса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в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CrossRef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endParaRPr lang="en-US" sz="22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lvl="1"/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	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-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регистрация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DOI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в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CrossRef</a:t>
            </a:r>
            <a:endParaRPr lang="ru-RU" sz="22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5702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28660" y="5993166"/>
            <a:ext cx="9144000" cy="1150610"/>
          </a:xfrm>
          <a:prstGeom prst="rect">
            <a:avLst/>
          </a:prstGeom>
        </p:spPr>
      </p:pic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098" y="-357214"/>
            <a:ext cx="9144000" cy="1150610"/>
          </a:xfrm>
          <a:prstGeom prst="rect">
            <a:avLst/>
          </a:prstGeom>
        </p:spPr>
      </p:pic>
      <p:sp>
        <p:nvSpPr>
          <p:cNvPr id="4" name="Заголовок 10"/>
          <p:cNvSpPr txBox="1">
            <a:spLocks/>
          </p:cNvSpPr>
          <p:nvPr/>
        </p:nvSpPr>
        <p:spPr>
          <a:xfrm>
            <a:off x="928661" y="214290"/>
            <a:ext cx="7050681" cy="41753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noProof="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Передача выпуска журнала в РИНЦ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14356"/>
            <a:ext cx="9144000" cy="194812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71414"/>
            <a:ext cx="642910" cy="594013"/>
          </a:xfrm>
          <a:prstGeom prst="rect">
            <a:avLst/>
          </a:prstGeom>
        </p:spPr>
      </p:pic>
      <p:sp>
        <p:nvSpPr>
          <p:cNvPr id="18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17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98" y="1215038"/>
            <a:ext cx="821524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Всего 3 простых шага: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Формирование выпуска на портале 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Загрузка архива для РИНЦ с портала в один клик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Передача архива через личный кабинет РИНЦ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1591726"/>
            <a:ext cx="2132983" cy="44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660" y="3642404"/>
            <a:ext cx="9897204" cy="165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8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28660" y="5993166"/>
            <a:ext cx="9144000" cy="1150610"/>
          </a:xfrm>
          <a:prstGeom prst="rect">
            <a:avLst/>
          </a:prstGeom>
        </p:spPr>
      </p:pic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098" y="-357214"/>
            <a:ext cx="9144000" cy="1150610"/>
          </a:xfrm>
          <a:prstGeom prst="rect">
            <a:avLst/>
          </a:prstGeom>
        </p:spPr>
      </p:pic>
      <p:sp>
        <p:nvSpPr>
          <p:cNvPr id="4" name="Заголовок 10"/>
          <p:cNvSpPr txBox="1">
            <a:spLocks/>
          </p:cNvSpPr>
          <p:nvPr/>
        </p:nvSpPr>
        <p:spPr>
          <a:xfrm>
            <a:off x="928661" y="214290"/>
            <a:ext cx="7050681" cy="41753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noProof="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Размещение в </a:t>
            </a:r>
            <a:r>
              <a:rPr lang="en-US" sz="2200" b="1" noProof="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Znanium.com</a:t>
            </a:r>
            <a:r>
              <a:rPr lang="ru-RU" sz="2200" b="1" noProof="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14356"/>
            <a:ext cx="9144000" cy="194812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71414"/>
            <a:ext cx="642910" cy="594013"/>
          </a:xfrm>
          <a:prstGeom prst="rect">
            <a:avLst/>
          </a:prstGeom>
        </p:spPr>
      </p:pic>
      <p:sp>
        <p:nvSpPr>
          <p:cNvPr id="18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18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6314" y="1857364"/>
            <a:ext cx="3500494" cy="1600438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lvl="0" indent="361950" algn="ctr">
              <a:buSzPct val="80000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lvl="0" indent="361950" algn="ctr">
              <a:buSzPct val="80000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indent="361950" algn="just">
              <a:buSzPct val="80000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SzPct val="80000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D:\Инфра-М\лого_знаниум_эбс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77027" y="1285860"/>
            <a:ext cx="590968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403648" y="2747973"/>
            <a:ext cx="6954566" cy="256993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Количество изданий: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41073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Количество журналов: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662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Количество журналов ВАК: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197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Количество учебников и учебных пособий: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14649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Количество монографий: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5512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2300" b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cs typeface="Times New Roman" pitchFamily="18" charset="0"/>
              </a:rPr>
              <a:t>Количество пользователей:</a:t>
            </a:r>
            <a:r>
              <a:rPr kumimoji="0" lang="ru-RU" sz="23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cs typeface="Times New Roman" pitchFamily="18" charset="0"/>
              </a:rPr>
              <a:t> более 2 000 000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05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28660" y="5993166"/>
            <a:ext cx="9144000" cy="1150610"/>
          </a:xfrm>
          <a:prstGeom prst="rect">
            <a:avLst/>
          </a:prstGeom>
        </p:spPr>
      </p:pic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098" y="-357214"/>
            <a:ext cx="9144000" cy="1150610"/>
          </a:xfrm>
          <a:prstGeom prst="rect">
            <a:avLst/>
          </a:prstGeom>
        </p:spPr>
      </p:pic>
      <p:sp>
        <p:nvSpPr>
          <p:cNvPr id="4" name="Заголовок 10"/>
          <p:cNvSpPr txBox="1">
            <a:spLocks/>
          </p:cNvSpPr>
          <p:nvPr/>
        </p:nvSpPr>
        <p:spPr>
          <a:xfrm>
            <a:off x="928661" y="214290"/>
            <a:ext cx="7050681" cy="41753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noProof="0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Индексаци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я в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Znanium.Discovery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 </a:t>
            </a:r>
            <a:r>
              <a:rPr lang="ru-RU" sz="2200" b="1" noProof="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14356"/>
            <a:ext cx="9144000" cy="194812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71414"/>
            <a:ext cx="642910" cy="594013"/>
          </a:xfrm>
          <a:prstGeom prst="rect">
            <a:avLst/>
          </a:prstGeom>
        </p:spPr>
      </p:pic>
      <p:sp>
        <p:nvSpPr>
          <p:cNvPr id="18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19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6314" y="1857364"/>
            <a:ext cx="3500494" cy="1600438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lvl="0" indent="361950" algn="ctr">
              <a:buSzPct val="80000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lvl="0" indent="361950" algn="ctr">
              <a:buSzPct val="80000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indent="361950" algn="just">
              <a:buSzPct val="80000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SzPct val="80000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3" descr="http://znanium.com/pics/banners/logo-dz-lt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536" y="1114449"/>
            <a:ext cx="2492676" cy="1018904"/>
          </a:xfrm>
          <a:prstGeom prst="rect">
            <a:avLst/>
          </a:prstGeom>
          <a:noFill/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055625" y="1163359"/>
            <a:ext cx="5656712" cy="92333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документов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: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более 11 500 000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Количество статей российских научных журналов: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1 400 000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084655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Количество статей зарубежной периодики (</a:t>
            </a:r>
            <a:r>
              <a:rPr lang="en-US" dirty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Springer open access, </a:t>
            </a:r>
            <a:r>
              <a:rPr lang="en-US" dirty="0" err="1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Hindawi</a:t>
            </a:r>
            <a:r>
              <a:rPr lang="en-US" dirty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, Elsevier Science Direct)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: </a:t>
            </a:r>
            <a:r>
              <a:rPr lang="ru-RU" b="1" dirty="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более 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2 000 000</a:t>
            </a:r>
            <a:endParaRPr lang="ru-RU" dirty="0">
              <a:solidFill>
                <a:srgbClr val="C00000"/>
              </a:solidFill>
              <a:latin typeface="Cambria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Документов во внешних коллекциях вузов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: 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104 000</a:t>
            </a:r>
            <a:endParaRPr lang="ru-RU" dirty="0">
              <a:solidFill>
                <a:srgbClr val="C00000"/>
              </a:solidFill>
              <a:latin typeface="Cambria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Авторефераты диссертаций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: 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335 000</a:t>
            </a:r>
            <a:endParaRPr lang="ru-RU" b="1" dirty="0">
              <a:solidFill>
                <a:srgbClr val="C00000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496940"/>
            <a:ext cx="8460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Возможности </a:t>
            </a:r>
            <a:r>
              <a:rPr lang="en-US" b="1" dirty="0" err="1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Znanium.Discovery</a:t>
            </a:r>
            <a:r>
              <a:rPr lang="en-US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dirty="0">
              <a:solidFill>
                <a:srgbClr val="002060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dirty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Поиск по метаданным и полному тексту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dirty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Поиск по ключевым словам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dirty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Поиск заимствований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dirty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Поиск похожих документов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dirty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Реферат (дайджест) документа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dirty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Дополнительный трафик на сайт вуза/библиотеки</a:t>
            </a:r>
          </a:p>
        </p:txBody>
      </p:sp>
    </p:spTree>
    <p:extLst>
      <p:ext uri="{BB962C8B-B14F-4D97-AF65-F5344CB8AC3E}">
        <p14:creationId xmlns:p14="http://schemas.microsoft.com/office/powerpoint/2010/main" val="148976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28660" y="5993166"/>
            <a:ext cx="9144000" cy="1150610"/>
          </a:xfrm>
          <a:prstGeom prst="rect">
            <a:avLst/>
          </a:prstGeom>
        </p:spPr>
      </p:pic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098" y="-357214"/>
            <a:ext cx="9144000" cy="1150610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928662" y="214290"/>
            <a:ext cx="6115064" cy="417530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Направления деятельности ИНФРА-М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8" name="Рисунок 7" descr="Рисунок3.pn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14356"/>
            <a:ext cx="9144000" cy="194812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9" name="Рисунок 8" descr="Логотип Инфра- М small.jpg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71414"/>
            <a:ext cx="642910" cy="594013"/>
          </a:xfrm>
          <a:prstGeom prst="rect">
            <a:avLst/>
          </a:prstGeom>
        </p:spPr>
      </p:pic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2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332051"/>
            <a:ext cx="8496944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           </a:t>
            </a:r>
          </a:p>
          <a:p>
            <a:pPr algn="ctr"/>
            <a:r>
              <a:rPr lang="ru-RU" sz="35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Издание учебной и научной литературы </a:t>
            </a:r>
          </a:p>
          <a:p>
            <a:endParaRPr lang="ru-RU" sz="3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endParaRPr lang="ru-RU" sz="35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35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Электронная библиотечная система</a:t>
            </a:r>
          </a:p>
          <a:p>
            <a:endParaRPr lang="ru-RU" sz="35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endParaRPr lang="ru-RU" sz="35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35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Научная периодика  </a:t>
            </a:r>
            <a:endParaRPr lang="ru-RU" sz="35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33" name="Picture 6" descr="Логотип ЭБС(ред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15816" y="3068960"/>
            <a:ext cx="2786082" cy="427190"/>
          </a:xfrm>
          <a:prstGeom prst="rect">
            <a:avLst/>
          </a:prstGeom>
          <a:noFill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03113" y="4653136"/>
            <a:ext cx="2132983" cy="44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Рисунок 34" descr="Логотип Инфра- М small.jpg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90196" y="1332051"/>
            <a:ext cx="642910" cy="594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28660" y="5993166"/>
            <a:ext cx="9144000" cy="1150610"/>
          </a:xfrm>
          <a:prstGeom prst="rect">
            <a:avLst/>
          </a:prstGeom>
        </p:spPr>
      </p:pic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098" y="-357214"/>
            <a:ext cx="9144000" cy="1150610"/>
          </a:xfrm>
          <a:prstGeom prst="rect">
            <a:avLst/>
          </a:prstGeom>
        </p:spPr>
      </p:pic>
      <p:sp>
        <p:nvSpPr>
          <p:cNvPr id="4" name="Заголовок 10"/>
          <p:cNvSpPr txBox="1">
            <a:spLocks/>
          </p:cNvSpPr>
          <p:nvPr/>
        </p:nvSpPr>
        <p:spPr>
          <a:xfrm>
            <a:off x="928661" y="214290"/>
            <a:ext cx="7050681" cy="41753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noProof="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Дополнительные возможности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14356"/>
            <a:ext cx="9144000" cy="194812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71414"/>
            <a:ext cx="642910" cy="594013"/>
          </a:xfrm>
          <a:prstGeom prst="rect">
            <a:avLst/>
          </a:prstGeom>
        </p:spPr>
      </p:pic>
      <p:sp>
        <p:nvSpPr>
          <p:cNvPr id="18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20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6314" y="1857364"/>
            <a:ext cx="3500494" cy="1600438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lvl="0" indent="361950" algn="ctr">
              <a:buSzPct val="80000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lvl="0" indent="361950" algn="ctr">
              <a:buSzPct val="80000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indent="361950" algn="just">
              <a:buSzPct val="80000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SzPct val="80000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8377" y="1262998"/>
            <a:ext cx="84608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Модуль «Конференция»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- организация подачи статей в сборник онлайн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- заключение договоров онлайн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- присвоение идентификаторов </a:t>
            </a:r>
            <a:r>
              <a:rPr lang="en-US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DOI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статьям</a:t>
            </a:r>
            <a:endParaRPr lang="en-US" dirty="0" smtClean="0">
              <a:solidFill>
                <a:srgbClr val="002060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- формирование содержания сборника онлайн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- публикация на сайте в открытом или закрытом </a:t>
            </a:r>
            <a:r>
              <a:rPr lang="ru-RU" dirty="0" err="1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доспупе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- формирование архива для РИНЦ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- печать тиража сборника при необходимости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dirty="0">
              <a:solidFill>
                <a:srgbClr val="002060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Модуль «Учебники, учебные пособия и монографии»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- возможность подать заявку на публикацию учебного пособия </a:t>
            </a:r>
            <a:br>
              <a:rPr lang="ru-RU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или монографии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dirty="0">
              <a:solidFill>
                <a:srgbClr val="002060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Возможность присвоения идентификатора </a:t>
            </a:r>
            <a:r>
              <a:rPr lang="en-US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DOI 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ранее изданным произведениям и размещение их в ЭБС </a:t>
            </a:r>
            <a:r>
              <a:rPr lang="en-US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Znanium.com</a:t>
            </a:r>
          </a:p>
          <a:p>
            <a:r>
              <a:rPr lang="en-US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         -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продление «жизни»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произведению: к нему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обращаются исследователи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         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со всего мира, а также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подписчики ЭБС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204565"/>
            <a:ext cx="2132983" cy="44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55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28660" y="5993166"/>
            <a:ext cx="9144000" cy="1150610"/>
          </a:xfrm>
          <a:prstGeom prst="rect">
            <a:avLst/>
          </a:prstGeom>
        </p:spPr>
      </p:pic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098" y="-357214"/>
            <a:ext cx="9144000" cy="1150610"/>
          </a:xfrm>
          <a:prstGeom prst="rect">
            <a:avLst/>
          </a:prstGeom>
        </p:spPr>
      </p:pic>
      <p:sp>
        <p:nvSpPr>
          <p:cNvPr id="4" name="Заголовок 10"/>
          <p:cNvSpPr txBox="1">
            <a:spLocks/>
          </p:cNvSpPr>
          <p:nvPr/>
        </p:nvSpPr>
        <p:spPr>
          <a:xfrm>
            <a:off x="928661" y="44624"/>
            <a:ext cx="7050681" cy="41753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Опыт использования платформы на примере журнала «Солнечно-земная физика»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14356"/>
            <a:ext cx="9144000" cy="194812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71414"/>
            <a:ext cx="642910" cy="594013"/>
          </a:xfrm>
          <a:prstGeom prst="rect">
            <a:avLst/>
          </a:prstGeom>
        </p:spPr>
      </p:pic>
      <p:sp>
        <p:nvSpPr>
          <p:cNvPr id="18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21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6314" y="1857364"/>
            <a:ext cx="3500494" cy="1600438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lvl="0" indent="361950" algn="ctr">
              <a:buSzPct val="80000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lvl="0" indent="361950" algn="ctr">
              <a:buSzPct val="80000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indent="361950" algn="just">
              <a:buSzPct val="80000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SzPct val="80000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69473"/>
            <a:ext cx="1800200" cy="25315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23728" y="969473"/>
            <a:ext cx="61630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Дата создание журнала: январь 2014 года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Учредитель: Институт солнечно-земной физики СО РАН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Издатель: ООО «Научно-издательский центр ИНФРА-М»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Вид издания: печатный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>
              <a:spcAft>
                <a:spcPts val="120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Достигнутые результаты за 4 года: 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Включение в Перечень ВАК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Создание переводной версии журнала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Включение в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Ulrich’s Periodicals Directory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Включение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Russian Science Citation Index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Включение в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ADS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Включение в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WoS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(ESCI)</a:t>
            </a:r>
          </a:p>
          <a:p>
            <a:pPr marL="742950" lvl="1" indent="-285750">
              <a:buFontTx/>
              <a:buChar char="-"/>
            </a:pPr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972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28660" y="5993166"/>
            <a:ext cx="9144000" cy="1150610"/>
          </a:xfrm>
          <a:prstGeom prst="rect">
            <a:avLst/>
          </a:prstGeom>
        </p:spPr>
      </p:pic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098" y="-357214"/>
            <a:ext cx="9144000" cy="1150610"/>
          </a:xfrm>
          <a:prstGeom prst="rect">
            <a:avLst/>
          </a:prstGeom>
        </p:spPr>
      </p:pic>
      <p:sp>
        <p:nvSpPr>
          <p:cNvPr id="4" name="Заголовок 10"/>
          <p:cNvSpPr txBox="1">
            <a:spLocks/>
          </p:cNvSpPr>
          <p:nvPr/>
        </p:nvSpPr>
        <p:spPr>
          <a:xfrm>
            <a:off x="928661" y="214290"/>
            <a:ext cx="7050681" cy="41753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Перспективы дальнейшего развития платформы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14356"/>
            <a:ext cx="9144000" cy="194812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71414"/>
            <a:ext cx="642910" cy="594013"/>
          </a:xfrm>
          <a:prstGeom prst="rect">
            <a:avLst/>
          </a:prstGeom>
        </p:spPr>
      </p:pic>
      <p:sp>
        <p:nvSpPr>
          <p:cNvPr id="18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22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6314" y="1857364"/>
            <a:ext cx="3500494" cy="1600438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lvl="0" indent="361950" algn="ctr">
              <a:buSzPct val="80000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lvl="0" indent="361950" algn="ctr">
              <a:buSzPct val="80000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indent="361950" algn="just">
              <a:buSzPct val="80000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SzPct val="80000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8377" y="1749584"/>
            <a:ext cx="84608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Организация доступа к журналам по подписке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000" b="1" dirty="0" smtClean="0">
              <a:solidFill>
                <a:srgbClr val="002060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- варианты доступа только для подписчиков бумажной версии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- платный доступ к выпускам или отдельным статьям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- оплата банковским переводом или через платежные системы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000" b="1" dirty="0" smtClean="0">
              <a:solidFill>
                <a:srgbClr val="002060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000" b="1" dirty="0" smtClean="0">
              <a:solidFill>
                <a:srgbClr val="002060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Встроенная проверка научных работ на оригинальность и заимствования (</a:t>
            </a:r>
            <a:r>
              <a:rPr lang="ru-RU" sz="2000" b="1" dirty="0" err="1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Антиплагиат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93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571744"/>
            <a:ext cx="7772400" cy="1470025"/>
          </a:xfrm>
        </p:spPr>
        <p:txBody>
          <a:bodyPr>
            <a:noAutofit/>
          </a:bodyPr>
          <a:lstStyle/>
          <a:p>
            <a:r>
              <a:rPr lang="ru-RU" sz="4000" b="1" spc="3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Спасибо за внимание!</a:t>
            </a:r>
            <a:endParaRPr lang="ru-RU" sz="4800" b="1" spc="300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логотип инфры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1643050"/>
            <a:ext cx="1214446" cy="1118928"/>
          </a:xfrm>
          <a:prstGeom prst="rect">
            <a:avLst/>
          </a:prstGeom>
        </p:spPr>
      </p:pic>
      <p:pic>
        <p:nvPicPr>
          <p:cNvPr id="7" name="Рисунок 6" descr="Рисунок3.pn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14356"/>
            <a:ext cx="9144000" cy="194812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357422" y="4071942"/>
            <a:ext cx="43577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ambria" pitchFamily="18" charset="0"/>
              </a:rPr>
              <a:t>тел. +7 (495) 280 15 96 (доб. 393)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  <a:t>e-mail: cai@infra-m.ru</a:t>
            </a:r>
            <a:endParaRPr lang="ru-RU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  <a:t>www.infra-m.ru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  <a:t>www.naukaru.ru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  <a:t>www.znanium.com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28660" y="6207480"/>
            <a:ext cx="9144000" cy="1150610"/>
          </a:xfrm>
          <a:prstGeom prst="rect">
            <a:avLst/>
          </a:prstGeom>
        </p:spPr>
      </p:pic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098" y="-357214"/>
            <a:ext cx="9144000" cy="1150610"/>
          </a:xfrm>
          <a:prstGeom prst="rect">
            <a:avLst/>
          </a:prstGeom>
        </p:spPr>
      </p:pic>
      <p:sp>
        <p:nvSpPr>
          <p:cNvPr id="4" name="Заголовок 10"/>
          <p:cNvSpPr txBox="1">
            <a:spLocks/>
          </p:cNvSpPr>
          <p:nvPr/>
        </p:nvSpPr>
        <p:spPr>
          <a:xfrm>
            <a:off x="928662" y="214290"/>
            <a:ext cx="6115064" cy="41753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Научная периодика ИНФРА-М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14356"/>
            <a:ext cx="9144000" cy="194812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71414"/>
            <a:ext cx="642910" cy="594013"/>
          </a:xfrm>
          <a:prstGeom prst="rect">
            <a:avLst/>
          </a:prstGeom>
        </p:spPr>
      </p:pic>
      <p:sp>
        <p:nvSpPr>
          <p:cNvPr id="30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1357298"/>
            <a:ext cx="7500990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10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печатных журналов ВАК</a:t>
            </a:r>
          </a:p>
          <a:p>
            <a:pPr marL="742950" lvl="1" indent="-285750">
              <a:buFontTx/>
              <a:buChar char="-"/>
            </a:pP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в том числе 3 журнала, вошедшие </a:t>
            </a:r>
            <a:r>
              <a:rPr lang="en-US" sz="17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en-US" sz="17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в </a:t>
            </a: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Russian Science Citation </a:t>
            </a: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7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Index </a:t>
            </a:r>
            <a:r>
              <a:rPr lang="en-US" sz="17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на</a:t>
            </a: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7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платформе</a:t>
            </a: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Web of </a:t>
            </a:r>
            <a:r>
              <a:rPr lang="en-US" sz="17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Science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:</a:t>
            </a:r>
            <a:endParaRPr lang="ru-RU" sz="17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2171700" lvl="4" indent="-342900">
              <a:buFontTx/>
              <a:buChar char="-"/>
            </a:pP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Безопасность в </a:t>
            </a:r>
            <a:r>
              <a:rPr lang="ru-RU" sz="1700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техносфере</a:t>
            </a:r>
            <a:endParaRPr lang="ru-RU" sz="17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2171700" lvl="4" indent="-342900">
              <a:buFontTx/>
              <a:buChar char="-"/>
            </a:pP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Журнал российского права</a:t>
            </a:r>
          </a:p>
          <a:p>
            <a:pPr marL="2171700" lvl="4" indent="-342900">
              <a:buFontTx/>
              <a:buChar char="-"/>
            </a:pP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Солнечно-земная физика</a:t>
            </a:r>
            <a:endParaRPr lang="en-US" sz="17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lvl="1"/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6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сетевых журналов ВАК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12 сетевых журналов РИНЦ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переводная версия журнала «Солнечно-земная физика»,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включенная в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Web of Science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более 20 журналов на платформе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Naukaru.ru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28660" y="6072206"/>
            <a:ext cx="9144000" cy="1150610"/>
          </a:xfrm>
          <a:prstGeom prst="rect">
            <a:avLst/>
          </a:prstGeom>
        </p:spPr>
      </p:pic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098" y="-357214"/>
            <a:ext cx="9144000" cy="1150610"/>
          </a:xfrm>
          <a:prstGeom prst="rect">
            <a:avLst/>
          </a:prstGeom>
        </p:spPr>
      </p:pic>
      <p:sp>
        <p:nvSpPr>
          <p:cNvPr id="4" name="Заголовок 10"/>
          <p:cNvSpPr txBox="1">
            <a:spLocks/>
          </p:cNvSpPr>
          <p:nvPr/>
        </p:nvSpPr>
        <p:spPr>
          <a:xfrm>
            <a:off x="928662" y="203158"/>
            <a:ext cx="7072362" cy="41753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Портал                                       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876734"/>
            <a:ext cx="9144000" cy="194812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2844" y="142852"/>
            <a:ext cx="642910" cy="5940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8662" y="1357298"/>
            <a:ext cx="750099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Соответствует международным требованиям к отображению контента на двух языках:</a:t>
            </a:r>
          </a:p>
          <a:p>
            <a:pPr marL="742950" lvl="1" indent="-285750">
              <a:buFontTx/>
              <a:buChar char="-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Каждая статья имеет свой адрес в сети</a:t>
            </a:r>
          </a:p>
          <a:p>
            <a:pPr marL="742950" lvl="1" indent="-285750">
              <a:buFontTx/>
              <a:buChar char="-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Каждая страница статьи содержит реферат, сведения об авторах, список литературы, полный текст (в открытом или закрытом доступе)</a:t>
            </a:r>
          </a:p>
          <a:p>
            <a:pPr marL="742950" lvl="1" indent="-285750">
              <a:buFontTx/>
              <a:buChar char="-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Каждая страница статьи с метаданными открыта и не требует авторизации</a:t>
            </a:r>
          </a:p>
          <a:p>
            <a:pPr marL="742950" lvl="1" indent="-285750">
              <a:buFontTx/>
              <a:buChar char="-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Архив выпусков размещен на отдельной странице</a:t>
            </a:r>
          </a:p>
          <a:p>
            <a:pPr marL="742950" lvl="1" indent="-285750">
              <a:buFontTx/>
              <a:buChar char="-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Содержание каждого выпуска размещено на отдельной странице</a:t>
            </a:r>
          </a:p>
          <a:p>
            <a:pPr marL="742950" lvl="1" indent="-285750">
              <a:buFontTx/>
              <a:buChar char="-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Имеет все необходимые тексты – этика публикаций, порядок публикаций, требования к статьям, рецензирование, состав редколлегии и т.д.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8662" y="4736372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Удобный инструмент для читателей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928662" y="5165000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Удобный инструмент для авторов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928662" y="5593628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Удобный инструмент для редакции</a:t>
            </a:r>
            <a:endParaRPr lang="ru-RU" dirty="0"/>
          </a:p>
        </p:txBody>
      </p:sp>
      <p:sp>
        <p:nvSpPr>
          <p:cNvPr id="21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721295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4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10357" y="184532"/>
            <a:ext cx="2132983" cy="44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Номер слайда 31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28660" y="5993166"/>
            <a:ext cx="9144000" cy="1150610"/>
          </a:xfrm>
          <a:prstGeom prst="rect">
            <a:avLst/>
          </a:prstGeom>
        </p:spPr>
      </p:pic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098" y="-357214"/>
            <a:ext cx="9144000" cy="1150610"/>
          </a:xfrm>
          <a:prstGeom prst="rect">
            <a:avLst/>
          </a:prstGeom>
        </p:spPr>
      </p:pic>
      <p:sp>
        <p:nvSpPr>
          <p:cNvPr id="4" name="Заголовок 10"/>
          <p:cNvSpPr txBox="1">
            <a:spLocks/>
          </p:cNvSpPr>
          <p:nvPr/>
        </p:nvSpPr>
        <p:spPr>
          <a:xfrm>
            <a:off x="928661" y="214290"/>
            <a:ext cx="7050681" cy="41753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                             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удобный инструмент для автора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14356"/>
            <a:ext cx="9144000" cy="194812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71414"/>
            <a:ext cx="642910" cy="5940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8662" y="1124744"/>
            <a:ext cx="745976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быстрая регистрация</a:t>
            </a:r>
          </a:p>
          <a:p>
            <a:pPr>
              <a:spcAft>
                <a:spcPts val="1800"/>
              </a:spcAft>
              <a:buFont typeface="Wingdings" pitchFamily="2" charset="2"/>
              <a:buChar char="§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подача заявок на публикацию статей онлайн</a:t>
            </a:r>
          </a:p>
          <a:p>
            <a:pPr>
              <a:spcAft>
                <a:spcPts val="1800"/>
              </a:spcAft>
              <a:buFont typeface="Wingdings" pitchFamily="2" charset="2"/>
              <a:buChar char="§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заключение договора онлайн</a:t>
            </a:r>
          </a:p>
          <a:p>
            <a:pPr>
              <a:spcAft>
                <a:spcPts val="1800"/>
              </a:spcAft>
              <a:buFont typeface="Wingdings" pitchFamily="2" charset="2"/>
              <a:buChar char="§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удобный чат, контроль прохождения этапов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рассмотрения статьи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>
              <a:spcAft>
                <a:spcPts val="18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присвоение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DOI</a:t>
            </a:r>
          </a:p>
          <a:p>
            <a:pPr>
              <a:spcAft>
                <a:spcPts val="1800"/>
              </a:spcAft>
              <a:buFont typeface="Wingdings" pitchFamily="2" charset="2"/>
              <a:buChar char="§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размещение в ЭБС</a:t>
            </a:r>
          </a:p>
          <a:p>
            <a:pPr>
              <a:spcAft>
                <a:spcPts val="1800"/>
              </a:spcAft>
              <a:buFont typeface="Wingdings" pitchFamily="2" charset="2"/>
              <a:buChar char="§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индексация в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Znanium.Discovery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>
              <a:spcAft>
                <a:spcPts val="1800"/>
              </a:spcAft>
              <a:buFont typeface="Wingdings" pitchFamily="2" charset="2"/>
              <a:buChar char="§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автоматическое формирование ссылок на статьи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в разных стилях цитирования (ГОСТ,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MLA, APA, Chicago, WIKI)</a:t>
            </a:r>
          </a:p>
          <a:p>
            <a:pPr>
              <a:spcAft>
                <a:spcPts val="1800"/>
              </a:spcAft>
              <a:buFont typeface="Wingdings" pitchFamily="2" charset="2"/>
              <a:buChar char="§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возможность подать заявку в проект «Научная элита» </a:t>
            </a:r>
          </a:p>
        </p:txBody>
      </p:sp>
      <p:sp>
        <p:nvSpPr>
          <p:cNvPr id="18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5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6195" y="173774"/>
            <a:ext cx="2132983" cy="44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6" descr="Логотип ЭБС(ред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9872" y="3861048"/>
            <a:ext cx="2786082" cy="427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28660" y="5993166"/>
            <a:ext cx="9144000" cy="1150610"/>
          </a:xfrm>
          <a:prstGeom prst="rect">
            <a:avLst/>
          </a:prstGeom>
        </p:spPr>
      </p:pic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098" y="-357214"/>
            <a:ext cx="9144000" cy="1150610"/>
          </a:xfrm>
          <a:prstGeom prst="rect">
            <a:avLst/>
          </a:prstGeom>
        </p:spPr>
      </p:pic>
      <p:sp>
        <p:nvSpPr>
          <p:cNvPr id="4" name="Заголовок 10"/>
          <p:cNvSpPr txBox="1">
            <a:spLocks/>
          </p:cNvSpPr>
          <p:nvPr/>
        </p:nvSpPr>
        <p:spPr>
          <a:xfrm>
            <a:off x="928661" y="214290"/>
            <a:ext cx="7050681" cy="41753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                             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удобный инструмент для автора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14356"/>
            <a:ext cx="9144000" cy="194812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71414"/>
            <a:ext cx="642910" cy="594013"/>
          </a:xfrm>
          <a:prstGeom prst="rect">
            <a:avLst/>
          </a:prstGeom>
        </p:spPr>
      </p:pic>
      <p:sp>
        <p:nvSpPr>
          <p:cNvPr id="18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6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6195" y="173774"/>
            <a:ext cx="2132983" cy="44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9" y="879271"/>
            <a:ext cx="4914824" cy="45091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839937"/>
            <a:ext cx="6228184" cy="37574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292080" y="2198996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Создание профиля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33545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28660" y="5993166"/>
            <a:ext cx="9144000" cy="1150610"/>
          </a:xfrm>
          <a:prstGeom prst="rect">
            <a:avLst/>
          </a:prstGeom>
        </p:spPr>
      </p:pic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098" y="-357214"/>
            <a:ext cx="9144000" cy="1150610"/>
          </a:xfrm>
          <a:prstGeom prst="rect">
            <a:avLst/>
          </a:prstGeom>
        </p:spPr>
      </p:pic>
      <p:sp>
        <p:nvSpPr>
          <p:cNvPr id="4" name="Заголовок 10"/>
          <p:cNvSpPr txBox="1">
            <a:spLocks/>
          </p:cNvSpPr>
          <p:nvPr/>
        </p:nvSpPr>
        <p:spPr>
          <a:xfrm>
            <a:off x="928661" y="214290"/>
            <a:ext cx="7050681" cy="41753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                             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удобный инструмент для автора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14356"/>
            <a:ext cx="9144000" cy="194812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71414"/>
            <a:ext cx="642910" cy="594013"/>
          </a:xfrm>
          <a:prstGeom prst="rect">
            <a:avLst/>
          </a:prstGeom>
        </p:spPr>
      </p:pic>
      <p:sp>
        <p:nvSpPr>
          <p:cNvPr id="18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7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6195" y="173774"/>
            <a:ext cx="2132983" cy="44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552"/>
            <a:ext cx="6743318" cy="40253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99592" y="90916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Создание статьи</a:t>
            </a:r>
            <a:endParaRPr lang="ru-RU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0" y="3661814"/>
            <a:ext cx="8280920" cy="27152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76256" y="330022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Подача статьи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0881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28660" y="5993166"/>
            <a:ext cx="9144000" cy="1150610"/>
          </a:xfrm>
          <a:prstGeom prst="rect">
            <a:avLst/>
          </a:prstGeom>
        </p:spPr>
      </p:pic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098" y="-357214"/>
            <a:ext cx="9144000" cy="1150610"/>
          </a:xfrm>
          <a:prstGeom prst="rect">
            <a:avLst/>
          </a:prstGeom>
        </p:spPr>
      </p:pic>
      <p:sp>
        <p:nvSpPr>
          <p:cNvPr id="4" name="Заголовок 10"/>
          <p:cNvSpPr txBox="1">
            <a:spLocks/>
          </p:cNvSpPr>
          <p:nvPr/>
        </p:nvSpPr>
        <p:spPr>
          <a:xfrm>
            <a:off x="928661" y="214290"/>
            <a:ext cx="7050681" cy="41753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                             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удобный инструмент для автора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14356"/>
            <a:ext cx="9144000" cy="194812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71414"/>
            <a:ext cx="642910" cy="594013"/>
          </a:xfrm>
          <a:prstGeom prst="rect">
            <a:avLst/>
          </a:prstGeom>
        </p:spPr>
      </p:pic>
      <p:sp>
        <p:nvSpPr>
          <p:cNvPr id="18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8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6195" y="173774"/>
            <a:ext cx="2132983" cy="44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2784"/>
            <a:ext cx="9144000" cy="12922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599" y="2871777"/>
            <a:ext cx="6156176" cy="38036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2782" y="1131529"/>
            <a:ext cx="5943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Контроль прохождения этапов рассмотрения статьи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65258" y="3956863"/>
            <a:ext cx="2127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Онлайн</a:t>
            </a:r>
            <a:r>
              <a:rPr lang="en-US" b="1" dirty="0" smtClean="0"/>
              <a:t>-</a:t>
            </a:r>
            <a:r>
              <a:rPr lang="ru-RU" b="1" dirty="0" smtClean="0"/>
              <a:t>диалог автора </a:t>
            </a:r>
            <a:br>
              <a:rPr lang="ru-RU" b="1" dirty="0" smtClean="0"/>
            </a:br>
            <a:r>
              <a:rPr lang="ru-RU" b="1" dirty="0" smtClean="0"/>
              <a:t>с ответственным редактором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1751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28660" y="5993166"/>
            <a:ext cx="9144000" cy="1150610"/>
          </a:xfrm>
          <a:prstGeom prst="rect">
            <a:avLst/>
          </a:prstGeom>
        </p:spPr>
      </p:pic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098" y="-357214"/>
            <a:ext cx="9144000" cy="1150610"/>
          </a:xfrm>
          <a:prstGeom prst="rect">
            <a:avLst/>
          </a:prstGeom>
        </p:spPr>
      </p:pic>
      <p:sp>
        <p:nvSpPr>
          <p:cNvPr id="4" name="Заголовок 10"/>
          <p:cNvSpPr txBox="1">
            <a:spLocks/>
          </p:cNvSpPr>
          <p:nvPr/>
        </p:nvSpPr>
        <p:spPr>
          <a:xfrm>
            <a:off x="928661" y="214290"/>
            <a:ext cx="7050681" cy="41753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                             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удобный инструмент для автора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14356"/>
            <a:ext cx="9144000" cy="194812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71414"/>
            <a:ext cx="642910" cy="594013"/>
          </a:xfrm>
          <a:prstGeom prst="rect">
            <a:avLst/>
          </a:prstGeom>
        </p:spPr>
      </p:pic>
      <p:sp>
        <p:nvSpPr>
          <p:cNvPr id="18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9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6195" y="173774"/>
            <a:ext cx="2132983" cy="44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600303" y="1136802"/>
            <a:ext cx="5943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Автоматическое формирование ссылки на статью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2002997"/>
            <a:ext cx="8892480" cy="373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0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2257</TotalTime>
  <Words>635</Words>
  <Application>Microsoft Office PowerPoint</Application>
  <PresentationFormat>Экран (4:3)</PresentationFormat>
  <Paragraphs>221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Опыт использования  современных  издательских платформ  (на примере портала Naukaru.ru)</vt:lpstr>
      <vt:lpstr>Направления деятельности ИНФРА-М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kirichek_ea</dc:creator>
  <cp:lastModifiedBy>seva</cp:lastModifiedBy>
  <cp:revision>208</cp:revision>
  <cp:lastPrinted>2018-04-18T08:45:15Z</cp:lastPrinted>
  <dcterms:created xsi:type="dcterms:W3CDTF">2014-04-15T12:12:27Z</dcterms:created>
  <dcterms:modified xsi:type="dcterms:W3CDTF">2018-04-20T11:55:21Z</dcterms:modified>
</cp:coreProperties>
</file>