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59" r:id="rId8"/>
    <p:sldId id="262" r:id="rId9"/>
    <p:sldId id="263" r:id="rId10"/>
    <p:sldId id="267" r:id="rId11"/>
    <p:sldId id="266" r:id="rId12"/>
    <p:sldId id="264" r:id="rId13"/>
    <p:sldId id="260" r:id="rId14"/>
    <p:sldId id="268" r:id="rId15"/>
    <p:sldId id="269" r:id="rId16"/>
    <p:sldId id="270" r:id="rId17"/>
    <p:sldId id="271" r:id="rId18"/>
    <p:sldId id="277" r:id="rId19"/>
    <p:sldId id="285" r:id="rId20"/>
    <p:sldId id="278" r:id="rId21"/>
    <p:sldId id="280" r:id="rId22"/>
    <p:sldId id="282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7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0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6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AD86-E144-48F2-97EB-DB5821344CCE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1D197-A7A8-447D-97F8-EB3F1E194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63712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/>
              <a:t>Продвижение журнала открытого доступа</a:t>
            </a:r>
          </a:p>
        </p:txBody>
      </p:sp>
      <p:pic>
        <p:nvPicPr>
          <p:cNvPr id="1026" name="Picture 2" descr="Image result for open a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45" y="1381207"/>
            <a:ext cx="2261511" cy="35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6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сообщество + журнал на </a:t>
            </a:r>
            <a:r>
              <a:rPr lang="en-US" dirty="0" smtClean="0"/>
              <a:t>OJS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дополнительные </a:t>
            </a:r>
            <a:r>
              <a:rPr lang="ru-RU" dirty="0"/>
              <a:t>возможности и сервисы – скачивание в удобном формате, подборки и рекомендательные сервисы, поиск, использование специальных приложений и т.п</a:t>
            </a:r>
            <a:r>
              <a:rPr lang="ru-RU" dirty="0" smtClean="0"/>
              <a:t>.;</a:t>
            </a:r>
          </a:p>
          <a:p>
            <a:r>
              <a:rPr lang="ru-RU" dirty="0"/>
              <a:t>с</a:t>
            </a:r>
            <a:r>
              <a:rPr lang="ru-RU" dirty="0" smtClean="0"/>
              <a:t>бор пожертвований и </a:t>
            </a:r>
            <a:r>
              <a:rPr lang="ru-RU" dirty="0" err="1" smtClean="0"/>
              <a:t>краудфандинг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субсидии открытым журналам </a:t>
            </a:r>
            <a:r>
              <a:rPr lang="ru-RU" dirty="0" smtClean="0"/>
              <a:t>и спонсорство от </a:t>
            </a:r>
            <a:r>
              <a:rPr lang="ru-RU" dirty="0"/>
              <a:t>научных организаций, фондов, исследовательских центров, больниц, музеев, государственных агентств и т.п</a:t>
            </a:r>
            <a:r>
              <a:rPr lang="ru-RU" dirty="0" smtClean="0"/>
              <a:t>.;</a:t>
            </a:r>
          </a:p>
          <a:p>
            <a:r>
              <a:rPr lang="ru-RU" dirty="0" smtClean="0"/>
              <a:t>членство/консорциум;</a:t>
            </a:r>
          </a:p>
          <a:p>
            <a:r>
              <a:rPr lang="ru-RU" dirty="0" smtClean="0"/>
              <a:t>реклама.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0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Highlights from the SOAP project survey. What Scientists Think about Open Access </a:t>
            </a:r>
            <a:r>
              <a:rPr lang="en-US" sz="2800" dirty="0" smtClean="0"/>
              <a:t>Publishing</a:t>
            </a:r>
            <a:r>
              <a:rPr lang="ru-RU" sz="2800" dirty="0" smtClean="0"/>
              <a:t> (2011)</a:t>
            </a:r>
            <a:r>
              <a:rPr lang="en-US" sz="2800" dirty="0" smtClean="0"/>
              <a:t> </a:t>
            </a:r>
            <a:r>
              <a:rPr lang="en-US" sz="2800" dirty="0"/>
              <a:t>http://arxiv.org/abs/1101.5260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93" t="11674" r="4073" b="9303"/>
          <a:stretch/>
        </p:blipFill>
        <p:spPr>
          <a:xfrm>
            <a:off x="1409700" y="1690688"/>
            <a:ext cx="8523688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250825"/>
            <a:ext cx="10515600" cy="1325563"/>
          </a:xfrm>
        </p:spPr>
        <p:txBody>
          <a:bodyPr/>
          <a:lstStyle/>
          <a:p>
            <a:r>
              <a:rPr lang="ru-RU" dirty="0" smtClean="0"/>
              <a:t>Источники финансирования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06" t="15833" r="17124" b="21343"/>
          <a:stretch/>
        </p:blipFill>
        <p:spPr>
          <a:xfrm>
            <a:off x="771525" y="1128484"/>
            <a:ext cx="8858250" cy="439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525" y="5676900"/>
            <a:ext cx="1095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Access Library Survey</a:t>
            </a:r>
            <a:r>
              <a:rPr lang="ru-RU" dirty="0" smtClean="0"/>
              <a:t>. </a:t>
            </a:r>
            <a:r>
              <a:rPr lang="en-US" dirty="0" smtClean="0"/>
              <a:t>An investigation of the role of libraries in open access funding and support within institutions</a:t>
            </a:r>
            <a:r>
              <a:rPr lang="ru-RU" dirty="0" smtClean="0"/>
              <a:t>.</a:t>
            </a:r>
            <a:r>
              <a:rPr lang="en-US" dirty="0" smtClean="0"/>
              <a:t> PCG</a:t>
            </a:r>
            <a:r>
              <a:rPr lang="ru-RU" dirty="0" smtClean="0"/>
              <a:t>,</a:t>
            </a:r>
            <a:r>
              <a:rPr lang="en-US" dirty="0" smtClean="0"/>
              <a:t> September 2014</a:t>
            </a:r>
            <a:r>
              <a:rPr lang="ru-RU" dirty="0" smtClean="0"/>
              <a:t>. </a:t>
            </a:r>
            <a:r>
              <a:rPr lang="en-US" dirty="0" smtClean="0"/>
              <a:t>http://www.pcgplus.com/wp-content/uploads/2014/09/PCG-Open-Access-Library-Survey-2014.pdf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8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стрелка ввер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76"/>
          <a:stretch/>
        </p:blipFill>
        <p:spPr bwMode="auto">
          <a:xfrm>
            <a:off x="3048000" y="2723356"/>
            <a:ext cx="9144000" cy="41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для авторов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Защита прав на результаты исследования;</a:t>
            </a:r>
          </a:p>
          <a:p>
            <a:r>
              <a:rPr lang="ru-RU" dirty="0" smtClean="0"/>
              <a:t>Цитируемость выше в среднем в 3 раза;</a:t>
            </a:r>
          </a:p>
          <a:p>
            <a:r>
              <a:rPr lang="ru-RU" dirty="0" smtClean="0"/>
              <a:t>Больше просмотров и скачиваний;</a:t>
            </a:r>
          </a:p>
          <a:p>
            <a:r>
              <a:rPr lang="ru-RU" dirty="0" smtClean="0"/>
              <a:t>Легко делиться результатами своего исследования;</a:t>
            </a:r>
          </a:p>
          <a:p>
            <a:r>
              <a:rPr lang="ru-RU" dirty="0" smtClean="0"/>
              <a:t>Социальный престиж.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45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Агрегаторы</a:t>
            </a:r>
            <a:endParaRPr lang="ru-RU" b="1" dirty="0"/>
          </a:p>
        </p:txBody>
      </p:sp>
      <p:pic>
        <p:nvPicPr>
          <p:cNvPr id="4" name="Picture 2" descr="http://lib.pskgu.ru/media/pictures/r6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39"/>
            <a:ext cx="4649804" cy="1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78" y="4330564"/>
            <a:ext cx="3837522" cy="11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5137" y="4742877"/>
            <a:ext cx="4238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22 901</a:t>
            </a:r>
            <a:r>
              <a:rPr lang="ru-RU" sz="4400" dirty="0" smtClean="0"/>
              <a:t> журналов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115138" y="2598885"/>
            <a:ext cx="4238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11 262</a:t>
            </a:r>
            <a:r>
              <a:rPr lang="ru-RU" sz="4400" dirty="0" smtClean="0"/>
              <a:t> журналов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0822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b="1" dirty="0" smtClean="0"/>
              <a:t>Анкета для вхождения в </a:t>
            </a:r>
            <a:r>
              <a:rPr lang="en-US" b="1" dirty="0" smtClean="0"/>
              <a:t>DOAJ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Основная информация о журнале (</a:t>
            </a:r>
            <a:r>
              <a:rPr lang="en-US" dirty="0" smtClean="0"/>
              <a:t>Basic </a:t>
            </a:r>
            <a:r>
              <a:rPr lang="en-US" dirty="0"/>
              <a:t>Journal </a:t>
            </a:r>
            <a:r>
              <a:rPr lang="en-US" dirty="0" smtClean="0"/>
              <a:t>Information</a:t>
            </a:r>
            <a:r>
              <a:rPr lang="ru-RU" dirty="0" smtClean="0"/>
              <a:t>);</a:t>
            </a:r>
            <a:endParaRPr lang="en-US" dirty="0"/>
          </a:p>
          <a:p>
            <a:r>
              <a:rPr lang="ru-RU" dirty="0" smtClean="0"/>
              <a:t>Качество и прозрачность редакционного процесса (</a:t>
            </a:r>
            <a:r>
              <a:rPr lang="en-US" dirty="0" smtClean="0"/>
              <a:t>Quality </a:t>
            </a:r>
            <a:r>
              <a:rPr lang="en-US" dirty="0"/>
              <a:t>and Transparency of the Editorial </a:t>
            </a:r>
            <a:r>
              <a:rPr lang="en-US" dirty="0" smtClean="0"/>
              <a:t>Process</a:t>
            </a:r>
            <a:r>
              <a:rPr lang="ru-RU" dirty="0" smtClean="0"/>
              <a:t>);</a:t>
            </a:r>
            <a:endParaRPr lang="en-US" dirty="0"/>
          </a:p>
          <a:p>
            <a:r>
              <a:rPr lang="ru-RU" dirty="0" smtClean="0"/>
              <a:t>Насколько открыт журнал? (</a:t>
            </a:r>
            <a:r>
              <a:rPr lang="en-US" dirty="0" smtClean="0"/>
              <a:t>How </a:t>
            </a:r>
            <a:r>
              <a:rPr lang="en-US" dirty="0"/>
              <a:t>Open is the Journal</a:t>
            </a:r>
            <a:r>
              <a:rPr lang="en-US" dirty="0" smtClean="0"/>
              <a:t>?</a:t>
            </a:r>
            <a:r>
              <a:rPr lang="ru-RU" dirty="0" smtClean="0"/>
              <a:t>);</a:t>
            </a:r>
            <a:endParaRPr lang="en-US" dirty="0"/>
          </a:p>
          <a:p>
            <a:r>
              <a:rPr lang="ru-RU" dirty="0" smtClean="0"/>
              <a:t>Лицензирование контента (</a:t>
            </a:r>
            <a:r>
              <a:rPr lang="en-US" dirty="0" smtClean="0"/>
              <a:t>Content Licensing</a:t>
            </a:r>
            <a:r>
              <a:rPr lang="ru-RU" dirty="0" smtClean="0"/>
              <a:t>);</a:t>
            </a:r>
            <a:endParaRPr lang="en-US" dirty="0"/>
          </a:p>
          <a:p>
            <a:r>
              <a:rPr lang="ru-RU" dirty="0" smtClean="0"/>
              <a:t>Знак качества </a:t>
            </a:r>
            <a:r>
              <a:rPr lang="en-US" dirty="0" smtClean="0"/>
              <a:t>DOAJ </a:t>
            </a:r>
            <a:r>
              <a:rPr lang="ru-RU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qualifiers for the DOAJ </a:t>
            </a:r>
            <a:r>
              <a:rPr lang="en-US" dirty="0" smtClean="0"/>
              <a:t>Seal</a:t>
            </a:r>
            <a:r>
              <a:rPr lang="ru-RU" dirty="0" smtClean="0"/>
              <a:t>);</a:t>
            </a:r>
            <a:endParaRPr lang="en-US" dirty="0"/>
          </a:p>
          <a:p>
            <a:r>
              <a:rPr lang="ru-RU" dirty="0" smtClean="0"/>
              <a:t>Информация о Вас (</a:t>
            </a:r>
            <a:r>
              <a:rPr lang="en-US" dirty="0" smtClean="0"/>
              <a:t>Your details</a:t>
            </a:r>
            <a:r>
              <a:rPr lang="ru-RU" dirty="0" smtClean="0"/>
              <a:t>).</a:t>
            </a:r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/>
              <a:t>doaj.org/application/new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Всего 58 пунктов.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90" t="10138" r="78864" b="76251"/>
          <a:stretch/>
        </p:blipFill>
        <p:spPr>
          <a:xfrm>
            <a:off x="6638925" y="604837"/>
            <a:ext cx="1919748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DOAJ</a:t>
            </a:r>
            <a:r>
              <a:rPr lang="ru-RU" sz="5400" b="1" dirty="0" smtClean="0">
                <a:solidFill>
                  <a:srgbClr val="FF0000"/>
                </a:solidFill>
              </a:rPr>
              <a:t>: требования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1652588"/>
            <a:ext cx="10515600" cy="47196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Ц</a:t>
            </a:r>
            <a:r>
              <a:rPr lang="ru-RU" dirty="0" smtClean="0"/>
              <a:t>елевая аудитория – исследователи.</a:t>
            </a:r>
          </a:p>
          <a:p>
            <a:r>
              <a:rPr lang="ru-RU" dirty="0" smtClean="0"/>
              <a:t>Как минимум треть контента должны составлять оригинальные результаты исследований и/или лицензии.</a:t>
            </a:r>
          </a:p>
          <a:p>
            <a:r>
              <a:rPr lang="ru-RU" dirty="0" smtClean="0"/>
              <a:t>Весь контент должен быть доступен на сайте немедленно после публикации.</a:t>
            </a:r>
          </a:p>
          <a:p>
            <a:r>
              <a:rPr lang="ru-RU" dirty="0" smtClean="0"/>
              <a:t>Должна быть </a:t>
            </a:r>
            <a:r>
              <a:rPr lang="ru-RU" dirty="0"/>
              <a:t>п</a:t>
            </a:r>
            <a:r>
              <a:rPr lang="ru-RU" dirty="0" smtClean="0"/>
              <a:t>рямая ссылка на сайт журнала.</a:t>
            </a:r>
          </a:p>
          <a:p>
            <a:r>
              <a:rPr lang="ru-RU" dirty="0" smtClean="0"/>
              <a:t>На сайте должны быть отражены цели и миссия, состав редколлегии, инструкции для авторов, описание системы качества, политика борьбы с плагиатом, условия лицензирования, а также политика открытого доступа. </a:t>
            </a:r>
          </a:p>
          <a:p>
            <a:r>
              <a:rPr lang="ru-RU" dirty="0" smtClean="0"/>
              <a:t>Уникальный </a:t>
            </a:r>
            <a:r>
              <a:rPr lang="en-US" dirty="0" smtClean="0"/>
              <a:t>URL</a:t>
            </a:r>
            <a:r>
              <a:rPr lang="ru-RU" dirty="0" smtClean="0"/>
              <a:t> и дата публикации</a:t>
            </a:r>
            <a:r>
              <a:rPr lang="en-US" dirty="0" smtClean="0"/>
              <a:t> </a:t>
            </a:r>
            <a:r>
              <a:rPr lang="ru-RU" dirty="0" smtClean="0"/>
              <a:t>для каждой статьи.</a:t>
            </a:r>
            <a:endParaRPr lang="en-US" dirty="0" smtClean="0"/>
          </a:p>
          <a:p>
            <a:r>
              <a:rPr lang="en-US" dirty="0" smtClean="0"/>
              <a:t>International </a:t>
            </a:r>
            <a:r>
              <a:rPr lang="en-US" dirty="0"/>
              <a:t>Standard Serial </a:t>
            </a:r>
            <a:r>
              <a:rPr lang="en-US" dirty="0" smtClean="0"/>
              <a:t>Number</a:t>
            </a:r>
            <a:endParaRPr lang="ru-RU" dirty="0" smtClean="0"/>
          </a:p>
          <a:p>
            <a:r>
              <a:rPr lang="ru-RU" dirty="0" smtClean="0"/>
              <a:t>Разделы: текущий выпуск, архив, поиск, об издании, редколлегия, контакты.</a:t>
            </a:r>
          </a:p>
          <a:p>
            <a:r>
              <a:rPr lang="ru-RU" dirty="0" smtClean="0"/>
              <a:t>Информация о взимании платы с авторов.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Самое важное: должна быть чётко обозначена лицензия и дана ссылка на её текст.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38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24B124"/>
                </a:solidFill>
              </a:rPr>
              <a:t>Желательно</a:t>
            </a:r>
            <a:endParaRPr lang="ru-RU" sz="5400" b="1" dirty="0">
              <a:solidFill>
                <a:srgbClr val="24B12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Архивация и резервное хранение контента.</a:t>
            </a:r>
          </a:p>
          <a:p>
            <a:r>
              <a:rPr lang="ru-RU" dirty="0" smtClean="0"/>
              <a:t>Использование </a:t>
            </a:r>
            <a:r>
              <a:rPr lang="en-US" dirty="0" smtClean="0"/>
              <a:t>DOI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Использование систем проверки на заимствования.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  <a:tabLst>
                <a:tab pos="1257300" algn="l"/>
              </a:tabLst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://bit.ly/1MLszb4</a:t>
            </a:r>
            <a:endParaRPr lang="ru-RU" dirty="0"/>
          </a:p>
        </p:txBody>
      </p:sp>
      <p:pic>
        <p:nvPicPr>
          <p:cNvPr id="4" name="Picture 2" descr="Картинки по запросу 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30" y="3543679"/>
            <a:ext cx="3403747" cy="34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8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7198"/>
            <a:ext cx="10515600" cy="1325563"/>
          </a:xfrm>
        </p:spPr>
        <p:txBody>
          <a:bodyPr/>
          <a:lstStyle/>
          <a:p>
            <a:r>
              <a:rPr lang="ru-RU" dirty="0" err="1" smtClean="0"/>
              <a:t>КиберЛенинка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/>
          <a:stretch/>
        </p:blipFill>
        <p:spPr bwMode="auto">
          <a:xfrm>
            <a:off x="1470416" y="1562099"/>
            <a:ext cx="8260569" cy="4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6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Издания </a:t>
            </a:r>
            <a:r>
              <a:rPr lang="ru-RU" dirty="0" err="1" smtClean="0"/>
              <a:t>БелГУ</a:t>
            </a:r>
            <a:r>
              <a:rPr lang="ru-RU" dirty="0" smtClean="0"/>
              <a:t> в </a:t>
            </a:r>
            <a:r>
              <a:rPr lang="ru-RU" dirty="0" err="1" smtClean="0"/>
              <a:t>КиберЛенинки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110" t="34027" r="16328" b="32500"/>
          <a:stretch/>
        </p:blipFill>
        <p:spPr>
          <a:xfrm>
            <a:off x="1162050" y="2085974"/>
            <a:ext cx="9363075" cy="42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500" y="3012936"/>
            <a:ext cx="331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Бесплатный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8175" y="2551271"/>
            <a:ext cx="3161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Открытый</a:t>
            </a:r>
            <a:endParaRPr lang="ru-RU" sz="5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8175" y="3843933"/>
            <a:ext cx="355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Свободный</a:t>
            </a:r>
            <a:endParaRPr lang="ru-RU" sz="54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0" y="276671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=</a:t>
            </a:r>
            <a:endParaRPr lang="ru-RU" sz="8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90111" y="3012936"/>
            <a:ext cx="561975" cy="90517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1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>
          <a:xfrm>
            <a:off x="965200" y="2146300"/>
            <a:ext cx="8394700" cy="2921201"/>
          </a:xfrm>
        </p:spPr>
      </p:pic>
    </p:spTree>
    <p:extLst>
      <p:ext uri="{BB962C8B-B14F-4D97-AF65-F5344CB8AC3E}">
        <p14:creationId xmlns:p14="http://schemas.microsoft.com/office/powerpoint/2010/main" val="126285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" t="10571" r="4669" b="16089"/>
          <a:stretch/>
        </p:blipFill>
        <p:spPr>
          <a:xfrm>
            <a:off x="-29624" y="393539"/>
            <a:ext cx="12221624" cy="53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32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Платформа «Ноосфера»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98" r="1017" b="11021"/>
          <a:stretch/>
        </p:blipFill>
        <p:spPr>
          <a:xfrm>
            <a:off x="686433" y="1325563"/>
            <a:ext cx="10819135" cy="5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0275" y="2248551"/>
            <a:ext cx="3586480" cy="23767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Наталия Трищенко </a:t>
            </a:r>
          </a:p>
          <a:p>
            <a:pPr marL="0" indent="0">
              <a:buNone/>
            </a:pPr>
            <a:r>
              <a:rPr lang="en-US" dirty="0" smtClean="0"/>
              <a:t>natahatri@yandex.ru</a:t>
            </a:r>
          </a:p>
          <a:p>
            <a:pPr marL="0" indent="0">
              <a:buNone/>
            </a:pPr>
            <a:r>
              <a:rPr lang="en-US" dirty="0" smtClean="0"/>
              <a:t>+7 915 058 78 10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493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6" name="Рисунок 5" descr="C:\Users\Иван Засурский\Documents\отчетность 1 квартал 2016\оперативка\logo_ai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08" y="3088079"/>
            <a:ext cx="3419475" cy="697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5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Открытый доступ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5721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бесплатный, оперативный, постоянный, полнотекстовый, онлайновый доступ к изданиям и произведениям, который обеспечивается за счёт специального правового статуса произведений, основанного на использовании открытых лицензий.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Открытый </a:t>
            </a:r>
            <a:r>
              <a:rPr lang="ru-RU" dirty="0"/>
              <a:t>доступ не может быть ограничен через обязательную авторизацию или регистрацию пользователя, по условиям подписки, количеством доступных материалов в рамках определенного периода или другими дополнительными условиями, выходящими за рамки требований открытых лицензий.</a:t>
            </a:r>
          </a:p>
          <a:p>
            <a:endParaRPr lang="ru-RU" dirty="0"/>
          </a:p>
        </p:txBody>
      </p:sp>
      <p:pic>
        <p:nvPicPr>
          <p:cNvPr id="2050" name="Picture 2" descr="http://blog.scielo.org/wp-content/uploads/2015/08/Be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6" t="2892" r="26222" b="-325"/>
          <a:stretch/>
        </p:blipFill>
        <p:spPr bwMode="auto">
          <a:xfrm>
            <a:off x="8915400" y="2147252"/>
            <a:ext cx="290322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8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userapi.com/c834704/u175269739/docs/d5/2887d7d5be11/tablitsa.jpg?extra=CLcNbNShYDgcdeP0AJIsTSGvRVcHZqaJCbRiYJ92kV4-Eihp1tAsyPpsQ7PjIQPU5HBjeIzH_B8kdV39irxBjDXo3pDxYvbEgWMkG7UUktcptI-ZOSmAGlYU6ai5qhOqQRbiPC6z4w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6" y="0"/>
            <a:ext cx="10306050" cy="69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6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1427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Виды открытого доступа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630284"/>
            <a:ext cx="7484970" cy="470860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золотой</a:t>
            </a:r>
            <a:r>
              <a:rPr lang="ru-RU" dirty="0" smtClean="0"/>
              <a:t> </a:t>
            </a:r>
            <a:r>
              <a:rPr lang="ru-RU" dirty="0"/>
              <a:t>– публикация в журнале открытого доступа, открытый доступ </a:t>
            </a:r>
            <a:r>
              <a:rPr lang="ru-RU" dirty="0" smtClean="0"/>
              <a:t>обеспечивается в момент публикации. Подвиды: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smtClean="0"/>
              <a:t>гибридный </a:t>
            </a:r>
            <a:r>
              <a:rPr lang="ru-RU" dirty="0" smtClean="0"/>
              <a:t>– при публикации в подписном журнале с применением опции открытого доступа в момент публикации;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smtClean="0"/>
              <a:t>платиновый</a:t>
            </a:r>
            <a:r>
              <a:rPr lang="ru-RU" dirty="0" smtClean="0"/>
              <a:t> – если публикация в открытом доступе происходит без платы за </a:t>
            </a:r>
            <a:r>
              <a:rPr lang="ru-RU" dirty="0"/>
              <a:t>публикацию (т.н. </a:t>
            </a:r>
            <a:r>
              <a:rPr lang="en-US" dirty="0"/>
              <a:t>Article Processing Charge</a:t>
            </a:r>
            <a:r>
              <a:rPr lang="ru-RU" dirty="0"/>
              <a:t> или </a:t>
            </a:r>
            <a:r>
              <a:rPr lang="en-US" dirty="0"/>
              <a:t>APC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b="1" dirty="0" smtClean="0"/>
              <a:t>зелёный</a:t>
            </a:r>
            <a:r>
              <a:rPr lang="ru-RU" dirty="0" smtClean="0"/>
              <a:t> </a:t>
            </a:r>
            <a:r>
              <a:rPr lang="ru-RU" dirty="0"/>
              <a:t>– публикация в </a:t>
            </a:r>
            <a:r>
              <a:rPr lang="ru-RU" dirty="0" err="1"/>
              <a:t>репозитории</a:t>
            </a:r>
            <a:r>
              <a:rPr lang="ru-RU" dirty="0"/>
              <a:t> открытого доступа пре- или </a:t>
            </a:r>
            <a:r>
              <a:rPr lang="ru-RU" dirty="0" err="1"/>
              <a:t>постпринта</a:t>
            </a:r>
            <a:r>
              <a:rPr lang="ru-RU" dirty="0"/>
              <a:t> статьи, до или после публикации в </a:t>
            </a:r>
            <a:r>
              <a:rPr lang="ru-RU" dirty="0" smtClean="0"/>
              <a:t>журнале (иногда с эмбарго).</a:t>
            </a:r>
            <a:endParaRPr lang="ru-RU" dirty="0"/>
          </a:p>
        </p:txBody>
      </p:sp>
      <p:pic>
        <p:nvPicPr>
          <p:cNvPr id="4" name="Picture 4" descr="http://openscience.com/wp-content/uploads/2013/08/greengol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/>
          <a:stretch/>
        </p:blipFill>
        <p:spPr bwMode="auto">
          <a:xfrm>
            <a:off x="8523946" y="2076449"/>
            <a:ext cx="3410594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312"/>
            <a:ext cx="10515600" cy="1325563"/>
          </a:xfrm>
        </p:spPr>
        <p:txBody>
          <a:bodyPr/>
          <a:lstStyle/>
          <a:p>
            <a:r>
              <a:rPr lang="ru-RU" b="1" dirty="0" smtClean="0"/>
              <a:t>Не являются открытыми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бронзовый</a:t>
            </a:r>
            <a:r>
              <a:rPr lang="ru-RU" dirty="0" smtClean="0"/>
              <a:t> </a:t>
            </a:r>
            <a:r>
              <a:rPr lang="ru-RU" dirty="0"/>
              <a:t>– статьи доступны на сайте издателя, однако без использования открытой лицензии (текст бесплатен для ознакомления, но не является открытым для использования</a:t>
            </a:r>
            <a:r>
              <a:rPr lang="ru-RU" dirty="0" smtClean="0"/>
              <a:t>), что создаёт риски закрытия доступа к контенту или его удаления.</a:t>
            </a:r>
            <a:endParaRPr lang="ru-RU" dirty="0"/>
          </a:p>
          <a:p>
            <a:r>
              <a:rPr lang="ru-RU" b="1" dirty="0"/>
              <a:t>чёрный</a:t>
            </a:r>
            <a:r>
              <a:rPr lang="ru-RU" dirty="0"/>
              <a:t> – «пиратский» доступ, нарушающий права авторов </a:t>
            </a:r>
            <a:r>
              <a:rPr lang="ru-RU" dirty="0" smtClean="0"/>
              <a:t>и/или </a:t>
            </a:r>
            <a:r>
              <a:rPr lang="ru-RU" dirty="0"/>
              <a:t>правообладателей</a:t>
            </a:r>
            <a:r>
              <a:rPr lang="ru-RU" dirty="0" smtClean="0"/>
              <a:t>. В соответствии с законодательством РФ такой ресурс может быть заблокирован на территории страны.</a:t>
            </a:r>
          </a:p>
          <a:p>
            <a:r>
              <a:rPr lang="ru-RU" b="1" dirty="0" smtClean="0"/>
              <a:t>ограниченный </a:t>
            </a:r>
            <a:r>
              <a:rPr lang="ru-RU" dirty="0" smtClean="0"/>
              <a:t>требованием идентификации, регистрации или авторизации пользователя как условие ознакомления с полным текстом.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16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5" t="4861" r="4297" b="20000"/>
          <a:stretch/>
        </p:blipFill>
        <p:spPr>
          <a:xfrm>
            <a:off x="452437" y="1523999"/>
            <a:ext cx="11287125" cy="5153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34" t="9861" r="65781" b="76111"/>
          <a:stretch/>
        </p:blipFill>
        <p:spPr>
          <a:xfrm>
            <a:off x="6894900" y="337345"/>
            <a:ext cx="4630350" cy="11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98" y="3325177"/>
            <a:ext cx="6242304" cy="37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066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Где деньги?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690688"/>
            <a:ext cx="78962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Наиболее распространенным способом монетизации открытого журнала считается «</a:t>
            </a:r>
            <a:r>
              <a:rPr lang="ru-RU" i="1" dirty="0"/>
              <a:t>плата за публикацию</a:t>
            </a:r>
            <a:r>
              <a:rPr lang="ru-RU" dirty="0"/>
              <a:t>» (</a:t>
            </a:r>
            <a:r>
              <a:rPr lang="ru-RU" dirty="0" err="1"/>
              <a:t>Article-processing</a:t>
            </a:r>
            <a:r>
              <a:rPr lang="ru-RU" dirty="0"/>
              <a:t> </a:t>
            </a:r>
            <a:r>
              <a:rPr lang="ru-RU" dirty="0" err="1"/>
              <a:t>charges</a:t>
            </a:r>
            <a:r>
              <a:rPr lang="ru-RU" dirty="0"/>
              <a:t> или </a:t>
            </a:r>
            <a:r>
              <a:rPr lang="en-US" dirty="0"/>
              <a:t>APC</a:t>
            </a:r>
            <a:r>
              <a:rPr lang="ru-RU" dirty="0" smtClean="0"/>
              <a:t>) – от 30 до 50% изданий (в </a:t>
            </a:r>
            <a:r>
              <a:rPr lang="en-US" dirty="0" smtClean="0"/>
              <a:t>DOAJ 26%)</a:t>
            </a:r>
            <a:r>
              <a:rPr lang="ru-RU" dirty="0" smtClean="0"/>
              <a:t>. </a:t>
            </a:r>
          </a:p>
          <a:p>
            <a:r>
              <a:rPr lang="ru-RU" dirty="0"/>
              <a:t>Цена на публикацию формируется не только за счёт статей, которые приняты в журнал, но также c учетом материалов, не прошедших этап рецензирования. </a:t>
            </a:r>
            <a:endParaRPr lang="en-US" dirty="0" smtClean="0"/>
          </a:p>
          <a:p>
            <a:r>
              <a:rPr lang="en-US" dirty="0" smtClean="0"/>
              <a:t>PLOS One – $1495-2900</a:t>
            </a:r>
          </a:p>
          <a:p>
            <a:r>
              <a:rPr lang="en-US" dirty="0" smtClean="0"/>
              <a:t>Nature – $1675-5200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372"/>
            <a:ext cx="6778170" cy="50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ru-RU" b="1" dirty="0" smtClean="0"/>
              <a:t>Сборы бывают разные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54175"/>
            <a:ext cx="8382000" cy="45751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плата </a:t>
            </a:r>
            <a:r>
              <a:rPr lang="ru-RU" dirty="0"/>
              <a:t>одинакова для любых статей или рассчитывается в зависимости от объема;</a:t>
            </a:r>
          </a:p>
          <a:p>
            <a:pPr lvl="0"/>
            <a:r>
              <a:rPr lang="ru-RU" dirty="0"/>
              <a:t>публикация предполагает фиксированную плату, использование дополнительных сервисов оплачивается отдельно; </a:t>
            </a:r>
          </a:p>
          <a:p>
            <a:pPr lvl="0"/>
            <a:r>
              <a:rPr lang="ru-RU" dirty="0"/>
              <a:t>существуют скидки или бесплатная публикация для авторов из развивающихся стран, аффилированных организаций (которые относятся к журналу, платят за подписку или входят в некоторое объединение), рецензентов журнала;</a:t>
            </a:r>
          </a:p>
          <a:p>
            <a:pPr lvl="0"/>
            <a:r>
              <a:rPr lang="ru-RU" dirty="0"/>
              <a:t>производятся выплаты автору, статья которого набирает много просмотров и скачиваний, что частично компенсирует его расходы;</a:t>
            </a:r>
          </a:p>
          <a:p>
            <a:pPr lvl="0"/>
            <a:r>
              <a:rPr lang="ru-RU" dirty="0"/>
              <a:t>публикация статей по определенным темам бесплатна, по другим осуществляется за плату.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7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778</Words>
  <Application>Microsoft Office PowerPoint</Application>
  <PresentationFormat>Широкоэкранный</PresentationFormat>
  <Paragraphs>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Продвижение журнала открытого доступа</vt:lpstr>
      <vt:lpstr>Презентация PowerPoint</vt:lpstr>
      <vt:lpstr>Открытый доступ</vt:lpstr>
      <vt:lpstr>Презентация PowerPoint</vt:lpstr>
      <vt:lpstr>Виды открытого доступа</vt:lpstr>
      <vt:lpstr>Не являются открытыми </vt:lpstr>
      <vt:lpstr>Презентация PowerPoint</vt:lpstr>
      <vt:lpstr>Где деньги?</vt:lpstr>
      <vt:lpstr>Сборы бывают разные</vt:lpstr>
      <vt:lpstr>Другие ресурсы</vt:lpstr>
      <vt:lpstr>Highlights from the SOAP project survey. What Scientists Think about Open Access Publishing (2011) http://arxiv.org/abs/1101.5260 </vt:lpstr>
      <vt:lpstr>Источники финансирования</vt:lpstr>
      <vt:lpstr>Преимущества для авторов</vt:lpstr>
      <vt:lpstr>Агрегаторы</vt:lpstr>
      <vt:lpstr>Анкета для вхождения в DOAJ</vt:lpstr>
      <vt:lpstr>DOAJ: требования</vt:lpstr>
      <vt:lpstr>Желательно</vt:lpstr>
      <vt:lpstr>КиберЛенинка</vt:lpstr>
      <vt:lpstr>Издания БелГУ в КиберЛенинки</vt:lpstr>
      <vt:lpstr>Презентация PowerPoint</vt:lpstr>
      <vt:lpstr>Презентация PowerPoint</vt:lpstr>
      <vt:lpstr>Платформа «Ноосфера»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АИИ</dc:creator>
  <cp:lastModifiedBy>АИИ</cp:lastModifiedBy>
  <cp:revision>18</cp:revision>
  <dcterms:created xsi:type="dcterms:W3CDTF">2018-04-23T20:35:01Z</dcterms:created>
  <dcterms:modified xsi:type="dcterms:W3CDTF">2018-05-09T12:08:38Z</dcterms:modified>
</cp:coreProperties>
</file>