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91" r:id="rId4"/>
    <p:sldId id="292" r:id="rId5"/>
    <p:sldId id="293" r:id="rId6"/>
    <p:sldId id="296" r:id="rId7"/>
    <p:sldId id="295" r:id="rId8"/>
    <p:sldId id="298" r:id="rId9"/>
    <p:sldId id="290" r:id="rId10"/>
    <p:sldId id="297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90FCD-5C09-4E15-BCB8-488BC4D11560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7E75F-5873-48F5-A92F-5A905C761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574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7E75F-5873-48F5-A92F-5A905C7611D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00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53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87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2930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583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8381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998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728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57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90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502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94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31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66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44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75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28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D4CBF-E724-4DFB-8E06-CEA4465A3C4B}" type="datetimeFigureOut">
              <a:rPr lang="ru-RU" smtClean="0"/>
              <a:t>21.04.2018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505E522-1247-4A78-887A-C6077D89B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31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04FB9E-CC0D-4DF9-ACBD-8049F4517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1467" y="733778"/>
            <a:ext cx="8636000" cy="3317058"/>
          </a:xfrm>
        </p:spPr>
        <p:txBody>
          <a:bodyPr/>
          <a:lstStyle/>
          <a:p>
            <a:r>
              <a:rPr lang="ru-RU" sz="4400" dirty="0"/>
              <a:t>Финансовые модели деятельности научного журнала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FC7F37C-26B3-4C48-B110-2D3782AC3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593611"/>
          </a:xfrm>
        </p:spPr>
        <p:txBody>
          <a:bodyPr>
            <a:normAutofit/>
          </a:bodyPr>
          <a:lstStyle/>
          <a:p>
            <a:r>
              <a:rPr lang="ru-RU" dirty="0"/>
              <a:t>Алимова Наталья Константиновна, к.э.н., доцент</a:t>
            </a:r>
          </a:p>
          <a:p>
            <a:r>
              <a:rPr lang="ru-RU" dirty="0"/>
              <a:t>Генеральный директор ООО «Издательства «Мир науки»</a:t>
            </a:r>
          </a:p>
          <a:p>
            <a:r>
              <a:rPr lang="en-US" dirty="0"/>
              <a:t>alimova@mir-nauki.com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0594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5C733B-218F-4CAA-8D97-1C5364063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Финансирование за счет создателей интеллектуального продукта - авторов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0FDA54-9DB3-452A-AB67-2BC17A848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911644" cy="38807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4800" dirty="0">
                <a:solidFill>
                  <a:srgbClr val="FF0000"/>
                </a:solidFill>
              </a:rPr>
              <a:t>Журнал открытого доступа, финансируемый за счет авторов </a:t>
            </a:r>
            <a:r>
              <a:rPr lang="ru-RU" sz="6200" b="1" dirty="0">
                <a:solidFill>
                  <a:srgbClr val="FF0000"/>
                </a:solidFill>
              </a:rPr>
              <a:t>≠</a:t>
            </a:r>
            <a:r>
              <a:rPr lang="ru-RU" sz="6200" dirty="0">
                <a:solidFill>
                  <a:srgbClr val="FF0000"/>
                </a:solidFill>
              </a:rPr>
              <a:t> </a:t>
            </a:r>
            <a:r>
              <a:rPr lang="ru-RU" sz="4800" dirty="0">
                <a:solidFill>
                  <a:srgbClr val="FF0000"/>
                </a:solidFill>
              </a:rPr>
              <a:t>«мусорный» журнал.</a:t>
            </a:r>
          </a:p>
          <a:p>
            <a:pPr marL="0" indent="0" algn="ctr">
              <a:buNone/>
            </a:pPr>
            <a:r>
              <a:rPr lang="ru-RU" sz="4800" dirty="0"/>
              <a:t>С точки зрения долговременного стратегического развития журнала, издание «мусорных» журналов можно счесть </a:t>
            </a:r>
            <a:r>
              <a:rPr lang="ru-RU" sz="4800" b="1" u="sng" dirty="0"/>
              <a:t>экономически неэффективным</a:t>
            </a:r>
            <a:r>
              <a:rPr lang="ru-RU" sz="4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00516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6E6259-D404-482C-8498-800A5CE6D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97" y="0"/>
            <a:ext cx="11215869" cy="2453833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«</a:t>
            </a:r>
            <a:r>
              <a:rPr lang="ru-RU" sz="2800" b="1" dirty="0">
                <a:solidFill>
                  <a:schemeClr val="tx1"/>
                </a:solidFill>
              </a:rPr>
              <a:t>Деловая репутация» научного журнала как нематериальный актив </a:t>
            </a:r>
            <a:r>
              <a:rPr lang="ru-RU" sz="2800" dirty="0">
                <a:solidFill>
                  <a:schemeClr val="tx1"/>
                </a:solidFill>
              </a:rPr>
              <a:t>(нематериальные активы – это имущество, не имеющее физической формы, но представляющее для предприятия материальную ценность)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15FBC63-41E2-4BDE-84FA-C00789FBDD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55" y="1761067"/>
            <a:ext cx="9804723" cy="509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520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B92D632-F882-42DA-A17E-5779FF243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467" y="115747"/>
            <a:ext cx="11705434" cy="2222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Деловая репутация может оцениваться как </a:t>
            </a:r>
            <a:r>
              <a:rPr lang="ru-RU" sz="2400" b="1" u="sng" dirty="0"/>
              <a:t>качественным</a:t>
            </a:r>
            <a:r>
              <a:rPr lang="ru-RU" sz="2400" dirty="0"/>
              <a:t>и, так и </a:t>
            </a:r>
            <a:r>
              <a:rPr lang="ru-RU" sz="2400" b="1" u="sng" dirty="0"/>
              <a:t>количественным</a:t>
            </a:r>
            <a:r>
              <a:rPr lang="ru-RU" sz="2400" dirty="0"/>
              <a:t>и показателями. Как пример оценки деловой репутации научного журнала можно привести SCIENCE INDEX, информационно-аналитическую систему, построенную на основе данных Российского индекса научного цитирования (РИНЦ).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3462F93-8235-42CD-B6C6-64942AB9FE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67" y="2338086"/>
            <a:ext cx="9714589" cy="451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258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30F374-DC26-49FB-AF51-A4F91EBDD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623" y="156238"/>
            <a:ext cx="9177866" cy="1320800"/>
          </a:xfrm>
        </p:spPr>
        <p:txBody>
          <a:bodyPr/>
          <a:lstStyle/>
          <a:p>
            <a:r>
              <a:rPr lang="ru-RU" dirty="0"/>
              <a:t>Финансирование за счет авторов </a:t>
            </a:r>
            <a:r>
              <a:rPr lang="ru-RU" dirty="0">
                <a:solidFill>
                  <a:srgbClr val="FF0000"/>
                </a:solidFill>
              </a:rPr>
              <a:t>≠</a:t>
            </a:r>
            <a:r>
              <a:rPr lang="ru-RU" dirty="0"/>
              <a:t> открытый доступ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CB3FFE-2404-4D21-AE1D-3427209C9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822" y="1557867"/>
            <a:ext cx="9821334" cy="4483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Сегодня наиболее приемлемой и легитимной моделью развития журнала финансируемого за счет автора, можно считать модель «открытого доступа». В такой модели издатель может четко ответить на вопросы о преимуществах выбранного способа финансирования деятельности журнала, и тех выгодах которые получает автор – открытый доступ увеличивает видимость статьи, позволяет повысить ее цитируемость и т.д.</a:t>
            </a:r>
          </a:p>
        </p:txBody>
      </p:sp>
    </p:spTree>
    <p:extLst>
      <p:ext uri="{BB962C8B-B14F-4D97-AF65-F5344CB8AC3E}">
        <p14:creationId xmlns:p14="http://schemas.microsoft.com/office/powerpoint/2010/main" val="3829166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903B8-3A59-4AEF-A4A0-B2D623090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69333"/>
            <a:ext cx="8596668" cy="733778"/>
          </a:xfrm>
        </p:spPr>
        <p:txBody>
          <a:bodyPr/>
          <a:lstStyle/>
          <a:p>
            <a:r>
              <a:rPr lang="ru-RU" dirty="0"/>
              <a:t>Финансовая политика журнала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4770B7-3798-4EE5-8712-67C6ADE73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55" y="674550"/>
            <a:ext cx="11356622" cy="55088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u="sng" dirty="0"/>
              <a:t>Деятельность журнала «ХХХ» финансируется за счет авторов, желающих опубликовать результаты научного исследования.</a:t>
            </a:r>
            <a:br>
              <a:rPr lang="ru-RU" sz="2000" b="1" u="sng" dirty="0"/>
            </a:br>
            <a:r>
              <a:rPr lang="ru-RU" sz="2000" dirty="0"/>
              <a:t>Оплата редакционно-издательских услуг производится только после того, как статья принята к публикации. За подачу статьи, её проверку и рецензирование плата не взимается.</a:t>
            </a:r>
            <a:br>
              <a:rPr lang="ru-RU" sz="2000" dirty="0"/>
            </a:br>
            <a:r>
              <a:rPr lang="ru-RU" sz="2000" dirty="0"/>
              <a:t>Денежные средства, полученные от оказания редакционно-издательских услуг, расходуются на поддержание сайта журнала, обеспечение бесперебойного доступа к опубликованным статьям, оплату передачи опубликованных статей в РИНЦ, покрытие редакционных расходов, связанных с публикацией результатов научных исследований, предоставленных авторами.</a:t>
            </a:r>
            <a:br>
              <a:rPr lang="ru-RU" sz="2000" dirty="0"/>
            </a:br>
            <a:r>
              <a:rPr lang="ru-RU" sz="2000" b="1" u="sng" dirty="0"/>
              <a:t>Стоимость основных редакционно-издательских услуг:</a:t>
            </a:r>
            <a:br>
              <a:rPr lang="ru-RU" sz="2000" b="1" u="sng" dirty="0"/>
            </a:br>
            <a:r>
              <a:rPr lang="ru-RU" sz="2000" dirty="0"/>
              <a:t>При объеме публикации от 10-12 (без учета метаданных) до 50-60 тысяч знаков, считая пробелы:</a:t>
            </a:r>
            <a:br>
              <a:rPr lang="ru-RU" sz="2000" dirty="0"/>
            </a:br>
            <a:r>
              <a:rPr lang="ru-RU" sz="2000" dirty="0"/>
              <a:t>	стоимость публикации  — …;</a:t>
            </a:r>
            <a:br>
              <a:rPr lang="ru-RU" sz="2000" dirty="0"/>
            </a:br>
            <a:r>
              <a:rPr lang="ru-RU" sz="2000" dirty="0"/>
              <a:t>	</a:t>
            </a:r>
            <a:r>
              <a:rPr lang="ru-RU" sz="2000" b="1" u="sng" dirty="0"/>
              <a:t>срок публикации </a:t>
            </a:r>
            <a:r>
              <a:rPr lang="ru-RU" sz="2000" dirty="0"/>
              <a:t>— ХХХ рабочих дней (до ХХХ рабочих дней предварительная проверка, до ХХХ рабочих дней рецензирование, до ХХ рабочих дней верстка и размещение на сайте журнала).</a:t>
            </a:r>
            <a:br>
              <a:rPr lang="ru-RU" sz="2000" dirty="0"/>
            </a:br>
            <a:r>
              <a:rPr lang="ru-RU" sz="2000" dirty="0"/>
              <a:t>Вместе со статьей в редакцию должен быть предоставлен скан заполненного и подписанного всеми соавторами статьи договора. </a:t>
            </a:r>
            <a:r>
              <a:rPr lang="ru-RU" sz="2000" u="sng" dirty="0"/>
              <a:t>Загрузить договор… </a:t>
            </a:r>
            <a:br>
              <a:rPr lang="ru-RU" sz="2000" dirty="0"/>
            </a:br>
            <a:r>
              <a:rPr lang="ru-RU" sz="2000" dirty="0"/>
              <a:t>Реквизиты и инструкции по оплате автор получает после того, как будет принято решение о публикации статьи.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36C0F74-D375-48BA-B229-9BBFDAD16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1383" y="-11368"/>
            <a:ext cx="914479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106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86F332-3F38-4BAA-8CBA-48BEB0EFA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12" y="79022"/>
            <a:ext cx="8596668" cy="835378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 не лучшей финансовой политики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743919-7D12-4891-B4F6-9A22574B6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55" y="914400"/>
            <a:ext cx="10758311" cy="5864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На сайте журнала есть отдельный раздел с подпиской.</a:t>
            </a:r>
          </a:p>
          <a:p>
            <a:pPr marL="0" indent="0">
              <a:buNone/>
            </a:pPr>
            <a:r>
              <a:rPr lang="ru-RU" sz="2000" dirty="0"/>
              <a:t>«3. Финансовая политика журнала "ХХХ"</a:t>
            </a:r>
          </a:p>
          <a:p>
            <a:pPr marL="0" indent="0">
              <a:buNone/>
            </a:pPr>
            <a:r>
              <a:rPr lang="ru-RU" sz="2000" dirty="0"/>
              <a:t>3.1. В связи с тем, что отсутствует финансирование с каких-либо источников, кроме подписки на журнал и оплаты дополнительных услуг по редактированию, переводу и транслитерации, коллектив журнала работает на общественных началах. Редакционная коллегия журнала просит авторов предоставлять статьи, оформленные в соответствии с отмеченными требованиями, включая проект авторского перевода и транслитерации. Статьи будут публиковаться лишь после оплаты (</a:t>
            </a:r>
            <a:r>
              <a:rPr lang="ru-RU" sz="2000" b="1" dirty="0"/>
              <a:t>она минимальная - 7200 руб.- даже не покрывающая типографские расходы</a:t>
            </a:r>
            <a:r>
              <a:rPr lang="ru-RU" sz="2000" dirty="0"/>
              <a:t>). Кроме того, авторам необходимо руководствоваться Концепцией развития журнала, включающей ее основную цель - развитие Междисциплинарного научного направления "ХХХ" и научных школ ХХХ направленности. Исходя из этого, задачей коллектива журнала является не просто публикация </a:t>
            </a:r>
            <a:r>
              <a:rPr lang="ru-RU" sz="2000" dirty="0" err="1"/>
              <a:t>эклетически</a:t>
            </a:r>
            <a:r>
              <a:rPr lang="ru-RU" sz="2000" dirty="0"/>
              <a:t> собранных статей, а материалов, способствующих развитию научных идей, изложенных учеными в предыдущих номерах журнала. Достижение такой задачи возможно лишь в том случае, если авторы журналов являются постоянными читателями специализированных номеров журнала, т.е. </a:t>
            </a:r>
            <a:r>
              <a:rPr lang="ru-RU" sz="2000" i="1" u="sng" dirty="0"/>
              <a:t>подписываются</a:t>
            </a:r>
            <a:r>
              <a:rPr lang="ru-RU" sz="2000" dirty="0"/>
              <a:t> на журнал».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906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205EC7-A187-4190-845D-5AE0EFD1D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56238"/>
            <a:ext cx="10295467" cy="746873"/>
          </a:xfrm>
        </p:spPr>
        <p:txBody>
          <a:bodyPr/>
          <a:lstStyle/>
          <a:p>
            <a:r>
              <a:rPr lang="ru-RU" dirty="0"/>
              <a:t>Пример не лучшей финансовой политики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BA081F-3674-41B1-A81C-CEC12EB66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621" y="903111"/>
            <a:ext cx="10397067" cy="5798651"/>
          </a:xfrm>
        </p:spPr>
        <p:txBody>
          <a:bodyPr>
            <a:normAutofit fontScale="92500" lnSpcReduction="10000"/>
          </a:bodyPr>
          <a:lstStyle/>
          <a:p>
            <a:r>
              <a:rPr lang="ru-RU" sz="1900" dirty="0"/>
              <a:t>Страница сайта журнала с наиболее часто задаваемыми вопросами. </a:t>
            </a:r>
          </a:p>
          <a:p>
            <a:r>
              <a:rPr lang="ru-RU" sz="1900" dirty="0"/>
              <a:t>Платные публикации</a:t>
            </a:r>
          </a:p>
          <a:p>
            <a:r>
              <a:rPr lang="ru-RU" sz="1900" dirty="0"/>
              <a:t>Какова стоимость платной публикации в журнале?</a:t>
            </a:r>
          </a:p>
          <a:p>
            <a:r>
              <a:rPr lang="ru-RU" sz="1900" dirty="0"/>
              <a:t>Все присланные в редакцию материалы рецензируются, и по результатам рецензирования определяется, может ли статья быть опубликована в одном из журналов и на каких условиях. Рецензирование занимает до трех месяцев.</a:t>
            </a:r>
          </a:p>
          <a:p>
            <a:r>
              <a:rPr lang="ru-RU" sz="1900" dirty="0"/>
              <a:t>В отдельных случаях по результатам рецензирования редакция принимает решение о платной публикации. Причиной этому может служить:</a:t>
            </a:r>
          </a:p>
          <a:p>
            <a:r>
              <a:rPr lang="ru-RU" sz="1900" dirty="0"/>
              <a:t>— Низкое качество статьи. То есть статья подходит в журнал по своей тематике, в ней отражены результаты исследования и т. д., но текст требует значительной доработки с точки зрения редактирования и корректорской правки (иногда — переписывания).</a:t>
            </a:r>
          </a:p>
          <a:p>
            <a:r>
              <a:rPr lang="ru-RU" sz="1900" dirty="0"/>
              <a:t>— Неполное соответствие тематике журнала.</a:t>
            </a:r>
          </a:p>
          <a:p>
            <a:r>
              <a:rPr lang="ru-RU" sz="1900" dirty="0"/>
              <a:t>— Отсутствие новизны в представляемых к публикации материалах.</a:t>
            </a:r>
          </a:p>
          <a:p>
            <a:r>
              <a:rPr lang="ru-RU" sz="1900" dirty="0"/>
              <a:t>— Заявленное желание автора опубликовать материал вне очереди, в максимально короткий срок (некоторые вспоминают о необходимости иметь публикацию в ВАК-</a:t>
            </a:r>
            <a:r>
              <a:rPr lang="ru-RU" sz="1900" dirty="0" err="1"/>
              <a:t>овском</a:t>
            </a:r>
            <a:r>
              <a:rPr lang="ru-RU" sz="1900" dirty="0"/>
              <a:t> журнале за пару недель до защиты диссертации или сдачи отчета). В настоящее время очередь на публикацию составляет от трех до шести месяцев.</a:t>
            </a:r>
          </a:p>
          <a:p>
            <a:r>
              <a:rPr lang="ru-RU" sz="1900" b="1" dirty="0"/>
              <a:t>Во всех таких случаях автору предлагается платная публикация.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7752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32E85E-CBB9-434B-A8EC-1239D4B47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667" y="304801"/>
            <a:ext cx="10984089" cy="6389510"/>
          </a:xfrm>
        </p:spPr>
        <p:txBody>
          <a:bodyPr/>
          <a:lstStyle/>
          <a:p>
            <a:r>
              <a:rPr lang="ru-RU" sz="2400" dirty="0"/>
              <a:t>Стоимость платной публикации составляет от 500 до 2000 рублей за страницу оригинала и формируется, исходя из вышеописанных критериев.</a:t>
            </a:r>
          </a:p>
          <a:p>
            <a:r>
              <a:rPr lang="ru-RU" sz="2400" dirty="0"/>
              <a:t>В любом случае вам в первую очередь надо прислать саму статью. Вопрос как самой публикации, так и возможной оплаты за нее решается индивидуально в зависимости от результатов рецензирования.</a:t>
            </a:r>
          </a:p>
          <a:p>
            <a:r>
              <a:rPr lang="ru-RU" sz="2400" dirty="0"/>
              <a:t>Если статья рекомендована для платной публикации в журнале «…», мы отправляем автору письмо с запросом его согласия на платную публикацию, указанием стоимости, сроков оплаты и сроков публикации.</a:t>
            </a:r>
          </a:p>
          <a:p>
            <a:r>
              <a:rPr lang="ru-RU" sz="2400" dirty="0"/>
              <a:t>Если автор присылает свое согласие на платную публикацию, мы отправляем ему реквизиты для оплаты. Оплатить публикацию можно в любом отделении любого банка, работающего с частными лицами, а также через интернет-банкинг.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043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B5CC0E-2FD9-4937-BAC3-A43C3053F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045" y="79023"/>
            <a:ext cx="9990666" cy="1907822"/>
          </a:xfrm>
        </p:spPr>
        <p:txBody>
          <a:bodyPr>
            <a:normAutofit fontScale="90000"/>
          </a:bodyPr>
          <a:lstStyle/>
          <a:p>
            <a:r>
              <a:rPr lang="ru-RU" dirty="0"/>
              <a:t>Финансовая политика отражает информацию, не о том кто </a:t>
            </a:r>
            <a:r>
              <a:rPr lang="ru-RU" u="sng" dirty="0"/>
              <a:t>НЕ</a:t>
            </a:r>
            <a:r>
              <a:rPr lang="ru-RU" dirty="0"/>
              <a:t> платит журналу, а наоборот, о том за счет каких источников журнал получает финансирование.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1BF358-8066-4D17-BA77-3134623E6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932" y="2174413"/>
            <a:ext cx="10216445" cy="4395720"/>
          </a:xfrm>
        </p:spPr>
        <p:txBody>
          <a:bodyPr>
            <a:normAutofit/>
          </a:bodyPr>
          <a:lstStyle/>
          <a:p>
            <a:r>
              <a:rPr lang="ru-RU" sz="2800" dirty="0"/>
              <a:t>Сегодня в отечественных журналах стало распространенной практика размещения вместо раздела «финансовая политика» раздела «Плата за публикацию», содержащая как правило, следующий текст:</a:t>
            </a:r>
          </a:p>
          <a:p>
            <a:r>
              <a:rPr lang="ru-RU" sz="2800" dirty="0"/>
              <a:t>«</a:t>
            </a:r>
            <a:r>
              <a:rPr lang="ru-RU" sz="2800" i="1" dirty="0"/>
              <a:t>Публикация в журнале для авторов бесплатна. Редакция не взимает плату с авторов за подготовку, размещение и печать материалов</a:t>
            </a:r>
            <a:r>
              <a:rPr lang="ru-RU" sz="2800" dirty="0"/>
              <a:t>».</a:t>
            </a:r>
          </a:p>
          <a:p>
            <a:r>
              <a:rPr lang="ru-RU" sz="2800" dirty="0"/>
              <a:t>Такой текст нельзя счесть четко обозначенной финансовой политикой журнала. </a:t>
            </a:r>
          </a:p>
        </p:txBody>
      </p:sp>
    </p:spTree>
    <p:extLst>
      <p:ext uri="{BB962C8B-B14F-4D97-AF65-F5344CB8AC3E}">
        <p14:creationId xmlns:p14="http://schemas.microsoft.com/office/powerpoint/2010/main" val="3551893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38D4F0-E2F4-490C-9037-208B738BB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023" y="156238"/>
            <a:ext cx="8596668" cy="1320800"/>
          </a:xfrm>
        </p:spPr>
        <p:txBody>
          <a:bodyPr/>
          <a:lstStyle/>
          <a:p>
            <a:r>
              <a:rPr lang="ru-RU" dirty="0"/>
              <a:t>Несколько рекомендаций в 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816729-6064-401B-B0E6-FB2BFB7B7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7" y="1477038"/>
            <a:ext cx="10318044" cy="4957629"/>
          </a:xfrm>
        </p:spPr>
        <p:txBody>
          <a:bodyPr/>
          <a:lstStyle/>
          <a:p>
            <a:r>
              <a:rPr lang="ru-RU" sz="3200" dirty="0"/>
              <a:t>Продумайте финансовую политику, как часть концепции журнала;</a:t>
            </a:r>
          </a:p>
          <a:p>
            <a:r>
              <a:rPr lang="ru-RU" sz="3200" dirty="0"/>
              <a:t>Оцените, насколько выбранная вами финансовая политика соответствует своевременным тенденциям развития мировой и отечественной научной периодики;</a:t>
            </a:r>
          </a:p>
          <a:p>
            <a:r>
              <a:rPr lang="ru-RU" sz="3200" dirty="0"/>
              <a:t>Четко сформулируйте вашу финансовую политику и разместите в легкодоступном месте на сайте журнала.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592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C70DEB-8B40-4C3C-84D5-CDBA53E7C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378" y="327378"/>
            <a:ext cx="9031112" cy="160302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Качество контента ≠ </a:t>
            </a:r>
            <a:br>
              <a:rPr lang="ru-RU" sz="4000" b="1" dirty="0"/>
            </a:br>
            <a:r>
              <a:rPr lang="ru-RU" sz="4000" b="1" dirty="0"/>
              <a:t>финансовая модель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8D1621-DD98-4543-89B1-F3C036F6C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578" y="1930400"/>
            <a:ext cx="8037689" cy="4600221"/>
          </a:xfrm>
        </p:spPr>
        <p:txBody>
          <a:bodyPr>
            <a:noAutofit/>
          </a:bodyPr>
          <a:lstStyle/>
          <a:p>
            <a:r>
              <a:rPr lang="ru-RU" sz="3200" dirty="0"/>
              <a:t>Если говорить о качестве журнала и публикуемого им контента, то это вопрос очень сложный и неоднозначный. И хотелось бы особо подчеркнуть, что качество зависит прежде всего от </a:t>
            </a:r>
            <a:r>
              <a:rPr lang="ru-RU" sz="3200" b="1" u="sng" dirty="0"/>
              <a:t>концепции журнала</a:t>
            </a:r>
            <a:r>
              <a:rPr lang="ru-RU" sz="3200" dirty="0"/>
              <a:t>, и финансовая модель при этом является лишь частью данной концепции.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86AC07D-6875-4727-B233-5B5859CA15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8268" y="0"/>
            <a:ext cx="36237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447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281D0E-4BC7-412E-A1D9-34E1378D9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FAEC26-FA5D-41C5-9ACA-A63720122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97217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C70DEB-8B40-4C3C-84D5-CDBA53E7C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77" y="112889"/>
            <a:ext cx="9550399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Три основных источника финансовых поступлений современного научного журнала </a:t>
            </a:r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7F04A5CA-42BC-4B91-AC18-903CA18D83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2112" y="1343378"/>
            <a:ext cx="11147775" cy="4730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878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697EDD-1027-4E17-8D6C-16F5EB313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r>
              <a:rPr lang="ru-RU" dirty="0"/>
              <a:t>Семь моделей финансирования, в зависимости от сочетания источников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85BEE5-60F3-4387-87F9-B45970034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44" y="1477038"/>
            <a:ext cx="10001956" cy="5047939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1.	создатели интеллектуального продукта;</a:t>
            </a:r>
          </a:p>
          <a:p>
            <a:r>
              <a:rPr lang="ru-RU" sz="2400" dirty="0"/>
              <a:t>2.	создатели интеллектуального продукта + потребители интеллектуального продукта;</a:t>
            </a:r>
          </a:p>
          <a:p>
            <a:r>
              <a:rPr lang="ru-RU" sz="2400" dirty="0"/>
              <a:t>3.	создатели интеллектуального продукта + внешние источники (учредитель, спонсор, реклама и т.д.);</a:t>
            </a:r>
          </a:p>
          <a:p>
            <a:r>
              <a:rPr lang="ru-RU" sz="2400" dirty="0"/>
              <a:t>4.	потребители интеллектуального продукта;</a:t>
            </a:r>
          </a:p>
          <a:p>
            <a:r>
              <a:rPr lang="ru-RU" sz="2400" dirty="0"/>
              <a:t>5.	потребители интеллектуального продукта + внешние источники (учредитель, спонсор, реклама и т.д.);</a:t>
            </a:r>
          </a:p>
          <a:p>
            <a:r>
              <a:rPr lang="ru-RU" sz="2400" dirty="0"/>
              <a:t>6.	внешние источники (учредитель, спонсор, реклама и т.д.);</a:t>
            </a:r>
          </a:p>
          <a:p>
            <a:r>
              <a:rPr lang="ru-RU" sz="2400" dirty="0"/>
              <a:t>7.	создатели интеллектуального продукта + потребители интеллектуального продукта + внешние источники (учредитель, спонсор, реклама и т.д.);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385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800B53-CD0D-4E85-9A1D-CB509838E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446" y="15623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Финансирование за счет	потребителей интеллектуального продукта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0822A4-8715-4ACB-A5FF-52D2281F6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56" y="1343378"/>
            <a:ext cx="10780888" cy="4752622"/>
          </a:xfrm>
        </p:spPr>
        <p:txBody>
          <a:bodyPr>
            <a:noAutofit/>
          </a:bodyPr>
          <a:lstStyle/>
          <a:p>
            <a:r>
              <a:rPr lang="ru-RU" sz="3200" dirty="0"/>
              <a:t>Анализ существующей практики показывает, что существование и развитие научного журнала за счет источника №4 - потребителя интеллектуального продукта, становиться все менее экономически эффективным. Особенно это относиться к </a:t>
            </a:r>
            <a:r>
              <a:rPr lang="ru-RU" sz="3200" b="1" dirty="0"/>
              <a:t>подписной модели</a:t>
            </a:r>
            <a:r>
              <a:rPr lang="ru-RU" sz="3200" dirty="0"/>
              <a:t>. В 2014 году крупнейшее подписное агентство SWETS объявило о своем банкротстве. Постатейная продажа контента, не получила в России должного распространения, в силу преобладания бумажных журналов на рынке отечественной научной периодики. </a:t>
            </a:r>
          </a:p>
        </p:txBody>
      </p:sp>
    </p:spTree>
    <p:extLst>
      <p:ext uri="{BB962C8B-B14F-4D97-AF65-F5344CB8AC3E}">
        <p14:creationId xmlns:p14="http://schemas.microsoft.com/office/powerpoint/2010/main" val="722780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DDA551-8902-4C2A-BC7B-CB23693F0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4489"/>
            <a:ext cx="8596668" cy="1715911"/>
          </a:xfrm>
        </p:spPr>
        <p:txBody>
          <a:bodyPr>
            <a:normAutofit fontScale="90000"/>
          </a:bodyPr>
          <a:lstStyle/>
          <a:p>
            <a:r>
              <a:rPr lang="ru-RU" dirty="0"/>
              <a:t>Динамика доли подписных тиражей на российском рынке распространения печатных СМИ в 1980–2017 годах, в % 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A4BEEDD7-A1AC-485C-A23D-E3784247D9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1765701"/>
            <a:ext cx="11421899" cy="5092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75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8B850F-9C12-40A8-A54E-3DC3BEF8A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266" y="203199"/>
            <a:ext cx="10932075" cy="1840089"/>
          </a:xfrm>
        </p:spPr>
        <p:txBody>
          <a:bodyPr>
            <a:normAutofit fontScale="90000"/>
          </a:bodyPr>
          <a:lstStyle/>
          <a:p>
            <a:r>
              <a:rPr lang="ru-RU" b="1" u="sng" dirty="0"/>
              <a:t>Рекламные бюджеты товарных категорий в центральной прессе в 2014-2016 годах, млн. руб. без НДС </a:t>
            </a:r>
            <a:r>
              <a:rPr lang="ru-RU" dirty="0"/>
              <a:t>(Российская периодическая печать. Состояние, тенденции и перспективы развития. ОТРАСЛЕВОЙ ДОКЛАД, 2016 и 2017)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B9E27CE-3E2E-4167-8817-51381DE19C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8266" y="2748846"/>
            <a:ext cx="11441142" cy="2641600"/>
          </a:xfrm>
          <a:prstGeom prst="rect">
            <a:avLst/>
          </a:prstGeom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C5233EF-5F2E-443D-87F6-8DBC4AFFDB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105452"/>
              </p:ext>
            </p:extLst>
          </p:nvPr>
        </p:nvGraphicFramePr>
        <p:xfrm>
          <a:off x="168266" y="4270470"/>
          <a:ext cx="11346402" cy="1644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8712">
                  <a:extLst>
                    <a:ext uri="{9D8B030D-6E8A-4147-A177-3AD203B41FA5}">
                      <a16:colId xmlns:a16="http://schemas.microsoft.com/office/drawing/2014/main" val="4224213016"/>
                    </a:ext>
                  </a:extLst>
                </a:gridCol>
                <a:gridCol w="4538133">
                  <a:extLst>
                    <a:ext uri="{9D8B030D-6E8A-4147-A177-3AD203B41FA5}">
                      <a16:colId xmlns:a16="http://schemas.microsoft.com/office/drawing/2014/main" val="1004171628"/>
                    </a:ext>
                  </a:extLst>
                </a:gridCol>
                <a:gridCol w="1680390">
                  <a:extLst>
                    <a:ext uri="{9D8B030D-6E8A-4147-A177-3AD203B41FA5}">
                      <a16:colId xmlns:a16="http://schemas.microsoft.com/office/drawing/2014/main" val="4115624812"/>
                    </a:ext>
                  </a:extLst>
                </a:gridCol>
                <a:gridCol w="1537660">
                  <a:extLst>
                    <a:ext uri="{9D8B030D-6E8A-4147-A177-3AD203B41FA5}">
                      <a16:colId xmlns:a16="http://schemas.microsoft.com/office/drawing/2014/main" val="2784144713"/>
                    </a:ext>
                  </a:extLst>
                </a:gridCol>
                <a:gridCol w="2821507">
                  <a:extLst>
                    <a:ext uri="{9D8B030D-6E8A-4147-A177-3AD203B41FA5}">
                      <a16:colId xmlns:a16="http://schemas.microsoft.com/office/drawing/2014/main" val="3602080957"/>
                    </a:ext>
                  </a:extLst>
                </a:gridCol>
              </a:tblGrid>
              <a:tr h="644837">
                <a:tc>
                  <a:txBody>
                    <a:bodyPr/>
                    <a:lstStyle/>
                    <a:p>
                      <a:pPr marL="260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7785" marT="0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Товарная категория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7785" marT="0" marB="0"/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2015 г.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7785" marT="0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2016 г.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7785" marT="0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Динамика, %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7785" marT="0" marB="0"/>
                </a:tc>
                <a:extLst>
                  <a:ext uri="{0D108BD9-81ED-4DB2-BD59-A6C34878D82A}">
                    <a16:rowId xmlns:a16="http://schemas.microsoft.com/office/drawing/2014/main" val="558312316"/>
                  </a:ext>
                </a:extLst>
              </a:tr>
              <a:tr h="1000071">
                <a:tc>
                  <a:txBody>
                    <a:bodyPr/>
                    <a:lstStyle/>
                    <a:p>
                      <a:pPr marR="1206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77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Медицина, лекарства, БАДы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7785" marT="0" marB="0"/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</a:rPr>
                        <a:t>2,1 </a:t>
                      </a:r>
                      <a:endParaRPr lang="ru-RU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7785" marT="0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1,6 </a:t>
                      </a:r>
                      <a:endParaRPr lang="ru-RU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7785" marT="0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-24%</a:t>
                      </a:r>
                      <a:r>
                        <a:rPr lang="ru-RU" sz="4400" baseline="-25000" dirty="0">
                          <a:effectLst/>
                        </a:rPr>
                        <a:t> </a:t>
                      </a:r>
                      <a:endParaRPr lang="ru-RU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7785" marT="0" marB="0"/>
                </a:tc>
                <a:extLst>
                  <a:ext uri="{0D108BD9-81ED-4DB2-BD59-A6C34878D82A}">
                    <a16:rowId xmlns:a16="http://schemas.microsoft.com/office/drawing/2014/main" val="4268310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174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3A1B3D-0194-4EA2-AC37-56CA359BD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Информационный взрыв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0BE7E5-8A5F-4D96-BD9D-BCD1C9E26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422" y="1388533"/>
            <a:ext cx="10058400" cy="5249334"/>
          </a:xfrm>
        </p:spPr>
        <p:txBody>
          <a:bodyPr>
            <a:normAutofit fontScale="92500" lnSpcReduction="20000"/>
          </a:bodyPr>
          <a:lstStyle/>
          <a:p>
            <a:r>
              <a:rPr lang="ru-RU" sz="4400" dirty="0"/>
              <a:t>Другим фактором, влияющим на сокращение финансовых поступлений из данного источника, является рост открытой научной информации в сети Интернет.</a:t>
            </a:r>
          </a:p>
          <a:p>
            <a:r>
              <a:rPr lang="ru-RU" sz="4400" dirty="0"/>
              <a:t>Так в </a:t>
            </a:r>
            <a:r>
              <a:rPr lang="ru-RU" sz="4400" dirty="0" err="1"/>
              <a:t>Киберленинке</a:t>
            </a:r>
            <a:r>
              <a:rPr lang="ru-RU" sz="4400" dirty="0"/>
              <a:t> размещено  1 489 202 статей в открытом доступе, в Научной электронной библиотеке находится в открытом доступе контент 5 637 журналов.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846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C70DEB-8B40-4C3C-84D5-CDBA53E7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Критика журналов открытого доступа, финансируемых за счет авторов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8D1621-DD98-4543-89B1-F3C036F6C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57" y="2160589"/>
            <a:ext cx="10080976" cy="4477278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/>
              <a:t>В 2013 году журнал </a:t>
            </a:r>
            <a:r>
              <a:rPr lang="ru-RU" sz="3200" dirty="0" err="1"/>
              <a:t>Science</a:t>
            </a:r>
            <a:r>
              <a:rPr lang="ru-RU" sz="3200" dirty="0"/>
              <a:t> опубликовал результаты опыта по отправке статьи-розыгрыша, статьи, стилизованной под научную статью, но не являющейся таковой, в различные научные издательства, работу приняли к публикации порядка 80% издателей из списка Джефри Билла, большинство в котором составляют журналы открытого доступа, финансируемые за счет авторов.  В России такой опыт был проведен в 2008 г. со статьёй «Корчеватель: алгоритм типичной унификации точек доступа и избыточности», журнал, опубликовавший эту статью, был исключен из Перечня ВАК.</a:t>
            </a:r>
          </a:p>
        </p:txBody>
      </p:sp>
    </p:spTree>
    <p:extLst>
      <p:ext uri="{BB962C8B-B14F-4D97-AF65-F5344CB8AC3E}">
        <p14:creationId xmlns:p14="http://schemas.microsoft.com/office/powerpoint/2010/main" val="303167772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1983</TotalTime>
  <Words>1205</Words>
  <Application>Microsoft Office PowerPoint</Application>
  <PresentationFormat>Широкоэкранный</PresentationFormat>
  <Paragraphs>72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Wingdings 3</vt:lpstr>
      <vt:lpstr>Аспект</vt:lpstr>
      <vt:lpstr>Финансовые модели деятельности научного журнала</vt:lpstr>
      <vt:lpstr>Качество контента ≠  финансовая модель</vt:lpstr>
      <vt:lpstr>Три основных источника финансовых поступлений современного научного журнала </vt:lpstr>
      <vt:lpstr>Семь моделей финансирования, в зависимости от сочетания источников</vt:lpstr>
      <vt:lpstr>Финансирование за счет потребителей интеллектуального продукта</vt:lpstr>
      <vt:lpstr>Динамика доли подписных тиражей на российском рынке распространения печатных СМИ в 1980–2017 годах, в % </vt:lpstr>
      <vt:lpstr>Рекламные бюджеты товарных категорий в центральной прессе в 2014-2016 годах, млн. руб. без НДС (Российская периодическая печать. Состояние, тенденции и перспективы развития. ОТРАСЛЕВОЙ ДОКЛАД, 2016 и 2017)</vt:lpstr>
      <vt:lpstr>Информационный взрыв</vt:lpstr>
      <vt:lpstr>Критика журналов открытого доступа, финансируемых за счет авторов</vt:lpstr>
      <vt:lpstr>Финансирование за счет создателей интеллектуального продукта - авторов</vt:lpstr>
      <vt:lpstr>«Деловая репутация» научного журнала как нематериальный актив (нематериальные активы – это имущество, не имеющее физической формы, но представляющее для предприятия материальную ценность)</vt:lpstr>
      <vt:lpstr>Презентация PowerPoint</vt:lpstr>
      <vt:lpstr>Финансирование за счет авторов ≠ открытый доступ</vt:lpstr>
      <vt:lpstr>Финансовая политика журнала</vt:lpstr>
      <vt:lpstr>Пример не лучшей финансовой политики</vt:lpstr>
      <vt:lpstr>Пример не лучшей финансовой политики</vt:lpstr>
      <vt:lpstr>Презентация PowerPoint</vt:lpstr>
      <vt:lpstr>Финансовая политика отражает информацию, не о том кто НЕ платит журналу, а наоборот, о том за счет каких источников журнал получает финансирование. </vt:lpstr>
      <vt:lpstr>Несколько рекомендаций в заключение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научной статьи по международным стандартам: от исследования до публикации</dc:title>
  <dc:creator>Наталья</dc:creator>
  <cp:lastModifiedBy>naukoznanie@gmail.com</cp:lastModifiedBy>
  <cp:revision>45</cp:revision>
  <dcterms:created xsi:type="dcterms:W3CDTF">2017-12-06T10:10:47Z</dcterms:created>
  <dcterms:modified xsi:type="dcterms:W3CDTF">2018-04-22T13:48:07Z</dcterms:modified>
</cp:coreProperties>
</file>