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1E1"/>
    <a:srgbClr val="3A1A6A"/>
    <a:srgbClr val="361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C73FB-6DB6-4AC7-A61E-9E5A176BC290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32358-016E-4E2B-865A-C124D294C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80081-1F04-48F8-A344-2861E7621204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221D6-C763-47D1-9599-4F8EA2B4B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BB12E-4BBB-413F-B1CD-19A626139DC7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E65D-2B66-4CF4-A013-80CE985BC6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938A9-499C-4D3C-AA0E-C6F9BCF20243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E43C3-836A-41C5-AA5D-A90E33E12B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D8B4C-1218-49B1-8DBB-23AB283C448A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F18E0-FCF8-4303-AEBE-B5FC481A2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0BC7-0FF7-4C97-AC94-31CFB0C56C1A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21849-8248-40BB-97D4-28AECA231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9FE70-D498-4DF0-AD49-6F64021AE791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51BFE-E74B-4FF8-A519-5A9B2B238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0D67-D47B-4D21-A259-ADA40110136F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53FF8-6CD5-42BE-BC4A-461FA9D7F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506BE-CD58-46B3-8C85-4F573A01CFB2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0C8B2-09B2-46EF-9C58-3AC3193E6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2198B-A905-406F-BE2C-3F834D9B045F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6FE5D-6C59-4D97-B1C3-CE9EDEA96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92334-EF2E-4527-8BE7-378BA9438AE7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8AE9C-C84D-44E8-A7EE-5F8BA1470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F2D1DC-5E8D-4F80-9325-D37FF5E8A965}" type="datetimeFigureOut">
              <a:rPr lang="ru-RU"/>
              <a:pPr>
                <a:defRPr/>
              </a:pPr>
              <a:t>21.04.2018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463448-977E-49E1-9B9C-8C3922289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lena.zakharova.office@gmail.com" TargetMode="External"/><Relationship Id="rId2" Type="http://schemas.openxmlformats.org/officeDocument/2006/relationships/hyperlink" Target="mailto:demis@lt.gpi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356" y="2564904"/>
            <a:ext cx="8461287" cy="346350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ru-RU" sz="31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Принципиальные вопросы</a:t>
            </a:r>
            <a:br>
              <a:rPr lang="ru-RU" sz="31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 оценки качества рукописи. </a:t>
            </a:r>
            <a:r>
              <a:rPr lang="ru-RU" sz="3100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Рецензент и автор: </a:t>
            </a:r>
            <a:br>
              <a:rPr lang="ru-RU" sz="31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содружество или конфронтация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Е.В. Захарова</a:t>
            </a:r>
            <a:r>
              <a:rPr lang="ru-RU" sz="2700" baseline="30000" dirty="0">
                <a:latin typeface="Times New Roman" pitchFamily="18" charset="0"/>
                <a:cs typeface="Times New Roman" pitchFamily="18" charset="0"/>
              </a:rPr>
              <a:t>1, 2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докт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. физ.-мат. наук С.В. Демишев</a:t>
            </a:r>
            <a:r>
              <a:rPr lang="ru-RU" sz="27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aseline="300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Редакция журнала «Успехи физических наук», Москва, РФ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aseline="300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Институт общей физики им.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А.М.Прохорова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РАН, Москва, РФ</a:t>
            </a:r>
            <a:r>
              <a:rPr lang="en-US" sz="2700" b="1" dirty="0"/>
              <a:t/>
            </a:r>
            <a:br>
              <a:rPr lang="en-US" sz="27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6858000"/>
            <a:ext cx="8280400" cy="50403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215106" y="185812"/>
            <a:ext cx="8713788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7-ая Международная научно-практическая конференция «Научное издание международного уровня - 2018: редакционная политика, открытый доступ,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научные коммуникации»,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 – 27 апреля 2018 г., г. Москва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Professor Sergey V. Demishev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  <a:hlinkClick r:id="rId2"/>
              </a:rPr>
              <a:t>demis@lt.gpi.ru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Elena Zakharova</a:t>
            </a:r>
          </a:p>
          <a:p>
            <a:pPr>
              <a:buFont typeface="Arial" charset="0"/>
              <a:buNone/>
            </a:pPr>
            <a:r>
              <a:rPr lang="en-US" b="1">
                <a:latin typeface="Times New Roman" pitchFamily="18" charset="0"/>
                <a:cs typeface="Times New Roman" pitchFamily="18" charset="0"/>
                <a:hlinkClick r:id="rId3"/>
              </a:rPr>
              <a:t>elena.zakharova.office@gmail.com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Качество публикаций</a:t>
            </a: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468313" y="3429000"/>
            <a:ext cx="2735262" cy="17272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Редколлегия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03575" y="1412875"/>
            <a:ext cx="2305050" cy="17287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Автор</a:t>
            </a: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5867400" y="3429000"/>
            <a:ext cx="2303463" cy="1655763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Рецензент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3490913" y="3429000"/>
            <a:ext cx="2160587" cy="1512888"/>
          </a:xfrm>
          <a:custGeom>
            <a:avLst/>
            <a:gdLst>
              <a:gd name="G0" fmla="+- 6480 0 0"/>
              <a:gd name="G1" fmla="+- 8640 0 0"/>
              <a:gd name="G2" fmla="+- 6171 0 0"/>
              <a:gd name="G3" fmla="+- 21600 0 6480"/>
              <a:gd name="G4" fmla="+- 21600 0 8640"/>
              <a:gd name="G5" fmla="*/ G0 21600 G3"/>
              <a:gd name="G6" fmla="*/ G1 21600 G3"/>
              <a:gd name="G7" fmla="*/ G2 G3 21600"/>
              <a:gd name="G8" fmla="*/ 10800 21600 G3"/>
              <a:gd name="G9" fmla="*/ G4 21600 G3"/>
              <a:gd name="G10" fmla="+- 21600 0 G7"/>
              <a:gd name="G11" fmla="+- G5 0 G8"/>
              <a:gd name="G12" fmla="+- G6 0 G8"/>
              <a:gd name="G13" fmla="*/ G12 G7 G11"/>
              <a:gd name="G14" fmla="+- 21600 0 G13"/>
              <a:gd name="G15" fmla="+- G0 0 10800"/>
              <a:gd name="G16" fmla="+- G1 0 10800"/>
              <a:gd name="G17" fmla="*/ G2 G16 G15"/>
              <a:gd name="T0" fmla="*/ 10800 w 21600"/>
              <a:gd name="T1" fmla="*/ 0 h 21600"/>
              <a:gd name="T2" fmla="*/ 0 w 21600"/>
              <a:gd name="T3" fmla="*/ 15429 h 21600"/>
              <a:gd name="T4" fmla="*/ 10800 w 21600"/>
              <a:gd name="T5" fmla="*/ 18514 h 21600"/>
              <a:gd name="T6" fmla="*/ 21600 w 21600"/>
              <a:gd name="T7" fmla="*/ 1542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G13 w 21600"/>
              <a:gd name="T13" fmla="*/ G6 h 21600"/>
              <a:gd name="T14" fmla="*/ G14 w 21600"/>
              <a:gd name="T15" fmla="*/ G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TextBox 15"/>
          <p:cNvSpPr txBox="1">
            <a:spLocks noChangeArrowheads="1"/>
          </p:cNvSpPr>
          <p:nvPr/>
        </p:nvSpPr>
        <p:spPr bwMode="auto">
          <a:xfrm>
            <a:off x="4208463" y="3933825"/>
            <a:ext cx="72548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600">
                <a:latin typeface="Times New Roman" pitchFamily="18" charset="0"/>
                <a:cs typeface="Times New Roman" pitchFamily="18" charset="0"/>
              </a:rPr>
              <a:t>?</a:t>
            </a:r>
            <a:endParaRPr lang="ru-RU" sz="9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Качество подготовки рукописи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Рукопись должна быть чётко структурирована и соответствовать формальным критериям, принятым в журнале.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Введение должно содержать постановку реальной задачи, а не изложение </a:t>
            </a:r>
            <a:r>
              <a:rPr lang="ru-RU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мегапроблем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которые не имеют прямого отношения к данной статье.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Язык (стиль, терминология), на котором написана статья, не должен быть слишком упрощённым, но и не должен быть слишком сложным, понятным только узким специалистам.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особой ответственностью следует относиться к статьям, написанным в жанре кратких сообщений, где требуется особая ясность и четкость изложения. Существующая ситуация характеризуется обилием «писем» и </a:t>
            </a:r>
            <a:r>
              <a:rPr lang="ru-RU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экспресс-публикаций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которые из-за завышенных требований к кратким сообщениям, представляют собой набор деклараций по теме с многочисленными дополнительными материалами, что не приводит к чёткому пониманию рассматриваемой проблемы.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Ответственный подход авторов к составлению списка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пристатейной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библиографии. Список литературы – это одна из важнейших составных частей статьи, непосредственно влияющая как на «судьбу» рукописи в редакции, так и на её последующие </a:t>
            </a:r>
            <a:r>
              <a:rPr lang="ru-RU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наукометрические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показатели.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89925" cy="200183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Косвенные признаки </a:t>
            </a:r>
            <a:r>
              <a:rPr lang="en-US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рактики </a:t>
            </a:r>
            <a:r>
              <a:rPr lang="en-US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едобросовестного </a:t>
            </a:r>
            <a:r>
              <a:rPr lang="en-US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			      	     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ецензирования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48354" y="2348880"/>
            <a:ext cx="8229600" cy="41941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Представленная рецензия слабо связана с материалом статьи</a:t>
            </a:r>
          </a:p>
          <a:p>
            <a:pPr>
              <a:buFont typeface="Arial" charset="0"/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Глобальные возражения рецензента, </a:t>
            </a:r>
            <a:r>
              <a:rPr 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сформулированны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во второй рецензии</a:t>
            </a:r>
          </a:p>
          <a:p>
            <a:pPr>
              <a:buFont typeface="Arial" charset="0"/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Отсутствие аргументированного ответа рецензента на обоснованный ответ и возражения автора</a:t>
            </a:r>
          </a:p>
          <a:p>
            <a:pPr>
              <a:buFont typeface="Arial" charset="0"/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Качество языка статьи, стиль как способ отклонить статью</a:t>
            </a:r>
            <a:r>
              <a:rPr lang="ru-RU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893175" cy="15843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отказа от </a:t>
            </a:r>
            <a:r>
              <a:rPr lang="en-US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анонимного статуса рецензента</a:t>
            </a:r>
            <a:br>
              <a:rPr lang="ru-RU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Рецензент:</a:t>
            </a:r>
            <a:r>
              <a:rPr lang="ru-RU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K.S. Thorne </a:t>
            </a:r>
            <a:r>
              <a:rPr lang="ru-RU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Caltech)</a:t>
            </a:r>
            <a:br>
              <a:rPr lang="en-US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</a:t>
            </a:r>
            <a:r>
              <a:rPr lang="en-US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Prof.</a:t>
            </a:r>
            <a:r>
              <a:rPr lang="ru-RU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2011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S.W. Hawking (Univ. of Cambridge)</a:t>
            </a:r>
            <a:endParaRPr lang="ru-RU" sz="2800" b="1" dirty="0">
              <a:solidFill>
                <a:srgbClr val="2011E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Содержимое 3" descr="thorne_hawking_photo_by_Anna_Zytko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916113"/>
            <a:ext cx="6781800" cy="4525962"/>
          </a:xfrm>
        </p:spPr>
      </p:pic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971550" y="5732463"/>
            <a:ext cx="6696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Stephen W. Hawking and Kip S. Thorne.</a:t>
            </a:r>
          </a:p>
          <a:p>
            <a:r>
              <a:rPr lang="en-US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Photo by Anna Zytkow</a:t>
            </a:r>
            <a:endParaRPr lang="ru-RU" sz="2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14344" cy="720080"/>
          </a:xfrm>
        </p:spPr>
        <p:txBody>
          <a:bodyPr/>
          <a:lstStyle/>
          <a:p>
            <a:r>
              <a:rPr lang="en-US" sz="40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Prof. K.S. Thorne </a:t>
            </a:r>
            <a:r>
              <a:rPr lang="ru-RU" sz="40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Caltech)</a:t>
            </a:r>
            <a:endParaRPr lang="ru-RU" sz="4000" dirty="0">
              <a:solidFill>
                <a:srgbClr val="2011E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6087" y="1052736"/>
            <a:ext cx="8251826" cy="5472608"/>
          </a:xfrm>
        </p:spPr>
        <p:txBody>
          <a:bodyPr rtlCol="0">
            <a:normAutofit fontScale="2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1200" b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One issue that has long been a problem for me, as a referee, is this: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		I often want to offer advice to the author, and have a dialog with the author about the advice.  This, if course, is not compatible with anonymity of referees; but in such a case I’m happy to give up my anonymity.  An example was when I was refereeing a paper by Stephen Hawking, in which he introduced his chronology protection conjecture.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		There should be a procedure for journals to facilitate such direct dialogs.  I have never met such a procedure, so I have generally done this by contacting the author directly about the paper and carrying out the dialog without the editor being involved, and then notifying the editor afterward that I have done this, and the result of my dialog with the author.  Some editors are not happy with my doing this, but I am famous enough that they have accepted it.  For a less famous referee, it might be a problem.”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820472" cy="1411560"/>
          </a:xfrm>
        </p:spPr>
        <p:txBody>
          <a:bodyPr/>
          <a:lstStyle/>
          <a:p>
            <a:r>
              <a:rPr lang="ru-RU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Модель «идеальной</a:t>
            </a:r>
            <a:r>
              <a:rPr lang="en-US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рецензии»</a:t>
            </a:r>
            <a:r>
              <a:rPr lang="en-US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стандартной (</a:t>
            </a:r>
            <a:r>
              <a:rPr lang="en-US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формы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20"/>
          </a:xfrm>
        </p:spPr>
        <p:txBody>
          <a:bodyPr rtlCol="0">
            <a:normAutofit fontScale="55000" lnSpcReduction="20000"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Итоговая рекомендация рецензента (принять, отклонить, доработать, принять после доработки и т.п.).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Отметим, что часто в ПНД 1 типа такая рекомендация явно не формулируется и недоступна авторам.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 темы исследования и научная новизна материала рукописи.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Рецензент обосновывает наличие или отсутствие актуальности и новизны с помощью содержательного текста. Объем цитирования из текста рукописи ограничивается (например, не более 10% авторского текста в данном пункте).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Соответствие тематике журнала.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Здесь также нужно высказаться по существу, особенно в случае утверждения о несоответствии.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Обоснование итоговой рекомендации, список критических замечаний.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Обоснование итоговой рекомендации, приведённой выше в пункте 1, и, если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необходимо, список критических замечаний. Список замечаний структурирован: (замечание 1, замечание 2, и т.д.).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необходимости к форме могут прилагаться дополнительные файлы для дополнительного обоснования содержательной части.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2" name="Равно 1">
            <a:extLst>
              <a:ext uri="{FF2B5EF4-FFF2-40B4-BE49-F238E27FC236}">
                <a16:creationId xmlns:a16="http://schemas.microsoft.com/office/drawing/2014/main" xmlns="" id="{78E04DBE-F9B4-4605-BB69-BCE650C11A60}"/>
              </a:ext>
            </a:extLst>
          </p:cNvPr>
          <p:cNvSpPr/>
          <p:nvPr/>
        </p:nvSpPr>
        <p:spPr>
          <a:xfrm>
            <a:off x="4271392" y="705883"/>
            <a:ext cx="601216" cy="385443"/>
          </a:xfrm>
          <a:prstGeom prst="mathEqual">
            <a:avLst/>
          </a:prstGeom>
          <a:solidFill>
            <a:srgbClr val="2011E1"/>
          </a:solidFill>
          <a:ln>
            <a:solidFill>
              <a:srgbClr val="2011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Благодарности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Авторы благодарны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профессору К.С. Торну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(Калифорнийский технологический институт,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Пасадина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Калифорния, США) за присланные материалы и плодотворную дискуссию,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 также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профессору А.М. Семихатову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(Физический институт им. П.Н. Лебедева РАН, Москва, Российская Федерация)  за полезные обсуждения.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Работа частично поддержана грантом РФФИ 16-07-01281 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2011E1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Langmuir I. Pathological Science.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Colloquium at The Knolls Research Laboratory, December 18, 1953. / Transcribed and edited by R. N. Hall. 1968;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русск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яз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Ленгмюр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И. Наука о явлениях, которых на самом деле нет. // Наука и жизнь 1968.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12.  С. 108 // 1969.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2. С. 38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Арефьев П.Г. Альтернативные формы рецензирования, или Альтернатива рецензированию? О возможностях развития “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peer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” в российском академическом сообществе // 6-я Международная научно-практическая конференция “Научное издание международного уровня - 2017: мировая практика подготовки и продвижения публикаций”, г. Москва,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18 – 21 апреля 2017 г. 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Захарова Е.В. Как написать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высокорейтинговую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статью и остаться в живых // в сб.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LII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Школа ПИЯФ и Молодежная конференция по физике конденсированного состояния, ФКС-2018, 12 – 17 марта 2018, Санкт-Петербург. Гатчина: НИЦ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Курчатовский институт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ПИЯФ, 2018 С. 7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574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   Принципиальные вопросы  оценки качества рукописи.  Рецензент и автор:  содружество или конфронтация   Е.В. Захарова1, 2, докт. физ.-мат. наук С.В. Демишев2 1. Редакция журнала «Успехи физических наук», Москва, РФ 2. Институт общей физики им. А.М.Прохорова РАН, Москва, РФ     </vt:lpstr>
      <vt:lpstr>Качество публикаций</vt:lpstr>
      <vt:lpstr>Качество подготовки рукописи</vt:lpstr>
      <vt:lpstr>Косвенные признаки   Практики      Недобросовестного                 Рецензирования</vt:lpstr>
      <vt:lpstr>Процедура отказа от  анонимного статуса рецензента Рецензент: Prof. K.S. Thorne (Caltech) Автор: Prof. S.W. Hawking (Univ. of Cambridge)</vt:lpstr>
      <vt:lpstr>Prof. K.S. Thorne (Caltech)</vt:lpstr>
      <vt:lpstr>Модель «идеальной рецензии»   стандартной (Web) формы</vt:lpstr>
      <vt:lpstr>Благодарности</vt:lpstr>
      <vt:lpstr>Литература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demishev</dc:creator>
  <cp:lastModifiedBy>seva</cp:lastModifiedBy>
  <cp:revision>61</cp:revision>
  <dcterms:created xsi:type="dcterms:W3CDTF">2018-04-19T13:13:10Z</dcterms:created>
  <dcterms:modified xsi:type="dcterms:W3CDTF">2018-04-21T13:40:43Z</dcterms:modified>
</cp:coreProperties>
</file>