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3" r:id="rId3"/>
    <p:sldId id="265" r:id="rId4"/>
    <p:sldId id="266" r:id="rId5"/>
    <p:sldId id="267" r:id="rId6"/>
    <p:sldId id="277" r:id="rId7"/>
    <p:sldId id="278" r:id="rId8"/>
    <p:sldId id="279" r:id="rId9"/>
    <p:sldId id="268" r:id="rId10"/>
    <p:sldId id="269" r:id="rId11"/>
    <p:sldId id="273" r:id="rId12"/>
    <p:sldId id="274" r:id="rId13"/>
    <p:sldId id="275" r:id="rId14"/>
    <p:sldId id="276" r:id="rId15"/>
    <p:sldId id="280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556"/>
    <a:srgbClr val="957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9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ED45-CB02-0E41-B8FE-009101D441FF}" type="datetimeFigureOut">
              <a:rPr lang="ru-RU" smtClean="0"/>
              <a:t>02.01.2005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7EB-90B8-D042-B948-925BB580EC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95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ED45-CB02-0E41-B8FE-009101D441FF}" type="datetimeFigureOut">
              <a:rPr lang="ru-RU" smtClean="0"/>
              <a:t>02.01.2005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7EB-90B8-D042-B948-925BB580EC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78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ED45-CB02-0E41-B8FE-009101D441FF}" type="datetimeFigureOut">
              <a:rPr lang="ru-RU" smtClean="0"/>
              <a:t>02.01.2005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7EB-90B8-D042-B948-925BB580EC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12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ED45-CB02-0E41-B8FE-009101D441FF}" type="datetimeFigureOut">
              <a:rPr lang="ru-RU" smtClean="0"/>
              <a:t>02.01.2005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7EB-90B8-D042-B948-925BB580EC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57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ED45-CB02-0E41-B8FE-009101D441FF}" type="datetimeFigureOut">
              <a:rPr lang="ru-RU" smtClean="0"/>
              <a:t>02.01.2005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7EB-90B8-D042-B948-925BB580EC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82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ED45-CB02-0E41-B8FE-009101D441FF}" type="datetimeFigureOut">
              <a:rPr lang="ru-RU" smtClean="0"/>
              <a:t>02.01.2005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7EB-90B8-D042-B948-925BB580EC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0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ED45-CB02-0E41-B8FE-009101D441FF}" type="datetimeFigureOut">
              <a:rPr lang="ru-RU" smtClean="0"/>
              <a:t>02.01.2005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7EB-90B8-D042-B948-925BB580EC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15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ED45-CB02-0E41-B8FE-009101D441FF}" type="datetimeFigureOut">
              <a:rPr lang="ru-RU" smtClean="0"/>
              <a:t>02.01.2005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7EB-90B8-D042-B948-925BB580EC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89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ED45-CB02-0E41-B8FE-009101D441FF}" type="datetimeFigureOut">
              <a:rPr lang="ru-RU" smtClean="0"/>
              <a:t>02.01.2005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7EB-90B8-D042-B948-925BB580EC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ED45-CB02-0E41-B8FE-009101D441FF}" type="datetimeFigureOut">
              <a:rPr lang="ru-RU" smtClean="0"/>
              <a:t>02.01.2005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7EB-90B8-D042-B948-925BB580EC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16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ED45-CB02-0E41-B8FE-009101D441FF}" type="datetimeFigureOut">
              <a:rPr lang="ru-RU" smtClean="0"/>
              <a:t>02.01.2005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7EB-90B8-D042-B948-925BB580EC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75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ED45-CB02-0E41-B8FE-009101D441FF}" type="datetimeFigureOut">
              <a:rPr lang="ru-RU" smtClean="0"/>
              <a:t>02.01.2005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B47EB-90B8-D042-B948-925BB580EC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93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07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09216"/>
            <a:ext cx="7772400" cy="20238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C2556"/>
                </a:solidFill>
                <a:latin typeface="Times New Roman"/>
                <a:cs typeface="Times New Roman"/>
              </a:rPr>
              <a:t>Пристатейный</a:t>
            </a:r>
            <a:r>
              <a:rPr lang="ru-RU" sz="4800" b="1" dirty="0" smtClean="0">
                <a:solidFill>
                  <a:srgbClr val="0C2556"/>
                </a:solidFill>
                <a:latin typeface="Times New Roman"/>
                <a:cs typeface="Times New Roman"/>
              </a:rPr>
              <a:t> список литературы:</a:t>
            </a:r>
            <a:br>
              <a:rPr lang="ru-RU" sz="4800" b="1" dirty="0" smtClean="0">
                <a:solidFill>
                  <a:srgbClr val="0C2556"/>
                </a:solidFill>
                <a:latin typeface="Times New Roman"/>
                <a:cs typeface="Times New Roman"/>
              </a:rPr>
            </a:br>
            <a:r>
              <a:rPr lang="ru-RU" sz="4800" b="1" dirty="0" smtClean="0">
                <a:solidFill>
                  <a:srgbClr val="0C2556"/>
                </a:solidFill>
                <a:latin typeface="Times New Roman"/>
                <a:cs typeface="Times New Roman"/>
              </a:rPr>
              <a:t>чья зона ответственности</a:t>
            </a:r>
            <a:endParaRPr lang="ru-RU" sz="4800" b="1" dirty="0">
              <a:solidFill>
                <a:srgbClr val="0C2556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5693" y="4888992"/>
            <a:ext cx="7212864" cy="134112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О.А.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Парпара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редактор журнала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«Альманах клинической медицины»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7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6039"/>
            <a:ext cx="7772400" cy="6759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C2556"/>
                </a:solidFill>
                <a:latin typeface="Times New Roman"/>
                <a:cs typeface="Times New Roman"/>
              </a:rPr>
              <a:t>2-й этап редакционного процесса</a:t>
            </a:r>
            <a:endParaRPr lang="ru-RU" sz="2800" b="1" dirty="0">
              <a:solidFill>
                <a:srgbClr val="0C2556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3334"/>
            <a:ext cx="7772400" cy="4719011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Рецензирование</a:t>
            </a:r>
          </a:p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2" y="2332827"/>
            <a:ext cx="8626282" cy="387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1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6039"/>
            <a:ext cx="7772400" cy="6759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C2556"/>
                </a:solidFill>
                <a:latin typeface="Times New Roman"/>
                <a:cs typeface="Times New Roman"/>
              </a:rPr>
              <a:t>2-й этап редакционного процесса</a:t>
            </a:r>
            <a:endParaRPr lang="ru-RU" sz="2800" b="1" dirty="0">
              <a:solidFill>
                <a:srgbClr val="0C2556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3334"/>
            <a:ext cx="7772400" cy="4719011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Рецензирование</a:t>
            </a:r>
          </a:p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4" y="2406073"/>
            <a:ext cx="8189059" cy="269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5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6039"/>
            <a:ext cx="7772400" cy="6759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C2556"/>
                </a:solidFill>
                <a:latin typeface="Times New Roman"/>
                <a:cs typeface="Times New Roman"/>
              </a:rPr>
              <a:t>2-й этап редакционного процесса</a:t>
            </a:r>
            <a:endParaRPr lang="ru-RU" sz="2800" b="1" dirty="0">
              <a:solidFill>
                <a:srgbClr val="0C2556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3334"/>
            <a:ext cx="7772400" cy="4719011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Рецензирование</a:t>
            </a:r>
          </a:p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8" y="2202901"/>
            <a:ext cx="8563523" cy="41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6039"/>
            <a:ext cx="7772400" cy="67594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C2556"/>
                </a:solidFill>
                <a:latin typeface="Times New Roman"/>
                <a:cs typeface="Times New Roman"/>
              </a:rPr>
              <a:t>3</a:t>
            </a:r>
            <a:r>
              <a:rPr lang="ru-RU" sz="2800" b="1" dirty="0" smtClean="0">
                <a:solidFill>
                  <a:srgbClr val="0C2556"/>
                </a:solidFill>
                <a:latin typeface="Times New Roman"/>
                <a:cs typeface="Times New Roman"/>
              </a:rPr>
              <a:t>-й </a:t>
            </a:r>
            <a:r>
              <a:rPr lang="ru-RU" sz="2800" b="1" dirty="0">
                <a:solidFill>
                  <a:srgbClr val="0C2556"/>
                </a:solidFill>
                <a:latin typeface="Times New Roman"/>
                <a:cs typeface="Times New Roman"/>
              </a:rPr>
              <a:t>этап редакционного процесса</a:t>
            </a:r>
            <a:endParaRPr lang="ru-RU" sz="2800" b="1" dirty="0">
              <a:solidFill>
                <a:srgbClr val="0C2556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3334"/>
            <a:ext cx="7772400" cy="4719011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Редактура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86" y="2064602"/>
            <a:ext cx="6955197" cy="466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18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6039"/>
            <a:ext cx="7772400" cy="67594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C2556"/>
                </a:solidFill>
                <a:latin typeface="Times New Roman"/>
                <a:cs typeface="Times New Roman"/>
              </a:rPr>
              <a:t>3</a:t>
            </a:r>
            <a:r>
              <a:rPr lang="ru-RU" sz="2800" b="1" dirty="0" smtClean="0">
                <a:solidFill>
                  <a:srgbClr val="0C2556"/>
                </a:solidFill>
                <a:latin typeface="Times New Roman"/>
                <a:cs typeface="Times New Roman"/>
              </a:rPr>
              <a:t>-й </a:t>
            </a:r>
            <a:r>
              <a:rPr lang="ru-RU" sz="2800" b="1" dirty="0">
                <a:solidFill>
                  <a:srgbClr val="0C2556"/>
                </a:solidFill>
                <a:latin typeface="Times New Roman"/>
                <a:cs typeface="Times New Roman"/>
              </a:rPr>
              <a:t>этап редакционного процесса</a:t>
            </a:r>
            <a:endParaRPr lang="ru-RU" sz="2800" b="1" dirty="0">
              <a:solidFill>
                <a:srgbClr val="0C2556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3334"/>
            <a:ext cx="7772400" cy="4719011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Редактура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3" y="2173439"/>
            <a:ext cx="7568735" cy="251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19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3083" y="3886199"/>
            <a:ext cx="7164917" cy="1648883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/>
                <a:cs typeface="Times New Roman"/>
              </a:rPr>
              <a:t>Благодарю за внимание!</a:t>
            </a:r>
            <a:endParaRPr lang="ru-RU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2666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V="1">
            <a:off x="3353039" y="1400018"/>
            <a:ext cx="2488961" cy="2503484"/>
          </a:xfrm>
          <a:prstGeom prst="rect">
            <a:avLst/>
          </a:prstGeom>
          <a:solidFill>
            <a:srgbClr val="0C25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Изображение 6" descr="MONIKI-logo-color-ru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05" y="1674603"/>
            <a:ext cx="2026336" cy="20263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3039" y="4870212"/>
            <a:ext cx="2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www.monikiweb.ru</a:t>
            </a:r>
          </a:p>
        </p:txBody>
      </p:sp>
    </p:spTree>
    <p:extLst>
      <p:ext uri="{BB962C8B-B14F-4D97-AF65-F5344CB8AC3E}">
        <p14:creationId xmlns:p14="http://schemas.microsoft.com/office/powerpoint/2010/main" val="105052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6039"/>
            <a:ext cx="7772400" cy="6759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C2556"/>
                </a:solidFill>
                <a:latin typeface="Times New Roman"/>
                <a:cs typeface="Times New Roman"/>
              </a:rPr>
              <a:t>За правильность </a:t>
            </a:r>
            <a:r>
              <a:rPr lang="ru-RU" sz="2800" b="1" dirty="0">
                <a:solidFill>
                  <a:srgbClr val="0C2556"/>
                </a:solidFill>
                <a:latin typeface="Times New Roman"/>
                <a:cs typeface="Times New Roman"/>
              </a:rPr>
              <a:t>библиографических</a:t>
            </a:r>
            <a:br>
              <a:rPr lang="ru-RU" sz="2800" b="1" dirty="0">
                <a:solidFill>
                  <a:srgbClr val="0C2556"/>
                </a:solidFill>
                <a:latin typeface="Times New Roman"/>
                <a:cs typeface="Times New Roman"/>
              </a:rPr>
            </a:br>
            <a:r>
              <a:rPr lang="ru-RU" sz="2800" b="1" dirty="0">
                <a:solidFill>
                  <a:srgbClr val="0C2556"/>
                </a:solidFill>
                <a:latin typeface="Times New Roman"/>
                <a:cs typeface="Times New Roman"/>
              </a:rPr>
              <a:t>данных </a:t>
            </a:r>
            <a:r>
              <a:rPr lang="ru-RU" sz="2800" b="1" dirty="0">
                <a:solidFill>
                  <a:srgbClr val="0C2556"/>
                </a:solidFill>
                <a:latin typeface="Times New Roman"/>
                <a:cs typeface="Times New Roman"/>
              </a:rPr>
              <a:t>ответственность несет Автор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3334"/>
            <a:ext cx="7772400" cy="471901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www.icmje.org/icmje-recommendations.pdf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Авторы должны приводить ссылки на прямые источники – оригинальные публикации результатов исследований</a:t>
            </a:r>
          </a:p>
          <a:p>
            <a:pPr algn="l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Авторы, редакторы и рецензенты не должны использовать списки литературы в личных целях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рекомендовано ссылаться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тезисы в сборниках, материалах конференций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информацию, полученную при личном общении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отозванные (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ретрагированные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статьи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8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6038"/>
            <a:ext cx="7772400" cy="841241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C2556"/>
                </a:solidFill>
                <a:latin typeface="Times New Roman"/>
                <a:cs typeface="Times New Roman"/>
              </a:rPr>
              <a:t>Верифицировать ссылки – обязанность Редакции</a:t>
            </a:r>
            <a:endParaRPr lang="ru-RU" sz="2800" b="1" dirty="0">
              <a:solidFill>
                <a:srgbClr val="0C2556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3334"/>
            <a:ext cx="7772400" cy="471901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http://www.icmje.org/icmje-recommendations.pdf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«Некоторые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 не все журналы проверяют корректность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каждого библиографического описания;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следствие, в опубликованных статьях могут встречаться ошибки в списках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литературы.</a:t>
            </a:r>
          </a:p>
          <a:p>
            <a:pPr algn="l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минимизации таких ошибок следует верифицировать ссылки, используя электронные библиотеки, например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PubMed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либо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печатные копии статей, взятые из первоисточника»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1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6039"/>
            <a:ext cx="7772400" cy="6759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C2556"/>
                </a:solidFill>
                <a:latin typeface="Times New Roman"/>
                <a:cs typeface="Times New Roman"/>
              </a:rPr>
              <a:t>1-й этап редакционного процесса</a:t>
            </a:r>
            <a:endParaRPr lang="ru-RU" sz="2800" b="1" dirty="0">
              <a:solidFill>
                <a:srgbClr val="0C2556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3334"/>
            <a:ext cx="7348728" cy="4719011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Поступление рукописи – проверка на соответствие статьи формальным требованиям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1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6039"/>
            <a:ext cx="7772400" cy="6759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C2556"/>
                </a:solidFill>
                <a:latin typeface="Times New Roman"/>
                <a:cs typeface="Times New Roman"/>
              </a:rPr>
              <a:t>1-й этап редакционного процесса</a:t>
            </a:r>
            <a:endParaRPr lang="ru-RU" sz="2800" b="1" dirty="0">
              <a:solidFill>
                <a:srgbClr val="0C2556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3334"/>
            <a:ext cx="7772400" cy="4719011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рукописи – проверка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наличие заимствований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6"/>
          <a:stretch/>
        </p:blipFill>
        <p:spPr>
          <a:xfrm>
            <a:off x="841444" y="2418121"/>
            <a:ext cx="5413052" cy="4080215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t="4930" r="7172" b="5056"/>
          <a:stretch/>
        </p:blipFill>
        <p:spPr>
          <a:xfrm>
            <a:off x="5302390" y="2556276"/>
            <a:ext cx="3558146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1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6039"/>
            <a:ext cx="7772400" cy="6759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C2556"/>
                </a:solidFill>
                <a:latin typeface="Times New Roman"/>
                <a:cs typeface="Times New Roman"/>
              </a:rPr>
              <a:t>1-й этап редакционного процесса</a:t>
            </a:r>
            <a:endParaRPr lang="ru-RU" sz="2800" b="1" dirty="0">
              <a:solidFill>
                <a:srgbClr val="0C2556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3334"/>
            <a:ext cx="7772400" cy="4719011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рукописи – проверка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наличие заимствований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3" y="2411477"/>
            <a:ext cx="7770509" cy="391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6039"/>
            <a:ext cx="7772400" cy="6759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C2556"/>
                </a:solidFill>
                <a:latin typeface="Times New Roman"/>
                <a:cs typeface="Times New Roman"/>
              </a:rPr>
              <a:t>1-й этап редакционного процесса</a:t>
            </a:r>
            <a:endParaRPr lang="ru-RU" sz="2800" b="1" dirty="0">
              <a:solidFill>
                <a:srgbClr val="0C2556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3334"/>
            <a:ext cx="7772400" cy="4719011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рукописи – проверка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наличие заимствований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2406446"/>
            <a:ext cx="5529810" cy="4323306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03" y="1928917"/>
            <a:ext cx="4810797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6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6039"/>
            <a:ext cx="7772400" cy="6759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C2556"/>
                </a:solidFill>
                <a:latin typeface="Times New Roman"/>
                <a:cs typeface="Times New Roman"/>
              </a:rPr>
              <a:t>1-й этап редакционного процесса</a:t>
            </a:r>
            <a:endParaRPr lang="ru-RU" sz="2800" b="1" dirty="0">
              <a:solidFill>
                <a:srgbClr val="0C2556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3334"/>
            <a:ext cx="7772400" cy="4719011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рукописи – проверка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наличие заимствований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2406446"/>
            <a:ext cx="5529810" cy="4323306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2" y="3755136"/>
            <a:ext cx="8920664" cy="21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6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6039"/>
            <a:ext cx="7772400" cy="6759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C2556"/>
                </a:solidFill>
                <a:latin typeface="Times New Roman"/>
                <a:cs typeface="Times New Roman"/>
              </a:rPr>
              <a:t>2-й </a:t>
            </a:r>
            <a:r>
              <a:rPr lang="ru-RU" sz="2800" b="1" dirty="0">
                <a:solidFill>
                  <a:srgbClr val="0C2556"/>
                </a:solidFill>
                <a:latin typeface="Times New Roman"/>
                <a:cs typeface="Times New Roman"/>
              </a:rPr>
              <a:t>этап редакционного процесса</a:t>
            </a:r>
            <a:endParaRPr lang="ru-RU" sz="2800" b="1" dirty="0">
              <a:solidFill>
                <a:srgbClr val="0C2556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3334"/>
            <a:ext cx="7772400" cy="4719011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Рецензирование</a:t>
            </a:r>
          </a:p>
          <a:p>
            <a:pPr algn="l"/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 в обзорной части рукописи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(введение, описание актуальности и целей проведенного исследования, а также обсуждение результатов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тексте и списке литературы ссылок на современные (не старше 5 лет) зарубежные и отечественные работы в данной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аналоги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прототипы проведенного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проблемные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обзоры в ведущих профильных научных журналах и др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15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276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Пристатейный список литературы: чья зона ответственности</vt:lpstr>
      <vt:lpstr>За правильность библиографических данных ответственность несет Автор</vt:lpstr>
      <vt:lpstr>Верифицировать ссылки – обязанность Редакции</vt:lpstr>
      <vt:lpstr>1-й этап редакционного процесса</vt:lpstr>
      <vt:lpstr>1-й этап редакционного процесса</vt:lpstr>
      <vt:lpstr>1-й этап редакционного процесса</vt:lpstr>
      <vt:lpstr>1-й этап редакционного процесса</vt:lpstr>
      <vt:lpstr>1-й этап редакционного процесса</vt:lpstr>
      <vt:lpstr>2-й этап редакционного процесса</vt:lpstr>
      <vt:lpstr>2-й этап редакционного процесса</vt:lpstr>
      <vt:lpstr>2-й этап редакционного процесса</vt:lpstr>
      <vt:lpstr>2-й этап редакционного процесса</vt:lpstr>
      <vt:lpstr>3-й этап редакционного процесса</vt:lpstr>
      <vt:lpstr>3-й этап редакционного процесса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Sony</cp:lastModifiedBy>
  <cp:revision>39</cp:revision>
  <dcterms:created xsi:type="dcterms:W3CDTF">2017-11-14T08:28:46Z</dcterms:created>
  <dcterms:modified xsi:type="dcterms:W3CDTF">2005-01-02T01:23:23Z</dcterms:modified>
</cp:coreProperties>
</file>