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64"/>
  </p:notesMasterIdLst>
  <p:sldIdLst>
    <p:sldId id="258" r:id="rId4"/>
    <p:sldId id="364" r:id="rId5"/>
    <p:sldId id="405" r:id="rId6"/>
    <p:sldId id="403" r:id="rId7"/>
    <p:sldId id="408" r:id="rId8"/>
    <p:sldId id="407" r:id="rId9"/>
    <p:sldId id="409" r:id="rId10"/>
    <p:sldId id="404" r:id="rId11"/>
    <p:sldId id="411" r:id="rId12"/>
    <p:sldId id="446" r:id="rId13"/>
    <p:sldId id="450" r:id="rId14"/>
    <p:sldId id="421" r:id="rId15"/>
    <p:sldId id="443" r:id="rId16"/>
    <p:sldId id="441" r:id="rId17"/>
    <p:sldId id="440" r:id="rId18"/>
    <p:sldId id="410" r:id="rId19"/>
    <p:sldId id="370" r:id="rId20"/>
    <p:sldId id="402" r:id="rId21"/>
    <p:sldId id="422" r:id="rId22"/>
    <p:sldId id="412" r:id="rId23"/>
    <p:sldId id="393" r:id="rId24"/>
    <p:sldId id="413" r:id="rId25"/>
    <p:sldId id="414" r:id="rId26"/>
    <p:sldId id="447" r:id="rId27"/>
    <p:sldId id="449" r:id="rId28"/>
    <p:sldId id="416" r:id="rId29"/>
    <p:sldId id="418" r:id="rId30"/>
    <p:sldId id="419" r:id="rId31"/>
    <p:sldId id="423" r:id="rId32"/>
    <p:sldId id="424" r:id="rId33"/>
    <p:sldId id="415" r:id="rId34"/>
    <p:sldId id="444" r:id="rId35"/>
    <p:sldId id="417" r:id="rId36"/>
    <p:sldId id="426" r:id="rId37"/>
    <p:sldId id="451" r:id="rId38"/>
    <p:sldId id="427" r:id="rId39"/>
    <p:sldId id="452" r:id="rId40"/>
    <p:sldId id="429" r:id="rId41"/>
    <p:sldId id="428" r:id="rId42"/>
    <p:sldId id="432" r:id="rId43"/>
    <p:sldId id="430" r:id="rId44"/>
    <p:sldId id="458" r:id="rId45"/>
    <p:sldId id="459" r:id="rId46"/>
    <p:sldId id="457" r:id="rId47"/>
    <p:sldId id="460" r:id="rId48"/>
    <p:sldId id="448" r:id="rId49"/>
    <p:sldId id="433" r:id="rId50"/>
    <p:sldId id="434" r:id="rId51"/>
    <p:sldId id="435" r:id="rId52"/>
    <p:sldId id="456" r:id="rId53"/>
    <p:sldId id="455" r:id="rId54"/>
    <p:sldId id="438" r:id="rId55"/>
    <p:sldId id="437" r:id="rId56"/>
    <p:sldId id="439" r:id="rId57"/>
    <p:sldId id="453" r:id="rId58"/>
    <p:sldId id="454" r:id="rId59"/>
    <p:sldId id="463" r:id="rId60"/>
    <p:sldId id="462" r:id="rId61"/>
    <p:sldId id="406" r:id="rId62"/>
    <p:sldId id="382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333399"/>
    <a:srgbClr val="00FF00"/>
    <a:srgbClr val="FFCC00"/>
    <a:srgbClr val="FFFF00"/>
    <a:srgbClr val="0066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5" autoAdjust="0"/>
    <p:restoredTop sz="94643" autoAdjust="0"/>
  </p:normalViewPr>
  <p:slideViewPr>
    <p:cSldViewPr>
      <p:cViewPr>
        <p:scale>
          <a:sx n="60" d="100"/>
          <a:sy n="60" d="100"/>
        </p:scale>
        <p:origin x="-123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9" y="1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3B6A91C-2CD8-4E33-8041-300DD4BBE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E78F-9FE7-4C7E-ABE2-CD12B42A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EAE1-9234-4908-825B-00D72559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ABE9-1D0C-46D1-8823-6194EE2C3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E0CC-D857-4BF8-B8D8-D36B72877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FEB4-627B-494B-A40F-087FEC443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81C1-BB41-4775-9996-505EDC4F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7A60-DF96-4CE4-8997-7BAAFF020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DD44-CE9A-41E6-AE67-1E2C3ECAF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22678-09FB-4606-A316-530270640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E3ECE-7269-4A58-BC4C-F5239AED2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E464-D067-41E5-B419-9B0E1494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9D6C-F4FF-44C0-B846-41FD839C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AC3E-04BE-4A7E-9BCE-2EFC04B38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4453C-672A-41F1-9A80-4AD8717E4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4009-0063-4F8E-8F42-D59BA9494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DD2A-10FA-458D-ACF3-96A923657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77E6-4D8B-4ED0-84DA-A6E0522B7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C0793-9C22-45B0-B662-6C744AAF4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EFAD-0FF0-40B3-86E0-F200D91E8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089E-A402-4A46-88F3-D3B7EC532B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DCE4-83D4-466D-8B2F-B4F2B354D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27F6-80F7-4E71-9049-51AA6A52E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C8C0-E352-4AC5-A4A6-F87A74299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86EC-E0B9-4816-BDF9-B83AFE3C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62F5-1DD2-45BD-BE36-BD86B5E770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EAAE-1CAC-4764-A16A-6C3C51AB79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7B81-2B1E-4A73-810F-EEEFAF3FCF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FD64-9706-42C9-8EA7-E352D84EF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2A59-20B4-4DC5-901E-B507B3050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3294-6DB8-4F4A-A033-C1ABBFCEF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30BFC-6FAB-4452-A7F3-424DA3F08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02A48-F3C2-43E3-9436-C1D8C0A25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68AF-95DB-4EE2-AC6C-2AAC46CD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C26F-D080-4D51-9912-FF2448349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FB59822D-A7A9-4E9E-9C93-8D436A29D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AE669-175E-4612-A38F-69F36223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9B991DD-A8EA-49ED-932E-D3EC38663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5" y="242466"/>
            <a:ext cx="8928991" cy="637306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коммуникации», </a:t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(Москва,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–2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апреля 2017 г.)</a:t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Списки литературы в научных статьях: улучшить нельзя совсем отменить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А.Н. Хохлов, А.А.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Клебанов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Г.В. </a:t>
            </a: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Моргунова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Биологический факультет МГУ имени М.В. Ломоносова,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журнал «Вестник Московского университета. Серия 16. Биология»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e-mail: khokhlov@mail.bio.msu.ru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91122"/>
            <a:ext cx="8229600" cy="287575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Коллеги уже ОЧЕНЬ много сказали об этом на данной конференции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33" y="1055244"/>
            <a:ext cx="8009334" cy="47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47784" y="332656"/>
            <a:ext cx="6448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 и написана на эту тему куча работ. Например:</a:t>
            </a:r>
            <a:endParaRPr lang="ru-RU" sz="2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42466"/>
            <a:ext cx="8928991" cy="637306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Авторы хоть что-то читали по теме своей работы</a:t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Учитываются альтернативные точки зрения на проблему</a:t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Методы работы взяты не с потолка</a:t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Есть вероятность, что авторы не украли данные у кого-либо</a:t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Тема  исследования представляет интерес</a:t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……………………….</a:t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………………………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894" y="332656"/>
            <a:ext cx="784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Итак, с помощью списков литературы можно показать, что:</a:t>
            </a:r>
            <a:endParaRPr lang="ru-RU" sz="2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42466"/>
            <a:ext cx="8928991" cy="637306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самое главное: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нужно тем, КОГО цитируют (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импакт-фактор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Хирш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баллы, гранты и т.п.). Но в этом случае ссылка уж точно должна быть ПРАВИЛЬНОЙ (особенно, если авторы цитируют СВОИ работы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)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42466"/>
            <a:ext cx="8928991" cy="637306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Впрочем, цитировать (даже «правильно»)  можно и несуществующие работы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7350"/>
            <a:ext cx="54864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Коротко о нас</a:t>
            </a:r>
            <a:endParaRPr lang="ru-RU" dirty="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916831"/>
            <a:ext cx="2160240" cy="25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4725144"/>
            <a:ext cx="142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 Хохлов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725144"/>
            <a:ext cx="1794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ГВ Моргунова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4725144"/>
            <a:ext cx="168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Клебанов</a:t>
            </a:r>
            <a:endParaRPr lang="ru-RU" dirty="0"/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916831"/>
            <a:ext cx="2088232" cy="258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2016224" cy="2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750" y="1289050"/>
            <a:ext cx="32194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10138" y="1289050"/>
            <a:ext cx="32845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8592" y="892634"/>
            <a:ext cx="8666817" cy="50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 bwMode="auto">
          <a:xfrm rot="13725633">
            <a:off x="229066" y="5731414"/>
            <a:ext cx="792088" cy="49077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 rot="13725633">
            <a:off x="-130975" y="4363263"/>
            <a:ext cx="792088" cy="49077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025" y="679450"/>
            <a:ext cx="62039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42466"/>
            <a:ext cx="8928991" cy="637306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Боюсь, что название доклада может потребовать пояснений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. Игры с запятыми давно стали непонятными для большинства авторов научных статей</a:t>
            </a:r>
            <a:endPara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 формат ссылок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983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Почти ГОСТ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 в русской версии: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319" y="1250389"/>
            <a:ext cx="6907361" cy="497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Совсем не ГОСТ (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House Style Guide)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в переводной версии: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668" y="1628800"/>
            <a:ext cx="5976664" cy="502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428178"/>
            <a:ext cx="70379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Отсюда и первая проблема – искажение ссылок при переводе статьи и изменении их формата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Усугубляет проблему частое присутствие огромного количества ссылок на русскоязычные работы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Конечно, если авторы посидят денек-другой </a:t>
            </a:r>
            <a:r>
              <a:rPr lang="ru-RU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английскими гранками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Но это маловероятно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32" y="1268760"/>
            <a:ext cx="7764735" cy="42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 bwMode="auto">
          <a:xfrm rot="13725633">
            <a:off x="1237177" y="1554951"/>
            <a:ext cx="792088" cy="49077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95" y="1556792"/>
            <a:ext cx="84130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 bwMode="auto">
          <a:xfrm rot="13725633">
            <a:off x="4117497" y="3787200"/>
            <a:ext cx="792088" cy="49077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7440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Ванкуверский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гарвардский стили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цитирования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Нам больше нравится гарвардский,  но, по целому ряду причин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переводная версия), используем мы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ванкуверский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Довольно часто в отечественной научной литературе используется некий смешанный вариант – в тексте ссылки цифрами, но сам список – по алфавиту («Успехи геронтологии»)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39794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«Список соответствует порядку цитирования» – источник ошибок при переделках рукописей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90550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Часто говорят, что проблемы с «кривыми» ссылками может помочь решить использование DOI.  Однако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DOI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тоже можно напечатать с ошибкой. Кроме того, даже в окончательной версии статьи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DOI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может вести в никуда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80" y="1213291"/>
            <a:ext cx="8481640" cy="443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 bwMode="auto">
          <a:xfrm rot="13725633">
            <a:off x="2605330" y="1698967"/>
            <a:ext cx="792088" cy="49077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42466"/>
            <a:ext cx="8928991" cy="637306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Сначала пару слов о том, как я поверил в то, что наши встречи и дискуссии на конференциях НЭИКОН могут привести к какому-либо результату</a:t>
            </a:r>
            <a:endPara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75" y="1009092"/>
            <a:ext cx="7514451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 bwMode="auto">
          <a:xfrm rot="7430601">
            <a:off x="5125609" y="5011335"/>
            <a:ext cx="792088" cy="49077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1659285"/>
            <a:ext cx="7037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 нам НИКОГДА не попадают рукописи со 100%-но правильно оформленными списками литературы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037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Проблема далеко не новая: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24736" cy="35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4581128"/>
            <a:ext cx="7569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3789040"/>
            <a:ext cx="8699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92696"/>
            <a:ext cx="6858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2644170"/>
            <a:ext cx="7037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Вообще-то мы всегда просим авторов цитировать статьи в переводных журналах по АНГЛИЙСКОЙ версии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2644170"/>
            <a:ext cx="7037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Программы  для управления библиографическими ссылками (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EndNote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Mendeley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….)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152650"/>
            <a:ext cx="809466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2644170"/>
            <a:ext cx="7037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Сссылки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ведущие в никуда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262063"/>
            <a:ext cx="756126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New\Вестник МГУ 2018\Конференция НЭИКОН\Конференция 4\Плохие ссылки2-прил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7174956" cy="1984875"/>
          </a:xfrm>
          <a:prstGeom prst="rect">
            <a:avLst/>
          </a:prstGeom>
          <a:noFill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75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pact Journal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800" y="834588"/>
            <a:ext cx="8172400" cy="518882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2644170"/>
            <a:ext cx="7037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Нестандартные ссылки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2243138"/>
            <a:ext cx="81899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314960" y="2605202"/>
            <a:ext cx="4673600" cy="3958158"/>
            <a:chOff x="4470400" y="2899842"/>
            <a:chExt cx="4673600" cy="3958158"/>
          </a:xfrm>
        </p:grpSpPr>
        <p:pic>
          <p:nvPicPr>
            <p:cNvPr id="1027" name="Picture 3" descr="D:\New\Вестник МГУ 2018\Конференция НЭИКОН\Конференция 4\EMM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70400" y="2899842"/>
              <a:ext cx="4673600" cy="3958158"/>
            </a:xfrm>
            <a:prstGeom prst="rect">
              <a:avLst/>
            </a:prstGeom>
            <a:noFill/>
          </p:spPr>
        </p:pic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5007658" y="5831840"/>
              <a:ext cx="2012902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Группа 14"/>
          <p:cNvGrpSpPr/>
          <p:nvPr/>
        </p:nvGrpSpPr>
        <p:grpSpPr>
          <a:xfrm>
            <a:off x="3891280" y="132080"/>
            <a:ext cx="5007658" cy="3281680"/>
            <a:chOff x="0" y="0"/>
            <a:chExt cx="5007658" cy="3281680"/>
          </a:xfrm>
        </p:grpSpPr>
        <p:pic>
          <p:nvPicPr>
            <p:cNvPr id="1026" name="Picture 2" descr="D:\New\Вестник МГУ 2018\Конференция НЭИКОН\Конференция 4\BMC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007658" cy="3281680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 bwMode="auto">
            <a:xfrm>
              <a:off x="1310186" y="2770496"/>
              <a:ext cx="2961564" cy="682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751840" y="436880"/>
            <a:ext cx="4470400" cy="3870960"/>
            <a:chOff x="0" y="0"/>
            <a:chExt cx="4930140" cy="4405446"/>
          </a:xfrm>
        </p:grpSpPr>
        <p:pic>
          <p:nvPicPr>
            <p:cNvPr id="2050" name="Picture 2" descr="D:\New\Вестник МГУ 2018\Конференция НЭИКОН\Конференция 4\PNAS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30140" cy="4405446"/>
            </a:xfrm>
            <a:prstGeom prst="rect">
              <a:avLst/>
            </a:prstGeom>
            <a:noFill/>
          </p:spPr>
        </p:pic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92586" y="1391920"/>
              <a:ext cx="2961564" cy="682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Группа 18"/>
          <p:cNvGrpSpPr/>
          <p:nvPr/>
        </p:nvGrpSpPr>
        <p:grpSpPr>
          <a:xfrm>
            <a:off x="3069590" y="2608745"/>
            <a:ext cx="4966970" cy="3954615"/>
            <a:chOff x="4177030" y="3870960"/>
            <a:chExt cx="4966970" cy="395461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7030" y="3870960"/>
              <a:ext cx="4966970" cy="395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 bwMode="auto">
            <a:xfrm>
              <a:off x="4307840" y="4013200"/>
              <a:ext cx="1422400" cy="504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1659285"/>
            <a:ext cx="70379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Явно назрела необходимость  обновления стандартов цитирования. Во всяком случае, в «Правила для авторов» нашего журнала мы в ближайшее время постараемся  внести соответствующие изменения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2644170"/>
            <a:ext cx="7037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Как учитываются ссылки в русскоязычных статьях с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References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644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2644170"/>
            <a:ext cx="7037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Чужие ссылки «приклеиваются» к работе при публикации статей «стык в стык»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7" y="2151727"/>
            <a:ext cx="70379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некоторых журналах и коллективных монографиях УЖЕ отменена стандартизация формата ссылок (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Taylor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Francis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CRC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tandf.co.uk/common/jackets/amazon/978113819/9781138196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342900"/>
            <a:ext cx="432435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in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04663"/>
            <a:ext cx="4536504" cy="2616143"/>
          </a:xfrm>
          <a:prstGeom prst="rect">
            <a:avLst/>
          </a:prstGeom>
        </p:spPr>
      </p:pic>
      <p:pic>
        <p:nvPicPr>
          <p:cNvPr id="3" name="Рисунок 2" descr="Oncoscien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88640"/>
            <a:ext cx="4166468" cy="3068960"/>
          </a:xfrm>
          <a:prstGeom prst="rect">
            <a:avLst/>
          </a:prstGeom>
        </p:spPr>
      </p:pic>
      <p:pic>
        <p:nvPicPr>
          <p:cNvPr id="4" name="Рисунок 3" descr="Oncotarge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212976"/>
            <a:ext cx="4320480" cy="3451812"/>
          </a:xfrm>
          <a:prstGeom prst="rect">
            <a:avLst/>
          </a:prstGeom>
        </p:spPr>
      </p:pic>
      <p:pic>
        <p:nvPicPr>
          <p:cNvPr id="5" name="Рисунок 4" descr="Cell Cycl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573016"/>
            <a:ext cx="4182465" cy="244827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8" y="2890391"/>
            <a:ext cx="7037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побыстрее найти правильную ссылку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705576" y="586198"/>
            <a:ext cx="7620226" cy="5286660"/>
            <a:chOff x="705576" y="586198"/>
            <a:chExt cx="7620226" cy="5286660"/>
          </a:xfrm>
        </p:grpSpPr>
        <p:sp>
          <p:nvSpPr>
            <p:cNvPr id="5" name="Rounded Rectangle 3"/>
            <p:cNvSpPr/>
            <p:nvPr/>
          </p:nvSpPr>
          <p:spPr>
            <a:xfrm>
              <a:off x="705576" y="586198"/>
              <a:ext cx="3343347" cy="134609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rgbClr val="000000"/>
                  </a:solidFill>
                </a:rPr>
                <a:t>Поиск статьи в базе </a:t>
              </a:r>
              <a:r>
                <a:rPr lang="en-US" dirty="0" err="1" smtClean="0">
                  <a:solidFill>
                    <a:srgbClr val="000000"/>
                  </a:solidFill>
                </a:rPr>
                <a:t>PubMed</a:t>
              </a:r>
              <a:r>
                <a:rPr lang="ru-RU" dirty="0" smtClean="0">
                  <a:solidFill>
                    <a:srgbClr val="000000"/>
                  </a:solidFill>
                </a:rPr>
                <a:t> (вставить полное название)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4960745" y="586198"/>
              <a:ext cx="3365057" cy="134609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rgbClr val="000000"/>
                  </a:solidFill>
                </a:rPr>
                <a:t>Поиск статьи в </a:t>
              </a:r>
              <a:r>
                <a:rPr lang="en-US" dirty="0" smtClean="0">
                  <a:solidFill>
                    <a:srgbClr val="000000"/>
                  </a:solidFill>
                </a:rPr>
                <a:t>Google Scholar</a:t>
              </a:r>
              <a:r>
                <a:rPr lang="ru-RU" dirty="0" smtClean="0">
                  <a:solidFill>
                    <a:srgbClr val="000000"/>
                  </a:solidFill>
                </a:rPr>
                <a:t> (вставить полное название)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8"/>
            <p:cNvCxnSpPr/>
            <p:nvPr/>
          </p:nvCxnSpPr>
          <p:spPr>
            <a:xfrm>
              <a:off x="2377250" y="1932288"/>
              <a:ext cx="1514033" cy="6187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11"/>
            <p:cNvGrpSpPr/>
            <p:nvPr/>
          </p:nvGrpSpPr>
          <p:grpSpPr>
            <a:xfrm>
              <a:off x="2827626" y="2572767"/>
              <a:ext cx="3365057" cy="3300091"/>
              <a:chOff x="683866" y="2572767"/>
              <a:chExt cx="3365057" cy="3300091"/>
            </a:xfrm>
          </p:grpSpPr>
          <p:sp>
            <p:nvSpPr>
              <p:cNvPr id="10" name="Rounded Rectangle 5"/>
              <p:cNvSpPr/>
              <p:nvPr/>
            </p:nvSpPr>
            <p:spPr>
              <a:xfrm>
                <a:off x="705576" y="2572767"/>
                <a:ext cx="3343347" cy="134609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0000"/>
                    </a:solidFill>
                  </a:rPr>
                  <a:t>Проверка выходных данных на сайте издателя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ounded Rectangle 6"/>
              <p:cNvSpPr/>
              <p:nvPr/>
            </p:nvSpPr>
            <p:spPr>
              <a:xfrm>
                <a:off x="683866" y="4526768"/>
                <a:ext cx="3343347" cy="134609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0000"/>
                    </a:solidFill>
                  </a:rPr>
                  <a:t>Проверка сокращенного названия журнала на сайте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Web of Science </a:t>
                </a:r>
                <a:r>
                  <a:rPr lang="ru-RU" dirty="0" smtClean="0">
                    <a:solidFill>
                      <a:srgbClr val="000000"/>
                    </a:solidFill>
                  </a:rPr>
                  <a:t>или через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CASSI</a:t>
                </a:r>
              </a:p>
            </p:txBody>
          </p:sp>
          <p:cxnSp>
            <p:nvCxnSpPr>
              <p:cNvPr id="12" name="Straight Arrow Connector 10"/>
              <p:cNvCxnSpPr/>
              <p:nvPr/>
            </p:nvCxnSpPr>
            <p:spPr>
              <a:xfrm rot="16200000" flipH="1">
                <a:off x="2072895" y="4222414"/>
                <a:ext cx="607913" cy="7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 flipH="1">
              <a:off x="5252530" y="1932288"/>
              <a:ext cx="1513840" cy="6404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8" y="2890391"/>
            <a:ext cx="7037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Сокращения названий источников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368300"/>
            <a:ext cx="8636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2" y="913468"/>
            <a:ext cx="8676456" cy="503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8" y="2644170"/>
            <a:ext cx="7037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что вы посоветуете?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Якшонок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(апрель 2017)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18" y="2151727"/>
            <a:ext cx="70379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Системам глобального цитирования начать  «зачистку» многочисленных журналов, игнорирующих оформление списков литературы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269" y="1166842"/>
            <a:ext cx="78394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в первую очередь это касается «классических» российских журналов, попавших в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Medline-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PubMed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(а через него – в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Scopus)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еще в стародавние времена. Складывается впечатление, что их редактирование/рецензирование сведены к минимуму. Но это вообще отдельная история</a:t>
            </a:r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66" y="1483308"/>
            <a:ext cx="8003869" cy="389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72386" y="548680"/>
            <a:ext cx="2799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Впрочем….</a:t>
            </a:r>
            <a:endParaRPr lang="ru-RU" sz="3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2"/>
          <p:cNvSpPr txBox="1">
            <a:spLocks noChangeArrowheads="1"/>
          </p:cNvSpPr>
          <p:nvPr/>
        </p:nvSpPr>
        <p:spPr bwMode="auto">
          <a:xfrm>
            <a:off x="5580112" y="6093296"/>
            <a:ext cx="2224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ANKh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okhlov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5" name="Прямоугольник 6"/>
          <p:cNvSpPr>
            <a:spLocks noChangeArrowheads="1"/>
          </p:cNvSpPr>
          <p:nvPr/>
        </p:nvSpPr>
        <p:spPr bwMode="auto">
          <a:xfrm>
            <a:off x="251520" y="260648"/>
            <a:ext cx="5472608" cy="3046988"/>
          </a:xfrm>
          <a:prstGeom prst="rect">
            <a:avLst/>
          </a:prstGeom>
          <a:solidFill>
            <a:srgbClr val="2C23E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Спасибо за ваше внимание/терпение!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Thanks for your attention/patience!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8437799">
            <a:off x="5545532" y="5267095"/>
            <a:ext cx="1878013" cy="28733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1571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88640"/>
            <a:ext cx="2546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ncotarget_Scima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6898" y="944724"/>
            <a:ext cx="7610203" cy="4968552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 bwMode="auto">
          <a:xfrm rot="18514816">
            <a:off x="3102594" y="4942384"/>
            <a:ext cx="792088" cy="49077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2800" y="587375"/>
            <a:ext cx="49784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 bwMode="auto">
          <a:xfrm rot="18514816">
            <a:off x="1734441" y="2998168"/>
            <a:ext cx="792088" cy="49077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00" y="342900"/>
            <a:ext cx="8509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Зачем вообще нужны списки литературы?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</TotalTime>
  <Words>510</Words>
  <Application>Microsoft Office PowerPoint</Application>
  <PresentationFormat>Экран (4:3)</PresentationFormat>
  <Paragraphs>55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63" baseType="lpstr">
      <vt:lpstr>Оформление по умолчанию</vt:lpstr>
      <vt:lpstr>4_Оформление по умолчанию</vt:lpstr>
      <vt:lpstr>11_Оформление по умолчанию</vt:lpstr>
      <vt:lpstr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коммуникации»,  (Москва, 24–27 апреля 2017 г.)   Списки литературы в научных статьях: улучшить нельзя совсем отменить  А.Н. Хохлов, А.А. Клебанов, Г.В. Моргунова   Биологический факультет МГУ имени М.В. Ломоносова, журнал «Вестник Московского университета. Серия 16. Биология»  e-mail: khokhlov@mail.bio.msu.ru</vt:lpstr>
      <vt:lpstr> Боюсь, что название доклада может потребовать пояснений . Игры с запятыми давно стали непонятными для большинства авторов научных статей</vt:lpstr>
      <vt:lpstr> Сначала пару слов о том, как я поверил в то, что наши встречи и дискуссии на конференциях НЭИКОН могут привести к какому-либо результату</vt:lpstr>
      <vt:lpstr>Слайд 4</vt:lpstr>
      <vt:lpstr>Слайд 5</vt:lpstr>
      <vt:lpstr>Слайд 6</vt:lpstr>
      <vt:lpstr>Слайд 7</vt:lpstr>
      <vt:lpstr>Слайд 8</vt:lpstr>
      <vt:lpstr>Зачем вообще нужны списки литературы?</vt:lpstr>
      <vt:lpstr>Коллеги уже ОЧЕНЬ много сказали об этом на данной конференции</vt:lpstr>
      <vt:lpstr>Слайд 11</vt:lpstr>
      <vt:lpstr>1. Авторы хоть что-то читали по теме своей работы  2. Учитываются альтернативные точки зрения на проблему  3. Методы работы взяты не с потолка  4. Есть вероятность, что авторы не украли данные у кого-либо  5. Тема  исследования представляет интерес  6. ……………………….  7. ………………………</vt:lpstr>
      <vt:lpstr>И самое главное:  Это нужно тем, КОГО цитируют (импакт-фактор, Хирш, баллы, гранты и т.п.). Но в этом случае ссылка уж точно должна быть ПРАВИЛЬНОЙ (особенно, если авторы цитируют СВОИ работы )</vt:lpstr>
      <vt:lpstr>Впрочем, цитировать (даже «правильно»)  можно и несуществующие работы</vt:lpstr>
      <vt:lpstr>Слайд 15</vt:lpstr>
      <vt:lpstr>Коротко о нас</vt:lpstr>
      <vt:lpstr>Слайд 17</vt:lpstr>
      <vt:lpstr>Слайд 18</vt:lpstr>
      <vt:lpstr>Слайд 19</vt:lpstr>
      <vt:lpstr>Наш формат ссылок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Cytogerontology, 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Bilogy of Aging (just some basics)</dc:title>
  <dc:creator>Alexander Khokhlov</dc:creator>
  <cp:lastModifiedBy>Alex Khokhlov</cp:lastModifiedBy>
  <cp:revision>682</cp:revision>
  <dcterms:created xsi:type="dcterms:W3CDTF">2008-04-03T10:23:03Z</dcterms:created>
  <dcterms:modified xsi:type="dcterms:W3CDTF">2018-04-25T05:12:14Z</dcterms:modified>
</cp:coreProperties>
</file>