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63" r:id="rId5"/>
    <p:sldId id="259" r:id="rId6"/>
    <p:sldId id="260" r:id="rId7"/>
    <p:sldId id="269" r:id="rId8"/>
    <p:sldId id="261" r:id="rId9"/>
    <p:sldId id="262" r:id="rId10"/>
    <p:sldId id="264" r:id="rId11"/>
    <p:sldId id="265" r:id="rId12"/>
    <p:sldId id="266" r:id="rId13"/>
    <p:sldId id="267" r:id="rId14"/>
    <p:sldId id="268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4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-59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Тематика</a:t>
            </a:r>
            <a:r>
              <a:rPr lang="en-US" dirty="0" smtClean="0"/>
              <a:t> </a:t>
            </a:r>
            <a:r>
              <a:rPr lang="ru-RU" dirty="0" smtClean="0"/>
              <a:t>журналов</a:t>
            </a:r>
            <a:endParaRPr lang="ru-RU" dirty="0"/>
          </a:p>
        </c:rich>
      </c:tx>
      <c:layout>
        <c:manualLayout>
          <c:xMode val="edge"/>
          <c:yMode val="edge"/>
          <c:x val="0.42551517448762816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Тематика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Лист1!$A$2:$A$9</c:f>
              <c:strCache>
                <c:ptCount val="8"/>
                <c:pt idx="0">
                  <c:v>Технические науки</c:v>
                </c:pt>
                <c:pt idx="1">
                  <c:v>Гуманитарные и общественные науки</c:v>
                </c:pt>
                <c:pt idx="2">
                  <c:v>Компьютерные науки</c:v>
                </c:pt>
                <c:pt idx="3">
                  <c:v>Материаловедение</c:v>
                </c:pt>
                <c:pt idx="4">
                  <c:v>Физико-математические науки</c:v>
                </c:pt>
                <c:pt idx="5">
                  <c:v>Политематические</c:v>
                </c:pt>
                <c:pt idx="6">
                  <c:v>Экономические науки</c:v>
                </c:pt>
                <c:pt idx="7">
                  <c:v>Медицина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10</c:v>
                </c:pt>
                <c:pt idx="1">
                  <c:v>5</c:v>
                </c:pt>
                <c:pt idx="2">
                  <c:v>3</c:v>
                </c:pt>
                <c:pt idx="3">
                  <c:v>2</c:v>
                </c:pt>
                <c:pt idx="4">
                  <c:v>2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Статьи </a:t>
            </a:r>
            <a:r>
              <a:rPr lang="ru-RU" dirty="0" err="1" smtClean="0"/>
              <a:t>СПбПУ</a:t>
            </a:r>
            <a:r>
              <a:rPr lang="ru-RU" dirty="0" smtClean="0"/>
              <a:t> в </a:t>
            </a:r>
            <a:r>
              <a:rPr lang="en-US" dirty="0" smtClean="0"/>
              <a:t>WOS (2000-2018)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Лист1!$A$2:$A$11</c:f>
              <c:strCache>
                <c:ptCount val="10"/>
                <c:pt idx="0">
                  <c:v>Physics</c:v>
                </c:pt>
                <c:pt idx="1">
                  <c:v>Chemistry</c:v>
                </c:pt>
                <c:pt idx="2">
                  <c:v>Engineering</c:v>
                </c:pt>
                <c:pt idx="3">
                  <c:v>Materials Science</c:v>
                </c:pt>
                <c:pt idx="4">
                  <c:v>Biology</c:v>
                </c:pt>
                <c:pt idx="5">
                  <c:v>Space Science</c:v>
                </c:pt>
                <c:pt idx="6">
                  <c:v>Computer Science</c:v>
                </c:pt>
                <c:pt idx="7">
                  <c:v>Medicine</c:v>
                </c:pt>
                <c:pt idx="8">
                  <c:v>Social Sciences</c:v>
                </c:pt>
                <c:pt idx="9">
                  <c:v>Economics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4541</c:v>
                </c:pt>
                <c:pt idx="1">
                  <c:v>1191</c:v>
                </c:pt>
                <c:pt idx="2">
                  <c:v>919</c:v>
                </c:pt>
                <c:pt idx="3">
                  <c:v>903</c:v>
                </c:pt>
                <c:pt idx="4">
                  <c:v>360</c:v>
                </c:pt>
                <c:pt idx="5">
                  <c:v>208</c:v>
                </c:pt>
                <c:pt idx="6">
                  <c:v>121</c:v>
                </c:pt>
                <c:pt idx="7">
                  <c:v>74</c:v>
                </c:pt>
                <c:pt idx="8">
                  <c:v>45</c:v>
                </c:pt>
                <c:pt idx="9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Цитирования статей журнала в </a:t>
            </a:r>
            <a:r>
              <a:rPr lang="en-US" dirty="0" smtClean="0"/>
              <a:t>Scopus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НТВ СПбПУ. Ест. и инж. науки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Лист1!$A$2:$A$6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4"/>
                <c:pt idx="0">
                  <c:v>31</c:v>
                </c:pt>
                <c:pt idx="1">
                  <c:v>25</c:v>
                </c:pt>
                <c:pt idx="2">
                  <c:v>48</c:v>
                </c:pt>
                <c:pt idx="3">
                  <c:v>69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НТВ СПбГПУ. Инф. Телекомм. Упр.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Лист1!$A$2:$A$6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4"/>
                <c:pt idx="0">
                  <c:v>5</c:v>
                </c:pt>
                <c:pt idx="1">
                  <c:v>13</c:v>
                </c:pt>
                <c:pt idx="2">
                  <c:v>18</c:v>
                </c:pt>
                <c:pt idx="3">
                  <c:v>30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НТВ СПбГПУ. Гум. и общ. науки 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Лист1!$A$2:$A$6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4"/>
                <c:pt idx="0">
                  <c:v>2</c:v>
                </c:pt>
                <c:pt idx="1">
                  <c:v>7</c:v>
                </c:pt>
                <c:pt idx="2">
                  <c:v>9</c:v>
                </c:pt>
                <c:pt idx="3">
                  <c:v>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НТВ СПбГПУ. Физ.-мат. науки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Лист1!$A$2:$A$6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Лист1!$E$2:$E$6</c:f>
              <c:numCache>
                <c:formatCode>General</c:formatCode>
                <c:ptCount val="4"/>
                <c:pt idx="0">
                  <c:v>12</c:v>
                </c:pt>
                <c:pt idx="1">
                  <c:v>10</c:v>
                </c:pt>
                <c:pt idx="2">
                  <c:v>29</c:v>
                </c:pt>
                <c:pt idx="3">
                  <c:v>41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НТВ СПбГПУ. Экон. науки 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Лист1!$A$2:$A$6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Лист1!$F$2:$F$6</c:f>
              <c:numCache>
                <c:formatCode>General</c:formatCode>
                <c:ptCount val="4"/>
                <c:pt idx="0">
                  <c:v>0</c:v>
                </c:pt>
                <c:pt idx="1">
                  <c:v>4</c:v>
                </c:pt>
                <c:pt idx="2">
                  <c:v>6</c:v>
                </c:pt>
                <c:pt idx="3">
                  <c:v>9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Инж.-строит. журнал 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Лист1!$A$2:$A$6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Лист1!$G$2:$G$6</c:f>
              <c:numCache>
                <c:formatCode>General</c:formatCode>
                <c:ptCount val="4"/>
                <c:pt idx="0">
                  <c:v>130</c:v>
                </c:pt>
                <c:pt idx="1">
                  <c:v>82</c:v>
                </c:pt>
                <c:pt idx="2">
                  <c:v>112</c:v>
                </c:pt>
                <c:pt idx="3">
                  <c:v>169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Materials Physics and Mechanics 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Лист1!$A$2:$A$6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Лист1!$H$2:$H$6</c:f>
              <c:numCache>
                <c:formatCode>General</c:formatCode>
                <c:ptCount val="4"/>
                <c:pt idx="0">
                  <c:v>92</c:v>
                </c:pt>
                <c:pt idx="1">
                  <c:v>130</c:v>
                </c:pt>
                <c:pt idx="2">
                  <c:v>190</c:v>
                </c:pt>
                <c:pt idx="3">
                  <c:v>209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Проблемы информ. без-ти. Комп. Системы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Лист1!$A$2:$A$6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Лист1!$I$2:$I$6</c:f>
              <c:numCache>
                <c:formatCode>General</c:formatCode>
                <c:ptCount val="4"/>
                <c:pt idx="2">
                  <c:v>7</c:v>
                </c:pt>
                <c:pt idx="3">
                  <c:v>6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Теория механизмов и машин 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Лист1!$A$2:$A$6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Лист1!$J$2:$J$6</c:f>
              <c:numCache>
                <c:formatCode>General</c:formatCode>
                <c:ptCount val="4"/>
                <c:pt idx="0">
                  <c:v>6</c:v>
                </c:pt>
                <c:pt idx="1">
                  <c:v>8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Стр-во уник. зданий и сооружений 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Лист1!$A$2:$A$6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Лист1!$K$2:$K$6</c:f>
              <c:numCache>
                <c:formatCode>General</c:formatCode>
                <c:ptCount val="4"/>
                <c:pt idx="0">
                  <c:v>71</c:v>
                </c:pt>
                <c:pt idx="1">
                  <c:v>35</c:v>
                </c:pt>
                <c:pt idx="2">
                  <c:v>62</c:v>
                </c:pt>
                <c:pt idx="3">
                  <c:v>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3915648"/>
        <c:axId val="44381248"/>
      </c:lineChart>
      <c:catAx>
        <c:axId val="133915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381248"/>
        <c:crosses val="autoZero"/>
        <c:auto val="1"/>
        <c:lblAlgn val="ctr"/>
        <c:lblOffset val="100"/>
        <c:noMultiLvlLbl val="0"/>
      </c:catAx>
      <c:valAx>
        <c:axId val="44381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3915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2DFF41-C9BC-4F57-A02B-C4300D620D0F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1A2CF3-B9F3-486F-BF4E-4606083EF3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637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A2CF3-B9F3-486F-BF4E-4606083EF31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318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A2CF3-B9F3-486F-BF4E-4606083EF31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108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A2CF3-B9F3-486F-BF4E-4606083EF31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674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B40B8-DA9A-4108-ADC5-A28D96A302D3}" type="datetime1">
              <a:rPr lang="ru-RU" smtClean="0"/>
              <a:t>20.04.2018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5BD9B-36C2-488D-9627-ADBD1BC84E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512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DDAA-02CA-4EAF-ABEA-6089F1366522}" type="datetime1">
              <a:rPr lang="ru-RU" smtClean="0"/>
              <a:t>20.04.2018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5BD9B-36C2-488D-9627-ADBD1BC84E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047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08ACE-6530-4E1F-BC04-423769A8763C}" type="datetime1">
              <a:rPr lang="ru-RU" smtClean="0"/>
              <a:t>20.04.2018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5BD9B-36C2-488D-9627-ADBD1BC84ED5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9173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C8BA-6872-4A3E-8262-085518236CA4}" type="datetime1">
              <a:rPr lang="ru-RU" smtClean="0"/>
              <a:t>20.04.2018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5BD9B-36C2-488D-9627-ADBD1BC84E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44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1C8E-97A6-4913-BEAF-68F4A2220A06}" type="datetime1">
              <a:rPr lang="ru-RU" smtClean="0"/>
              <a:t>20.04.2018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5BD9B-36C2-488D-9627-ADBD1BC84ED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6134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06D2A-3A71-45FB-8DB5-7470560290DD}" type="datetime1">
              <a:rPr lang="ru-RU" smtClean="0"/>
              <a:t>20.04.2018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5BD9B-36C2-488D-9627-ADBD1BC84E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1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670C-038F-4FF3-8C9D-EF37F9A1A6F5}" type="datetime1">
              <a:rPr lang="ru-RU" smtClean="0"/>
              <a:t>20.04.2018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5BD9B-36C2-488D-9627-ADBD1BC84E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57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68734-ED28-435D-A6AA-CE64E3A6D0D8}" type="datetime1">
              <a:rPr lang="ru-RU" smtClean="0"/>
              <a:t>20.04.2018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5BD9B-36C2-488D-9627-ADBD1BC84E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429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698C9-6EF8-442C-A2D6-196E1986D7BE}" type="datetime1">
              <a:rPr lang="ru-RU" smtClean="0"/>
              <a:t>20.04.2018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5BD9B-36C2-488D-9627-ADBD1BC84E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766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413C-832A-40CC-8E6D-5584325C6A69}" type="datetime1">
              <a:rPr lang="ru-RU" smtClean="0"/>
              <a:t>20.04.2018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5BD9B-36C2-488D-9627-ADBD1BC84E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497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469F-66E2-47CF-BC29-38EE8C5554EB}" type="datetime1">
              <a:rPr lang="ru-RU" smtClean="0"/>
              <a:t>20.04.2018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5BD9B-36C2-488D-9627-ADBD1BC84E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696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D82CC-9227-4D64-9D7B-18DC2383A36F}" type="datetime1">
              <a:rPr lang="ru-RU" smtClean="0"/>
              <a:t>20.04.2018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5BD9B-36C2-488D-9627-ADBD1BC84E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446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6187B-9618-4554-A272-706D6ED49436}" type="datetime1">
              <a:rPr lang="ru-RU" smtClean="0"/>
              <a:t>20.04.2018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5BD9B-36C2-488D-9627-ADBD1BC84E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857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1C0D-ACE6-49E4-A1CA-C58255D61DCE}" type="datetime1">
              <a:rPr lang="ru-RU" smtClean="0"/>
              <a:t>20.04.2018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5BD9B-36C2-488D-9627-ADBD1BC84E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239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1D055-D042-41BF-B8A1-AF72B5300140}" type="datetime1">
              <a:rPr lang="ru-RU" smtClean="0"/>
              <a:t>20.04.2018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5BD9B-36C2-488D-9627-ADBD1BC84E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255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A6272-D85C-46BD-AFA6-321ECD5AE3C3}" type="datetime1">
              <a:rPr lang="ru-RU" smtClean="0"/>
              <a:t>20.04.2018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5BD9B-36C2-488D-9627-ADBD1BC84E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380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672E0-32C1-48F0-9A0C-3D09A0E09DD2}" type="datetime1">
              <a:rPr lang="ru-RU" smtClean="0"/>
              <a:t>20.04.2018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7B5BD9B-36C2-488D-9627-ADBD1BC84E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370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Аудит научных журналов </a:t>
            </a:r>
            <a:r>
              <a:rPr lang="ru-RU" b="1" dirty="0" smtClean="0"/>
              <a:t>университета:  чего </a:t>
            </a:r>
            <a:r>
              <a:rPr lang="ru-RU" b="1" dirty="0"/>
              <a:t>мы не знаем о нас самих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046175"/>
            <a:ext cx="9144000" cy="1655762"/>
          </a:xfrm>
        </p:spPr>
        <p:txBody>
          <a:bodyPr/>
          <a:lstStyle/>
          <a:p>
            <a:r>
              <a:rPr lang="ru-RU" dirty="0" smtClean="0"/>
              <a:t>В.М. </a:t>
            </a:r>
            <a:r>
              <a:rPr lang="ru-RU" dirty="0" err="1" smtClean="0"/>
              <a:t>Якубсон</a:t>
            </a:r>
            <a:r>
              <a:rPr lang="ru-RU" dirty="0" smtClean="0"/>
              <a:t>, </a:t>
            </a:r>
          </a:p>
          <a:p>
            <a:r>
              <a:rPr lang="ru-RU" dirty="0" smtClean="0"/>
              <a:t>Начальник Управления периодических научных изданий,</a:t>
            </a:r>
          </a:p>
          <a:p>
            <a:r>
              <a:rPr lang="ru-RU" dirty="0" smtClean="0"/>
              <a:t>Санкт-Петербургский политехнический университет Петра Великого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924093" y="6031774"/>
            <a:ext cx="493288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0000"/>
                </a:solidFill>
                <a:latin typeface="Trebuchet MS" panose="020B0603020202020204" pitchFamily="34" charset="0"/>
              </a:rPr>
              <a:t>Научное издание международного уровня - </a:t>
            </a:r>
            <a:r>
              <a:rPr lang="ru-RU" sz="16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2018</a:t>
            </a:r>
            <a:endParaRPr lang="ru-RU" sz="16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598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ru-RU" dirty="0" smtClean="0"/>
              <a:t>Результаты проведения аудита. </a:t>
            </a:r>
            <a:r>
              <a:rPr lang="ru-RU" dirty="0" err="1" smtClean="0"/>
              <a:t>Наукометрия</a:t>
            </a:r>
            <a:r>
              <a:rPr lang="ru-RU" dirty="0" smtClean="0"/>
              <a:t> - РИНЦ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6433766"/>
              </p:ext>
            </p:extLst>
          </p:nvPr>
        </p:nvGraphicFramePr>
        <p:xfrm>
          <a:off x="677863" y="2160588"/>
          <a:ext cx="10747781" cy="409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7071"/>
                <a:gridCol w="977071"/>
                <a:gridCol w="977071"/>
                <a:gridCol w="977071"/>
                <a:gridCol w="977071"/>
                <a:gridCol w="977071"/>
                <a:gridCol w="977071"/>
                <a:gridCol w="977071"/>
                <a:gridCol w="977071"/>
                <a:gridCol w="977071"/>
                <a:gridCol w="977071"/>
              </a:tblGrid>
              <a:tr h="370840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НТВ </a:t>
                      </a:r>
                      <a:r>
                        <a:rPr lang="ru-RU" sz="1300" dirty="0" err="1" smtClean="0"/>
                        <a:t>СПбГПУ</a:t>
                      </a:r>
                      <a:r>
                        <a:rPr lang="ru-RU" sz="1300" dirty="0" smtClean="0"/>
                        <a:t>. Физико-математические</a:t>
                      </a:r>
                      <a:r>
                        <a:rPr lang="ru-RU" sz="1300" baseline="0" dirty="0" smtClean="0"/>
                        <a:t> науки</a:t>
                      </a:r>
                      <a:endParaRPr lang="ru-RU" sz="1300" dirty="0" smtClean="0"/>
                    </a:p>
                    <a:p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Materials Physics and Mechanics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Инженерно-строительный журнал</a:t>
                      </a:r>
                    </a:p>
                    <a:p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НТВ. </a:t>
                      </a:r>
                      <a:r>
                        <a:rPr lang="ru-RU" sz="1300" dirty="0" err="1" smtClean="0"/>
                        <a:t>СПбПУ</a:t>
                      </a:r>
                      <a:r>
                        <a:rPr lang="ru-RU" sz="1300" dirty="0" smtClean="0"/>
                        <a:t>. Естественные и инженерные науки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НТВ</a:t>
                      </a:r>
                      <a:r>
                        <a:rPr lang="ru-RU" sz="1300" baseline="0" dirty="0" smtClean="0"/>
                        <a:t> </a:t>
                      </a:r>
                      <a:r>
                        <a:rPr lang="ru-RU" sz="1300" baseline="0" dirty="0" err="1" smtClean="0"/>
                        <a:t>СПбГПУ</a:t>
                      </a:r>
                      <a:r>
                        <a:rPr lang="ru-RU" sz="1300" baseline="0" dirty="0" smtClean="0"/>
                        <a:t>. Информатика. Телекоммуникации. Управление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Строительство</a:t>
                      </a:r>
                      <a:r>
                        <a:rPr lang="ru-RU" sz="1300" baseline="0" dirty="0" smtClean="0"/>
                        <a:t> уникальных зданий и сооружений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Теория механизмов и машин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Проблемы информационной безопасности. Компьютерные системы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НТВ </a:t>
                      </a:r>
                      <a:r>
                        <a:rPr lang="ru-RU" sz="1300" dirty="0" err="1" smtClean="0"/>
                        <a:t>СПбГПУ</a:t>
                      </a:r>
                      <a:r>
                        <a:rPr lang="ru-RU" sz="1300" dirty="0" smtClean="0"/>
                        <a:t>. Экономические</a:t>
                      </a:r>
                      <a:r>
                        <a:rPr lang="ru-RU" sz="1300" baseline="0" dirty="0" smtClean="0"/>
                        <a:t> науки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НТВ </a:t>
                      </a:r>
                      <a:r>
                        <a:rPr lang="ru-RU" sz="1300" dirty="0" err="1" smtClean="0"/>
                        <a:t>СПбГПУ</a:t>
                      </a:r>
                      <a:r>
                        <a:rPr lang="ru-RU" sz="1300" dirty="0" smtClean="0"/>
                        <a:t>. Гуманитарные и общественные науки</a:t>
                      </a:r>
                      <a:endParaRPr lang="ru-RU" sz="1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Место в рейтинге РИНЦ по основной тематике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74 из 88 (Физика)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67 из 77 (Математика)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  <a:p>
                      <a:endParaRPr lang="ru-RU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</a:t>
                      </a:r>
                      <a:r>
                        <a:rPr lang="ru-RU" sz="1400" baseline="0" dirty="0" smtClean="0"/>
                        <a:t> из 30 (Механика)</a:t>
                      </a:r>
                    </a:p>
                    <a:p>
                      <a:r>
                        <a:rPr lang="ru-RU" sz="1400" dirty="0" smtClean="0"/>
                        <a:t>41 из 88 (Физика)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 из 67 (Строительство)</a:t>
                      </a:r>
                      <a:endParaRPr lang="ru-RU" sz="14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36 из 101 (Машиностроение)*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37 из 93 (Автоматика. </a:t>
                      </a:r>
                      <a:r>
                        <a:rPr lang="ru-RU" sz="1400" dirty="0" err="1" smtClean="0"/>
                        <a:t>Вычисл</a:t>
                      </a:r>
                      <a:r>
                        <a:rPr lang="ru-RU" sz="1400" dirty="0" smtClean="0"/>
                        <a:t>. техника)</a:t>
                      </a:r>
                    </a:p>
                    <a:p>
                      <a:r>
                        <a:rPr lang="ru-RU" sz="1400" dirty="0" smtClean="0"/>
                        <a:t>14 из 59 (Электроника. Радиотехника)*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28 из 67 (Строительство)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57 из 101 (Машиностроение)</a:t>
                      </a:r>
                    </a:p>
                    <a:p>
                      <a:r>
                        <a:rPr lang="ru-RU" sz="1400" baseline="0" dirty="0" smtClean="0"/>
                        <a:t>19 из 30 (Механика) </a:t>
                      </a:r>
                      <a:endParaRPr lang="ru-RU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48 из 93 (Автоматика. </a:t>
                      </a:r>
                      <a:r>
                        <a:rPr lang="ru-RU" sz="1400" dirty="0" err="1" smtClean="0"/>
                        <a:t>Вычисл</a:t>
                      </a:r>
                      <a:r>
                        <a:rPr lang="ru-RU" sz="1400" dirty="0" smtClean="0"/>
                        <a:t>. техника)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169 из 367 (Экономика)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87 из 204 (Педагогика)*</a:t>
                      </a:r>
                    </a:p>
                    <a:p>
                      <a:r>
                        <a:rPr lang="ru-RU" sz="1400" dirty="0" smtClean="0"/>
                        <a:t>40 из 58 (Философия)*</a:t>
                      </a:r>
                    </a:p>
                    <a:p>
                      <a:endParaRPr lang="ru-RU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01189" y="6490336"/>
            <a:ext cx="975268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rgbClr val="000000"/>
                </a:solidFill>
                <a:latin typeface="Tahoma" panose="020B0604030504040204" pitchFamily="34" charset="0"/>
              </a:rPr>
              <a:t>* В информации о журнале в РИНЦ этой категории нет, выбрана как одна из основных по тематическому распределению статей</a:t>
            </a:r>
            <a:endParaRPr lang="ru-RU" sz="1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5BD9B-36C2-488D-9627-ADBD1BC84ED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596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ru-RU" dirty="0" smtClean="0"/>
              <a:t>Результаты проведения аудита. </a:t>
            </a:r>
            <a:r>
              <a:rPr lang="ru-RU" dirty="0" err="1" smtClean="0"/>
              <a:t>Наукометрия</a:t>
            </a:r>
            <a:r>
              <a:rPr lang="ru-RU" dirty="0" smtClean="0"/>
              <a:t> - </a:t>
            </a:r>
            <a:r>
              <a:rPr lang="en-US" dirty="0" smtClean="0"/>
              <a:t>Scopus</a:t>
            </a:r>
            <a:endParaRPr lang="ru-RU" dirty="0"/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8387442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5BD9B-36C2-488D-9627-ADBD1BC84ED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601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ru-RU" dirty="0" smtClean="0"/>
              <a:t>Результаты проведения аудита. Предложения по оптимизации журналов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Закрытие реально не выходящих изданий: 4</a:t>
            </a:r>
          </a:p>
          <a:p>
            <a:r>
              <a:rPr lang="ru-RU" dirty="0" smtClean="0"/>
              <a:t>Перевод периодических изданий, реально являющихся трудами конференций, на </a:t>
            </a:r>
            <a:r>
              <a:rPr lang="en-US" dirty="0" smtClean="0"/>
              <a:t>ISBN</a:t>
            </a:r>
            <a:r>
              <a:rPr lang="ru-RU" dirty="0" smtClean="0"/>
              <a:t>, и прекращение их регистрации как периодических: 5</a:t>
            </a:r>
          </a:p>
          <a:p>
            <a:r>
              <a:rPr lang="ru-RU" dirty="0" smtClean="0"/>
              <a:t>Перевод статуса изданий из научного в научно-популярное, аналитическое: 2</a:t>
            </a:r>
          </a:p>
          <a:p>
            <a:r>
              <a:rPr lang="ru-RU" dirty="0" smtClean="0"/>
              <a:t>Пересмотр принципов поддержки существующих изданий и открытия/ участия в новых изданиях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5BD9B-36C2-488D-9627-ADBD1BC84ED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255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ru-RU" dirty="0" smtClean="0"/>
              <a:t>Результаты проведения аудита. Пересмотр принципов поддержки существующих изданий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Цель университета как издателя – формирование репутации международного научного центра, соответственно, журналы должны выходить на международный уровень</a:t>
            </a:r>
          </a:p>
          <a:p>
            <a:r>
              <a:rPr lang="ru-RU" dirty="0" smtClean="0"/>
              <a:t>Университет оказывает методическую, информационную, технологическую и политическую поддержку всем изданиям, учредителем которых он является, независимо от источников финансирования издания</a:t>
            </a:r>
          </a:p>
          <a:p>
            <a:r>
              <a:rPr lang="ru-RU" dirty="0" smtClean="0"/>
              <a:t>Целесообразность издания научного журнала определяется в первую очередь не университетом, а профильными институтами</a:t>
            </a:r>
          </a:p>
          <a:p>
            <a:r>
              <a:rPr lang="ru-RU" dirty="0" smtClean="0"/>
              <a:t>Университет осуществляет контроль соответствия всех изданий, </a:t>
            </a:r>
            <a:r>
              <a:rPr lang="ru-RU" dirty="0"/>
              <a:t>учредителем которых он является, </a:t>
            </a:r>
            <a:r>
              <a:rPr lang="ru-RU" dirty="0" smtClean="0"/>
              <a:t>современным редакционно-издательским стандартам, а также минимальным требованиям, установленным внутренними нормативными актами</a:t>
            </a:r>
          </a:p>
          <a:p>
            <a:r>
              <a:rPr lang="ru-RU" dirty="0" smtClean="0"/>
              <a:t>Финансовая поддержка предоставляется централизованно на проектной основе изданиям, имеющим успешные показатели и представившим убедительные программы развития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5BD9B-36C2-488D-9627-ADBD1BC84ED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210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ru-RU" dirty="0" smtClean="0"/>
              <a:t>Результаты проведения аудита. Пересмотр принципов открытия новых изданий / участия в существующих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369594"/>
            <a:ext cx="8596668" cy="3880773"/>
          </a:xfrm>
        </p:spPr>
        <p:txBody>
          <a:bodyPr/>
          <a:lstStyle/>
          <a:p>
            <a:r>
              <a:rPr lang="ru-RU" dirty="0" smtClean="0"/>
              <a:t>Инициатива открытия / участия в новом издании должна исходить от директора института и быть обоснована с учетом имеющихся в портфеле вуза изданий</a:t>
            </a:r>
          </a:p>
          <a:p>
            <a:r>
              <a:rPr lang="ru-RU" dirty="0" smtClean="0"/>
              <a:t>Университет осуществляет контроль соответствия новых изданий современным редакционно-издательским стандартам, а также минимальным требованиям, установленным внутренними нормативными актами</a:t>
            </a:r>
          </a:p>
          <a:p>
            <a:r>
              <a:rPr lang="ru-RU" dirty="0" smtClean="0"/>
              <a:t>Финансовая поддержка предоставляется централизованно на проектной основе изданиям, имеющим успешные показатели и представившим убедительные программы развития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5BD9B-36C2-488D-9627-ADBD1BC84ED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916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ru-RU" dirty="0"/>
              <a:t>Результаты проведения аудита. Минимальные требования к журналам </a:t>
            </a:r>
            <a:r>
              <a:rPr lang="ru-RU" dirty="0" err="1"/>
              <a:t>СПбПУ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369594"/>
            <a:ext cx="8596668" cy="3880773"/>
          </a:xfrm>
        </p:spPr>
        <p:txBody>
          <a:bodyPr/>
          <a:lstStyle/>
          <a:p>
            <a:r>
              <a:rPr lang="ru-RU" dirty="0" smtClean="0">
                <a:latin typeface="Arno Pro Caption" pitchFamily="18" charset="0"/>
              </a:rPr>
              <a:t>соблюдение </a:t>
            </a:r>
            <a:r>
              <a:rPr lang="ru-RU" dirty="0">
                <a:latin typeface="Arno Pro Caption" pitchFamily="18" charset="0"/>
              </a:rPr>
              <a:t>законодательства РФ и </a:t>
            </a:r>
            <a:r>
              <a:rPr lang="ru-RU" dirty="0" smtClean="0">
                <a:latin typeface="Arno Pro Caption" pitchFamily="18" charset="0"/>
              </a:rPr>
              <a:t>соответствие нормативным документам </a:t>
            </a:r>
            <a:r>
              <a:rPr lang="ru-RU" dirty="0">
                <a:latin typeface="Arno Pro Caption" pitchFamily="18" charset="0"/>
              </a:rPr>
              <a:t>в издательской области</a:t>
            </a:r>
          </a:p>
          <a:p>
            <a:r>
              <a:rPr lang="ru-RU" dirty="0">
                <a:latin typeface="Arno Pro Caption" pitchFamily="18" charset="0"/>
              </a:rPr>
              <a:t>обязательное рецензирование и  профессиональное редактирование текстов;</a:t>
            </a:r>
          </a:p>
          <a:p>
            <a:r>
              <a:rPr lang="ru-RU" smtClean="0">
                <a:latin typeface="Arno Pro Caption" pitchFamily="18" charset="0"/>
              </a:rPr>
              <a:t>использование типового </a:t>
            </a:r>
            <a:r>
              <a:rPr lang="ru-RU" dirty="0">
                <a:latin typeface="Arno Pro Caption" pitchFamily="18" charset="0"/>
              </a:rPr>
              <a:t>сайта с полнофункциональной англоязычной версией;</a:t>
            </a:r>
          </a:p>
          <a:p>
            <a:r>
              <a:rPr lang="ru-RU" dirty="0">
                <a:latin typeface="Arno Pro Caption" pitchFamily="18" charset="0"/>
              </a:rPr>
              <a:t>использование </a:t>
            </a:r>
            <a:r>
              <a:rPr lang="ru-RU" dirty="0" smtClean="0">
                <a:latin typeface="Arno Pro Caption" pitchFamily="18" charset="0"/>
              </a:rPr>
              <a:t>Электронной редакции;</a:t>
            </a:r>
            <a:endParaRPr lang="ru-RU" dirty="0">
              <a:latin typeface="Arno Pro Caption" pitchFamily="18" charset="0"/>
            </a:endParaRPr>
          </a:p>
          <a:p>
            <a:r>
              <a:rPr lang="ru-RU" dirty="0">
                <a:latin typeface="Arno Pro Caption" pitchFamily="18" charset="0"/>
              </a:rPr>
              <a:t>соответствие требованиям РИНЦ и оперативная, регулярная передача метаданных;</a:t>
            </a:r>
          </a:p>
          <a:p>
            <a:r>
              <a:rPr lang="ru-RU" dirty="0">
                <a:latin typeface="Arno Pro Caption" pitchFamily="18" charset="0"/>
              </a:rPr>
              <a:t>соблюдение этических принципов научных изданий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5BD9B-36C2-488D-9627-ADBD1BC84ED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876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проведения аудита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99035"/>
            <a:ext cx="8596668" cy="3880773"/>
          </a:xfrm>
        </p:spPr>
        <p:txBody>
          <a:bodyPr/>
          <a:lstStyle/>
          <a:p>
            <a:r>
              <a:rPr lang="ru-RU" dirty="0" smtClean="0"/>
              <a:t>Сбор актуальной информации о научных журналах, учредителем или издателем которых является </a:t>
            </a:r>
            <a:r>
              <a:rPr lang="ru-RU" dirty="0" err="1" smtClean="0"/>
              <a:t>СПбПУ</a:t>
            </a:r>
            <a:endParaRPr lang="ru-RU" dirty="0" smtClean="0"/>
          </a:p>
          <a:p>
            <a:r>
              <a:rPr lang="ru-RU" dirty="0" smtClean="0"/>
              <a:t>Анализ соответствия журналов текущей нормативно-правовой базе, а также запросам университета</a:t>
            </a:r>
          </a:p>
          <a:p>
            <a:r>
              <a:rPr lang="ru-RU" dirty="0" err="1" smtClean="0"/>
              <a:t>Наукометрический</a:t>
            </a:r>
            <a:r>
              <a:rPr lang="ru-RU" dirty="0" smtClean="0"/>
              <a:t> анализ деятельности журналов</a:t>
            </a:r>
          </a:p>
          <a:p>
            <a:r>
              <a:rPr lang="ru-RU" dirty="0" smtClean="0"/>
              <a:t>Актуализация внутренних нормативных актов в области научной периодики</a:t>
            </a:r>
          </a:p>
          <a:p>
            <a:r>
              <a:rPr lang="ru-RU" dirty="0" smtClean="0"/>
              <a:t>Представление актуальной информации о журналах на сайте университета и в других открытых источниках</a:t>
            </a:r>
          </a:p>
          <a:p>
            <a:r>
              <a:rPr lang="ru-RU" dirty="0" smtClean="0"/>
              <a:t>Повышение </a:t>
            </a:r>
            <a:r>
              <a:rPr lang="ru-RU" dirty="0" err="1"/>
              <a:t>наукометрических</a:t>
            </a:r>
            <a:r>
              <a:rPr lang="ru-RU" dirty="0"/>
              <a:t> показателей журналов и их продвижение в МНБД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5BD9B-36C2-488D-9627-ADBD1BC84ED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445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Процедура проведения аудита</a:t>
            </a:r>
            <a:br>
              <a:rPr lang="ru-RU" dirty="0" smtClean="0"/>
            </a:br>
            <a:r>
              <a:rPr lang="ru-RU" sz="2400" dirty="0" smtClean="0"/>
              <a:t>(01.02.2018–13.04.2018)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Заполнение редактором журнала Паспорта научного журнала, содержащего основные издательские сведения, цели и задачи журнала, информацию о редколлегии</a:t>
            </a:r>
          </a:p>
          <a:p>
            <a:r>
              <a:rPr lang="ru-RU" dirty="0" smtClean="0"/>
              <a:t>Предоставление копий учредительных и регистрационных документов журналов в УПНИ</a:t>
            </a:r>
          </a:p>
          <a:p>
            <a:r>
              <a:rPr lang="ru-RU" dirty="0" smtClean="0"/>
              <a:t>Анализ сотрудниками УПНИ оформления журнала, сайта журнала, профиля журнала в </a:t>
            </a:r>
            <a:r>
              <a:rPr lang="en-US" dirty="0" err="1" smtClean="0"/>
              <a:t>Elibrary</a:t>
            </a:r>
            <a:endParaRPr lang="ru-RU" dirty="0" smtClean="0"/>
          </a:p>
          <a:p>
            <a:r>
              <a:rPr lang="ru-RU" dirty="0" smtClean="0"/>
              <a:t>Ответ на вопросы по редакционным процессам и заполнение результатов аудита, подписание редактором и начальником УПНИ</a:t>
            </a:r>
          </a:p>
          <a:p>
            <a:r>
              <a:rPr lang="ru-RU" dirty="0" err="1" smtClean="0"/>
              <a:t>Наукометрический</a:t>
            </a:r>
            <a:r>
              <a:rPr lang="ru-RU" dirty="0" smtClean="0"/>
              <a:t> анализ деятельности журналов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5BD9B-36C2-488D-9627-ADBD1BC84ED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725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3350769"/>
              </p:ext>
            </p:extLst>
          </p:nvPr>
        </p:nvGraphicFramePr>
        <p:xfrm>
          <a:off x="6092280" y="1047108"/>
          <a:ext cx="3939994" cy="557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Acrobat Document" r:id="rId3" imgW="5667124" imgH="8019903" progId="Acrobat.Document.2017">
                  <p:embed/>
                </p:oleObj>
              </mc:Choice>
              <mc:Fallback>
                <p:oleObj name="Acrobat Document" r:id="rId3" imgW="5667124" imgH="8019903" progId="Acrobat.Document.20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2280" y="1047108"/>
                        <a:ext cx="3939994" cy="557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Процедура проведения аудита</a:t>
            </a:r>
            <a:br>
              <a:rPr lang="ru-RU" dirty="0" smtClean="0"/>
            </a:br>
            <a:r>
              <a:rPr lang="ru-RU" sz="2400" dirty="0" smtClean="0"/>
              <a:t>(01.02.2018–13.04.2018)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29127" t="11645" r="29604" b="7808"/>
          <a:stretch/>
        </p:blipFill>
        <p:spPr>
          <a:xfrm>
            <a:off x="677334" y="1776549"/>
            <a:ext cx="2847703" cy="31263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/>
          <a:srcRect l="29490" t="12571" r="30143" b="8350"/>
          <a:stretch/>
        </p:blipFill>
        <p:spPr>
          <a:xfrm>
            <a:off x="2776850" y="2807879"/>
            <a:ext cx="3461480" cy="3814354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5BD9B-36C2-488D-9627-ADBD1BC84ED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524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проведения аудита. Журналы </a:t>
            </a:r>
            <a:r>
              <a:rPr lang="ru-RU" dirty="0" err="1" smtClean="0"/>
              <a:t>СПбПУ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05214"/>
          </a:xfrm>
        </p:spPr>
        <p:txBody>
          <a:bodyPr>
            <a:normAutofit fontScale="32500" lnSpcReduction="20000"/>
          </a:bodyPr>
          <a:lstStyle/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3700" dirty="0" smtClean="0"/>
              <a:t>Научно-технические </a:t>
            </a:r>
            <a:r>
              <a:rPr lang="ru-RU" sz="3700" dirty="0"/>
              <a:t>ведомости </a:t>
            </a:r>
            <a:r>
              <a:rPr lang="ru-RU" sz="3700" dirty="0" err="1" smtClean="0"/>
              <a:t>СПбПУ</a:t>
            </a:r>
            <a:r>
              <a:rPr lang="ru-RU" sz="3700" dirty="0"/>
              <a:t>. Естественные и инженерные </a:t>
            </a:r>
            <a:r>
              <a:rPr lang="ru-RU" sz="3700" dirty="0" smtClean="0"/>
              <a:t>науки (учредитель, издатель)</a:t>
            </a:r>
            <a:endParaRPr lang="ru-RU" sz="3700" dirty="0"/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3700" dirty="0" smtClean="0"/>
              <a:t>Научно-технические </a:t>
            </a:r>
            <a:r>
              <a:rPr lang="ru-RU" sz="3700" dirty="0"/>
              <a:t>ведомости </a:t>
            </a:r>
            <a:r>
              <a:rPr lang="ru-RU" sz="3700" dirty="0" err="1" smtClean="0"/>
              <a:t>СПбГПУ</a:t>
            </a:r>
            <a:r>
              <a:rPr lang="ru-RU" sz="3700" dirty="0" smtClean="0"/>
              <a:t>. </a:t>
            </a:r>
            <a:r>
              <a:rPr lang="ru-RU" sz="3700" dirty="0"/>
              <a:t>Информатика. Телекоммуникации. </a:t>
            </a:r>
            <a:r>
              <a:rPr lang="ru-RU" sz="3700" dirty="0" smtClean="0"/>
              <a:t>Управление (учредитель, издатель)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3700" dirty="0" smtClean="0"/>
              <a:t>Научно-технические </a:t>
            </a:r>
            <a:r>
              <a:rPr lang="ru-RU" sz="3700" dirty="0"/>
              <a:t>ведомости </a:t>
            </a:r>
            <a:r>
              <a:rPr lang="ru-RU" sz="3700" dirty="0" err="1" smtClean="0"/>
              <a:t>СПбГПУ</a:t>
            </a:r>
            <a:r>
              <a:rPr lang="ru-RU" sz="3700" dirty="0" smtClean="0"/>
              <a:t>. </a:t>
            </a:r>
            <a:r>
              <a:rPr lang="ru-RU" sz="3700" dirty="0"/>
              <a:t>Гуманитарные и общественные </a:t>
            </a:r>
            <a:r>
              <a:rPr lang="ru-RU" sz="3700" dirty="0" smtClean="0"/>
              <a:t>науки (учредитель, издатель)</a:t>
            </a:r>
            <a:endParaRPr lang="ru-RU" sz="3700" dirty="0"/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3700" dirty="0" smtClean="0"/>
              <a:t>Научно-технические </a:t>
            </a:r>
            <a:r>
              <a:rPr lang="ru-RU" sz="3700" dirty="0"/>
              <a:t>ведомости </a:t>
            </a:r>
            <a:r>
              <a:rPr lang="ru-RU" sz="3700" dirty="0" err="1" smtClean="0"/>
              <a:t>СПбГПУ</a:t>
            </a:r>
            <a:r>
              <a:rPr lang="ru-RU" sz="3700" dirty="0" smtClean="0"/>
              <a:t>. </a:t>
            </a:r>
            <a:r>
              <a:rPr lang="ru-RU" sz="3700" dirty="0"/>
              <a:t>Физико-математические </a:t>
            </a:r>
            <a:r>
              <a:rPr lang="ru-RU" sz="3700" dirty="0" smtClean="0"/>
              <a:t>науки (учредитель, издатель)</a:t>
            </a:r>
            <a:endParaRPr lang="ru-RU" sz="3700" dirty="0"/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3700" dirty="0" smtClean="0"/>
              <a:t>Научно-технические </a:t>
            </a:r>
            <a:r>
              <a:rPr lang="ru-RU" sz="3700" dirty="0"/>
              <a:t>ведомости </a:t>
            </a:r>
            <a:r>
              <a:rPr lang="ru-RU" sz="3700" dirty="0" err="1" smtClean="0"/>
              <a:t>СПбГПУ</a:t>
            </a:r>
            <a:r>
              <a:rPr lang="ru-RU" sz="3700" dirty="0" smtClean="0"/>
              <a:t>. </a:t>
            </a:r>
            <a:r>
              <a:rPr lang="ru-RU" sz="3700" dirty="0"/>
              <a:t>Экономические </a:t>
            </a:r>
            <a:r>
              <a:rPr lang="ru-RU" sz="3700" dirty="0" smtClean="0"/>
              <a:t>науки (учредитель, издатель)</a:t>
            </a:r>
            <a:endParaRPr lang="ru-RU" sz="3700" dirty="0"/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3700" dirty="0" smtClean="0"/>
              <a:t>Инженерно-строительный журнал (учредитель, издатель)</a:t>
            </a:r>
            <a:endParaRPr lang="ru-RU" sz="3700" dirty="0"/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3700" dirty="0" smtClean="0"/>
              <a:t>Materials </a:t>
            </a:r>
            <a:r>
              <a:rPr lang="en-US" sz="3700" dirty="0"/>
              <a:t>Physics and </a:t>
            </a:r>
            <a:r>
              <a:rPr lang="en-US" sz="3700" dirty="0" smtClean="0"/>
              <a:t>Mechanics</a:t>
            </a:r>
            <a:r>
              <a:rPr lang="ru-RU" sz="3700" dirty="0" smtClean="0"/>
              <a:t> (соучредитель, соиздатель)</a:t>
            </a:r>
            <a:endParaRPr lang="ru-RU" sz="3700" dirty="0"/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3700" dirty="0" smtClean="0"/>
              <a:t>Проблемы </a:t>
            </a:r>
            <a:r>
              <a:rPr lang="ru-RU" sz="3700" dirty="0"/>
              <a:t>информационной безопасности. Компьютерные </a:t>
            </a:r>
            <a:r>
              <a:rPr lang="ru-RU" sz="3700" dirty="0" smtClean="0"/>
              <a:t>системы (учредитель, издатель)</a:t>
            </a:r>
            <a:endParaRPr lang="ru-RU" sz="3700" dirty="0"/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3700" dirty="0" smtClean="0"/>
              <a:t>Теория </a:t>
            </a:r>
            <a:r>
              <a:rPr lang="ru-RU" sz="3700" dirty="0"/>
              <a:t>механизмов и </a:t>
            </a:r>
            <a:r>
              <a:rPr lang="ru-RU" sz="3700" dirty="0" smtClean="0"/>
              <a:t>машин (учредитель, издатель)</a:t>
            </a:r>
            <a:endParaRPr lang="ru-RU" sz="3700" dirty="0"/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3700" dirty="0"/>
              <a:t>Строительство уникальных зданий и </a:t>
            </a:r>
            <a:r>
              <a:rPr lang="ru-RU" sz="3700" dirty="0" smtClean="0"/>
              <a:t>сооружений (издатель)</a:t>
            </a:r>
            <a:endParaRPr lang="ru-RU" sz="3700" dirty="0"/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3700" dirty="0"/>
              <a:t>Труды Санкт-Петербургского политехнического университета Петра </a:t>
            </a:r>
            <a:r>
              <a:rPr lang="ru-RU" sz="3700" dirty="0" smtClean="0"/>
              <a:t>Великого (учредитель, издатель)</a:t>
            </a:r>
            <a:endParaRPr lang="ru-RU" sz="3700" dirty="0"/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3700" dirty="0"/>
              <a:t>Геополитика и </a:t>
            </a:r>
            <a:r>
              <a:rPr lang="ru-RU" sz="3700" dirty="0" smtClean="0"/>
              <a:t>безопасность (соучредитель)</a:t>
            </a:r>
            <a:endParaRPr lang="ru-RU" sz="3700" dirty="0"/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3700" dirty="0"/>
              <a:t>Университетский научный журнал </a:t>
            </a:r>
            <a:r>
              <a:rPr lang="ru-RU" sz="3700" dirty="0" smtClean="0"/>
              <a:t>(соучредитель)</a:t>
            </a:r>
            <a:endParaRPr lang="ru-RU" sz="3700" dirty="0"/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3700" dirty="0"/>
              <a:t>Вакуумная техника и </a:t>
            </a:r>
            <a:r>
              <a:rPr lang="ru-RU" sz="3700" dirty="0" smtClean="0"/>
              <a:t>технология (</a:t>
            </a:r>
            <a:r>
              <a:rPr lang="ru-RU" sz="3700" dirty="0" err="1" smtClean="0"/>
              <a:t>СПбПУ</a:t>
            </a:r>
            <a:r>
              <a:rPr lang="ru-RU" sz="3700" dirty="0" smtClean="0"/>
              <a:t> не является учредителем или издателем, журнал издается кафедрой)</a:t>
            </a:r>
            <a:endParaRPr lang="ru-RU" sz="3700" dirty="0"/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3700" dirty="0" err="1" smtClean="0"/>
              <a:t>АльфаБилд</a:t>
            </a:r>
            <a:r>
              <a:rPr lang="ru-RU" sz="3700" dirty="0" smtClean="0"/>
              <a:t> (учредитель, издатель)</a:t>
            </a:r>
            <a:endParaRPr lang="ru-RU" sz="3700" dirty="0"/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3700" dirty="0"/>
              <a:t>Россия в глобальном </a:t>
            </a:r>
            <a:r>
              <a:rPr lang="ru-RU" sz="3700" dirty="0" smtClean="0"/>
              <a:t>мире (учредитель, издатель)</a:t>
            </a:r>
            <a:endParaRPr lang="ru-RU" sz="3700" dirty="0"/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3700" dirty="0"/>
              <a:t>Вопросы методики преподавания в </a:t>
            </a:r>
            <a:r>
              <a:rPr lang="ru-RU" sz="3700" dirty="0" smtClean="0"/>
              <a:t>вузе (учредитель, издатель)</a:t>
            </a:r>
            <a:endParaRPr lang="ru-RU" sz="3700" dirty="0"/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3700" dirty="0"/>
              <a:t>Международные отношения и диалог </a:t>
            </a:r>
            <a:r>
              <a:rPr lang="ru-RU" sz="3700" dirty="0" smtClean="0"/>
              <a:t>культур (учредитель, издатель)</a:t>
            </a:r>
            <a:endParaRPr lang="ru-RU" sz="3700" dirty="0"/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3700" dirty="0">
                <a:solidFill>
                  <a:srgbClr val="FF0000"/>
                </a:solidFill>
              </a:rPr>
              <a:t>Вестник Творческого Союза </a:t>
            </a:r>
            <a:r>
              <a:rPr lang="ru-RU" sz="3700" dirty="0" smtClean="0">
                <a:solidFill>
                  <a:srgbClr val="FF0000"/>
                </a:solidFill>
              </a:rPr>
              <a:t>Изобретателей (соучредитель)</a:t>
            </a:r>
            <a:endParaRPr lang="ru-RU" sz="3700" dirty="0">
              <a:solidFill>
                <a:srgbClr val="FF0000"/>
              </a:solidFill>
            </a:endParaRPr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3700" dirty="0">
                <a:solidFill>
                  <a:srgbClr val="FF0000"/>
                </a:solidFill>
              </a:rPr>
              <a:t>Математика в </a:t>
            </a:r>
            <a:r>
              <a:rPr lang="ru-RU" sz="3700" dirty="0" smtClean="0">
                <a:solidFill>
                  <a:srgbClr val="FF0000"/>
                </a:solidFill>
              </a:rPr>
              <a:t>вузе (учредитель, издатель)</a:t>
            </a:r>
            <a:endParaRPr lang="ru-RU" sz="3700" dirty="0">
              <a:solidFill>
                <a:srgbClr val="FF0000"/>
              </a:solidFill>
            </a:endParaRPr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3700" dirty="0">
                <a:solidFill>
                  <a:srgbClr val="FF0000"/>
                </a:solidFill>
              </a:rPr>
              <a:t>Проблемы экономики и управления в торговле и </a:t>
            </a:r>
            <a:r>
              <a:rPr lang="ru-RU" sz="3700" dirty="0" smtClean="0">
                <a:solidFill>
                  <a:srgbClr val="FF0000"/>
                </a:solidFill>
              </a:rPr>
              <a:t>промышленности (учредитель, издатель)</a:t>
            </a:r>
            <a:endParaRPr lang="ru-RU" sz="3700" dirty="0">
              <a:solidFill>
                <a:srgbClr val="FF0000"/>
              </a:solidFill>
            </a:endParaRPr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3700" dirty="0">
                <a:solidFill>
                  <a:srgbClr val="FF0000"/>
                </a:solidFill>
              </a:rPr>
              <a:t>Экспериментальная </a:t>
            </a:r>
            <a:r>
              <a:rPr lang="ru-RU" sz="3700" dirty="0" smtClean="0">
                <a:solidFill>
                  <a:srgbClr val="FF0000"/>
                </a:solidFill>
              </a:rPr>
              <a:t>среда (учредитель, издатель)</a:t>
            </a:r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3700" dirty="0"/>
              <a:t>Здоровье - основа человеческого потенциала: проблемы и пути их </a:t>
            </a:r>
            <a:r>
              <a:rPr lang="ru-RU" sz="3700" dirty="0" smtClean="0"/>
              <a:t>решения (соучредитель, без регистрации)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3700" dirty="0"/>
              <a:t>Современное машиностроение. Наука и </a:t>
            </a:r>
            <a:r>
              <a:rPr lang="ru-RU" sz="3700" dirty="0" smtClean="0"/>
              <a:t>образование (учредитель</a:t>
            </a:r>
            <a:r>
              <a:rPr lang="ru-RU" sz="3700" dirty="0"/>
              <a:t>, без регистрации)</a:t>
            </a:r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ru-RU" sz="3700" dirty="0"/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5BD9B-36C2-488D-9627-ADBD1BC84ED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01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проведения аудита. Тематика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5033724"/>
              </p:ext>
            </p:extLst>
          </p:nvPr>
        </p:nvGraphicFramePr>
        <p:xfrm>
          <a:off x="0" y="1930400"/>
          <a:ext cx="7350034" cy="4705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611266768"/>
              </p:ext>
            </p:extLst>
          </p:nvPr>
        </p:nvGraphicFramePr>
        <p:xfrm>
          <a:off x="6484356" y="1546981"/>
          <a:ext cx="5579291" cy="3669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5BD9B-36C2-488D-9627-ADBD1BC84ED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224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проведения аудита. Соответствие стандартам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3224157"/>
              </p:ext>
            </p:extLst>
          </p:nvPr>
        </p:nvGraphicFramePr>
        <p:xfrm>
          <a:off x="838200" y="1914375"/>
          <a:ext cx="8828314" cy="422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4157"/>
                <a:gridCol w="4414157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 журналов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Наличие одностороннего</a:t>
                      </a:r>
                      <a:r>
                        <a:rPr lang="ru-RU" baseline="0" dirty="0" smtClean="0"/>
                        <a:t> слепого / двустороннего слепого рецензирования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Наличие профессионального редактирования,</a:t>
                      </a:r>
                      <a:r>
                        <a:rPr lang="ru-RU" baseline="0" dirty="0" smtClean="0"/>
                        <a:t> в том числе англоязычного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Сайт</a:t>
                      </a:r>
                      <a:r>
                        <a:rPr lang="ru-RU" baseline="0" dirty="0" smtClean="0"/>
                        <a:t> по современным требованиям, в </a:t>
                      </a:r>
                      <a:r>
                        <a:rPr lang="ru-RU" baseline="0" dirty="0" err="1" smtClean="0"/>
                        <a:t>т.ч</a:t>
                      </a:r>
                      <a:r>
                        <a:rPr lang="ru-RU" baseline="0" dirty="0" smtClean="0"/>
                        <a:t>. англоязычный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Использование электронной редакции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EF4E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Своевременность выхода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EF4E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Наличие полного</a:t>
                      </a:r>
                      <a:r>
                        <a:rPr lang="ru-RU" baseline="0" dirty="0" smtClean="0"/>
                        <a:t> набора регламентирующих документов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EF4E8"/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5BD9B-36C2-488D-9627-ADBD1BC84ED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097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проведения аудита. Индексирование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9257040"/>
              </p:ext>
            </p:extLst>
          </p:nvPr>
        </p:nvGraphicFramePr>
        <p:xfrm>
          <a:off x="838200" y="1914375"/>
          <a:ext cx="8044544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2272"/>
                <a:gridCol w="402227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Индексация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 журналов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Web of Science, Scopus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Russian Science Citation Index (Web of Science) </a:t>
                      </a:r>
                      <a:r>
                        <a:rPr lang="ru-RU" dirty="0" smtClean="0"/>
                        <a:t>/ ядро РИНЦ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Перечень ВАК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РИНЦ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EF4E8"/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5BD9B-36C2-488D-9627-ADBD1BC84ED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140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ru-RU" dirty="0" smtClean="0"/>
              <a:t>Результаты проведения аудита. </a:t>
            </a:r>
            <a:r>
              <a:rPr lang="ru-RU" dirty="0" err="1" smtClean="0"/>
              <a:t>Наукометрия</a:t>
            </a:r>
            <a:r>
              <a:rPr lang="ru-RU" dirty="0" smtClean="0"/>
              <a:t> - РИНЦ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2534" t="15011" r="32886" b="12071"/>
          <a:stretch/>
        </p:blipFill>
        <p:spPr>
          <a:xfrm>
            <a:off x="5521234" y="1358537"/>
            <a:ext cx="4249783" cy="50408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32144" t="14603" r="35713" b="23048"/>
          <a:stretch/>
        </p:blipFill>
        <p:spPr>
          <a:xfrm>
            <a:off x="677334" y="1817254"/>
            <a:ext cx="4199466" cy="4582084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5BD9B-36C2-488D-9627-ADBD1BC84ED5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2357198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471</TotalTime>
  <Words>1019</Words>
  <Application>Microsoft Office PowerPoint</Application>
  <PresentationFormat>Произвольный</PresentationFormat>
  <Paragraphs>142</Paragraphs>
  <Slides>15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Грань</vt:lpstr>
      <vt:lpstr>Acrobat Document</vt:lpstr>
      <vt:lpstr>Аудит научных журналов университета:  чего мы не знаем о нас самих</vt:lpstr>
      <vt:lpstr>Цели проведения аудита</vt:lpstr>
      <vt:lpstr>Процедура проведения аудита (01.02.2018–13.04.2018)</vt:lpstr>
      <vt:lpstr>Процедура проведения аудита (01.02.2018–13.04.2018)</vt:lpstr>
      <vt:lpstr>Результаты проведения аудита. Журналы СПбПУ</vt:lpstr>
      <vt:lpstr>Результаты проведения аудита. Тематика</vt:lpstr>
      <vt:lpstr>Результаты проведения аудита. Соответствие стандартам</vt:lpstr>
      <vt:lpstr>Результаты проведения аудита. Индексирование</vt:lpstr>
      <vt:lpstr>Результаты проведения аудита. Наукометрия - РИНЦ</vt:lpstr>
      <vt:lpstr>Результаты проведения аудита. Наукометрия - РИНЦ</vt:lpstr>
      <vt:lpstr>Результаты проведения аудита. Наукометрия - Scopus</vt:lpstr>
      <vt:lpstr>Результаты проведения аудита. Предложения по оптимизации журналов</vt:lpstr>
      <vt:lpstr>Результаты проведения аудита. Пересмотр принципов поддержки существующих изданий</vt:lpstr>
      <vt:lpstr>Результаты проведения аудита. Пересмотр принципов открытия новых изданий / участия в существующих</vt:lpstr>
      <vt:lpstr>Результаты проведения аудита. Минимальные требования к журналам СПбПУ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проведения аудита научных периодических изданий СПбПУ</dc:title>
  <dc:creator>Пользователь Windows</dc:creator>
  <cp:lastModifiedBy>seva</cp:lastModifiedBy>
  <cp:revision>25</cp:revision>
  <dcterms:created xsi:type="dcterms:W3CDTF">2018-04-04T13:13:57Z</dcterms:created>
  <dcterms:modified xsi:type="dcterms:W3CDTF">2018-04-20T11:48:35Z</dcterms:modified>
</cp:coreProperties>
</file>