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2" r:id="rId8"/>
    <p:sldId id="263" r:id="rId9"/>
    <p:sldId id="260" r:id="rId10"/>
    <p:sldId id="268" r:id="rId11"/>
    <p:sldId id="261" r:id="rId12"/>
    <p:sldId id="265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2125556-5704-474D-8D9E-C1DC3CF8EF3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6474121-86D8-4A24-8A95-C79D7584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5556-5704-474D-8D9E-C1DC3CF8EF3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121-86D8-4A24-8A95-C79D7584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5556-5704-474D-8D9E-C1DC3CF8EF3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121-86D8-4A24-8A95-C79D7584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5556-5704-474D-8D9E-C1DC3CF8EF3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121-86D8-4A24-8A95-C79D7584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5556-5704-474D-8D9E-C1DC3CF8EF3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121-86D8-4A24-8A95-C79D7584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5556-5704-474D-8D9E-C1DC3CF8EF3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121-86D8-4A24-8A95-C79D75844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5556-5704-474D-8D9E-C1DC3CF8EF3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121-86D8-4A24-8A95-C79D75844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5556-5704-474D-8D9E-C1DC3CF8EF3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121-86D8-4A24-8A95-C79D7584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5556-5704-474D-8D9E-C1DC3CF8EF3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4121-86D8-4A24-8A95-C79D7584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2125556-5704-474D-8D9E-C1DC3CF8EF3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6474121-86D8-4A24-8A95-C79D7584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125556-5704-474D-8D9E-C1DC3CF8EF3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6474121-86D8-4A24-8A95-C79D7584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125556-5704-474D-8D9E-C1DC3CF8EF3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6474121-86D8-4A24-8A95-C79D7584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aresia@yandex.ru" TargetMode="External"/><Relationship Id="rId2" Type="http://schemas.openxmlformats.org/officeDocument/2006/relationships/hyperlink" Target="mailto:n.a.artemenko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lakireva_tanya@mail.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ons.com/community/academy/" TargetMode="External"/><Relationship Id="rId2" Type="http://schemas.openxmlformats.org/officeDocument/2006/relationships/hyperlink" Target="http://publon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268760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Презентация Секции философских научных периодических изданий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212976"/>
            <a:ext cx="7056784" cy="2448272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К.ф.н., доцент, главный редактор журнала </a:t>
            </a:r>
          </a:p>
          <a:p>
            <a:r>
              <a:rPr lang="ru-RU" dirty="0"/>
              <a:t>«</a:t>
            </a:r>
            <a:r>
              <a:rPr lang="en-US" dirty="0"/>
              <a:t>Horizon. </a:t>
            </a:r>
            <a:r>
              <a:rPr lang="ru-RU" dirty="0"/>
              <a:t>Феноменологические исследования»</a:t>
            </a:r>
          </a:p>
          <a:p>
            <a:r>
              <a:rPr lang="ru-RU" dirty="0"/>
              <a:t>Артёменко Наталья Андреевна</a:t>
            </a:r>
            <a:r>
              <a:rPr lang="en-US" dirty="0"/>
              <a:t>, </a:t>
            </a:r>
            <a:endParaRPr lang="ru-RU" dirty="0"/>
          </a:p>
          <a:p>
            <a:r>
              <a:rPr lang="ru-RU" dirty="0"/>
              <a:t>Учёный секретарь журнала </a:t>
            </a:r>
            <a:endParaRPr lang="en-US" dirty="0"/>
          </a:p>
          <a:p>
            <a:r>
              <a:rPr lang="ru-RU" dirty="0" err="1"/>
              <a:t>Балакирева</a:t>
            </a:r>
            <a:r>
              <a:rPr lang="ru-RU" dirty="0"/>
              <a:t> Татьяна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1547814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48" t="7895" r="1938" b="13158"/>
          <a:stretch>
            <a:fillRect/>
          </a:stretch>
        </p:blipFill>
        <p:spPr bwMode="auto">
          <a:xfrm>
            <a:off x="791580" y="1196752"/>
            <a:ext cx="752483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31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работает </a:t>
            </a:r>
            <a:r>
              <a:rPr lang="en-US" dirty="0" err="1"/>
              <a:t>Publons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416824" cy="46805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/>
              <a:t>Publons</a:t>
            </a:r>
            <a:r>
              <a:rPr lang="ru-RU" dirty="0"/>
              <a:t>  позволяет исследователям обмениваться, обсуждать и получать признание за экспертное рецензирование и редактирование научных работ.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Publons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собирает информацию об экспертных оценках и создает профиль публичного рецензента, который могут видеть только зарегистрированные пользователи. Профиль «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Publons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показывает проверенную историю исследования во всех журналах, не нарушая анонимность рецензента. С помощью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Publons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вы также можете получить кредит на свою рецензионную работу, и вы можете следить за публикациями, оценивать публикации и одобрять обзоры, подавать заявки, а также получать проверенную рецензию для включения в работу.</a:t>
            </a:r>
          </a:p>
          <a:p>
            <a:pPr algn="just"/>
            <a:r>
              <a:rPr lang="ru-RU" dirty="0" err="1"/>
              <a:t>Publons</a:t>
            </a:r>
            <a:r>
              <a:rPr lang="ru-RU" dirty="0"/>
              <a:t> удалось создать крупнейший и самый надёжный в мире инструмент для поиска рецензента. Разработанную компанией платформу используют восемь из десяти ведущих издателей и более 150 000 экспертов-рецензентов. </a:t>
            </a:r>
            <a:r>
              <a:rPr lang="ru-RU" dirty="0" err="1"/>
              <a:t>Publons</a:t>
            </a:r>
            <a:r>
              <a:rPr lang="ru-RU" dirty="0"/>
              <a:t> предоставляет исследователям, издателям, спонсорам и научным организациям оптимальный набор объективных, независимых инструментов, отдающих должное признание специалистам, задействованным в процессах экспертного рецензирования.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1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36712"/>
            <a:ext cx="6965245" cy="1944216"/>
          </a:xfrm>
        </p:spPr>
        <p:txBody>
          <a:bodyPr>
            <a:noAutofit/>
          </a:bodyPr>
          <a:lstStyle/>
          <a:p>
            <a:r>
              <a:rPr lang="ru-RU" sz="2000" dirty="0"/>
              <a:t>Редколлегия журнала «</a:t>
            </a:r>
            <a:r>
              <a:rPr lang="en-US" sz="2000" dirty="0"/>
              <a:t>Horizon. </a:t>
            </a:r>
            <a:r>
              <a:rPr lang="ru-RU" sz="2000" dirty="0"/>
              <a:t>Феноменологические исследования» постоянно пополняют картотеку рецензентов  с открытием тематических подразделов и инкорпорированием данных </a:t>
            </a:r>
            <a:r>
              <a:rPr lang="en-US" sz="2000" dirty="0" err="1"/>
              <a:t>Recearcher</a:t>
            </a:r>
            <a:r>
              <a:rPr lang="en-US" sz="2000" dirty="0"/>
              <a:t> ID</a:t>
            </a:r>
            <a:r>
              <a:rPr lang="ru-RU" sz="2000" dirty="0"/>
              <a:t>, </a:t>
            </a:r>
            <a:r>
              <a:rPr lang="en-US" sz="2000" dirty="0" err="1"/>
              <a:t>ORCID</a:t>
            </a:r>
            <a:r>
              <a:rPr lang="ru-RU" sz="2000" dirty="0"/>
              <a:t> рецензентов для однозначного определения научных областей и тематик потенциальных рецензии.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16595" r="11321" b="45474"/>
          <a:stretch>
            <a:fillRect/>
          </a:stretch>
        </p:blipFill>
        <p:spPr bwMode="auto">
          <a:xfrm>
            <a:off x="755576" y="3356992"/>
            <a:ext cx="7632848" cy="209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51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771658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7247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Секция создана в рамках Ассоциации научных редакторов и издателей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904656" cy="4000974"/>
          </a:xfrm>
        </p:spPr>
      </p:pic>
    </p:spTree>
    <p:extLst>
      <p:ext uri="{BB962C8B-B14F-4D97-AF65-F5344CB8AC3E}">
        <p14:creationId xmlns:p14="http://schemas.microsoft.com/office/powerpoint/2010/main" val="74615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576064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 Секции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416824" cy="48965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Создание Секции философских  научных журналов – это еще один шаг на пути развития и расширения деятельности Ассоциации научных редакторов и издателей (АНРИ) в области улучшения качества и повышения эффективности российских научных журналов по философии и близким ей дисциплинам.</a:t>
            </a:r>
          </a:p>
          <a:p>
            <a:pPr algn="just"/>
            <a:r>
              <a:rPr lang="ru-RU" dirty="0"/>
              <a:t>Одна из главных </a:t>
            </a:r>
            <a:r>
              <a:rPr lang="ru-RU" b="1" dirty="0"/>
              <a:t>целей</a:t>
            </a:r>
            <a:r>
              <a:rPr lang="ru-RU" dirty="0"/>
              <a:t> Секции философских журналов направлена на создание Международного института рецензирования и экспертной оценки, разработку общей программы развития академических журналов международного уровня, обмен опытом. Создание Международного института рецензирования и экспертной оценки (формирование экспертного сообщества в области философских периодических изданий) видится как способ создания общей платформы для обмена опытом между различными издательскими проектами, для создания и развития базы рецензентов и базы авторов, для формирования общего поля дискуссии и  вовлечения в него авторов, работающих в смежных научных областях, для стимулирования авторов знакомиться с трудами своих современников и вступать с ними в дискуссии и обсуждения со страниц своих исследовательских статей, что позволит превратить систему цитирования и индексирования из формального внешнего требования в реальное пространство научной дискуссии. </a:t>
            </a:r>
          </a:p>
          <a:p>
            <a:pPr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41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416824" cy="5400600"/>
          </a:xfrm>
        </p:spPr>
        <p:txBody>
          <a:bodyPr>
            <a:noAutofit/>
          </a:bodyPr>
          <a:lstStyle/>
          <a:p>
            <a:r>
              <a:rPr lang="ru-RU" sz="1700" b="1" dirty="0"/>
              <a:t>ПРЕДСЕДАТЕЛЬ СЕКЦИИ</a:t>
            </a:r>
            <a:endParaRPr lang="ru-RU" sz="1700" dirty="0"/>
          </a:p>
          <a:p>
            <a:pPr algn="just">
              <a:buNone/>
            </a:pPr>
            <a:r>
              <a:rPr lang="ru-RU" sz="1700" b="1" i="1" dirty="0"/>
              <a:t>    Артёменко Наталья Андреевна</a:t>
            </a:r>
            <a:r>
              <a:rPr lang="ru-RU" sz="1700" dirty="0"/>
              <a:t> – кандидат филос. наук, доцент, Институт философии Санкт-Петербургского государственного университета, главный редактор  журнала «</a:t>
            </a:r>
            <a:r>
              <a:rPr lang="ru-RU" sz="1700" dirty="0" err="1"/>
              <a:t>Horizon</a:t>
            </a:r>
            <a:r>
              <a:rPr lang="ru-RU" sz="1700" dirty="0"/>
              <a:t>. Феноменологические исследования», член Ассоциация научных редакторов и издателей, член Совета по этике научных публикаций.</a:t>
            </a:r>
          </a:p>
          <a:p>
            <a:pPr algn="just">
              <a:buNone/>
            </a:pPr>
            <a:r>
              <a:rPr lang="ru-RU" sz="1700" dirty="0"/>
              <a:t>    </a:t>
            </a:r>
            <a:r>
              <a:rPr lang="ru-RU" sz="1700" dirty="0" err="1"/>
              <a:t>Е-mail</a:t>
            </a:r>
            <a:r>
              <a:rPr lang="ru-RU" sz="1700" dirty="0"/>
              <a:t>: </a:t>
            </a:r>
            <a:r>
              <a:rPr lang="ru-RU" sz="1700" dirty="0" err="1">
                <a:hlinkClick r:id="rId2"/>
              </a:rPr>
              <a:t>n.a.artemenko@gmail.com</a:t>
            </a:r>
            <a:endParaRPr lang="ru-RU" sz="1700" dirty="0"/>
          </a:p>
          <a:p>
            <a:pPr algn="just">
              <a:buNone/>
            </a:pPr>
            <a:r>
              <a:rPr lang="ru-RU" sz="1700" b="1" dirty="0"/>
              <a:t> </a:t>
            </a:r>
            <a:endParaRPr lang="ru-RU" sz="1700" dirty="0"/>
          </a:p>
          <a:p>
            <a:pPr algn="just"/>
            <a:r>
              <a:rPr lang="ru-RU" sz="1700" b="1" dirty="0"/>
              <a:t>ЗАМЕСТИТЕЛЬ ПРЕДСЕДАТЕЛЯ СЕКЦИИ</a:t>
            </a:r>
            <a:endParaRPr lang="ru-RU" sz="1700" dirty="0"/>
          </a:p>
          <a:p>
            <a:pPr algn="just">
              <a:buNone/>
            </a:pPr>
            <a:r>
              <a:rPr lang="ru-RU" sz="1700" b="1" i="1" dirty="0"/>
              <a:t>    Никонова Светлана Борисовна</a:t>
            </a:r>
            <a:r>
              <a:rPr lang="ru-RU" sz="1700" dirty="0"/>
              <a:t> – доктор филос. наук, профессор,  Санкт-Петербургский Гуманитарный университет профсоюзов</a:t>
            </a:r>
          </a:p>
          <a:p>
            <a:pPr algn="just">
              <a:buNone/>
            </a:pPr>
            <a:r>
              <a:rPr lang="ru-RU" sz="1700" dirty="0"/>
              <a:t>    </a:t>
            </a:r>
            <a:r>
              <a:rPr lang="ru-RU" sz="1700" dirty="0" err="1"/>
              <a:t>Е-mail</a:t>
            </a:r>
            <a:r>
              <a:rPr lang="ru-RU" sz="1700" dirty="0"/>
              <a:t>: </a:t>
            </a:r>
            <a:r>
              <a:rPr lang="ru-RU" sz="1700" dirty="0" err="1">
                <a:hlinkClick r:id="rId3"/>
              </a:rPr>
              <a:t>laresia@yandex.ru</a:t>
            </a:r>
            <a:endParaRPr lang="ru-RU" sz="1700" dirty="0"/>
          </a:p>
          <a:p>
            <a:pPr algn="just">
              <a:buNone/>
            </a:pPr>
            <a:r>
              <a:rPr lang="ru-RU" sz="1700" b="1" dirty="0"/>
              <a:t> </a:t>
            </a:r>
            <a:endParaRPr lang="ru-RU" sz="1700" dirty="0"/>
          </a:p>
          <a:p>
            <a:pPr algn="just"/>
            <a:r>
              <a:rPr lang="ru-RU" sz="1700" b="1" dirty="0"/>
              <a:t>СЕКРЕТАРЬ СЕКЦИИ</a:t>
            </a:r>
            <a:endParaRPr lang="ru-RU" sz="1700" dirty="0"/>
          </a:p>
          <a:p>
            <a:pPr algn="just">
              <a:buNone/>
            </a:pPr>
            <a:r>
              <a:rPr lang="ru-RU" sz="1700" b="1" i="1" dirty="0"/>
              <a:t>    </a:t>
            </a:r>
            <a:r>
              <a:rPr lang="ru-RU" sz="1700" b="1" i="1" dirty="0" err="1"/>
              <a:t>Балакирева</a:t>
            </a:r>
            <a:r>
              <a:rPr lang="ru-RU" sz="1700" b="1" i="1" dirty="0"/>
              <a:t> Татьяна Андреевна</a:t>
            </a:r>
            <a:r>
              <a:rPr lang="ru-RU" sz="1700" dirty="0"/>
              <a:t> – Институт философии Санкт-Петербургского государственного университета</a:t>
            </a:r>
          </a:p>
          <a:p>
            <a:pPr algn="just">
              <a:buNone/>
            </a:pPr>
            <a:r>
              <a:rPr lang="ru-RU" sz="1700" dirty="0"/>
              <a:t>     </a:t>
            </a:r>
            <a:r>
              <a:rPr lang="ru-RU" sz="1700" dirty="0" err="1"/>
              <a:t>Е-mail</a:t>
            </a:r>
            <a:r>
              <a:rPr lang="ru-RU" sz="1700" dirty="0"/>
              <a:t>: </a:t>
            </a:r>
            <a:r>
              <a:rPr lang="ru-RU" sz="1700" dirty="0" err="1">
                <a:hlinkClick r:id="rId4"/>
              </a:rPr>
              <a:t>balakireva_tanya@mail.ru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31341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416824" cy="568863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dirty="0"/>
              <a:t>СОСТАВ СЕКЦИИ</a:t>
            </a:r>
          </a:p>
          <a:p>
            <a:pPr algn="ctr">
              <a:buNone/>
            </a:pPr>
            <a:endParaRPr lang="ru-RU" sz="5600" dirty="0"/>
          </a:p>
          <a:p>
            <a:pPr algn="just"/>
            <a:r>
              <a:rPr lang="ru-RU" sz="5200" b="1" i="1" dirty="0"/>
              <a:t>Савин Алексей Эдуардович</a:t>
            </a:r>
            <a:r>
              <a:rPr lang="ru-RU" sz="5200" dirty="0"/>
              <a:t> – доктор филос. наук, профессор, ведущий научный сотрудник Института философии РАН, научный редактор журнала «История философии» </a:t>
            </a:r>
          </a:p>
          <a:p>
            <a:pPr algn="just"/>
            <a:r>
              <a:rPr lang="ru-RU" sz="5200" b="1" i="1" dirty="0" err="1"/>
              <a:t>Порус</a:t>
            </a:r>
            <a:r>
              <a:rPr lang="ru-RU" sz="5200" b="1" i="1" dirty="0"/>
              <a:t> Владимир Натанович</a:t>
            </a:r>
            <a:r>
              <a:rPr lang="ru-RU" sz="5200" dirty="0"/>
              <a:t>  – доктор филос. наук, профессор </a:t>
            </a:r>
            <a:r>
              <a:rPr lang="ru-RU" sz="5200" dirty="0" err="1"/>
              <a:t>НИУ</a:t>
            </a:r>
            <a:r>
              <a:rPr lang="ru-RU" sz="5200" dirty="0"/>
              <a:t> </a:t>
            </a:r>
            <a:r>
              <a:rPr lang="ru-RU" sz="5200" dirty="0" err="1"/>
              <a:t>ВШЭ</a:t>
            </a:r>
            <a:r>
              <a:rPr lang="ru-RU" sz="5200" dirty="0"/>
              <a:t> (Москва, Школа философии), главный редактор журнала «Философия. Журнал Высшей школы экономики».</a:t>
            </a:r>
          </a:p>
          <a:p>
            <a:pPr algn="just"/>
            <a:r>
              <a:rPr lang="ru-RU" sz="5200" b="1" i="1" dirty="0"/>
              <a:t>Миронов Владимир Васильевич</a:t>
            </a:r>
            <a:r>
              <a:rPr lang="ru-RU" sz="5200" dirty="0"/>
              <a:t>  –  член-корр. РАН, доктор филос. наук, профессор, декан философского факультета МГУ имени М.В. Ломоносова, главный редактор журнала «Вестник Московского университета. Серия 7. Философия»</a:t>
            </a:r>
          </a:p>
          <a:p>
            <a:pPr algn="just"/>
            <a:r>
              <a:rPr lang="ru-RU" sz="5200" b="1" i="1" dirty="0"/>
              <a:t>Дмитриева Нина Анатольевна</a:t>
            </a:r>
            <a:r>
              <a:rPr lang="ru-RU" sz="5200" dirty="0"/>
              <a:t> – доктор филос. наук, доцент, профессор, научный директор </a:t>
            </a:r>
            <a:r>
              <a:rPr lang="ru-RU" sz="5200" dirty="0" err="1"/>
              <a:t>Academia</a:t>
            </a:r>
            <a:r>
              <a:rPr lang="ru-RU" sz="5200" dirty="0"/>
              <a:t> </a:t>
            </a:r>
            <a:r>
              <a:rPr lang="ru-RU" sz="5200" dirty="0" err="1"/>
              <a:t>Kantiana</a:t>
            </a:r>
            <a:r>
              <a:rPr lang="ru-RU" sz="5200" dirty="0"/>
              <a:t> Института гуманитарных наук, Балтийский федеральный университет им. И. Канта; профессор кафедры философии Института социально-гуманитарного образования, Московский педагогический государственный университет, главный редактор журнала «Кантовский сборник»</a:t>
            </a:r>
          </a:p>
          <a:p>
            <a:pPr algn="just"/>
            <a:r>
              <a:rPr lang="ru-RU" sz="5200" b="1" i="1" dirty="0" err="1"/>
              <a:t>Протопопова</a:t>
            </a:r>
            <a:r>
              <a:rPr lang="ru-RU" sz="5200" b="1" i="1" dirty="0"/>
              <a:t> Ирина Александровна</a:t>
            </a:r>
            <a:r>
              <a:rPr lang="ru-RU" sz="5200" dirty="0"/>
              <a:t> – кандидат культурологии, доцент, Российский Государственный Гуманитарный университет, главный редактор журнала «Платоновские исследования»</a:t>
            </a:r>
          </a:p>
          <a:p>
            <a:pPr algn="just"/>
            <a:r>
              <a:rPr lang="ru-RU" sz="5200" b="1" i="1" dirty="0" err="1"/>
              <a:t>Афонасин</a:t>
            </a:r>
            <a:r>
              <a:rPr lang="ru-RU" sz="5200" b="1" i="1" dirty="0"/>
              <a:t> Евгений Васильевич</a:t>
            </a:r>
            <a:r>
              <a:rPr lang="ru-RU" sz="5200" dirty="0"/>
              <a:t> – доктор филос. наук, профессор Новосибирского государственного университета, главный научный сотрудник Института философии и права СО РАН, главный редактор журнала «</a:t>
            </a:r>
            <a:r>
              <a:rPr lang="ru-RU" sz="5200" dirty="0" err="1"/>
              <a:t>ΣΧΟΛΗ</a:t>
            </a:r>
            <a:r>
              <a:rPr lang="ru-RU" sz="5200" dirty="0"/>
              <a:t>»</a:t>
            </a:r>
          </a:p>
          <a:p>
            <a:pPr algn="just"/>
            <a:r>
              <a:rPr lang="ru-RU" sz="5200" b="1" i="1" dirty="0"/>
              <a:t>Суровцев Валерий Александрович</a:t>
            </a:r>
            <a:r>
              <a:rPr lang="ru-RU" sz="5200" b="1" dirty="0"/>
              <a:t> </a:t>
            </a:r>
            <a:r>
              <a:rPr lang="ru-RU" sz="5200" dirty="0"/>
              <a:t>–</a:t>
            </a:r>
            <a:r>
              <a:rPr lang="ru-RU" sz="5200" b="1" dirty="0"/>
              <a:t> </a:t>
            </a:r>
            <a:r>
              <a:rPr lang="ru-RU" sz="5200" dirty="0"/>
              <a:t>доктор филос. наук, профессор, Томский государственный университет, главный редактор журнала «Вестник Томского государственного университета. Философия. Социология. Политология»</a:t>
            </a:r>
          </a:p>
          <a:p>
            <a:pPr algn="just"/>
            <a:r>
              <a:rPr lang="ru-RU" sz="5200" b="1" i="1" dirty="0"/>
              <a:t>Суслов</a:t>
            </a:r>
            <a:r>
              <a:rPr lang="ru-RU" sz="5200" dirty="0"/>
              <a:t> </a:t>
            </a:r>
            <a:r>
              <a:rPr lang="ru-RU" sz="5200" b="1" i="1" dirty="0"/>
              <a:t>Николай Владимирович </a:t>
            </a:r>
            <a:r>
              <a:rPr lang="ru-RU" sz="5200" dirty="0"/>
              <a:t>– кандидат филос. наук, доцент, Уральский федеральный университет, главный редактор журнала «Известия Уральского федерального университета. Серия 3. Общественные науки»</a:t>
            </a:r>
          </a:p>
          <a:p>
            <a:pPr algn="just"/>
            <a:r>
              <a:rPr lang="ru-RU" sz="5200" b="1" i="1" dirty="0"/>
              <a:t>Чубаров Игорь Михайлович</a:t>
            </a:r>
            <a:r>
              <a:rPr lang="ru-RU" sz="5200" dirty="0"/>
              <a:t> – доктор филос. наук, директор Института социально-гуманитарных наук Тюменского государственного университета, член редколлегии журнала «Логос»</a:t>
            </a:r>
          </a:p>
          <a:p>
            <a:pPr algn="just">
              <a:buNone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1341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Задачи Секции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416824" cy="46085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повышение качественного уровня журналов данного профиля; анализ показателей эффективности периодических научных изданий по философии; </a:t>
            </a:r>
          </a:p>
          <a:p>
            <a:pPr algn="just"/>
            <a:r>
              <a:rPr lang="ru-RU" dirty="0"/>
              <a:t>выявление типовых проблем на пути продвижения журналов данного профиля в международные базы данных и их интернационализации;  </a:t>
            </a:r>
          </a:p>
          <a:p>
            <a:pPr algn="just"/>
            <a:r>
              <a:rPr lang="ru-RU" dirty="0"/>
              <a:t>соблюдение издательской и научной этики со стороны представителей академического сообщества и редакций; </a:t>
            </a:r>
          </a:p>
          <a:p>
            <a:pPr algn="just"/>
            <a:r>
              <a:rPr lang="ru-RU" dirty="0"/>
              <a:t>расширение представленности журналов в профильных библиографических базах данных и </a:t>
            </a:r>
            <a:r>
              <a:rPr lang="ru-RU" dirty="0" err="1"/>
              <a:t>репозиториях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разработка рекомендательных и типовых  документов, необходимых для организации работы редакций философских журналов; </a:t>
            </a:r>
          </a:p>
          <a:p>
            <a:pPr algn="just"/>
            <a:r>
              <a:rPr lang="ru-RU" dirty="0"/>
              <a:t>развитие и дальнейшее укрепление профессиональных связей редакторов журналов философского профиля, а также  авторов/исследователей;  </a:t>
            </a:r>
          </a:p>
          <a:p>
            <a:pPr algn="just"/>
            <a:r>
              <a:rPr lang="ru-RU" dirty="0"/>
              <a:t>проведение анализа показателей эффективности периодических научных изданий по философии и разработка критериев для выделения недобросовестных журналов по философии, нарушающих издательскую этику;  </a:t>
            </a:r>
          </a:p>
          <a:p>
            <a:pPr algn="just"/>
            <a:r>
              <a:rPr lang="ru-RU" dirty="0"/>
              <a:t>выработка критериев качественного российского научного журнала по философии; проведение </a:t>
            </a:r>
            <a:r>
              <a:rPr lang="ru-RU" dirty="0" err="1"/>
              <a:t>рейтингования</a:t>
            </a:r>
            <a:r>
              <a:rPr lang="ru-RU" dirty="0"/>
              <a:t> российских журналов по философии с помощью этих критериев.</a:t>
            </a:r>
          </a:p>
        </p:txBody>
      </p:sp>
    </p:spTree>
    <p:extLst>
      <p:ext uri="{BB962C8B-B14F-4D97-AF65-F5344CB8AC3E}">
        <p14:creationId xmlns:p14="http://schemas.microsoft.com/office/powerpoint/2010/main" val="325371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720081"/>
          </a:xfrm>
        </p:spPr>
        <p:txBody>
          <a:bodyPr>
            <a:noAutofit/>
          </a:bodyPr>
          <a:lstStyle/>
          <a:p>
            <a:r>
              <a:rPr lang="ru-RU" sz="1800" b="1" dirty="0"/>
              <a:t>В рамках Секции была создана картотека философских научных периодических изданий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6984776" cy="4608511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Картотека выглядит в виде нескольких таблиц в формате </a:t>
            </a:r>
            <a:r>
              <a:rPr lang="en-US" sz="1600" dirty="0"/>
              <a:t>MS Word.</a:t>
            </a:r>
          </a:p>
          <a:p>
            <a:pPr algn="just"/>
            <a:r>
              <a:rPr lang="ru-RU" sz="1600" dirty="0"/>
              <a:t>Первая из них является алфавитным списком философских научных периодических изданий.</a:t>
            </a:r>
          </a:p>
          <a:p>
            <a:pPr algn="just"/>
            <a:r>
              <a:rPr lang="ru-RU" sz="1600" dirty="0"/>
              <a:t>Из нее была сделана выборка по критерию нахождения журнала в той или иной базе данных, а именно: </a:t>
            </a:r>
            <a:r>
              <a:rPr lang="en-US" sz="1600" dirty="0"/>
              <a:t>Web of Science, Scopus, </a:t>
            </a:r>
            <a:r>
              <a:rPr lang="ru-RU" sz="1600" dirty="0"/>
              <a:t>ВАК, </a:t>
            </a:r>
            <a:r>
              <a:rPr lang="ru-RU" sz="1600" dirty="0" err="1"/>
              <a:t>РИНЦ</a:t>
            </a:r>
            <a:r>
              <a:rPr lang="ru-RU" sz="1600" dirty="0"/>
              <a:t>.</a:t>
            </a:r>
          </a:p>
          <a:p>
            <a:pPr algn="just"/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3711" t="9164" r="24745" b="54182"/>
          <a:stretch>
            <a:fillRect/>
          </a:stretch>
        </p:blipFill>
        <p:spPr bwMode="auto">
          <a:xfrm>
            <a:off x="1115616" y="3284984"/>
            <a:ext cx="70567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553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Картотека философских научных периодических изданий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278175"/>
              </p:ext>
            </p:extLst>
          </p:nvPr>
        </p:nvGraphicFramePr>
        <p:xfrm>
          <a:off x="899592" y="2132857"/>
          <a:ext cx="7344815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1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журнала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Ссылка на сайт или страницу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Информация о редколлегии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Индексация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Epistemology &amp; Philosophy of Science /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Эпистемология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философия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https://iphras.ru/journal.htm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Главный редактор: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Касавин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Илья Теодорович.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Локализован: Москва.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Учредитель: РАН.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Philosophy Documentation Center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ERIH PLUS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Ulrich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 Periodicals Directory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РИНЦ; 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Russian Science Citation Index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RSCI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на платформе 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Web of Science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Web of Science Core Collection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Emerging Sources Citation Index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); 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Elseiver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(заявка поддержана экспертным советом).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4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HORIZON. Феноменологические исследования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http://horizon.spb.ru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Главный редактор: Артеменко Наталья Андреевна.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Локализован: СПб, СПбГУ.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Учредитель: Артеменко Н.А., СПбГУ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COPE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Elseiver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CEEOL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Philosopher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 index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EBSCO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ProQuest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CrossRef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ERIH PLUS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DOAJ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GoogleScholar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КиберЛенинка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WorldCat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Gate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Ulrich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 Periodicals Directory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MLA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OAJI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РИНЦ.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22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43204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Publons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344816" cy="49685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cap="small" dirty="0"/>
              <a:t>Полезные ресурсы по работе со </a:t>
            </a:r>
            <a:r>
              <a:rPr lang="ru-RU" b="1" cap="small" dirty="0" err="1"/>
              <a:t>Publons</a:t>
            </a:r>
            <a:endParaRPr lang="ru-RU" dirty="0"/>
          </a:p>
          <a:p>
            <a:pPr lvl="0" algn="just">
              <a:buNone/>
            </a:pPr>
            <a:r>
              <a:rPr lang="ru-RU" dirty="0">
                <a:hlinkClick r:id="rId2"/>
              </a:rPr>
              <a:t>http://publons.com</a:t>
            </a:r>
            <a:r>
              <a:rPr lang="ru-RU" dirty="0"/>
              <a:t> - основной адрес;</a:t>
            </a:r>
          </a:p>
          <a:p>
            <a:pPr lvl="0" algn="just">
              <a:buNone/>
            </a:pPr>
            <a:r>
              <a:rPr lang="ru-RU" dirty="0" err="1">
                <a:hlinkClick r:id="rId3"/>
              </a:rPr>
              <a:t>Publons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Academy</a:t>
            </a:r>
            <a:r>
              <a:rPr lang="ru-RU" dirty="0"/>
              <a:t> - проект </a:t>
            </a:r>
            <a:r>
              <a:rPr lang="ru-RU" dirty="0" err="1"/>
              <a:t>Publons</a:t>
            </a:r>
            <a:r>
              <a:rPr lang="ru-RU" dirty="0"/>
              <a:t> с тренингами как писать рецензии и пользоваться </a:t>
            </a:r>
            <a:r>
              <a:rPr lang="ru-RU" dirty="0" err="1"/>
              <a:t>Publons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/>
              <a:t>    </a:t>
            </a:r>
          </a:p>
          <a:p>
            <a:pPr algn="just">
              <a:buNone/>
            </a:pPr>
            <a:r>
              <a:rPr lang="ru-RU" dirty="0"/>
              <a:t>     </a:t>
            </a:r>
            <a:r>
              <a:rPr lang="ru-RU" b="1" dirty="0" err="1"/>
              <a:t>Publons</a:t>
            </a:r>
            <a:r>
              <a:rPr lang="ru-RU" dirty="0"/>
              <a:t> – общедоступная платформа рецензий, где ученые могут построить репутацию на рассмотрении, оценке и обсуждении научных исследований. Идея состоит в том, чтобы предоставить кредит </a:t>
            </a:r>
            <a:r>
              <a:rPr lang="ru-RU" dirty="0" err="1"/>
              <a:t>доиздательской</a:t>
            </a:r>
            <a:r>
              <a:rPr lang="ru-RU" dirty="0"/>
              <a:t> рецензии и действовать как центральный узел, дающий редакторам журналов большой набор отличных рецензентов. </a:t>
            </a:r>
          </a:p>
          <a:p>
            <a:pPr algn="just">
              <a:buNone/>
            </a:pPr>
            <a:endParaRPr lang="ru-RU" dirty="0"/>
          </a:p>
          <a:p>
            <a:pPr algn="just"/>
            <a:r>
              <a:rPr lang="ru-RU" dirty="0"/>
              <a:t>Это сайт аккумулирует в себе данные специалистов, которые могут подготовить рецензию на статью или книгу.</a:t>
            </a:r>
          </a:p>
          <a:p>
            <a:pPr algn="just"/>
            <a:r>
              <a:rPr lang="ru-RU" dirty="0"/>
              <a:t>Регистрация в нем возможна как рецензента, редактора, издателя, так и организации.</a:t>
            </a:r>
          </a:p>
          <a:p>
            <a:pPr algn="just"/>
            <a:r>
              <a:rPr lang="ru-RU" dirty="0"/>
              <a:t>Подготовка и публикация рецензии на ресурсе позволяет получить за нее кредиты и </a:t>
            </a:r>
            <a:r>
              <a:rPr lang="en-US" dirty="0"/>
              <a:t>DOI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Автор рецензии может остаться</a:t>
            </a:r>
            <a:r>
              <a:rPr lang="en-US" dirty="0"/>
              <a:t> </a:t>
            </a:r>
            <a:r>
              <a:rPr lang="ru-RU" dirty="0"/>
              <a:t>анонимным.</a:t>
            </a:r>
          </a:p>
          <a:p>
            <a:pPr algn="just"/>
            <a:r>
              <a:rPr lang="ru-RU" dirty="0"/>
              <a:t>Рецензия должна быть подана в какой-либо журнал для верификации в системе.</a:t>
            </a:r>
          </a:p>
          <a:p>
            <a:pPr algn="just"/>
            <a:r>
              <a:rPr lang="ru-RU" dirty="0"/>
              <a:t>Если журнал является партнером ресурса, то рецензия, выполненная для него, автоматически добавляется в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2274284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213</TotalTime>
  <Words>526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Презентация Секции философских научных периодических изданий </vt:lpstr>
      <vt:lpstr>Секция создана в рамках Ассоциации научных редакторов и издателей</vt:lpstr>
      <vt:lpstr>Цель Секции</vt:lpstr>
      <vt:lpstr>Презентация PowerPoint</vt:lpstr>
      <vt:lpstr>Презентация PowerPoint</vt:lpstr>
      <vt:lpstr>Задачи Секции</vt:lpstr>
      <vt:lpstr>В рамках Секции была создана картотека философских научных периодических изданий</vt:lpstr>
      <vt:lpstr>Картотека философских научных периодических изданий</vt:lpstr>
      <vt:lpstr>Publons</vt:lpstr>
      <vt:lpstr>Презентация PowerPoint</vt:lpstr>
      <vt:lpstr>Как работает Publons</vt:lpstr>
      <vt:lpstr>Редколлегия журнала «Horizon. Феноменологические исследования» постоянно пополняют картотеку рецензентов  с открытием тематических подразделов и инкорпорированием данных Recearcher ID, ORCID рецензентов для однозначного определения научных областей и тематик потенциальных рецензии.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секции философских научных периодических изданий</dc:title>
  <dc:creator>Пользователь Windows</dc:creator>
  <cp:lastModifiedBy>Olga</cp:lastModifiedBy>
  <cp:revision>27</cp:revision>
  <dcterms:created xsi:type="dcterms:W3CDTF">2018-04-09T15:14:48Z</dcterms:created>
  <dcterms:modified xsi:type="dcterms:W3CDTF">2018-04-12T17:56:23Z</dcterms:modified>
</cp:coreProperties>
</file>