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73" r:id="rId2"/>
    <p:sldId id="275" r:id="rId3"/>
    <p:sldId id="258" r:id="rId4"/>
    <p:sldId id="259" r:id="rId5"/>
    <p:sldId id="260" r:id="rId6"/>
    <p:sldId id="276" r:id="rId7"/>
    <p:sldId id="277" r:id="rId8"/>
    <p:sldId id="278" r:id="rId9"/>
    <p:sldId id="279" r:id="rId10"/>
    <p:sldId id="280" r:id="rId11"/>
    <p:sldId id="281" r:id="rId12"/>
    <p:sldId id="262" r:id="rId13"/>
    <p:sldId id="263" r:id="rId14"/>
    <p:sldId id="264" r:id="rId15"/>
    <p:sldId id="282" r:id="rId16"/>
    <p:sldId id="284" r:id="rId17"/>
    <p:sldId id="287" r:id="rId18"/>
    <p:sldId id="286" r:id="rId19"/>
    <p:sldId id="267" r:id="rId20"/>
    <p:sldId id="268" r:id="rId21"/>
    <p:sldId id="269" r:id="rId22"/>
    <p:sldId id="288" r:id="rId23"/>
    <p:sldId id="289" r:id="rId24"/>
    <p:sldId id="271" r:id="rId25"/>
    <p:sldId id="290" r:id="rId26"/>
    <p:sldId id="291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51" d="100"/>
          <a:sy n="51" d="100"/>
        </p:scale>
        <p:origin x="-2790" y="-14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5DE0D-A31B-460A-85F8-0C63E0A6AF4B}" type="datetimeFigureOut">
              <a:rPr lang="bg-BG" smtClean="0"/>
              <a:t>20.4.2018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49931-487D-4EEB-A8BC-C07DA9E1298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7150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CB24-D113-416B-98C4-25D9EAF24D7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B8B0-9B64-4C41-AC69-B162625F126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CB24-D113-416B-98C4-25D9EAF24D7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B8B0-9B64-4C41-AC69-B162625F1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CB24-D113-416B-98C4-25D9EAF24D7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B8B0-9B64-4C41-AC69-B162625F1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CB24-D113-416B-98C4-25D9EAF24D7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B8B0-9B64-4C41-AC69-B162625F12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CB24-D113-416B-98C4-25D9EAF24D7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B8B0-9B64-4C41-AC69-B162625F1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CB24-D113-416B-98C4-25D9EAF24D7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B8B0-9B64-4C41-AC69-B162625F12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CB24-D113-416B-98C4-25D9EAF24D7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B8B0-9B64-4C41-AC69-B162625F126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CB24-D113-416B-98C4-25D9EAF24D7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B8B0-9B64-4C41-AC69-B162625F1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CB24-D113-416B-98C4-25D9EAF24D7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B8B0-9B64-4C41-AC69-B162625F1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CB24-D113-416B-98C4-25D9EAF24D7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B8B0-9B64-4C41-AC69-B162625F1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CB24-D113-416B-98C4-25D9EAF24D7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B8B0-9B64-4C41-AC69-B162625F126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DDCB24-D113-416B-98C4-25D9EAF24D7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B40B8B0-9B64-4C41-AC69-B162625F12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684" y="1122947"/>
            <a:ext cx="10523621" cy="3473047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АССОЦИАЦИЯ ПРОФЕССОРОВ СЛАВЯНСКИХ </a:t>
            </a:r>
            <a:r>
              <a:rPr lang="ru-RU" sz="3200" dirty="0" smtClean="0"/>
              <a:t>СТРАН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ru-RU" sz="3200" dirty="0" smtClean="0"/>
              <a:t> </a:t>
            </a:r>
            <a:r>
              <a:rPr lang="ru-RU" sz="3200" dirty="0"/>
              <a:t>И ЕЕ ДЕЯТЕЛЬНОСТЬ ДЛЯ ОБОГАЩЕНИЯ  И РАСПРОСТРАНЕНИЯ  СЛАВЯНСКИХ  ТРАДИЦИЙ В ОБЛАСТИ НАУКИ И ВЬІСШЕГО ОБРАЗОВАНИЯ</a:t>
            </a:r>
            <a:r>
              <a:rPr lang="en-US" sz="3200" dirty="0"/>
              <a:t/>
            </a:r>
            <a:br>
              <a:rPr lang="en-US" sz="3200" dirty="0"/>
            </a:br>
            <a:endParaRPr lang="bg-BG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1747" y="4607511"/>
            <a:ext cx="7705496" cy="1263900"/>
          </a:xfrm>
        </p:spPr>
        <p:txBody>
          <a:bodyPr/>
          <a:lstStyle/>
          <a:p>
            <a:r>
              <a:rPr lang="ru-RU" dirty="0"/>
              <a:t>доктор </a:t>
            </a:r>
            <a:r>
              <a:rPr lang="ru-RU" dirty="0" err="1"/>
              <a:t>пед</a:t>
            </a:r>
            <a:r>
              <a:rPr lang="ru-RU" dirty="0"/>
              <a:t>. наук, профессор </a:t>
            </a:r>
            <a:r>
              <a:rPr lang="ru-RU" dirty="0" err="1"/>
              <a:t>Рангелова</a:t>
            </a:r>
            <a:r>
              <a:rPr lang="ru-RU" dirty="0"/>
              <a:t> </a:t>
            </a:r>
            <a:r>
              <a:rPr lang="ru-RU" dirty="0" err="1"/>
              <a:t>Емилия</a:t>
            </a:r>
            <a:r>
              <a:rPr lang="ru-RU" dirty="0"/>
              <a:t> </a:t>
            </a:r>
            <a:r>
              <a:rPr lang="ru-RU" dirty="0" err="1"/>
              <a:t>Миленкова</a:t>
            </a:r>
            <a:endParaRPr lang="en-US" dirty="0"/>
          </a:p>
          <a:p>
            <a:r>
              <a:rPr lang="ru-RU" dirty="0"/>
              <a:t>Председатель  Ассоциации профессоров славянских стран</a:t>
            </a:r>
            <a:endParaRPr lang="en-US" dirty="0"/>
          </a:p>
          <a:p>
            <a:r>
              <a:rPr lang="ru-RU" dirty="0"/>
              <a:t>София, Республика Болгария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53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786062"/>
            <a:ext cx="4848113" cy="4443663"/>
          </a:xfrm>
        </p:spPr>
        <p:txBody>
          <a:bodyPr/>
          <a:lstStyle/>
          <a:p>
            <a:r>
              <a:rPr lang="bg-BG" dirty="0" err="1"/>
              <a:t>Третий</a:t>
            </a:r>
            <a:r>
              <a:rPr lang="bg-BG" dirty="0"/>
              <a:t> форум </a:t>
            </a:r>
            <a:r>
              <a:rPr lang="bg-BG" dirty="0" err="1"/>
              <a:t>проводится</a:t>
            </a:r>
            <a:r>
              <a:rPr lang="bg-BG" dirty="0"/>
              <a:t> в </a:t>
            </a:r>
            <a:r>
              <a:rPr lang="bg-BG" dirty="0" err="1"/>
              <a:t>Республике</a:t>
            </a:r>
            <a:r>
              <a:rPr lang="bg-BG" dirty="0"/>
              <a:t> </a:t>
            </a:r>
            <a:r>
              <a:rPr lang="bg-BG" dirty="0" err="1"/>
              <a:t>Болгарии</a:t>
            </a:r>
            <a:r>
              <a:rPr lang="bg-BG" dirty="0"/>
              <a:t>. О </a:t>
            </a:r>
            <a:r>
              <a:rPr lang="bg-BG" dirty="0" err="1"/>
              <a:t>нем</a:t>
            </a:r>
            <a:r>
              <a:rPr lang="bg-BG" dirty="0"/>
              <a:t> я </a:t>
            </a:r>
            <a:r>
              <a:rPr lang="bg-BG" dirty="0" err="1"/>
              <a:t>расскажу</a:t>
            </a:r>
            <a:r>
              <a:rPr lang="bg-BG" dirty="0"/>
              <a:t> </a:t>
            </a:r>
            <a:r>
              <a:rPr lang="bg-BG" dirty="0" err="1"/>
              <a:t>поподробнее</a:t>
            </a:r>
            <a:r>
              <a:rPr lang="bg-BG" dirty="0"/>
              <a:t>, </a:t>
            </a:r>
            <a:r>
              <a:rPr lang="bg-BG" dirty="0" err="1"/>
              <a:t>так</a:t>
            </a:r>
            <a:r>
              <a:rPr lang="bg-BG" dirty="0"/>
              <a:t> как </a:t>
            </a:r>
            <a:r>
              <a:rPr lang="bg-BG" dirty="0" err="1"/>
              <a:t>он</a:t>
            </a:r>
            <a:r>
              <a:rPr lang="bg-BG" dirty="0"/>
              <a:t> </a:t>
            </a:r>
            <a:r>
              <a:rPr lang="bg-BG" dirty="0" err="1"/>
              <a:t>имеет</a:t>
            </a:r>
            <a:r>
              <a:rPr lang="bg-BG" dirty="0"/>
              <a:t> </a:t>
            </a:r>
            <a:r>
              <a:rPr lang="bg-BG" dirty="0" err="1"/>
              <a:t>самую</a:t>
            </a:r>
            <a:r>
              <a:rPr lang="bg-BG" dirty="0"/>
              <a:t> </a:t>
            </a:r>
            <a:r>
              <a:rPr lang="bg-BG" dirty="0" err="1"/>
              <a:t>долгую</a:t>
            </a:r>
            <a:r>
              <a:rPr lang="bg-BG" dirty="0"/>
              <a:t> </a:t>
            </a:r>
            <a:r>
              <a:rPr lang="bg-BG" dirty="0" err="1"/>
              <a:t>историю</a:t>
            </a:r>
            <a:r>
              <a:rPr lang="bg-BG" dirty="0"/>
              <a:t> и </a:t>
            </a:r>
            <a:r>
              <a:rPr lang="bg-BG" dirty="0" err="1"/>
              <a:t>отличается</a:t>
            </a:r>
            <a:r>
              <a:rPr lang="bg-BG" dirty="0"/>
              <a:t> </a:t>
            </a:r>
            <a:r>
              <a:rPr lang="bg-BG" dirty="0" err="1"/>
              <a:t>самым</a:t>
            </a:r>
            <a:r>
              <a:rPr lang="bg-BG" dirty="0"/>
              <a:t> </a:t>
            </a:r>
            <a:r>
              <a:rPr lang="bg-BG" dirty="0" err="1"/>
              <a:t>большим</a:t>
            </a:r>
            <a:r>
              <a:rPr lang="bg-BG" dirty="0"/>
              <a:t> </a:t>
            </a:r>
            <a:r>
              <a:rPr lang="bg-BG" dirty="0" err="1"/>
              <a:t>числом</a:t>
            </a:r>
            <a:r>
              <a:rPr lang="bg-BG" dirty="0"/>
              <a:t> </a:t>
            </a:r>
            <a:r>
              <a:rPr lang="bg-BG" dirty="0" err="1"/>
              <a:t>участников</a:t>
            </a:r>
            <a:r>
              <a:rPr lang="bg-BG" dirty="0"/>
              <a:t> – не </a:t>
            </a:r>
            <a:r>
              <a:rPr lang="bg-BG" dirty="0" err="1"/>
              <a:t>менее</a:t>
            </a:r>
            <a:r>
              <a:rPr lang="bg-BG" dirty="0"/>
              <a:t> 90-100</a:t>
            </a:r>
            <a:r>
              <a:rPr lang="bg-BG" dirty="0" smtClean="0"/>
              <a:t>.  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368968"/>
            <a:ext cx="5356113" cy="5374106"/>
          </a:xfrm>
        </p:spPr>
        <p:txBody>
          <a:bodyPr>
            <a:normAutofit/>
          </a:bodyPr>
          <a:lstStyle/>
          <a:p>
            <a:r>
              <a:rPr lang="bg-BG" dirty="0"/>
              <a:t> </a:t>
            </a:r>
            <a:r>
              <a:rPr lang="bg-BG" sz="2800" dirty="0" err="1"/>
              <a:t>Каждый</a:t>
            </a:r>
            <a:r>
              <a:rPr lang="bg-BG" sz="2800" dirty="0"/>
              <a:t> </a:t>
            </a:r>
            <a:r>
              <a:rPr lang="bg-BG" sz="2800" dirty="0" err="1"/>
              <a:t>год</a:t>
            </a:r>
            <a:r>
              <a:rPr lang="bg-BG" sz="2800" dirty="0"/>
              <a:t> с 2-ого по 6-ое </a:t>
            </a:r>
            <a:r>
              <a:rPr lang="bg-BG" sz="2800" dirty="0" err="1"/>
              <a:t>сентября</a:t>
            </a:r>
            <a:r>
              <a:rPr lang="bg-BG" sz="2800" dirty="0"/>
              <a:t> в </a:t>
            </a:r>
            <a:r>
              <a:rPr lang="bg-BG" sz="2800" dirty="0" err="1"/>
              <a:t>Творческом</a:t>
            </a:r>
            <a:r>
              <a:rPr lang="bg-BG" sz="2800" dirty="0"/>
              <a:t> </a:t>
            </a:r>
            <a:r>
              <a:rPr lang="bg-BG" sz="2800" dirty="0" err="1"/>
              <a:t>доме</a:t>
            </a:r>
            <a:r>
              <a:rPr lang="bg-BG" sz="2800" dirty="0"/>
              <a:t> </a:t>
            </a:r>
            <a:r>
              <a:rPr lang="bg-BG" sz="2800" dirty="0" err="1"/>
              <a:t>Софийского</a:t>
            </a:r>
            <a:r>
              <a:rPr lang="bg-BG" sz="2800" dirty="0"/>
              <a:t> университета им. Св. </a:t>
            </a:r>
            <a:r>
              <a:rPr lang="bg-BG" sz="2800" dirty="0" err="1"/>
              <a:t>Климента</a:t>
            </a:r>
            <a:r>
              <a:rPr lang="bg-BG" sz="2800" dirty="0"/>
              <a:t> </a:t>
            </a:r>
            <a:r>
              <a:rPr lang="bg-BG" sz="2800" dirty="0" err="1"/>
              <a:t>Охридского</a:t>
            </a:r>
            <a:r>
              <a:rPr lang="bg-BG" sz="2800" dirty="0"/>
              <a:t>  в г. Китене, на </a:t>
            </a:r>
            <a:r>
              <a:rPr lang="bg-BG" sz="2800" dirty="0" err="1"/>
              <a:t>берегу</a:t>
            </a:r>
            <a:r>
              <a:rPr lang="bg-BG" sz="2800" dirty="0"/>
              <a:t> </a:t>
            </a:r>
            <a:r>
              <a:rPr lang="bg-BG" sz="2800" dirty="0" err="1"/>
              <a:t>Черного</a:t>
            </a:r>
            <a:r>
              <a:rPr lang="bg-BG" sz="2800" dirty="0"/>
              <a:t> моря,  </a:t>
            </a:r>
            <a:r>
              <a:rPr lang="bg-BG" sz="2800" dirty="0" err="1"/>
              <a:t>Ассоциация</a:t>
            </a:r>
            <a:r>
              <a:rPr lang="bg-BG" sz="2800" dirty="0"/>
              <a:t> </a:t>
            </a:r>
            <a:r>
              <a:rPr lang="bg-BG" sz="2800" dirty="0" err="1"/>
              <a:t>организует</a:t>
            </a:r>
            <a:r>
              <a:rPr lang="bg-BG" sz="2800" dirty="0"/>
              <a:t> </a:t>
            </a:r>
            <a:r>
              <a:rPr lang="bg-BG" sz="2800" dirty="0" err="1"/>
              <a:t>международную</a:t>
            </a:r>
            <a:r>
              <a:rPr lang="bg-BG" sz="2800" dirty="0"/>
              <a:t> научно - </a:t>
            </a:r>
            <a:r>
              <a:rPr lang="bg-BG" sz="2800" dirty="0" err="1"/>
              <a:t>практическую</a:t>
            </a:r>
            <a:r>
              <a:rPr lang="bg-BG" sz="2800" dirty="0"/>
              <a:t> </a:t>
            </a:r>
            <a:r>
              <a:rPr lang="bg-BG" sz="2800" dirty="0" err="1"/>
              <a:t>конференцию</a:t>
            </a:r>
            <a:r>
              <a:rPr lang="bg-BG" sz="2800" dirty="0"/>
              <a:t>, </a:t>
            </a:r>
            <a:r>
              <a:rPr lang="bg-BG" sz="2800" dirty="0" err="1"/>
              <a:t>посвященную</a:t>
            </a:r>
            <a:r>
              <a:rPr lang="bg-BG" sz="2800" dirty="0"/>
              <a:t> </a:t>
            </a:r>
            <a:r>
              <a:rPr lang="bg-BG" sz="2800" dirty="0" err="1"/>
              <a:t>актуальным</a:t>
            </a:r>
            <a:r>
              <a:rPr lang="bg-BG" sz="2800" dirty="0"/>
              <a:t> </a:t>
            </a:r>
            <a:r>
              <a:rPr lang="bg-BG" sz="2800" dirty="0" err="1"/>
              <a:t>проблемам</a:t>
            </a:r>
            <a:r>
              <a:rPr lang="bg-BG" sz="2800" dirty="0"/>
              <a:t> </a:t>
            </a:r>
            <a:r>
              <a:rPr lang="bg-BG" sz="2800" dirty="0" err="1"/>
              <a:t>высшего</a:t>
            </a:r>
            <a:r>
              <a:rPr lang="bg-BG" sz="2800" dirty="0"/>
              <a:t> образования.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5454316"/>
            <a:ext cx="4518213" cy="183004"/>
          </a:xfrm>
        </p:spPr>
        <p:txBody>
          <a:bodyPr>
            <a:normAutofit fontScale="47500" lnSpcReduction="20000"/>
          </a:bodyPr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54007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06" y="401052"/>
            <a:ext cx="5774402" cy="5630779"/>
          </a:xfrm>
        </p:spPr>
        <p:txBody>
          <a:bodyPr/>
          <a:lstStyle/>
          <a:p>
            <a:r>
              <a:rPr lang="bg-BG" dirty="0"/>
              <a:t>На </a:t>
            </a:r>
            <a:r>
              <a:rPr lang="bg-BG" dirty="0" err="1"/>
              <a:t>конференциях</a:t>
            </a:r>
            <a:r>
              <a:rPr lang="bg-BG" dirty="0"/>
              <a:t> в </a:t>
            </a:r>
            <a:r>
              <a:rPr lang="bg-BG" dirty="0" err="1"/>
              <a:t>Болгарии</a:t>
            </a:r>
            <a:r>
              <a:rPr lang="bg-BG" dirty="0"/>
              <a:t> до </a:t>
            </a:r>
            <a:r>
              <a:rPr lang="bg-BG" dirty="0" err="1"/>
              <a:t>сих</a:t>
            </a:r>
            <a:r>
              <a:rPr lang="bg-BG" dirty="0"/>
              <a:t> пор </a:t>
            </a:r>
            <a:r>
              <a:rPr lang="bg-BG" dirty="0" err="1"/>
              <a:t>обсуждались</a:t>
            </a:r>
            <a:r>
              <a:rPr lang="bg-BG" dirty="0"/>
              <a:t> </a:t>
            </a:r>
            <a:r>
              <a:rPr lang="bg-BG" dirty="0" err="1"/>
              <a:t>ряд</a:t>
            </a:r>
            <a:r>
              <a:rPr lang="bg-BG" dirty="0"/>
              <a:t> проблем, </a:t>
            </a:r>
            <a:r>
              <a:rPr lang="bg-BG" dirty="0" err="1"/>
              <a:t>связанных</a:t>
            </a:r>
            <a:r>
              <a:rPr lang="bg-BG" dirty="0"/>
              <a:t> с </a:t>
            </a:r>
            <a:r>
              <a:rPr lang="bg-BG" dirty="0" err="1"/>
              <a:t>превенцией</a:t>
            </a:r>
            <a:r>
              <a:rPr lang="bg-BG" dirty="0"/>
              <a:t> </a:t>
            </a:r>
            <a:r>
              <a:rPr lang="bg-BG" dirty="0" err="1"/>
              <a:t>агрессии</a:t>
            </a:r>
            <a:r>
              <a:rPr lang="bg-BG" dirty="0"/>
              <a:t> и </a:t>
            </a:r>
            <a:r>
              <a:rPr lang="bg-BG" dirty="0" err="1"/>
              <a:t>девиантного</a:t>
            </a:r>
            <a:r>
              <a:rPr lang="bg-BG" dirty="0"/>
              <a:t> поведения </a:t>
            </a:r>
            <a:r>
              <a:rPr lang="bg-BG" dirty="0" err="1"/>
              <a:t>детей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smtClean="0"/>
              <a:t> </a:t>
            </a:r>
            <a:r>
              <a:rPr lang="bg-BG" dirty="0"/>
              <a:t>В </a:t>
            </a:r>
            <a:r>
              <a:rPr lang="bg-BG" dirty="0" err="1"/>
              <a:t>результате</a:t>
            </a:r>
            <a:r>
              <a:rPr lang="bg-BG" dirty="0"/>
              <a:t> </a:t>
            </a:r>
            <a:r>
              <a:rPr lang="bg-BG" dirty="0" err="1"/>
              <a:t>проведенных</a:t>
            </a:r>
            <a:r>
              <a:rPr lang="bg-BG" dirty="0"/>
              <a:t> </a:t>
            </a:r>
            <a:r>
              <a:rPr lang="bg-BG" dirty="0" err="1"/>
              <a:t>совместных</a:t>
            </a:r>
            <a:r>
              <a:rPr lang="bg-BG" dirty="0"/>
              <a:t> </a:t>
            </a:r>
            <a:r>
              <a:rPr lang="bg-BG" dirty="0" err="1" smtClean="0"/>
              <a:t>исследований</a:t>
            </a:r>
            <a:r>
              <a:rPr lang="bg-BG" dirty="0" smtClean="0"/>
              <a:t> </a:t>
            </a:r>
            <a:r>
              <a:rPr lang="bg-BG" dirty="0" err="1"/>
              <a:t>был</a:t>
            </a:r>
            <a:r>
              <a:rPr lang="bg-BG" dirty="0"/>
              <a:t> научно обоснован </a:t>
            </a:r>
            <a:r>
              <a:rPr lang="bg-BG" dirty="0" err="1"/>
              <a:t>новый</a:t>
            </a:r>
            <a:r>
              <a:rPr lang="bg-BG" dirty="0"/>
              <a:t> компонент </a:t>
            </a:r>
            <a:r>
              <a:rPr lang="bg-BG" dirty="0" err="1"/>
              <a:t>системы</a:t>
            </a:r>
            <a:r>
              <a:rPr lang="bg-BG" dirty="0"/>
              <a:t> </a:t>
            </a:r>
            <a:r>
              <a:rPr lang="bg-BG" dirty="0" err="1"/>
              <a:t>педагогических</a:t>
            </a:r>
            <a:r>
              <a:rPr lang="bg-BG" dirty="0"/>
              <a:t> </a:t>
            </a:r>
            <a:r>
              <a:rPr lang="bg-BG" dirty="0" err="1"/>
              <a:t>наук</a:t>
            </a:r>
            <a:r>
              <a:rPr lang="bg-BG" dirty="0"/>
              <a:t> „</a:t>
            </a:r>
            <a:r>
              <a:rPr lang="bg-BG" dirty="0" err="1"/>
              <a:t>Превентивная</a:t>
            </a:r>
            <a:r>
              <a:rPr lang="bg-BG" dirty="0"/>
              <a:t> педагогика“.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240632"/>
            <a:ext cx="5911802" cy="6144126"/>
          </a:xfrm>
        </p:spPr>
        <p:txBody>
          <a:bodyPr>
            <a:normAutofit fontScale="92500" lnSpcReduction="20000"/>
          </a:bodyPr>
          <a:lstStyle/>
          <a:p>
            <a:r>
              <a:rPr lang="bg-BG" dirty="0" smtClean="0"/>
              <a:t> </a:t>
            </a:r>
            <a:r>
              <a:rPr lang="bg-BG" sz="3200" dirty="0" smtClean="0"/>
              <a:t>На </a:t>
            </a:r>
            <a:r>
              <a:rPr lang="bg-BG" sz="3200" dirty="0" err="1"/>
              <a:t>этой</a:t>
            </a:r>
            <a:r>
              <a:rPr lang="bg-BG" sz="3200" dirty="0"/>
              <a:t> основе </a:t>
            </a:r>
            <a:r>
              <a:rPr lang="bg-BG" sz="3200" dirty="0" err="1"/>
              <a:t>была</a:t>
            </a:r>
            <a:r>
              <a:rPr lang="bg-BG" sz="3200" dirty="0"/>
              <a:t> </a:t>
            </a:r>
            <a:r>
              <a:rPr lang="bg-BG" sz="3200" dirty="0" err="1"/>
              <a:t>подготовлена</a:t>
            </a:r>
            <a:r>
              <a:rPr lang="bg-BG" sz="3200" dirty="0"/>
              <a:t> монография “</a:t>
            </a:r>
            <a:r>
              <a:rPr lang="bg-BG" sz="3200" b="1" dirty="0" err="1"/>
              <a:t>Превентивная</a:t>
            </a:r>
            <a:r>
              <a:rPr lang="bg-BG" sz="3200" b="1" dirty="0"/>
              <a:t> педагогика. Методология, теория, практика“</a:t>
            </a:r>
            <a:r>
              <a:rPr lang="bg-BG" sz="3200" dirty="0"/>
              <a:t>, </a:t>
            </a:r>
            <a:r>
              <a:rPr lang="bg-BG" sz="3200" dirty="0" err="1"/>
              <a:t>изданная</a:t>
            </a:r>
            <a:r>
              <a:rPr lang="bg-BG" sz="3200" dirty="0"/>
              <a:t> на </a:t>
            </a:r>
            <a:r>
              <a:rPr lang="bg-BG" sz="3200" dirty="0" err="1"/>
              <a:t>русском</a:t>
            </a:r>
            <a:r>
              <a:rPr lang="bg-BG" sz="3200" dirty="0"/>
              <a:t> и </a:t>
            </a:r>
            <a:r>
              <a:rPr lang="bg-BG" sz="3200" dirty="0" err="1"/>
              <a:t>болгарском</a:t>
            </a:r>
            <a:r>
              <a:rPr lang="bg-BG" sz="3200" dirty="0"/>
              <a:t> </a:t>
            </a:r>
            <a:r>
              <a:rPr lang="bg-BG" sz="3200" dirty="0" err="1"/>
              <a:t>языках</a:t>
            </a:r>
            <a:r>
              <a:rPr lang="en-US" sz="3200" dirty="0"/>
              <a:t>. </a:t>
            </a:r>
            <a:r>
              <a:rPr lang="bg-BG" sz="3200" dirty="0" err="1"/>
              <a:t>Позже</a:t>
            </a:r>
            <a:r>
              <a:rPr lang="bg-BG" sz="3200" dirty="0"/>
              <a:t> </a:t>
            </a:r>
            <a:r>
              <a:rPr lang="bg-BG" sz="3200" dirty="0" err="1"/>
              <a:t>было</a:t>
            </a:r>
            <a:r>
              <a:rPr lang="bg-BG" sz="3200" dirty="0"/>
              <a:t> </a:t>
            </a:r>
            <a:r>
              <a:rPr lang="bg-BG" sz="3200" dirty="0" err="1"/>
              <a:t>издано</a:t>
            </a:r>
            <a:r>
              <a:rPr lang="bg-BG" sz="3200" dirty="0"/>
              <a:t> </a:t>
            </a:r>
            <a:r>
              <a:rPr lang="bg-BG" sz="3200" dirty="0" err="1"/>
              <a:t>Белорусским</a:t>
            </a:r>
            <a:r>
              <a:rPr lang="bg-BG" sz="3200" dirty="0"/>
              <a:t> </a:t>
            </a:r>
            <a:r>
              <a:rPr lang="bg-BG" sz="3200" dirty="0" err="1"/>
              <a:t>государственным</a:t>
            </a:r>
            <a:r>
              <a:rPr lang="bg-BG" sz="3200" dirty="0"/>
              <a:t> </a:t>
            </a:r>
            <a:r>
              <a:rPr lang="bg-BG" sz="3200" dirty="0" err="1"/>
              <a:t>университетом</a:t>
            </a:r>
            <a:r>
              <a:rPr lang="bg-BG" sz="3200" dirty="0"/>
              <a:t> и </a:t>
            </a:r>
            <a:r>
              <a:rPr lang="bg-BG" sz="3200" dirty="0" err="1"/>
              <a:t>учебное</a:t>
            </a:r>
            <a:r>
              <a:rPr lang="bg-BG" sz="3200" dirty="0"/>
              <a:t> пособие о </a:t>
            </a:r>
            <a:r>
              <a:rPr lang="bg-BG" sz="3200" dirty="0" err="1"/>
              <a:t>магистерских</a:t>
            </a:r>
            <a:r>
              <a:rPr lang="bg-BG" sz="3200" dirty="0"/>
              <a:t> </a:t>
            </a:r>
            <a:r>
              <a:rPr lang="bg-BG" sz="3200" dirty="0" err="1"/>
              <a:t>программах</a:t>
            </a:r>
            <a:r>
              <a:rPr lang="bg-BG" sz="3200" dirty="0"/>
              <a:t> – „</a:t>
            </a:r>
            <a:r>
              <a:rPr lang="bg-BG" sz="3200" b="1" dirty="0" err="1"/>
              <a:t>Основы</a:t>
            </a:r>
            <a:r>
              <a:rPr lang="bg-BG" sz="3200" b="1" dirty="0"/>
              <a:t> </a:t>
            </a:r>
            <a:r>
              <a:rPr lang="bg-BG" sz="3200" b="1" dirty="0" err="1"/>
              <a:t>превентивной</a:t>
            </a:r>
            <a:r>
              <a:rPr lang="bg-BG" sz="3200" b="1" dirty="0"/>
              <a:t> педагогики“</a:t>
            </a:r>
            <a:r>
              <a:rPr lang="en-US" sz="3200" b="1" dirty="0"/>
              <a:t>(</a:t>
            </a:r>
            <a:r>
              <a:rPr lang="bg-BG" sz="3200" b="1" dirty="0" smtClean="0"/>
              <a:t>см.Приложение </a:t>
            </a:r>
            <a:r>
              <a:rPr lang="bg-BG" sz="3200" b="1" dirty="0"/>
              <a:t>№3,№4,№5</a:t>
            </a:r>
            <a:r>
              <a:rPr lang="en-US" sz="3200" b="1" dirty="0"/>
              <a:t> )</a:t>
            </a:r>
            <a:r>
              <a:rPr lang="bg-BG" sz="3200" b="1" dirty="0"/>
              <a:t>.</a:t>
            </a:r>
            <a:endParaRPr lang="bg-BG" sz="3200" dirty="0"/>
          </a:p>
          <a:p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6320588"/>
            <a:ext cx="4518213" cy="128337"/>
          </a:xfrm>
        </p:spPr>
        <p:txBody>
          <a:bodyPr>
            <a:normAutofit fontScale="25000" lnSpcReduction="20000"/>
          </a:bodyPr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22893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04084" y="796088"/>
            <a:ext cx="2454442" cy="34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51053" y="731838"/>
            <a:ext cx="2480294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5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732" y="205739"/>
            <a:ext cx="4520535" cy="63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47" y="4042611"/>
            <a:ext cx="11165306" cy="2630905"/>
          </a:xfrm>
        </p:spPr>
        <p:txBody>
          <a:bodyPr/>
          <a:lstStyle/>
          <a:p>
            <a:pPr algn="l"/>
            <a:r>
              <a:rPr lang="bg-BG" sz="3200" dirty="0"/>
              <a:t> </a:t>
            </a:r>
            <a:r>
              <a:rPr lang="bg-BG" sz="3200" dirty="0" err="1"/>
              <a:t>Это</a:t>
            </a:r>
            <a:r>
              <a:rPr lang="bg-BG" sz="3200" dirty="0"/>
              <a:t> дало </a:t>
            </a:r>
            <a:r>
              <a:rPr lang="bg-BG" sz="3200" dirty="0" err="1"/>
              <a:t>возможность</a:t>
            </a:r>
            <a:r>
              <a:rPr lang="bg-BG" sz="3200" dirty="0"/>
              <a:t> </a:t>
            </a:r>
            <a:r>
              <a:rPr lang="bg-BG" sz="3200" dirty="0" err="1"/>
              <a:t>Беларускому</a:t>
            </a:r>
            <a:r>
              <a:rPr lang="bg-BG" sz="3200" dirty="0"/>
              <a:t> </a:t>
            </a:r>
            <a:r>
              <a:rPr lang="bg-BG" sz="3200" dirty="0" err="1"/>
              <a:t>государственному</a:t>
            </a:r>
            <a:r>
              <a:rPr lang="bg-BG" sz="3200" dirty="0"/>
              <a:t> </a:t>
            </a:r>
            <a:r>
              <a:rPr lang="bg-BG" sz="3200" dirty="0" err="1"/>
              <a:t>университету</a:t>
            </a:r>
            <a:r>
              <a:rPr lang="bg-BG" sz="3200" dirty="0"/>
              <a:t> </a:t>
            </a:r>
            <a:r>
              <a:rPr lang="bg-BG" sz="3200" dirty="0" smtClean="0"/>
              <a:t>  </a:t>
            </a:r>
            <a:r>
              <a:rPr lang="bg-BG" sz="3200" dirty="0" err="1"/>
              <a:t>издать</a:t>
            </a:r>
            <a:r>
              <a:rPr lang="bg-BG" sz="3200" dirty="0"/>
              <a:t> онлайн </a:t>
            </a:r>
            <a:r>
              <a:rPr lang="bg-BG" sz="3200" dirty="0" err="1" smtClean="0"/>
              <a:t>нашу</a:t>
            </a:r>
            <a:r>
              <a:rPr lang="bg-BG" sz="3200" smtClean="0"/>
              <a:t> монографию</a:t>
            </a:r>
            <a:r>
              <a:rPr lang="bg-BG" sz="3200" dirty="0" smtClean="0"/>
              <a:t> </a:t>
            </a:r>
            <a:r>
              <a:rPr lang="bg-BG" sz="3200" dirty="0"/>
              <a:t>на </a:t>
            </a:r>
            <a:r>
              <a:rPr lang="bg-BG" sz="3200" dirty="0" err="1"/>
              <a:t>тему</a:t>
            </a:r>
            <a:r>
              <a:rPr lang="bg-BG" sz="3200" dirty="0"/>
              <a:t>: „</a:t>
            </a:r>
            <a:r>
              <a:rPr lang="bg-BG" sz="3200" dirty="0" err="1"/>
              <a:t>Гуманизация</a:t>
            </a:r>
            <a:r>
              <a:rPr lang="bg-BG" sz="3200" dirty="0"/>
              <a:t> и демократизация </a:t>
            </a:r>
            <a:r>
              <a:rPr lang="bg-BG" sz="3200" dirty="0" err="1"/>
              <a:t>педагогического</a:t>
            </a:r>
            <a:r>
              <a:rPr lang="bg-BG" sz="3200" dirty="0"/>
              <a:t> </a:t>
            </a:r>
            <a:r>
              <a:rPr lang="bg-BG" sz="3200" dirty="0" err="1"/>
              <a:t>процесса</a:t>
            </a:r>
            <a:r>
              <a:rPr lang="bg-BG" sz="3200" dirty="0"/>
              <a:t> в </a:t>
            </a:r>
            <a:r>
              <a:rPr lang="bg-BG" sz="3200" dirty="0" err="1"/>
              <a:t>условиях</a:t>
            </a:r>
            <a:r>
              <a:rPr lang="bg-BG" sz="3200" dirty="0"/>
              <a:t> </a:t>
            </a:r>
            <a:r>
              <a:rPr lang="bg-BG" sz="3200" dirty="0" err="1"/>
              <a:t>университетского</a:t>
            </a:r>
            <a:r>
              <a:rPr lang="bg-BG" sz="3200" dirty="0"/>
              <a:t> образования“.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8547" y="401053"/>
            <a:ext cx="11646569" cy="33207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</a:t>
            </a:r>
            <a:r>
              <a:rPr lang="bg-BG" sz="3200" dirty="0"/>
              <a:t>На </a:t>
            </a:r>
            <a:r>
              <a:rPr lang="bg-BG" sz="3200" dirty="0" err="1"/>
              <a:t>базе</a:t>
            </a:r>
            <a:r>
              <a:rPr lang="bg-BG" sz="3200" dirty="0"/>
              <a:t> </a:t>
            </a:r>
            <a:r>
              <a:rPr lang="bg-BG" sz="3200" dirty="0" err="1"/>
              <a:t>совместно</a:t>
            </a:r>
            <a:r>
              <a:rPr lang="bg-BG" sz="3200" dirty="0"/>
              <a:t> </a:t>
            </a:r>
            <a:r>
              <a:rPr lang="bg-BG" sz="3200" dirty="0" err="1"/>
              <a:t>разработанного</a:t>
            </a:r>
            <a:r>
              <a:rPr lang="bg-BG" sz="3200" dirty="0"/>
              <a:t> инструментариума </a:t>
            </a:r>
            <a:r>
              <a:rPr lang="bg-BG" sz="3200" dirty="0" err="1"/>
              <a:t>было</a:t>
            </a:r>
            <a:r>
              <a:rPr lang="bg-BG" sz="3200" dirty="0"/>
              <a:t> проведено </a:t>
            </a:r>
            <a:r>
              <a:rPr lang="bg-BG" sz="3200" dirty="0" err="1"/>
              <a:t>исследование</a:t>
            </a:r>
            <a:r>
              <a:rPr lang="bg-BG" sz="3200" dirty="0"/>
              <a:t> </a:t>
            </a:r>
            <a:r>
              <a:rPr lang="bg-BG" sz="3200" dirty="0" err="1"/>
              <a:t>во</a:t>
            </a:r>
            <a:r>
              <a:rPr lang="bg-BG" sz="3200" dirty="0"/>
              <a:t> </a:t>
            </a:r>
            <a:r>
              <a:rPr lang="bg-BG" sz="3200" dirty="0" err="1"/>
              <a:t>всех</a:t>
            </a:r>
            <a:r>
              <a:rPr lang="bg-BG" sz="3200" dirty="0"/>
              <a:t> </a:t>
            </a:r>
            <a:r>
              <a:rPr lang="bg-BG" sz="3200" dirty="0" err="1"/>
              <a:t>странах</a:t>
            </a:r>
            <a:r>
              <a:rPr lang="bg-BG" sz="3200" dirty="0"/>
              <a:t>, </a:t>
            </a:r>
            <a:r>
              <a:rPr lang="bg-BG" sz="3200" dirty="0" err="1"/>
              <a:t>членах</a:t>
            </a:r>
            <a:r>
              <a:rPr lang="bg-BG" sz="3200" dirty="0"/>
              <a:t> </a:t>
            </a:r>
            <a:r>
              <a:rPr lang="bg-BG" sz="3200" dirty="0" err="1"/>
              <a:t>Ассоциации</a:t>
            </a:r>
            <a:r>
              <a:rPr lang="bg-BG" sz="3200" dirty="0"/>
              <a:t>, по </a:t>
            </a:r>
            <a:r>
              <a:rPr lang="bg-BG" sz="3200" dirty="0" err="1"/>
              <a:t>проблемам</a:t>
            </a:r>
            <a:r>
              <a:rPr lang="bg-BG" sz="3200" dirty="0"/>
              <a:t> </a:t>
            </a:r>
            <a:r>
              <a:rPr lang="bg-BG" sz="3200" dirty="0" err="1"/>
              <a:t>гуманизации</a:t>
            </a:r>
            <a:r>
              <a:rPr lang="bg-BG" sz="3200" dirty="0"/>
              <a:t> </a:t>
            </a:r>
            <a:r>
              <a:rPr lang="bg-BG" sz="3200" dirty="0" err="1"/>
              <a:t>отношений</a:t>
            </a:r>
            <a:r>
              <a:rPr lang="bg-BG" sz="3200" dirty="0"/>
              <a:t> в </a:t>
            </a:r>
            <a:r>
              <a:rPr lang="bg-BG" sz="3200" dirty="0" err="1"/>
              <a:t>современных</a:t>
            </a:r>
            <a:r>
              <a:rPr lang="bg-BG" sz="3200" dirty="0"/>
              <a:t> </a:t>
            </a:r>
            <a:r>
              <a:rPr lang="bg-BG" sz="3200" dirty="0" err="1"/>
              <a:t>университетах</a:t>
            </a:r>
            <a:r>
              <a:rPr lang="bg-BG" sz="3200" dirty="0"/>
              <a:t>. На </a:t>
            </a:r>
            <a:r>
              <a:rPr lang="bg-BG" sz="3200" dirty="0" err="1"/>
              <a:t>традиционных</a:t>
            </a:r>
            <a:r>
              <a:rPr lang="bg-BG" sz="3200" dirty="0"/>
              <a:t> </a:t>
            </a:r>
            <a:r>
              <a:rPr lang="bg-BG" sz="3200" dirty="0" err="1"/>
              <a:t>конференциях</a:t>
            </a:r>
            <a:r>
              <a:rPr lang="bg-BG" sz="3200" dirty="0"/>
              <a:t> в </a:t>
            </a:r>
            <a:r>
              <a:rPr lang="bg-BG" sz="3200" dirty="0" err="1"/>
              <a:t>Болгарии</a:t>
            </a:r>
            <a:r>
              <a:rPr lang="bg-BG" sz="3200" dirty="0"/>
              <a:t> </a:t>
            </a:r>
            <a:r>
              <a:rPr lang="bg-BG" sz="3200" dirty="0" err="1"/>
              <a:t>были</a:t>
            </a:r>
            <a:r>
              <a:rPr lang="bg-BG" sz="3200" dirty="0"/>
              <a:t> </a:t>
            </a:r>
            <a:r>
              <a:rPr lang="bg-BG" sz="3200" dirty="0" err="1"/>
              <a:t>очерчены</a:t>
            </a:r>
            <a:r>
              <a:rPr lang="bg-BG" sz="3200" dirty="0"/>
              <a:t> </a:t>
            </a:r>
            <a:r>
              <a:rPr lang="bg-BG" sz="3200" dirty="0" err="1"/>
              <a:t>общие</a:t>
            </a:r>
            <a:r>
              <a:rPr lang="bg-BG" sz="3200" dirty="0"/>
              <a:t> и </a:t>
            </a:r>
            <a:r>
              <a:rPr lang="bg-BG" sz="3200" dirty="0" err="1"/>
              <a:t>специфические</a:t>
            </a:r>
            <a:r>
              <a:rPr lang="bg-BG" sz="3200" dirty="0"/>
              <a:t> </a:t>
            </a:r>
            <a:r>
              <a:rPr lang="bg-BG" sz="3200" dirty="0" err="1"/>
              <a:t>проблемы</a:t>
            </a:r>
            <a:r>
              <a:rPr lang="bg-BG" sz="3200" dirty="0"/>
              <a:t> </a:t>
            </a:r>
            <a:r>
              <a:rPr lang="bg-BG" sz="3200" dirty="0" err="1"/>
              <a:t>гуманизации</a:t>
            </a:r>
            <a:r>
              <a:rPr lang="bg-BG" sz="3200" dirty="0"/>
              <a:t> </a:t>
            </a:r>
            <a:r>
              <a:rPr lang="bg-BG" sz="3200" dirty="0" err="1"/>
              <a:t>отношений</a:t>
            </a:r>
            <a:r>
              <a:rPr lang="bg-BG" sz="3200" dirty="0"/>
              <a:t> в </a:t>
            </a:r>
            <a:r>
              <a:rPr lang="bg-BG" sz="3200" dirty="0" err="1"/>
              <a:t>современных</a:t>
            </a:r>
            <a:r>
              <a:rPr lang="bg-BG" sz="3200" dirty="0"/>
              <a:t> </a:t>
            </a:r>
            <a:r>
              <a:rPr lang="bg-BG" sz="3200" dirty="0" err="1"/>
              <a:t>университетах</a:t>
            </a:r>
            <a:r>
              <a:rPr lang="bg-BG" sz="3200" dirty="0" smtClean="0"/>
              <a:t>.</a:t>
            </a:r>
            <a:endParaRPr lang="bg-BG" sz="3200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75644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938" y="465222"/>
            <a:ext cx="5228970" cy="4154904"/>
          </a:xfrm>
        </p:spPr>
        <p:txBody>
          <a:bodyPr/>
          <a:lstStyle/>
          <a:p>
            <a:r>
              <a:rPr lang="bg-BG" sz="3600" dirty="0" err="1"/>
              <a:t>Специальное</a:t>
            </a:r>
            <a:r>
              <a:rPr lang="bg-BG" sz="3600" dirty="0"/>
              <a:t> внимание </a:t>
            </a:r>
            <a:r>
              <a:rPr lang="bg-BG" sz="3600" dirty="0" err="1"/>
              <a:t>Ассоциация</a:t>
            </a:r>
            <a:r>
              <a:rPr lang="bg-BG" sz="3600" dirty="0"/>
              <a:t> </a:t>
            </a:r>
            <a:r>
              <a:rPr lang="bg-BG" sz="3600" dirty="0" err="1"/>
              <a:t>профессоров</a:t>
            </a:r>
            <a:r>
              <a:rPr lang="bg-BG" sz="3600" dirty="0"/>
              <a:t> </a:t>
            </a:r>
            <a:r>
              <a:rPr lang="bg-BG" sz="3600" dirty="0" err="1"/>
              <a:t>славянских</a:t>
            </a:r>
            <a:r>
              <a:rPr lang="bg-BG" sz="3600" dirty="0"/>
              <a:t> </a:t>
            </a:r>
            <a:r>
              <a:rPr lang="bg-BG" sz="3600" dirty="0" err="1"/>
              <a:t>стран</a:t>
            </a:r>
            <a:r>
              <a:rPr lang="bg-BG" sz="3600" dirty="0"/>
              <a:t> </a:t>
            </a:r>
            <a:r>
              <a:rPr lang="bg-BG" sz="3600" dirty="0" err="1"/>
              <a:t>уделяет</a:t>
            </a:r>
            <a:r>
              <a:rPr lang="bg-BG" sz="3600" dirty="0"/>
              <a:t> </a:t>
            </a:r>
            <a:r>
              <a:rPr lang="bg-BG" sz="3600" dirty="0" err="1"/>
              <a:t>следующим</a:t>
            </a:r>
            <a:r>
              <a:rPr lang="bg-BG" sz="3600" dirty="0"/>
              <a:t> </a:t>
            </a:r>
            <a:r>
              <a:rPr lang="bg-BG" sz="3600" dirty="0" err="1"/>
              <a:t>проблемам</a:t>
            </a:r>
            <a:r>
              <a:rPr lang="bg-BG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7032" y="1"/>
            <a:ext cx="6464967" cy="6416842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endParaRPr lang="bg-BG" dirty="0" smtClean="0"/>
          </a:p>
          <a:p>
            <a:r>
              <a:rPr lang="bg-BG" sz="3200" dirty="0" smtClean="0"/>
              <a:t>“</a:t>
            </a:r>
            <a:r>
              <a:rPr lang="bg-BG" sz="3200" dirty="0"/>
              <a:t>Формирование гражданина и </a:t>
            </a:r>
            <a:r>
              <a:rPr lang="bg-BG" sz="3200" dirty="0" err="1"/>
              <a:t>профессионала</a:t>
            </a:r>
            <a:r>
              <a:rPr lang="bg-BG" sz="3200" dirty="0"/>
              <a:t> в </a:t>
            </a:r>
            <a:r>
              <a:rPr lang="bg-BG" sz="3200" dirty="0" err="1"/>
              <a:t>условиях</a:t>
            </a:r>
            <a:r>
              <a:rPr lang="bg-BG" sz="3200" dirty="0"/>
              <a:t> </a:t>
            </a:r>
            <a:r>
              <a:rPr lang="bg-BG" sz="3200" dirty="0" err="1"/>
              <a:t>университетского</a:t>
            </a:r>
            <a:r>
              <a:rPr lang="bg-BG" sz="3200" dirty="0"/>
              <a:t> образования</a:t>
            </a:r>
            <a:r>
              <a:rPr lang="bg-BG" sz="3200" dirty="0" smtClean="0"/>
              <a:t>“;</a:t>
            </a:r>
          </a:p>
          <a:p>
            <a:r>
              <a:rPr lang="bg-BG" sz="3200" dirty="0" smtClean="0"/>
              <a:t> </a:t>
            </a:r>
            <a:r>
              <a:rPr lang="bg-BG" sz="3200" dirty="0"/>
              <a:t>„</a:t>
            </a:r>
            <a:r>
              <a:rPr lang="bg-BG" sz="3200" dirty="0" err="1"/>
              <a:t>Психолого-педагогические</a:t>
            </a:r>
            <a:r>
              <a:rPr lang="bg-BG" sz="3200" dirty="0"/>
              <a:t> </a:t>
            </a:r>
            <a:r>
              <a:rPr lang="bg-BG" sz="3200" dirty="0" err="1"/>
              <a:t>проблемы</a:t>
            </a:r>
            <a:r>
              <a:rPr lang="bg-BG" sz="3200" dirty="0"/>
              <a:t> развития личности </a:t>
            </a:r>
            <a:r>
              <a:rPr lang="bg-BG" sz="3200" dirty="0" err="1"/>
              <a:t>профессионала</a:t>
            </a:r>
            <a:r>
              <a:rPr lang="bg-BG" sz="3200" dirty="0"/>
              <a:t> в </a:t>
            </a:r>
            <a:r>
              <a:rPr lang="bg-BG" sz="3200" dirty="0" err="1"/>
              <a:t>условиях</a:t>
            </a:r>
            <a:r>
              <a:rPr lang="bg-BG" sz="3200" dirty="0"/>
              <a:t> </a:t>
            </a:r>
            <a:r>
              <a:rPr lang="bg-BG" sz="3200" dirty="0" err="1"/>
              <a:t>университетского</a:t>
            </a:r>
            <a:r>
              <a:rPr lang="bg-BG" sz="3200" dirty="0"/>
              <a:t> образования</a:t>
            </a:r>
            <a:r>
              <a:rPr lang="bg-BG" sz="3200" dirty="0" smtClean="0"/>
              <a:t>“;</a:t>
            </a:r>
          </a:p>
          <a:p>
            <a:r>
              <a:rPr lang="bg-BG" sz="3200" dirty="0" smtClean="0"/>
              <a:t> </a:t>
            </a:r>
            <a:r>
              <a:rPr lang="bg-BG" sz="3200" dirty="0"/>
              <a:t>„Теория и практика </a:t>
            </a:r>
            <a:r>
              <a:rPr lang="bg-BG" sz="3200" dirty="0" err="1"/>
              <a:t>психолого-педагогической</a:t>
            </a:r>
            <a:r>
              <a:rPr lang="bg-BG" sz="3200" dirty="0"/>
              <a:t> подготовки специалиста в </a:t>
            </a:r>
            <a:r>
              <a:rPr lang="bg-BG" sz="3200" dirty="0" err="1" smtClean="0"/>
              <a:t>университете</a:t>
            </a:r>
            <a:r>
              <a:rPr lang="bg-BG" sz="3200" dirty="0" smtClean="0"/>
              <a:t>“и </a:t>
            </a:r>
            <a:r>
              <a:rPr lang="bg-BG" sz="3200" dirty="0" err="1" smtClean="0"/>
              <a:t>другие</a:t>
            </a:r>
            <a:r>
              <a:rPr lang="bg-BG" sz="3200" dirty="0" smtClean="0"/>
              <a:t>.</a:t>
            </a:r>
            <a:endParaRPr lang="bg-BG" sz="3200" dirty="0"/>
          </a:p>
          <a:p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5406188"/>
            <a:ext cx="4518213" cy="231131"/>
          </a:xfrm>
        </p:spPr>
        <p:txBody>
          <a:bodyPr>
            <a:normAutofit fontScale="77500" lnSpcReduction="20000"/>
          </a:bodyPr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20267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38" y="481264"/>
            <a:ext cx="5662862" cy="5775157"/>
          </a:xfrm>
        </p:spPr>
        <p:txBody>
          <a:bodyPr/>
          <a:lstStyle/>
          <a:p>
            <a:r>
              <a:rPr lang="bg-BG" sz="3200" dirty="0"/>
              <a:t>В </a:t>
            </a:r>
            <a:r>
              <a:rPr lang="bg-BG" sz="3200" dirty="0" err="1"/>
              <a:t>последние</a:t>
            </a:r>
            <a:r>
              <a:rPr lang="bg-BG" sz="3200" dirty="0"/>
              <a:t> два </a:t>
            </a:r>
            <a:r>
              <a:rPr lang="bg-BG" sz="3200" dirty="0" err="1"/>
              <a:t>года</a:t>
            </a:r>
            <a:r>
              <a:rPr lang="bg-BG" sz="3200" dirty="0"/>
              <a:t> на </a:t>
            </a:r>
            <a:r>
              <a:rPr lang="bg-BG" sz="3200" dirty="0" err="1"/>
              <a:t>основании</a:t>
            </a:r>
            <a:r>
              <a:rPr lang="bg-BG" sz="3200" dirty="0"/>
              <a:t> </a:t>
            </a:r>
            <a:r>
              <a:rPr lang="bg-BG" sz="3200" dirty="0" err="1"/>
              <a:t>разработанной</a:t>
            </a:r>
            <a:r>
              <a:rPr lang="bg-BG" sz="3200" dirty="0"/>
              <a:t> </a:t>
            </a:r>
            <a:r>
              <a:rPr lang="bg-BG" sz="3200" dirty="0" err="1"/>
              <a:t>единой</a:t>
            </a:r>
            <a:r>
              <a:rPr lang="bg-BG" sz="3200" dirty="0"/>
              <a:t> методики, </a:t>
            </a:r>
            <a:r>
              <a:rPr lang="bg-BG" sz="3200" dirty="0" err="1"/>
              <a:t>мы</a:t>
            </a:r>
            <a:r>
              <a:rPr lang="bg-BG" sz="3200" dirty="0"/>
              <a:t> проводим </a:t>
            </a:r>
            <a:r>
              <a:rPr lang="bg-BG" sz="3200" dirty="0" err="1"/>
              <a:t>исследование</a:t>
            </a:r>
            <a:r>
              <a:rPr lang="bg-BG" sz="3200" dirty="0"/>
              <a:t>:</a:t>
            </a:r>
            <a:br>
              <a:rPr lang="bg-BG" sz="3200" dirty="0"/>
            </a:br>
            <a:r>
              <a:rPr lang="bg-BG" sz="3200" dirty="0"/>
              <a:t>-  </a:t>
            </a:r>
            <a:r>
              <a:rPr lang="bg-BG" sz="3200" dirty="0" err="1"/>
              <a:t>об</a:t>
            </a:r>
            <a:r>
              <a:rPr lang="bg-BG" sz="3200" dirty="0"/>
              <a:t> </a:t>
            </a:r>
            <a:r>
              <a:rPr lang="bg-BG" sz="3200" dirty="0" err="1"/>
              <a:t>образе</a:t>
            </a:r>
            <a:r>
              <a:rPr lang="bg-BG" sz="3200" dirty="0"/>
              <a:t> студента в </a:t>
            </a:r>
            <a:r>
              <a:rPr lang="bg-BG" sz="3200" dirty="0" err="1"/>
              <a:t>глазах</a:t>
            </a:r>
            <a:r>
              <a:rPr lang="bg-BG" sz="3200" dirty="0"/>
              <a:t> </a:t>
            </a:r>
            <a:r>
              <a:rPr lang="bg-BG" sz="3200" dirty="0" err="1"/>
              <a:t>университетского</a:t>
            </a:r>
            <a:r>
              <a:rPr lang="bg-BG" sz="3200" dirty="0"/>
              <a:t> преподавателя и</a:t>
            </a:r>
            <a:br>
              <a:rPr lang="bg-BG" sz="3200" dirty="0"/>
            </a:br>
            <a:r>
              <a:rPr lang="bg-BG" sz="3200" dirty="0"/>
              <a:t>- </a:t>
            </a:r>
            <a:r>
              <a:rPr lang="bg-BG" sz="3200" dirty="0" err="1"/>
              <a:t>об</a:t>
            </a:r>
            <a:r>
              <a:rPr lang="bg-BG" sz="3200" dirty="0"/>
              <a:t> </a:t>
            </a:r>
            <a:r>
              <a:rPr lang="bg-BG" sz="3200" dirty="0" err="1"/>
              <a:t>образе</a:t>
            </a:r>
            <a:r>
              <a:rPr lang="bg-BG" sz="3200" dirty="0"/>
              <a:t> </a:t>
            </a:r>
            <a:r>
              <a:rPr lang="bg-BG" sz="3200" dirty="0" err="1"/>
              <a:t>университетского</a:t>
            </a:r>
            <a:r>
              <a:rPr lang="bg-BG" sz="3200" dirty="0"/>
              <a:t> преподавателя в </a:t>
            </a:r>
            <a:r>
              <a:rPr lang="bg-BG" sz="3200" dirty="0" err="1"/>
              <a:t>глазах</a:t>
            </a:r>
            <a:r>
              <a:rPr lang="bg-BG" sz="3200" dirty="0"/>
              <a:t> студента.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3705" y="0"/>
            <a:ext cx="6208296" cy="6481011"/>
          </a:xfrm>
        </p:spPr>
        <p:txBody>
          <a:bodyPr>
            <a:noAutofit/>
          </a:bodyPr>
          <a:lstStyle/>
          <a:p>
            <a:endParaRPr lang="bg-BG" sz="3200" dirty="0" smtClean="0"/>
          </a:p>
          <a:p>
            <a:r>
              <a:rPr lang="bg-BG" sz="3200" dirty="0" err="1" smtClean="0"/>
              <a:t>Резултаты</a:t>
            </a:r>
            <a:r>
              <a:rPr lang="bg-BG" sz="3200" dirty="0" smtClean="0"/>
              <a:t> </a:t>
            </a:r>
            <a:r>
              <a:rPr lang="bg-BG" sz="3200" dirty="0" err="1"/>
              <a:t>проведенного</a:t>
            </a:r>
            <a:r>
              <a:rPr lang="bg-BG" sz="3200" dirty="0"/>
              <a:t> </a:t>
            </a:r>
            <a:r>
              <a:rPr lang="bg-BG" sz="3200" dirty="0" err="1"/>
              <a:t>пилотного</a:t>
            </a:r>
            <a:r>
              <a:rPr lang="bg-BG" sz="3200" dirty="0"/>
              <a:t> </a:t>
            </a:r>
            <a:r>
              <a:rPr lang="bg-BG" sz="3200" dirty="0" err="1"/>
              <a:t>исследования</a:t>
            </a:r>
            <a:r>
              <a:rPr lang="bg-BG" sz="3200" dirty="0"/>
              <a:t> в </a:t>
            </a:r>
            <a:r>
              <a:rPr lang="bg-BG" sz="3200" dirty="0" err="1"/>
              <a:t>университетах</a:t>
            </a:r>
            <a:r>
              <a:rPr lang="bg-BG" sz="3200" dirty="0"/>
              <a:t> </a:t>
            </a:r>
            <a:r>
              <a:rPr lang="bg-BG" sz="3200" dirty="0" err="1"/>
              <a:t>различных</a:t>
            </a:r>
            <a:r>
              <a:rPr lang="bg-BG" sz="3200" dirty="0"/>
              <a:t> </a:t>
            </a:r>
            <a:r>
              <a:rPr lang="bg-BG" sz="3200" dirty="0" err="1"/>
              <a:t>стран</a:t>
            </a:r>
            <a:r>
              <a:rPr lang="bg-BG" sz="3200" dirty="0"/>
              <a:t>, </a:t>
            </a:r>
            <a:r>
              <a:rPr lang="bg-BG" sz="3200" dirty="0" err="1"/>
              <a:t>чьи</a:t>
            </a:r>
            <a:r>
              <a:rPr lang="bg-BG" sz="3200" dirty="0"/>
              <a:t> преподаватели </a:t>
            </a:r>
            <a:r>
              <a:rPr lang="bg-BG" sz="3200" dirty="0" err="1"/>
              <a:t>являются</a:t>
            </a:r>
            <a:r>
              <a:rPr lang="bg-BG" sz="3200" dirty="0"/>
              <a:t> </a:t>
            </a:r>
            <a:r>
              <a:rPr lang="bg-BG" sz="3200" dirty="0" err="1"/>
              <a:t>членами</a:t>
            </a:r>
            <a:r>
              <a:rPr lang="bg-BG" sz="3200" dirty="0"/>
              <a:t> </a:t>
            </a:r>
            <a:r>
              <a:rPr lang="bg-BG" sz="3200" dirty="0" err="1"/>
              <a:t>Ассоциации</a:t>
            </a:r>
            <a:r>
              <a:rPr lang="bg-BG" sz="3200" dirty="0"/>
              <a:t>, </a:t>
            </a:r>
            <a:r>
              <a:rPr lang="bg-BG" sz="3200" dirty="0" err="1"/>
              <a:t>были</a:t>
            </a:r>
            <a:r>
              <a:rPr lang="bg-BG" sz="3200" dirty="0"/>
              <a:t> </a:t>
            </a:r>
            <a:r>
              <a:rPr lang="bg-BG" sz="3200" dirty="0" err="1"/>
              <a:t>обсуждены</a:t>
            </a:r>
            <a:r>
              <a:rPr lang="bg-BG" sz="3200" dirty="0"/>
              <a:t> в 2017 </a:t>
            </a:r>
            <a:r>
              <a:rPr lang="bg-BG" sz="3200" dirty="0" err="1"/>
              <a:t>году</a:t>
            </a:r>
            <a:r>
              <a:rPr lang="bg-BG" sz="3200" dirty="0"/>
              <a:t> на конференции на </a:t>
            </a:r>
            <a:r>
              <a:rPr lang="bg-BG" sz="3200" dirty="0" err="1"/>
              <a:t>тему</a:t>
            </a:r>
            <a:r>
              <a:rPr lang="bg-BG" sz="3200" dirty="0"/>
              <a:t>: „Взаимодействие преподавателя и студента в </a:t>
            </a:r>
            <a:r>
              <a:rPr lang="bg-BG" sz="3200" dirty="0" err="1"/>
              <a:t>условиях</a:t>
            </a:r>
            <a:r>
              <a:rPr lang="bg-BG" sz="3200" dirty="0"/>
              <a:t> </a:t>
            </a:r>
            <a:r>
              <a:rPr lang="bg-BG" sz="3200" dirty="0" err="1"/>
              <a:t>университетского</a:t>
            </a:r>
            <a:r>
              <a:rPr lang="bg-BG" sz="3200" dirty="0"/>
              <a:t> образования: </a:t>
            </a:r>
            <a:r>
              <a:rPr lang="bg-BG" sz="3200" dirty="0" err="1"/>
              <a:t>проблемы</a:t>
            </a:r>
            <a:r>
              <a:rPr lang="bg-BG" sz="3200" dirty="0"/>
              <a:t> и </a:t>
            </a:r>
            <a:r>
              <a:rPr lang="bg-BG" sz="3200" dirty="0" err="1"/>
              <a:t>перспективы</a:t>
            </a:r>
            <a:r>
              <a:rPr lang="bg-BG" sz="3200" dirty="0"/>
              <a:t>“.</a:t>
            </a:r>
          </a:p>
          <a:p>
            <a:endParaRPr lang="bg-BG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flipV="1">
            <a:off x="1434354" y="6857999"/>
            <a:ext cx="4518213" cy="45719"/>
          </a:xfrm>
        </p:spPr>
        <p:txBody>
          <a:bodyPr>
            <a:normAutofit fontScale="25000" lnSpcReduction="20000"/>
          </a:bodyPr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68468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141" y="3523785"/>
            <a:ext cx="11812859" cy="2925141"/>
          </a:xfrm>
        </p:spPr>
        <p:txBody>
          <a:bodyPr/>
          <a:lstStyle/>
          <a:p>
            <a:pPr algn="l"/>
            <a:r>
              <a:rPr lang="bg-BG" sz="3600" dirty="0" err="1"/>
              <a:t>Доклады</a:t>
            </a:r>
            <a:r>
              <a:rPr lang="bg-BG" sz="3600" dirty="0"/>
              <a:t> </a:t>
            </a:r>
            <a:r>
              <a:rPr lang="bg-BG" sz="3600" dirty="0" err="1"/>
              <a:t>участников</a:t>
            </a:r>
            <a:r>
              <a:rPr lang="bg-BG" sz="3600" dirty="0"/>
              <a:t> </a:t>
            </a:r>
            <a:r>
              <a:rPr lang="bg-BG" sz="3600" dirty="0" err="1"/>
              <a:t>каждой</a:t>
            </a:r>
            <a:r>
              <a:rPr lang="bg-BG" sz="3600" dirty="0"/>
              <a:t> конференции, после </a:t>
            </a:r>
            <a:r>
              <a:rPr lang="bg-BG" sz="3600" dirty="0" err="1"/>
              <a:t>рецензирования</a:t>
            </a:r>
            <a:r>
              <a:rPr lang="bg-BG" sz="3600" dirty="0"/>
              <a:t>, </a:t>
            </a:r>
            <a:r>
              <a:rPr lang="bg-BG" sz="3600" dirty="0" err="1"/>
              <a:t>опубликуются</a:t>
            </a:r>
            <a:r>
              <a:rPr lang="bg-BG" sz="3600" dirty="0"/>
              <a:t> в </a:t>
            </a:r>
            <a:r>
              <a:rPr lang="bg-BG" sz="3600" dirty="0" err="1"/>
              <a:t>сборнике</a:t>
            </a:r>
            <a:r>
              <a:rPr lang="bg-BG" sz="3600" dirty="0"/>
              <a:t> с </a:t>
            </a:r>
            <a:r>
              <a:rPr lang="en-US" sz="3600" dirty="0"/>
              <a:t>ISBM</a:t>
            </a:r>
            <a:r>
              <a:rPr lang="bg-BG" sz="3600" dirty="0"/>
              <a:t>, </a:t>
            </a:r>
            <a:r>
              <a:rPr lang="bg-BG" sz="3600" dirty="0" err="1"/>
              <a:t>который</a:t>
            </a:r>
            <a:r>
              <a:rPr lang="bg-BG" sz="3600" dirty="0"/>
              <a:t> </a:t>
            </a:r>
            <a:r>
              <a:rPr lang="bg-BG" sz="3600" dirty="0" err="1"/>
              <a:t>печатается</a:t>
            </a:r>
            <a:r>
              <a:rPr lang="bg-BG" sz="3600" dirty="0"/>
              <a:t> до начала конференции </a:t>
            </a:r>
            <a:r>
              <a:rPr lang="en-US" sz="3600" dirty="0"/>
              <a:t>(</a:t>
            </a:r>
            <a:r>
              <a:rPr lang="bg-BG" sz="3600" dirty="0"/>
              <a:t>см. Приложение №6, №7, №8, №</a:t>
            </a:r>
            <a:r>
              <a:rPr lang="bg-BG" sz="3600" dirty="0" smtClean="0"/>
              <a:t>9</a:t>
            </a:r>
            <a:r>
              <a:rPr lang="en-US" sz="3600" dirty="0" smtClean="0"/>
              <a:t>). </a:t>
            </a:r>
            <a:r>
              <a:rPr lang="bg-BG" sz="3600" dirty="0"/>
              <a:t/>
            </a:r>
            <a:br>
              <a:rPr lang="bg-BG" sz="3600" dirty="0"/>
            </a:br>
            <a:endParaRPr lang="bg-BG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2444817"/>
          </a:xfrm>
        </p:spPr>
        <p:txBody>
          <a:bodyPr>
            <a:normAutofit/>
          </a:bodyPr>
          <a:lstStyle/>
          <a:p>
            <a:r>
              <a:rPr lang="bg-BG" sz="4000" dirty="0"/>
              <a:t>В </a:t>
            </a:r>
            <a:r>
              <a:rPr lang="bg-BG" sz="4000" dirty="0" err="1"/>
              <a:t>этом</a:t>
            </a:r>
            <a:r>
              <a:rPr lang="bg-BG" sz="4000" dirty="0"/>
              <a:t> </a:t>
            </a:r>
            <a:r>
              <a:rPr lang="bg-BG" sz="4000" dirty="0" err="1"/>
              <a:t>году</a:t>
            </a:r>
            <a:r>
              <a:rPr lang="bg-BG" sz="4000" dirty="0"/>
              <a:t> на конференции </a:t>
            </a:r>
            <a:r>
              <a:rPr lang="bg-BG" sz="4000" dirty="0" err="1"/>
              <a:t>предстоит</a:t>
            </a:r>
            <a:r>
              <a:rPr lang="bg-BG" sz="4000" dirty="0"/>
              <a:t> </a:t>
            </a:r>
            <a:r>
              <a:rPr lang="bg-BG" sz="4000" dirty="0" err="1"/>
              <a:t>обсудить</a:t>
            </a:r>
            <a:r>
              <a:rPr lang="bg-BG" sz="4000" dirty="0"/>
              <a:t> </a:t>
            </a:r>
            <a:r>
              <a:rPr lang="bg-BG" sz="4000" dirty="0" err="1"/>
              <a:t>целостные</a:t>
            </a:r>
            <a:r>
              <a:rPr lang="bg-BG" sz="4000" dirty="0"/>
              <a:t> </a:t>
            </a:r>
            <a:r>
              <a:rPr lang="bg-BG" sz="4000" dirty="0" err="1"/>
              <a:t>результаты</a:t>
            </a:r>
            <a:r>
              <a:rPr lang="bg-BG" sz="4000" dirty="0"/>
              <a:t> </a:t>
            </a:r>
            <a:r>
              <a:rPr lang="bg-BG" sz="4000" dirty="0" err="1"/>
              <a:t>исследования</a:t>
            </a:r>
            <a:r>
              <a:rPr lang="bg-BG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1792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332942"/>
            <a:ext cx="4457700" cy="62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011" y="3160293"/>
            <a:ext cx="10090484" cy="3529265"/>
          </a:xfrm>
        </p:spPr>
        <p:txBody>
          <a:bodyPr/>
          <a:lstStyle/>
          <a:p>
            <a:pPr algn="l"/>
            <a:r>
              <a:rPr lang="bg-BG" sz="3200" dirty="0" err="1">
                <a:effectLst/>
              </a:rPr>
              <a:t>Ассоциация</a:t>
            </a:r>
            <a:r>
              <a:rPr lang="bg-BG" sz="3200" dirty="0">
                <a:effectLst/>
              </a:rPr>
              <a:t> </a:t>
            </a:r>
            <a:r>
              <a:rPr lang="bg-BG" sz="3200" dirty="0" err="1">
                <a:effectLst/>
              </a:rPr>
              <a:t>создана</a:t>
            </a:r>
            <a:r>
              <a:rPr lang="bg-BG" sz="3200" dirty="0">
                <a:effectLst/>
              </a:rPr>
              <a:t> в 2006 </a:t>
            </a:r>
            <a:r>
              <a:rPr lang="bg-BG" sz="3200" dirty="0" err="1">
                <a:effectLst/>
              </a:rPr>
              <a:t>году</a:t>
            </a:r>
            <a:r>
              <a:rPr lang="bg-BG" sz="3200" dirty="0">
                <a:effectLst/>
              </a:rPr>
              <a:t> в </a:t>
            </a:r>
            <a:r>
              <a:rPr lang="bg-BG" sz="3200" dirty="0" err="1">
                <a:effectLst/>
              </a:rPr>
              <a:t>Творческом</a:t>
            </a:r>
            <a:r>
              <a:rPr lang="bg-BG" sz="3200" dirty="0">
                <a:effectLst/>
              </a:rPr>
              <a:t> </a:t>
            </a:r>
            <a:r>
              <a:rPr lang="bg-BG" sz="3200" dirty="0" err="1">
                <a:effectLst/>
              </a:rPr>
              <a:t>доме</a:t>
            </a:r>
            <a:r>
              <a:rPr lang="bg-BG" sz="3200" dirty="0">
                <a:effectLst/>
              </a:rPr>
              <a:t> </a:t>
            </a:r>
            <a:r>
              <a:rPr lang="bg-BG" sz="3200" dirty="0" err="1">
                <a:effectLst/>
              </a:rPr>
              <a:t>Софийского</a:t>
            </a:r>
            <a:r>
              <a:rPr lang="bg-BG" sz="3200" dirty="0">
                <a:effectLst/>
              </a:rPr>
              <a:t> университета им. Св. </a:t>
            </a:r>
            <a:r>
              <a:rPr lang="bg-BG" sz="3200" dirty="0" err="1">
                <a:effectLst/>
              </a:rPr>
              <a:t>Климента</a:t>
            </a:r>
            <a:r>
              <a:rPr lang="bg-BG" sz="3200" dirty="0">
                <a:effectLst/>
              </a:rPr>
              <a:t> </a:t>
            </a:r>
            <a:r>
              <a:rPr lang="bg-BG" sz="3200" dirty="0" err="1">
                <a:effectLst/>
              </a:rPr>
              <a:t>Охридского</a:t>
            </a:r>
            <a:r>
              <a:rPr lang="en-GB" sz="3200" dirty="0">
                <a:effectLst/>
              </a:rPr>
              <a:t> – г. </a:t>
            </a:r>
            <a:r>
              <a:rPr lang="en-GB" sz="3200" dirty="0" err="1">
                <a:effectLst/>
              </a:rPr>
              <a:t>Китен</a:t>
            </a:r>
            <a:r>
              <a:rPr lang="bg-BG" sz="3200" dirty="0">
                <a:effectLst/>
              </a:rPr>
              <a:t>, но </a:t>
            </a:r>
            <a:r>
              <a:rPr lang="bg-BG" sz="3200" dirty="0" err="1">
                <a:effectLst/>
              </a:rPr>
              <a:t>официально</a:t>
            </a:r>
            <a:r>
              <a:rPr lang="bg-BG" sz="3200" dirty="0">
                <a:effectLst/>
              </a:rPr>
              <a:t>  </a:t>
            </a:r>
            <a:r>
              <a:rPr lang="bg-BG" sz="3200" dirty="0" err="1">
                <a:effectLst/>
              </a:rPr>
              <a:t>зарегистрирована</a:t>
            </a:r>
            <a:r>
              <a:rPr lang="bg-BG" sz="3200" dirty="0">
                <a:effectLst/>
              </a:rPr>
              <a:t> в </a:t>
            </a:r>
            <a:r>
              <a:rPr lang="bg-BG" sz="3200" dirty="0" err="1">
                <a:effectLst/>
              </a:rPr>
              <a:t>соответствии</a:t>
            </a:r>
            <a:r>
              <a:rPr lang="bg-BG" sz="3200" dirty="0">
                <a:effectLst/>
              </a:rPr>
              <a:t> с </a:t>
            </a:r>
            <a:r>
              <a:rPr lang="bg-BG" sz="3200" dirty="0" err="1">
                <a:effectLst/>
              </a:rPr>
              <a:t>болгарским</a:t>
            </a:r>
            <a:r>
              <a:rPr lang="bg-BG" sz="3200" dirty="0">
                <a:effectLst/>
              </a:rPr>
              <a:t> </a:t>
            </a:r>
            <a:r>
              <a:rPr lang="bg-BG" sz="3200" dirty="0" err="1">
                <a:effectLst/>
              </a:rPr>
              <a:t>законодательством</a:t>
            </a:r>
            <a:r>
              <a:rPr lang="bg-BG" sz="3200" dirty="0">
                <a:effectLst/>
              </a:rPr>
              <a:t> в 2007 </a:t>
            </a:r>
            <a:r>
              <a:rPr lang="bg-BG" sz="3200" dirty="0" err="1">
                <a:effectLst/>
              </a:rPr>
              <a:t>году</a:t>
            </a:r>
            <a:r>
              <a:rPr lang="bg-BG" sz="3200" dirty="0">
                <a:effectLst/>
              </a:rPr>
              <a:t> и </a:t>
            </a:r>
            <a:r>
              <a:rPr lang="bg-BG" sz="3200" dirty="0" err="1">
                <a:effectLst/>
              </a:rPr>
              <a:t>пререгистрирована</a:t>
            </a:r>
            <a:r>
              <a:rPr lang="bg-BG" sz="3200" dirty="0">
                <a:effectLst/>
              </a:rPr>
              <a:t>  в 2013 </a:t>
            </a:r>
            <a:r>
              <a:rPr lang="bg-BG" sz="3200" dirty="0" err="1">
                <a:effectLst/>
              </a:rPr>
              <a:t>году</a:t>
            </a:r>
            <a:r>
              <a:rPr lang="bg-BG" sz="3200" dirty="0">
                <a:effectLst/>
              </a:rPr>
              <a:t> </a:t>
            </a:r>
            <a:r>
              <a:rPr lang="en-US" sz="3200" dirty="0">
                <a:effectLst/>
              </a:rPr>
              <a:t>(</a:t>
            </a:r>
            <a:r>
              <a:rPr lang="bg-BG" sz="3200" dirty="0">
                <a:effectLst/>
              </a:rPr>
              <a:t>см. Приложение №</a:t>
            </a:r>
            <a:r>
              <a:rPr lang="en-US" sz="3200" dirty="0">
                <a:effectLst/>
              </a:rPr>
              <a:t>1</a:t>
            </a:r>
            <a:r>
              <a:rPr lang="bg-BG" sz="3200" dirty="0">
                <a:effectLst/>
              </a:rPr>
              <a:t> и Приложение №2</a:t>
            </a:r>
            <a:r>
              <a:rPr lang="en-US" sz="3200" dirty="0">
                <a:effectLst/>
              </a:rPr>
              <a:t>)</a:t>
            </a:r>
            <a:r>
              <a:rPr lang="bg-BG" sz="3200" dirty="0">
                <a:effectLst/>
              </a:rPr>
              <a:t>.</a:t>
            </a:r>
            <a:br>
              <a:rPr lang="bg-BG" sz="3200" dirty="0">
                <a:effectLst/>
              </a:rPr>
            </a:br>
            <a:endParaRPr lang="bg-BG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78568" y="417096"/>
            <a:ext cx="9079832" cy="2470484"/>
          </a:xfrm>
        </p:spPr>
        <p:txBody>
          <a:bodyPr>
            <a:noAutofit/>
          </a:bodyPr>
          <a:lstStyle/>
          <a:p>
            <a:r>
              <a:rPr lang="bg-BG" sz="3200" dirty="0" err="1"/>
              <a:t>Ассоциация</a:t>
            </a:r>
            <a:r>
              <a:rPr lang="bg-BG" sz="3200" dirty="0"/>
              <a:t> </a:t>
            </a:r>
            <a:r>
              <a:rPr lang="bg-BG" sz="3200" dirty="0" err="1"/>
              <a:t>профессоров</a:t>
            </a:r>
            <a:r>
              <a:rPr lang="bg-BG" sz="3200" dirty="0"/>
              <a:t> </a:t>
            </a:r>
            <a:r>
              <a:rPr lang="bg-BG" sz="3200" dirty="0" err="1"/>
              <a:t>славянских</a:t>
            </a:r>
            <a:r>
              <a:rPr lang="bg-BG" sz="3200" dirty="0"/>
              <a:t> </a:t>
            </a:r>
            <a:r>
              <a:rPr lang="bg-BG" sz="3200" dirty="0" err="1"/>
              <a:t>стран</a:t>
            </a:r>
            <a:r>
              <a:rPr lang="bg-BG" sz="3200" dirty="0"/>
              <a:t> </a:t>
            </a:r>
            <a:r>
              <a:rPr lang="bg-BG" sz="3200" dirty="0" err="1"/>
              <a:t>это</a:t>
            </a:r>
            <a:r>
              <a:rPr lang="bg-BG" sz="3200" dirty="0"/>
              <a:t> </a:t>
            </a:r>
            <a:r>
              <a:rPr lang="bg-BG" sz="3200" dirty="0" err="1"/>
              <a:t>объединение</a:t>
            </a:r>
            <a:r>
              <a:rPr lang="bg-BG" sz="3200" dirty="0"/>
              <a:t> </a:t>
            </a:r>
            <a:r>
              <a:rPr lang="bg-BG" sz="3200" dirty="0" err="1"/>
              <a:t>университетских</a:t>
            </a:r>
            <a:r>
              <a:rPr lang="bg-BG" sz="3200" dirty="0"/>
              <a:t> </a:t>
            </a:r>
            <a:r>
              <a:rPr lang="bg-BG" sz="3200" dirty="0" err="1"/>
              <a:t>преподавателей</a:t>
            </a:r>
            <a:r>
              <a:rPr lang="bg-BG" sz="3200" dirty="0"/>
              <a:t> и </a:t>
            </a:r>
            <a:r>
              <a:rPr lang="bg-BG" sz="3200" dirty="0" err="1"/>
              <a:t>исследователей</a:t>
            </a:r>
            <a:r>
              <a:rPr lang="bg-BG" sz="3200" dirty="0"/>
              <a:t> из </a:t>
            </a:r>
            <a:r>
              <a:rPr lang="bg-BG" sz="3200" dirty="0" err="1"/>
              <a:t>Болгарии</a:t>
            </a:r>
            <a:r>
              <a:rPr lang="bg-BG" sz="3200" dirty="0"/>
              <a:t>, </a:t>
            </a:r>
            <a:r>
              <a:rPr lang="bg-BG" sz="3200" dirty="0" err="1"/>
              <a:t>Белоруссии</a:t>
            </a:r>
            <a:r>
              <a:rPr lang="bg-BG" sz="3200" dirty="0"/>
              <a:t>, </a:t>
            </a:r>
            <a:r>
              <a:rPr lang="bg-BG" sz="3200" dirty="0" err="1"/>
              <a:t>Польши</a:t>
            </a:r>
            <a:r>
              <a:rPr lang="bg-BG" sz="3200" dirty="0"/>
              <a:t>, </a:t>
            </a:r>
            <a:r>
              <a:rPr lang="bg-BG" sz="3200" dirty="0" err="1"/>
              <a:t>России</a:t>
            </a:r>
            <a:r>
              <a:rPr lang="bg-BG" sz="3200" dirty="0"/>
              <a:t>, </a:t>
            </a:r>
            <a:r>
              <a:rPr lang="bg-BG" sz="3200" dirty="0" err="1"/>
              <a:t>Словакии</a:t>
            </a:r>
            <a:r>
              <a:rPr lang="bg-BG" sz="3200" dirty="0"/>
              <a:t>, </a:t>
            </a:r>
            <a:r>
              <a:rPr lang="bg-BG" sz="3200" dirty="0" err="1"/>
              <a:t>Чехии</a:t>
            </a:r>
            <a:r>
              <a:rPr lang="bg-BG" sz="3200" dirty="0"/>
              <a:t>, </a:t>
            </a:r>
            <a:r>
              <a:rPr lang="bg-BG" sz="3200" dirty="0" err="1"/>
              <a:t>Украины</a:t>
            </a:r>
            <a:r>
              <a:rPr lang="bg-BG" sz="3200" dirty="0"/>
              <a:t>. </a:t>
            </a:r>
          </a:p>
          <a:p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3445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010" y="352569"/>
            <a:ext cx="4411980" cy="63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1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895" y="1205633"/>
            <a:ext cx="3160211" cy="45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5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53" y="6531429"/>
            <a:ext cx="11476653" cy="186612"/>
          </a:xfrm>
        </p:spPr>
        <p:txBody>
          <a:bodyPr/>
          <a:lstStyle/>
          <a:p>
            <a:r>
              <a:rPr lang="bg-BG" dirty="0"/>
              <a:t> </a:t>
            </a:r>
            <a:br>
              <a:rPr lang="bg-BG" dirty="0"/>
            </a:b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1257" y="0"/>
            <a:ext cx="11439331" cy="61582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</a:t>
            </a:r>
            <a:endParaRPr lang="bg-BG" dirty="0" smtClean="0"/>
          </a:p>
          <a:p>
            <a:r>
              <a:rPr lang="bg-BG" sz="4000" dirty="0" smtClean="0"/>
              <a:t>До </a:t>
            </a:r>
            <a:r>
              <a:rPr lang="bg-BG" sz="4000" dirty="0" err="1"/>
              <a:t>сих</a:t>
            </a:r>
            <a:r>
              <a:rPr lang="bg-BG" sz="4000" dirty="0"/>
              <a:t> пор </a:t>
            </a:r>
            <a:r>
              <a:rPr lang="bg-BG" sz="4000" dirty="0" err="1"/>
              <a:t>нами</a:t>
            </a:r>
            <a:r>
              <a:rPr lang="bg-BG" sz="4000" dirty="0"/>
              <a:t> </a:t>
            </a:r>
            <a:r>
              <a:rPr lang="bg-BG" sz="4000" dirty="0" err="1"/>
              <a:t>издано</a:t>
            </a:r>
            <a:r>
              <a:rPr lang="bg-BG" sz="4000" dirty="0"/>
              <a:t> 17 </a:t>
            </a:r>
            <a:r>
              <a:rPr lang="bg-BG" sz="4000" dirty="0" err="1"/>
              <a:t>сборников</a:t>
            </a:r>
            <a:r>
              <a:rPr lang="bg-BG" sz="4000" dirty="0"/>
              <a:t>. </a:t>
            </a:r>
            <a:r>
              <a:rPr lang="bg-BG" sz="4000" dirty="0" err="1"/>
              <a:t>Часть</a:t>
            </a:r>
            <a:r>
              <a:rPr lang="bg-BG" sz="4000" dirty="0"/>
              <a:t> </a:t>
            </a:r>
            <a:r>
              <a:rPr lang="bg-BG" sz="4000" dirty="0" err="1"/>
              <a:t>статей</a:t>
            </a:r>
            <a:r>
              <a:rPr lang="bg-BG" sz="4000" dirty="0"/>
              <a:t> в наших </a:t>
            </a:r>
            <a:r>
              <a:rPr lang="bg-BG" sz="4000" dirty="0" err="1"/>
              <a:t>сборниках</a:t>
            </a:r>
            <a:r>
              <a:rPr lang="bg-BG" sz="4000" dirty="0"/>
              <a:t> </a:t>
            </a:r>
            <a:r>
              <a:rPr lang="bg-BG" sz="4000" dirty="0" err="1"/>
              <a:t>регистрированы</a:t>
            </a:r>
            <a:r>
              <a:rPr lang="bg-BG" sz="4000" dirty="0"/>
              <a:t> в РИНЦ. </a:t>
            </a:r>
            <a:r>
              <a:rPr lang="bg-BG" sz="4000" dirty="0" err="1"/>
              <a:t>Сейчас</a:t>
            </a:r>
            <a:r>
              <a:rPr lang="bg-BG" sz="4000" dirty="0"/>
              <a:t> </a:t>
            </a:r>
            <a:r>
              <a:rPr lang="bg-BG" sz="4000" dirty="0" err="1"/>
              <a:t>мы</a:t>
            </a:r>
            <a:r>
              <a:rPr lang="bg-BG" sz="4000" dirty="0"/>
              <a:t> </a:t>
            </a:r>
            <a:r>
              <a:rPr lang="bg-BG" sz="4000" dirty="0" err="1"/>
              <a:t>готовим</a:t>
            </a:r>
            <a:r>
              <a:rPr lang="bg-BG" sz="4000" dirty="0"/>
              <a:t> </a:t>
            </a:r>
            <a:r>
              <a:rPr lang="bg-BG" sz="4000" dirty="0" err="1"/>
              <a:t>регистрацию</a:t>
            </a:r>
            <a:r>
              <a:rPr lang="bg-BG" sz="4000" dirty="0"/>
              <a:t> в РИНЦ сборника </a:t>
            </a:r>
            <a:r>
              <a:rPr lang="bg-BG" sz="4000" dirty="0" err="1"/>
              <a:t>научных</a:t>
            </a:r>
            <a:r>
              <a:rPr lang="bg-BG" sz="4000" dirty="0"/>
              <a:t> </a:t>
            </a:r>
            <a:r>
              <a:rPr lang="bg-BG" sz="4000" dirty="0" err="1"/>
              <a:t>докладов</a:t>
            </a:r>
            <a:r>
              <a:rPr lang="bg-BG" sz="4000" dirty="0"/>
              <a:t> 2017 </a:t>
            </a:r>
            <a:r>
              <a:rPr lang="bg-BG" sz="4000" dirty="0" err="1"/>
              <a:t>года</a:t>
            </a:r>
            <a:r>
              <a:rPr lang="bg-BG" sz="4000" dirty="0" smtClean="0"/>
              <a:t>.</a:t>
            </a:r>
          </a:p>
          <a:p>
            <a:endParaRPr lang="bg-BG" sz="4000" dirty="0"/>
          </a:p>
          <a:p>
            <a:r>
              <a:rPr lang="bg-BG" sz="4000" dirty="0" err="1"/>
              <a:t>Одновременно</a:t>
            </a:r>
            <a:r>
              <a:rPr lang="bg-BG" sz="4000" dirty="0"/>
              <a:t> с </a:t>
            </a:r>
            <a:r>
              <a:rPr lang="bg-BG" sz="4000" dirty="0" err="1"/>
              <a:t>этим</a:t>
            </a:r>
            <a:r>
              <a:rPr lang="bg-BG" sz="4000" dirty="0"/>
              <a:t> </a:t>
            </a:r>
            <a:r>
              <a:rPr lang="bg-BG" sz="4000" dirty="0" err="1"/>
              <a:t>мы</a:t>
            </a:r>
            <a:r>
              <a:rPr lang="bg-BG" sz="4000" dirty="0"/>
              <a:t> </a:t>
            </a:r>
            <a:r>
              <a:rPr lang="bg-BG" sz="4000" dirty="0" err="1"/>
              <a:t>выдаваем</a:t>
            </a:r>
            <a:r>
              <a:rPr lang="bg-BG" sz="4000" dirty="0"/>
              <a:t> </a:t>
            </a:r>
            <a:r>
              <a:rPr lang="bg-BG" sz="4000" dirty="0" err="1"/>
              <a:t>юбилейные</a:t>
            </a:r>
            <a:r>
              <a:rPr lang="bg-BG" sz="4000" dirty="0"/>
              <a:t> книги с </a:t>
            </a:r>
            <a:r>
              <a:rPr lang="en-US" sz="4000" dirty="0"/>
              <a:t>ISBN</a:t>
            </a:r>
            <a:r>
              <a:rPr lang="bg-BG" sz="4000" dirty="0"/>
              <a:t>, </a:t>
            </a:r>
            <a:r>
              <a:rPr lang="bg-BG" sz="4000" dirty="0" err="1"/>
              <a:t>посвещенные</a:t>
            </a:r>
            <a:r>
              <a:rPr lang="bg-BG" sz="4000" dirty="0"/>
              <a:t> </a:t>
            </a:r>
            <a:r>
              <a:rPr lang="bg-BG" sz="4000" dirty="0" err="1"/>
              <a:t>членам</a:t>
            </a:r>
            <a:r>
              <a:rPr lang="bg-BG" sz="4000" dirty="0"/>
              <a:t> </a:t>
            </a:r>
            <a:r>
              <a:rPr lang="bg-BG" sz="4000" dirty="0" err="1"/>
              <a:t>Ассоциации</a:t>
            </a:r>
            <a:r>
              <a:rPr lang="bg-BG" sz="4000" dirty="0"/>
              <a:t>. В </a:t>
            </a:r>
            <a:r>
              <a:rPr lang="bg-BG" sz="4000" dirty="0" err="1"/>
              <a:t>них</a:t>
            </a:r>
            <a:r>
              <a:rPr lang="bg-BG" sz="4000" dirty="0"/>
              <a:t> </a:t>
            </a:r>
            <a:r>
              <a:rPr lang="bg-BG" sz="4000" dirty="0" err="1"/>
              <a:t>мы</a:t>
            </a:r>
            <a:r>
              <a:rPr lang="bg-BG" sz="4000" dirty="0"/>
              <a:t> </a:t>
            </a:r>
            <a:r>
              <a:rPr lang="bg-BG" sz="4000" dirty="0" err="1"/>
              <a:t>представляем</a:t>
            </a:r>
            <a:r>
              <a:rPr lang="bg-BG" sz="4000" dirty="0"/>
              <a:t> </a:t>
            </a:r>
            <a:r>
              <a:rPr lang="bg-BG" sz="4000" dirty="0" err="1"/>
              <a:t>их</a:t>
            </a:r>
            <a:r>
              <a:rPr lang="bg-BG" sz="4000" dirty="0"/>
              <a:t> как </a:t>
            </a:r>
            <a:r>
              <a:rPr lang="bg-BG" sz="4000" dirty="0" err="1"/>
              <a:t>преподавателей</a:t>
            </a:r>
            <a:r>
              <a:rPr lang="bg-BG" sz="4000" dirty="0"/>
              <a:t> и </a:t>
            </a:r>
            <a:r>
              <a:rPr lang="bg-BG" sz="4000" dirty="0" err="1"/>
              <a:t>исследователей</a:t>
            </a:r>
            <a:r>
              <a:rPr lang="bg-BG" sz="4000" dirty="0"/>
              <a:t>.</a:t>
            </a:r>
          </a:p>
          <a:p>
            <a:endParaRPr lang="bg-BG" sz="4000" dirty="0"/>
          </a:p>
        </p:txBody>
      </p:sp>
    </p:spTree>
    <p:extLst>
      <p:ext uri="{BB962C8B-B14F-4D97-AF65-F5344CB8AC3E}">
        <p14:creationId xmlns:p14="http://schemas.microsoft.com/office/powerpoint/2010/main" val="1630120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362" y="3900197"/>
            <a:ext cx="10008637" cy="2369974"/>
          </a:xfrm>
        </p:spPr>
        <p:txBody>
          <a:bodyPr/>
          <a:lstStyle/>
          <a:p>
            <a:r>
              <a:rPr lang="bg-BG" dirty="0"/>
              <a:t>Наш журнал </a:t>
            </a:r>
            <a:r>
              <a:rPr lang="bg-BG" dirty="0" err="1"/>
              <a:t>можно</a:t>
            </a:r>
            <a:r>
              <a:rPr lang="bg-BG" dirty="0"/>
              <a:t> </a:t>
            </a:r>
            <a:r>
              <a:rPr lang="bg-BG" dirty="0" err="1"/>
              <a:t>найти</a:t>
            </a:r>
            <a:r>
              <a:rPr lang="bg-BG" dirty="0"/>
              <a:t> на </a:t>
            </a:r>
            <a:r>
              <a:rPr lang="bg-BG" dirty="0" err="1"/>
              <a:t>сайте</a:t>
            </a:r>
            <a:r>
              <a:rPr lang="bg-BG" dirty="0"/>
              <a:t> </a:t>
            </a:r>
            <a:r>
              <a:rPr lang="bg-BG" dirty="0" err="1"/>
              <a:t>Ассоциации</a:t>
            </a:r>
            <a:r>
              <a:rPr lang="bg-BG" dirty="0"/>
              <a:t>: </a:t>
            </a:r>
            <a:r>
              <a:rPr lang="en-US" dirty="0"/>
              <a:t>Apsc-bg.eu</a:t>
            </a:r>
            <a:br>
              <a:rPr lang="en-US" dirty="0"/>
            </a:b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53143" y="731520"/>
            <a:ext cx="9405257" cy="3224660"/>
          </a:xfrm>
        </p:spPr>
        <p:txBody>
          <a:bodyPr>
            <a:noAutofit/>
          </a:bodyPr>
          <a:lstStyle/>
          <a:p>
            <a:r>
              <a:rPr lang="bg-BG" sz="3600" dirty="0"/>
              <a:t>С 2016-ого </a:t>
            </a:r>
            <a:r>
              <a:rPr lang="bg-BG" sz="3600" dirty="0" err="1"/>
              <a:t>года</a:t>
            </a:r>
            <a:r>
              <a:rPr lang="bg-BG" sz="3600" dirty="0"/>
              <a:t> </a:t>
            </a:r>
            <a:r>
              <a:rPr lang="bg-BG" sz="3600" dirty="0" err="1"/>
              <a:t>мы</a:t>
            </a:r>
            <a:r>
              <a:rPr lang="bg-BG" sz="3600" dirty="0"/>
              <a:t> </a:t>
            </a:r>
            <a:r>
              <a:rPr lang="bg-BG" sz="3600" dirty="0" err="1"/>
              <a:t>издаем</a:t>
            </a:r>
            <a:r>
              <a:rPr lang="bg-BG" sz="3600" dirty="0"/>
              <a:t> и журнал „</a:t>
            </a:r>
            <a:r>
              <a:rPr lang="en-US" sz="3600" dirty="0"/>
              <a:t>CONTEMPORARY UNIVERSITY EDUCATION”. </a:t>
            </a:r>
            <a:r>
              <a:rPr lang="bg-BG" sz="3600" dirty="0"/>
              <a:t>Его </a:t>
            </a:r>
            <a:r>
              <a:rPr lang="bg-BG" sz="3600" dirty="0" err="1"/>
              <a:t>содержание</a:t>
            </a:r>
            <a:r>
              <a:rPr lang="bg-BG" sz="3600" dirty="0"/>
              <a:t> </a:t>
            </a:r>
            <a:r>
              <a:rPr lang="bg-BG" sz="3600" dirty="0" err="1"/>
              <a:t>очерчивает</a:t>
            </a:r>
            <a:r>
              <a:rPr lang="bg-BG" sz="3600" dirty="0"/>
              <a:t> </a:t>
            </a:r>
            <a:r>
              <a:rPr lang="bg-BG" sz="3600" dirty="0" err="1"/>
              <a:t>актуальные</a:t>
            </a:r>
            <a:r>
              <a:rPr lang="bg-BG" sz="3600" dirty="0"/>
              <a:t> </a:t>
            </a:r>
            <a:r>
              <a:rPr lang="bg-BG" sz="3600" dirty="0" err="1"/>
              <a:t>проблемы</a:t>
            </a:r>
            <a:r>
              <a:rPr lang="bg-BG" sz="3600" dirty="0"/>
              <a:t> </a:t>
            </a:r>
            <a:r>
              <a:rPr lang="bg-BG" sz="3600" dirty="0" err="1"/>
              <a:t>высшего</a:t>
            </a:r>
            <a:r>
              <a:rPr lang="bg-BG" sz="3600" dirty="0"/>
              <a:t> образования в </a:t>
            </a:r>
            <a:r>
              <a:rPr lang="bg-BG" sz="3600" dirty="0" err="1"/>
              <a:t>современных</a:t>
            </a:r>
            <a:r>
              <a:rPr lang="bg-BG" sz="3600" dirty="0"/>
              <a:t> </a:t>
            </a:r>
            <a:r>
              <a:rPr lang="bg-BG" sz="3600" dirty="0" err="1"/>
              <a:t>социальных</a:t>
            </a:r>
            <a:r>
              <a:rPr lang="bg-BG" sz="3600" dirty="0"/>
              <a:t> </a:t>
            </a:r>
            <a:r>
              <a:rPr lang="bg-BG" sz="3600" dirty="0" err="1"/>
              <a:t>реальностях</a:t>
            </a:r>
            <a:r>
              <a:rPr lang="bg-BG" sz="3600" dirty="0"/>
              <a:t>.</a:t>
            </a:r>
            <a:br>
              <a:rPr lang="bg-BG" sz="3600" dirty="0"/>
            </a:br>
            <a:endParaRPr lang="bg-BG" sz="3600" dirty="0"/>
          </a:p>
        </p:txBody>
      </p:sp>
    </p:spTree>
    <p:extLst>
      <p:ext uri="{BB962C8B-B14F-4D97-AF65-F5344CB8AC3E}">
        <p14:creationId xmlns:p14="http://schemas.microsoft.com/office/powerpoint/2010/main" val="3360089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251257"/>
            <a:ext cx="9098280" cy="63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6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053" y="6587412"/>
            <a:ext cx="8683348" cy="270588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1885" y="373223"/>
            <a:ext cx="11178073" cy="5915609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3200" dirty="0" smtClean="0"/>
              <a:t> </a:t>
            </a:r>
            <a:r>
              <a:rPr lang="bg-BG" sz="3200" dirty="0"/>
              <a:t>Наш журнал </a:t>
            </a:r>
            <a:r>
              <a:rPr lang="bg-BG" sz="3200" dirty="0" err="1"/>
              <a:t>выходит</a:t>
            </a:r>
            <a:r>
              <a:rPr lang="bg-BG" sz="3200" dirty="0"/>
              <a:t> </a:t>
            </a:r>
            <a:r>
              <a:rPr lang="bg-BG" sz="3200" dirty="0" err="1"/>
              <a:t>раз</a:t>
            </a:r>
            <a:r>
              <a:rPr lang="bg-BG" sz="3200" dirty="0"/>
              <a:t> в год. Вот </a:t>
            </a:r>
            <a:r>
              <a:rPr lang="bg-BG" sz="3200" dirty="0" err="1"/>
              <a:t>почему</a:t>
            </a:r>
            <a:r>
              <a:rPr lang="bg-BG" sz="3200" dirty="0"/>
              <a:t> я </a:t>
            </a:r>
            <a:r>
              <a:rPr lang="bg-BG" sz="3200" dirty="0" err="1"/>
              <a:t>предоставляю</a:t>
            </a:r>
            <a:r>
              <a:rPr lang="bg-BG" sz="3200" dirty="0"/>
              <a:t> </a:t>
            </a:r>
            <a:r>
              <a:rPr lang="bg-BG" sz="3200" dirty="0" err="1"/>
              <a:t>вашему</a:t>
            </a:r>
            <a:r>
              <a:rPr lang="bg-BG" sz="3200" dirty="0"/>
              <a:t> </a:t>
            </a:r>
            <a:r>
              <a:rPr lang="bg-BG" sz="3200" dirty="0" err="1"/>
              <a:t>вниманию</a:t>
            </a:r>
            <a:r>
              <a:rPr lang="bg-BG" sz="3200" dirty="0"/>
              <a:t> </a:t>
            </a:r>
            <a:r>
              <a:rPr lang="bg-BG" sz="3200" dirty="0" err="1"/>
              <a:t>только</a:t>
            </a:r>
            <a:r>
              <a:rPr lang="bg-BG" sz="3200" dirty="0"/>
              <a:t> два номера -2016 г. и 2017 </a:t>
            </a:r>
            <a:r>
              <a:rPr lang="bg-BG" sz="3200" dirty="0" err="1"/>
              <a:t>года</a:t>
            </a:r>
            <a:r>
              <a:rPr lang="bg-BG" sz="3200" dirty="0"/>
              <a:t>. </a:t>
            </a:r>
            <a:r>
              <a:rPr lang="bg-BG" sz="3200" dirty="0" err="1"/>
              <a:t>Редакционная</a:t>
            </a:r>
            <a:r>
              <a:rPr lang="bg-BG" sz="3200" dirty="0"/>
              <a:t> </a:t>
            </a:r>
            <a:r>
              <a:rPr lang="bg-BG" sz="3200" dirty="0" err="1"/>
              <a:t>коллегия</a:t>
            </a:r>
            <a:r>
              <a:rPr lang="bg-BG" sz="3200" dirty="0"/>
              <a:t> </a:t>
            </a:r>
            <a:r>
              <a:rPr lang="bg-BG" sz="3200" dirty="0" err="1"/>
              <a:t>включает</a:t>
            </a:r>
            <a:r>
              <a:rPr lang="bg-BG" sz="3200" dirty="0"/>
              <a:t> </a:t>
            </a:r>
            <a:r>
              <a:rPr lang="bg-BG" sz="3200" dirty="0" err="1"/>
              <a:t>представителей</a:t>
            </a:r>
            <a:r>
              <a:rPr lang="bg-BG" sz="3200" dirty="0"/>
              <a:t> </a:t>
            </a:r>
            <a:r>
              <a:rPr lang="bg-BG" sz="3200" dirty="0" err="1"/>
              <a:t>всех</a:t>
            </a:r>
            <a:r>
              <a:rPr lang="bg-BG" sz="3200" dirty="0"/>
              <a:t> </a:t>
            </a:r>
            <a:r>
              <a:rPr lang="bg-BG" sz="3200" dirty="0" err="1"/>
              <a:t>стран</a:t>
            </a:r>
            <a:r>
              <a:rPr lang="bg-BG" sz="3200" dirty="0"/>
              <a:t>, </a:t>
            </a:r>
            <a:r>
              <a:rPr lang="bg-BG" sz="3200" dirty="0" err="1"/>
              <a:t>членов</a:t>
            </a:r>
            <a:r>
              <a:rPr lang="bg-BG" sz="3200" dirty="0"/>
              <a:t> </a:t>
            </a:r>
            <a:r>
              <a:rPr lang="bg-BG" sz="3200" dirty="0" err="1"/>
              <a:t>Ассоциации</a:t>
            </a:r>
            <a:r>
              <a:rPr lang="bg-BG" sz="3200" dirty="0"/>
              <a:t> </a:t>
            </a:r>
            <a:r>
              <a:rPr lang="bg-BG" sz="3200" dirty="0" err="1"/>
              <a:t>профессоров</a:t>
            </a:r>
            <a:r>
              <a:rPr lang="bg-BG" sz="3200" dirty="0"/>
              <a:t> </a:t>
            </a:r>
            <a:r>
              <a:rPr lang="bg-BG" sz="3200" dirty="0" err="1"/>
              <a:t>славянских</a:t>
            </a:r>
            <a:r>
              <a:rPr lang="bg-BG" sz="3200" dirty="0"/>
              <a:t> </a:t>
            </a:r>
            <a:r>
              <a:rPr lang="bg-BG" sz="3200" dirty="0" err="1"/>
              <a:t>стран</a:t>
            </a:r>
            <a:r>
              <a:rPr lang="bg-BG" sz="3200" dirty="0"/>
              <a:t>. </a:t>
            </a:r>
            <a:r>
              <a:rPr lang="bg-BG" sz="3200" dirty="0" err="1"/>
              <a:t>Статьи</a:t>
            </a:r>
            <a:r>
              <a:rPr lang="bg-BG" sz="3200" dirty="0"/>
              <a:t> </a:t>
            </a:r>
            <a:r>
              <a:rPr lang="bg-BG" sz="3200" dirty="0" err="1"/>
              <a:t>оцениваются</a:t>
            </a:r>
            <a:r>
              <a:rPr lang="bg-BG" sz="3200" dirty="0"/>
              <a:t> анонимно</a:t>
            </a:r>
            <a:r>
              <a:rPr lang="bg-BG" sz="3200" dirty="0" smtClean="0"/>
              <a:t>.</a:t>
            </a:r>
          </a:p>
          <a:p>
            <a:endParaRPr lang="bg-BG" sz="3200" dirty="0"/>
          </a:p>
          <a:p>
            <a:r>
              <a:rPr lang="bg-BG" sz="3200" dirty="0"/>
              <a:t>У нас </a:t>
            </a:r>
            <a:r>
              <a:rPr lang="bg-BG" sz="3200" dirty="0" err="1"/>
              <a:t>было</a:t>
            </a:r>
            <a:r>
              <a:rPr lang="bg-BG" sz="3200" dirty="0"/>
              <a:t> желание </a:t>
            </a:r>
            <a:r>
              <a:rPr lang="bg-BG" sz="3200" dirty="0" err="1"/>
              <a:t>опубликовать</a:t>
            </a:r>
            <a:r>
              <a:rPr lang="bg-BG" sz="3200" dirty="0"/>
              <a:t> журнал на </a:t>
            </a:r>
            <a:r>
              <a:rPr lang="bg-BG" sz="3200" dirty="0" err="1"/>
              <a:t>одной</a:t>
            </a:r>
            <a:r>
              <a:rPr lang="bg-BG" sz="3200" dirty="0"/>
              <a:t> из </a:t>
            </a:r>
            <a:r>
              <a:rPr lang="bg-BG" sz="3200" dirty="0" err="1"/>
              <a:t>авторитетных</a:t>
            </a:r>
            <a:r>
              <a:rPr lang="bg-BG" sz="3200" dirty="0"/>
              <a:t> интернет </a:t>
            </a:r>
            <a:r>
              <a:rPr lang="bg-BG" sz="3200" dirty="0" err="1"/>
              <a:t>платформ</a:t>
            </a:r>
            <a:r>
              <a:rPr lang="bg-BG" sz="3200" dirty="0"/>
              <a:t>, но к </a:t>
            </a:r>
            <a:r>
              <a:rPr lang="bg-BG" sz="3200" dirty="0" err="1"/>
              <a:t>сожалению</a:t>
            </a:r>
            <a:r>
              <a:rPr lang="bg-BG" sz="3200" dirty="0"/>
              <a:t>  </a:t>
            </a:r>
            <a:r>
              <a:rPr lang="bg-BG" sz="3200" dirty="0" err="1"/>
              <a:t>мы</a:t>
            </a:r>
            <a:r>
              <a:rPr lang="bg-BG" sz="3200" dirty="0"/>
              <a:t> </a:t>
            </a:r>
            <a:r>
              <a:rPr lang="bg-BG" sz="3200" dirty="0" err="1"/>
              <a:t>еще</a:t>
            </a:r>
            <a:r>
              <a:rPr lang="bg-BG" sz="3200" dirty="0"/>
              <a:t> не в </a:t>
            </a:r>
            <a:r>
              <a:rPr lang="bg-BG" sz="3200" dirty="0" err="1"/>
              <a:t>состоянии</a:t>
            </a:r>
            <a:r>
              <a:rPr lang="bg-BG" sz="3200" dirty="0"/>
              <a:t> </a:t>
            </a:r>
            <a:r>
              <a:rPr lang="bg-BG" sz="3200" dirty="0" err="1"/>
              <a:t>сделать</a:t>
            </a:r>
            <a:r>
              <a:rPr lang="bg-BG" sz="3200" dirty="0"/>
              <a:t> </a:t>
            </a:r>
            <a:r>
              <a:rPr lang="bg-BG" sz="3200" dirty="0" err="1"/>
              <a:t>это</a:t>
            </a:r>
            <a:r>
              <a:rPr lang="bg-BG" sz="3200" dirty="0"/>
              <a:t> из-за </a:t>
            </a:r>
            <a:r>
              <a:rPr lang="bg-BG" sz="3200" dirty="0" err="1"/>
              <a:t>отсутствия</a:t>
            </a:r>
            <a:r>
              <a:rPr lang="bg-BG" sz="3200" dirty="0"/>
              <a:t> </a:t>
            </a:r>
            <a:r>
              <a:rPr lang="bg-BG" sz="3200" dirty="0" err="1"/>
              <a:t>финансовых</a:t>
            </a:r>
            <a:r>
              <a:rPr lang="bg-BG" sz="3200" dirty="0"/>
              <a:t> </a:t>
            </a:r>
            <a:r>
              <a:rPr lang="bg-BG" sz="3200" dirty="0" err="1"/>
              <a:t>возможностей</a:t>
            </a:r>
            <a:r>
              <a:rPr lang="bg-BG" sz="3200" dirty="0"/>
              <a:t>.</a:t>
            </a:r>
            <a:r>
              <a:rPr lang="en-US" sz="3200" dirty="0"/>
              <a:t> </a:t>
            </a:r>
            <a:endParaRPr lang="bg-BG" sz="3200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78486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053" y="6643396"/>
            <a:ext cx="8683348" cy="214604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3225" y="429208"/>
            <a:ext cx="11402008" cy="5971592"/>
          </a:xfrm>
        </p:spPr>
        <p:txBody>
          <a:bodyPr/>
          <a:lstStyle/>
          <a:p>
            <a:endParaRPr lang="bg-BG" dirty="0" smtClean="0"/>
          </a:p>
          <a:p>
            <a:pPr marL="45720" indent="0" algn="ctr">
              <a:buNone/>
            </a:pPr>
            <a:r>
              <a:rPr lang="bg-BG" sz="3200" dirty="0" err="1"/>
              <a:t>Мы</a:t>
            </a:r>
            <a:r>
              <a:rPr lang="bg-BG" sz="3200" dirty="0"/>
              <a:t> </a:t>
            </a:r>
            <a:r>
              <a:rPr lang="bg-BG" sz="3200" dirty="0" err="1"/>
              <a:t>искренне</a:t>
            </a:r>
            <a:r>
              <a:rPr lang="bg-BG" sz="3200" dirty="0"/>
              <a:t> </a:t>
            </a:r>
            <a:r>
              <a:rPr lang="bg-BG" sz="3200" dirty="0" err="1"/>
              <a:t>надеемся</a:t>
            </a:r>
            <a:r>
              <a:rPr lang="bg-BG" sz="3200" dirty="0"/>
              <a:t>, </a:t>
            </a:r>
            <a:r>
              <a:rPr lang="bg-BG" sz="3200" dirty="0" err="1"/>
              <a:t>что</a:t>
            </a:r>
            <a:r>
              <a:rPr lang="bg-BG" sz="3200" dirty="0"/>
              <a:t> наш журнал, </a:t>
            </a:r>
            <a:r>
              <a:rPr lang="bg-BG" sz="3200" dirty="0" err="1"/>
              <a:t>несмотря</a:t>
            </a:r>
            <a:r>
              <a:rPr lang="bg-BG" sz="3200" dirty="0"/>
              <a:t> на свой  </a:t>
            </a:r>
            <a:r>
              <a:rPr lang="bg-BG" sz="3200" dirty="0" err="1"/>
              <a:t>молодой</a:t>
            </a:r>
            <a:r>
              <a:rPr lang="bg-BG" sz="3200" dirty="0"/>
              <a:t> </a:t>
            </a:r>
            <a:r>
              <a:rPr lang="bg-BG" sz="3200" dirty="0" err="1"/>
              <a:t>возраст</a:t>
            </a:r>
            <a:r>
              <a:rPr lang="bg-BG" sz="3200" dirty="0"/>
              <a:t>, </a:t>
            </a:r>
            <a:r>
              <a:rPr lang="bg-BG" sz="3200" dirty="0" err="1"/>
              <a:t>получит</a:t>
            </a:r>
            <a:r>
              <a:rPr lang="bg-BG" sz="3200" dirty="0"/>
              <a:t> </a:t>
            </a:r>
            <a:r>
              <a:rPr lang="bg-BG" sz="3200" dirty="0" err="1"/>
              <a:t>достойную</a:t>
            </a:r>
            <a:r>
              <a:rPr lang="bg-BG" sz="3200" dirty="0"/>
              <a:t> </a:t>
            </a:r>
            <a:r>
              <a:rPr lang="bg-BG" sz="3200" dirty="0" err="1"/>
              <a:t>оценку</a:t>
            </a:r>
            <a:r>
              <a:rPr lang="bg-BG" sz="3200" dirty="0"/>
              <a:t>. </a:t>
            </a:r>
            <a:r>
              <a:rPr lang="bg-BG" sz="3200" dirty="0" err="1"/>
              <a:t>Мы</a:t>
            </a:r>
            <a:r>
              <a:rPr lang="bg-BG" sz="3200" dirty="0"/>
              <a:t> </a:t>
            </a:r>
            <a:r>
              <a:rPr lang="bg-BG" sz="3200" dirty="0" err="1"/>
              <a:t>уверены</a:t>
            </a:r>
            <a:r>
              <a:rPr lang="bg-BG" sz="3200" dirty="0"/>
              <a:t>, </a:t>
            </a:r>
            <a:r>
              <a:rPr lang="bg-BG" sz="3200" dirty="0" err="1"/>
              <a:t>что</a:t>
            </a:r>
            <a:r>
              <a:rPr lang="bg-BG" sz="3200" dirty="0"/>
              <a:t> </a:t>
            </a:r>
            <a:r>
              <a:rPr lang="bg-BG" sz="3200" dirty="0" err="1"/>
              <a:t>нынешний</a:t>
            </a:r>
            <a:r>
              <a:rPr lang="bg-BG" sz="3200" dirty="0"/>
              <a:t> форум </a:t>
            </a:r>
            <a:r>
              <a:rPr lang="bg-BG" sz="3200" dirty="0" err="1"/>
              <a:t>поможет</a:t>
            </a:r>
            <a:r>
              <a:rPr lang="bg-BG" sz="3200" dirty="0"/>
              <a:t> нам </a:t>
            </a:r>
            <a:r>
              <a:rPr lang="bg-BG" sz="3200" dirty="0" err="1"/>
              <a:t>лучше</a:t>
            </a:r>
            <a:r>
              <a:rPr lang="bg-BG" sz="3200" dirty="0"/>
              <a:t> </a:t>
            </a:r>
            <a:r>
              <a:rPr lang="bg-BG" sz="3200" dirty="0" err="1"/>
              <a:t>списывать</a:t>
            </a:r>
            <a:r>
              <a:rPr lang="bg-BG" sz="3200" dirty="0"/>
              <a:t>  журнал и </a:t>
            </a:r>
            <a:r>
              <a:rPr lang="bg-BG" sz="3200" dirty="0" err="1"/>
              <a:t>повысить</a:t>
            </a:r>
            <a:r>
              <a:rPr lang="bg-BG" sz="3200" dirty="0"/>
              <a:t> его </a:t>
            </a:r>
            <a:r>
              <a:rPr lang="bg-BG" sz="3200" dirty="0" err="1"/>
              <a:t>уровень</a:t>
            </a:r>
            <a:r>
              <a:rPr lang="bg-BG" sz="3200" dirty="0" smtClean="0"/>
              <a:t>.</a:t>
            </a:r>
          </a:p>
          <a:p>
            <a:pPr marL="45720" indent="0">
              <a:buNone/>
            </a:pPr>
            <a:endParaRPr lang="bg-BG" sz="3200" dirty="0"/>
          </a:p>
          <a:p>
            <a:pPr marL="45720" indent="0" algn="ctr">
              <a:buNone/>
            </a:pPr>
            <a:r>
              <a:rPr lang="bg-BG" sz="3200" dirty="0"/>
              <a:t>	В </a:t>
            </a:r>
            <a:r>
              <a:rPr lang="bg-BG" sz="3200" dirty="0" err="1"/>
              <a:t>заключении</a:t>
            </a:r>
            <a:r>
              <a:rPr lang="bg-BG" sz="3200" dirty="0"/>
              <a:t> </a:t>
            </a:r>
            <a:r>
              <a:rPr lang="bg-BG" sz="3200" dirty="0" err="1"/>
              <a:t>хочу</a:t>
            </a:r>
            <a:r>
              <a:rPr lang="bg-BG" sz="3200" dirty="0"/>
              <a:t> </a:t>
            </a:r>
            <a:r>
              <a:rPr lang="bg-BG" sz="3200" dirty="0" err="1"/>
              <a:t>поблагодарить</a:t>
            </a:r>
            <a:r>
              <a:rPr lang="bg-BG" sz="3200" dirty="0"/>
              <a:t> </a:t>
            </a:r>
            <a:r>
              <a:rPr lang="bg-BG" sz="3200" dirty="0" err="1"/>
              <a:t>организаторов</a:t>
            </a:r>
            <a:r>
              <a:rPr lang="bg-BG" sz="3200" dirty="0"/>
              <a:t> </a:t>
            </a:r>
            <a:r>
              <a:rPr lang="bg-BG" sz="3200" dirty="0" err="1"/>
              <a:t>этого</a:t>
            </a:r>
            <a:r>
              <a:rPr lang="bg-BG" sz="3200" dirty="0"/>
              <a:t> </a:t>
            </a:r>
            <a:r>
              <a:rPr lang="bg-BG" sz="3200" dirty="0" err="1"/>
              <a:t>знаменательного</a:t>
            </a:r>
            <a:r>
              <a:rPr lang="bg-BG" sz="3200" dirty="0"/>
              <a:t> форума и </a:t>
            </a:r>
            <a:r>
              <a:rPr lang="bg-BG" sz="3200" dirty="0" err="1"/>
              <a:t>особенно</a:t>
            </a:r>
            <a:r>
              <a:rPr lang="bg-BG" sz="3200" dirty="0"/>
              <a:t> </a:t>
            </a:r>
            <a:r>
              <a:rPr lang="bg-BG" sz="3200" dirty="0" err="1"/>
              <a:t>Кириллову</a:t>
            </a:r>
            <a:r>
              <a:rPr lang="bg-BG" sz="3200" dirty="0"/>
              <a:t> </a:t>
            </a:r>
            <a:r>
              <a:rPr lang="bg-BG" sz="3200" dirty="0" err="1"/>
              <a:t>Ольгу</a:t>
            </a:r>
            <a:r>
              <a:rPr lang="bg-BG" sz="3200" dirty="0"/>
              <a:t> </a:t>
            </a:r>
            <a:r>
              <a:rPr lang="bg-BG" sz="3200" dirty="0" err="1"/>
              <a:t>Владимировну</a:t>
            </a:r>
            <a:r>
              <a:rPr lang="bg-BG" sz="3200" dirty="0"/>
              <a:t> за </a:t>
            </a:r>
            <a:r>
              <a:rPr lang="bg-BG" sz="3200" dirty="0" err="1"/>
              <a:t>предоставленную</a:t>
            </a:r>
            <a:r>
              <a:rPr lang="bg-BG" sz="3200" dirty="0"/>
              <a:t>  </a:t>
            </a:r>
            <a:r>
              <a:rPr lang="bg-BG" sz="3200" dirty="0" err="1"/>
              <a:t>возможность</a:t>
            </a:r>
            <a:r>
              <a:rPr lang="bg-BG" sz="3200" dirty="0"/>
              <a:t> </a:t>
            </a:r>
            <a:r>
              <a:rPr lang="bg-BG" sz="3200" dirty="0" err="1"/>
              <a:t>участвать</a:t>
            </a:r>
            <a:r>
              <a:rPr lang="bg-BG" sz="3200" dirty="0"/>
              <a:t> в </a:t>
            </a:r>
            <a:r>
              <a:rPr lang="bg-BG" sz="3200" dirty="0" err="1"/>
              <a:t>нем</a:t>
            </a:r>
            <a:r>
              <a:rPr lang="bg-BG" sz="3200" dirty="0"/>
              <a:t> и </a:t>
            </a:r>
            <a:r>
              <a:rPr lang="bg-BG" sz="3200" dirty="0" err="1"/>
              <a:t>представить</a:t>
            </a:r>
            <a:r>
              <a:rPr lang="bg-BG" sz="3200" dirty="0"/>
              <a:t> </a:t>
            </a:r>
            <a:r>
              <a:rPr lang="bg-BG" sz="3200" dirty="0" err="1"/>
              <a:t>детельность</a:t>
            </a:r>
            <a:r>
              <a:rPr lang="bg-BG" sz="3200" dirty="0"/>
              <a:t> </a:t>
            </a:r>
            <a:r>
              <a:rPr lang="bg-BG" sz="3200" dirty="0" err="1"/>
              <a:t>Ассоциации</a:t>
            </a:r>
            <a:r>
              <a:rPr lang="bg-BG" sz="3200" dirty="0"/>
              <a:t> </a:t>
            </a:r>
            <a:r>
              <a:rPr lang="bg-BG" sz="3200" dirty="0" err="1"/>
              <a:t>профессоров</a:t>
            </a:r>
            <a:r>
              <a:rPr lang="bg-BG" sz="3200" dirty="0"/>
              <a:t> </a:t>
            </a:r>
            <a:r>
              <a:rPr lang="bg-BG" sz="3200" dirty="0" err="1"/>
              <a:t>славянских</a:t>
            </a:r>
            <a:r>
              <a:rPr lang="bg-BG" sz="3200" dirty="0"/>
              <a:t> </a:t>
            </a:r>
            <a:r>
              <a:rPr lang="bg-BG" sz="3200" dirty="0" err="1"/>
              <a:t>стран</a:t>
            </a:r>
            <a:r>
              <a:rPr lang="bg-BG" sz="3200" dirty="0"/>
              <a:t>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18973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965060" y="5840963"/>
            <a:ext cx="7516013" cy="93702"/>
          </a:xfrm>
        </p:spPr>
        <p:txBody>
          <a:bodyPr>
            <a:normAutofit fontScale="25000" lnSpcReduction="20000"/>
          </a:bodyPr>
          <a:lstStyle/>
          <a:p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 algn="ctr">
              <a:buNone/>
            </a:pPr>
            <a:r>
              <a:rPr lang="bg-BG" dirty="0" smtClean="0">
                <a:latin typeface="Monotype Corsiva" panose="03010101010201010101" pitchFamily="66" charset="0"/>
              </a:rPr>
              <a:t>СПАСИБО ЗА ВНИМАНИЕ!</a:t>
            </a:r>
            <a:endParaRPr lang="bg-BG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0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04054" y="732624"/>
            <a:ext cx="4689714" cy="550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1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mi\Documents\Emi Rangelova\2.New Doc 2018-03-25_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63" y="558616"/>
            <a:ext cx="5037221" cy="6283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5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625" y="288758"/>
            <a:ext cx="4767709" cy="632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4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053" y="6691964"/>
            <a:ext cx="8683348" cy="45719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5431" y="705853"/>
            <a:ext cx="10812379" cy="5967663"/>
          </a:xfrm>
        </p:spPr>
        <p:txBody>
          <a:bodyPr>
            <a:normAutofit lnSpcReduction="10000"/>
          </a:bodyPr>
          <a:lstStyle/>
          <a:p>
            <a:r>
              <a:rPr lang="bg-BG" sz="3600" dirty="0"/>
              <a:t>„Предмет </a:t>
            </a:r>
            <a:r>
              <a:rPr lang="bg-BG" sz="3600" dirty="0" err="1"/>
              <a:t>деятельности</a:t>
            </a:r>
            <a:r>
              <a:rPr lang="bg-BG" sz="3600" dirty="0"/>
              <a:t> </a:t>
            </a:r>
            <a:r>
              <a:rPr lang="bg-BG" sz="3600" dirty="0" err="1"/>
              <a:t>Ассоциации</a:t>
            </a:r>
            <a:r>
              <a:rPr lang="bg-BG" sz="3600" dirty="0"/>
              <a:t> </a:t>
            </a:r>
            <a:r>
              <a:rPr lang="bg-BG" sz="3600" dirty="0" err="1"/>
              <a:t>состоит</a:t>
            </a:r>
            <a:r>
              <a:rPr lang="bg-BG" sz="3600" dirty="0"/>
              <a:t> в </a:t>
            </a:r>
            <a:r>
              <a:rPr lang="bg-BG" sz="3600" dirty="0" err="1"/>
              <a:t>отстаивании</a:t>
            </a:r>
            <a:r>
              <a:rPr lang="bg-BG" sz="3600" dirty="0"/>
              <a:t> и </a:t>
            </a:r>
            <a:r>
              <a:rPr lang="bg-BG" sz="3600" dirty="0" err="1"/>
              <a:t>развитии</a:t>
            </a:r>
            <a:r>
              <a:rPr lang="bg-BG" sz="3600" dirty="0"/>
              <a:t> </a:t>
            </a:r>
            <a:r>
              <a:rPr lang="bg-BG" sz="3600" dirty="0" err="1"/>
              <a:t>славянских</a:t>
            </a:r>
            <a:r>
              <a:rPr lang="bg-BG" sz="3600" dirty="0"/>
              <a:t> </a:t>
            </a:r>
            <a:r>
              <a:rPr lang="bg-BG" sz="3600" dirty="0" err="1"/>
              <a:t>традиций</a:t>
            </a:r>
            <a:r>
              <a:rPr lang="bg-BG" sz="3600" dirty="0"/>
              <a:t> в области науки и </a:t>
            </a:r>
            <a:r>
              <a:rPr lang="bg-BG" sz="3600" dirty="0" err="1"/>
              <a:t>высшего</a:t>
            </a:r>
            <a:r>
              <a:rPr lang="bg-BG" sz="3600" dirty="0"/>
              <a:t> образования; в </a:t>
            </a:r>
            <a:r>
              <a:rPr lang="bg-BG" sz="3600" dirty="0" err="1"/>
              <a:t>сохранении</a:t>
            </a:r>
            <a:r>
              <a:rPr lang="bg-BG" sz="3600" dirty="0"/>
              <a:t> и </a:t>
            </a:r>
            <a:r>
              <a:rPr lang="bg-BG" sz="3600" dirty="0" err="1"/>
              <a:t>обогащении</a:t>
            </a:r>
            <a:r>
              <a:rPr lang="bg-BG" sz="3600" dirty="0"/>
              <a:t> </a:t>
            </a:r>
            <a:r>
              <a:rPr lang="bg-BG" sz="3600" dirty="0" err="1"/>
              <a:t>культурно-исторического</a:t>
            </a:r>
            <a:r>
              <a:rPr lang="bg-BG" sz="3600" dirty="0"/>
              <a:t> наследства </a:t>
            </a:r>
            <a:r>
              <a:rPr lang="bg-BG" sz="3600" dirty="0" err="1"/>
              <a:t>славянских</a:t>
            </a:r>
            <a:r>
              <a:rPr lang="bg-BG" sz="3600" dirty="0"/>
              <a:t> </a:t>
            </a:r>
            <a:r>
              <a:rPr lang="bg-BG" sz="3600" dirty="0" err="1"/>
              <a:t>народов</a:t>
            </a:r>
            <a:r>
              <a:rPr lang="bg-BG" sz="3600" dirty="0"/>
              <a:t>; в организации </a:t>
            </a:r>
            <a:r>
              <a:rPr lang="bg-BG" sz="3600" dirty="0" err="1"/>
              <a:t>совместных</a:t>
            </a:r>
            <a:r>
              <a:rPr lang="bg-BG" sz="3600" dirty="0"/>
              <a:t> </a:t>
            </a:r>
            <a:r>
              <a:rPr lang="bg-BG" sz="3600" dirty="0" err="1"/>
              <a:t>научных</a:t>
            </a:r>
            <a:r>
              <a:rPr lang="bg-BG" sz="3600" dirty="0"/>
              <a:t> и </a:t>
            </a:r>
            <a:r>
              <a:rPr lang="bg-BG" sz="3600" dirty="0" err="1"/>
              <a:t>научно-прикладных</a:t>
            </a:r>
            <a:r>
              <a:rPr lang="bg-BG" sz="3600" dirty="0"/>
              <a:t> </a:t>
            </a:r>
            <a:r>
              <a:rPr lang="bg-BG" sz="3600" dirty="0" err="1"/>
              <a:t>исследований</a:t>
            </a:r>
            <a:r>
              <a:rPr lang="bg-BG" sz="3600" dirty="0"/>
              <a:t>; в организации и </a:t>
            </a:r>
            <a:r>
              <a:rPr lang="bg-BG" sz="3600" dirty="0" err="1"/>
              <a:t>проведении</a:t>
            </a:r>
            <a:r>
              <a:rPr lang="bg-BG" sz="3600" dirty="0"/>
              <a:t> </a:t>
            </a:r>
            <a:r>
              <a:rPr lang="bg-BG" sz="3600" dirty="0" err="1"/>
              <a:t>совместных</a:t>
            </a:r>
            <a:r>
              <a:rPr lang="bg-BG" sz="3600" dirty="0"/>
              <a:t> </a:t>
            </a:r>
            <a:r>
              <a:rPr lang="bg-BG" sz="3600" dirty="0" err="1"/>
              <a:t>форумов</a:t>
            </a:r>
            <a:r>
              <a:rPr lang="bg-BG" sz="3600" dirty="0"/>
              <a:t>; в </a:t>
            </a:r>
            <a:r>
              <a:rPr lang="ru-RU" sz="3600" dirty="0"/>
              <a:t>разработке</a:t>
            </a:r>
            <a:r>
              <a:rPr lang="bg-BG" sz="3600" dirty="0"/>
              <a:t> </a:t>
            </a:r>
            <a:r>
              <a:rPr lang="bg-BG" sz="3600" dirty="0" err="1"/>
              <a:t>моделей</a:t>
            </a:r>
            <a:r>
              <a:rPr lang="bg-BG" sz="3600" dirty="0"/>
              <a:t> </a:t>
            </a:r>
            <a:r>
              <a:rPr lang="bg-BG" sz="3600" dirty="0" err="1"/>
              <a:t>для</a:t>
            </a:r>
            <a:r>
              <a:rPr lang="bg-BG" sz="3600" dirty="0"/>
              <a:t> подготовки и реализации </a:t>
            </a:r>
            <a:r>
              <a:rPr lang="bg-BG" sz="3600" dirty="0" err="1"/>
              <a:t>молодых</a:t>
            </a:r>
            <a:r>
              <a:rPr lang="bg-BG" sz="3600" dirty="0"/>
              <a:t> </a:t>
            </a:r>
            <a:r>
              <a:rPr lang="bg-BG" sz="3600" dirty="0" err="1"/>
              <a:t>специалистов</a:t>
            </a:r>
            <a:r>
              <a:rPr lang="bg-BG" sz="3600" dirty="0"/>
              <a:t> в </a:t>
            </a:r>
            <a:r>
              <a:rPr lang="bg-BG" sz="3600" dirty="0" err="1"/>
              <a:t>славянских</a:t>
            </a:r>
            <a:r>
              <a:rPr lang="bg-BG" sz="3600" dirty="0"/>
              <a:t> </a:t>
            </a:r>
            <a:r>
              <a:rPr lang="bg-BG" sz="3600" dirty="0" err="1"/>
              <a:t>странах</a:t>
            </a:r>
            <a:r>
              <a:rPr lang="bg-BG" sz="3600" dirty="0"/>
              <a:t>“ </a:t>
            </a:r>
            <a:r>
              <a:rPr lang="en-US" sz="3600" dirty="0"/>
              <a:t>( </a:t>
            </a:r>
            <a:r>
              <a:rPr lang="bg-BG" sz="3600" dirty="0"/>
              <a:t>ст.</a:t>
            </a:r>
            <a:r>
              <a:rPr lang="en-US" sz="3600" dirty="0"/>
              <a:t> 3 a</a:t>
            </a:r>
            <a:r>
              <a:rPr lang="bg-BG" sz="3600" dirty="0"/>
              <a:t>л.</a:t>
            </a:r>
            <a:r>
              <a:rPr lang="en-US" sz="3600" dirty="0"/>
              <a:t>2</a:t>
            </a:r>
            <a:r>
              <a:rPr lang="bg-BG" sz="3600" dirty="0"/>
              <a:t>. Устава АПСС</a:t>
            </a:r>
            <a:r>
              <a:rPr lang="en-US" sz="3600" dirty="0"/>
              <a:t>).</a:t>
            </a:r>
            <a:r>
              <a:rPr lang="bg-BG" sz="2400" dirty="0"/>
              <a:t/>
            </a:r>
            <a:br>
              <a:rPr lang="bg-BG" sz="2400" dirty="0"/>
            </a:b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2027331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1588169"/>
            <a:ext cx="4848113" cy="3962400"/>
          </a:xfrm>
        </p:spPr>
        <p:txBody>
          <a:bodyPr/>
          <a:lstStyle/>
          <a:p>
            <a:r>
              <a:rPr lang="bg-BG" sz="3600" dirty="0" err="1"/>
              <a:t>Согласно</a:t>
            </a:r>
            <a:r>
              <a:rPr lang="bg-BG" sz="3600" dirty="0"/>
              <a:t> </a:t>
            </a:r>
            <a:r>
              <a:rPr lang="bg-BG" sz="3600" dirty="0" err="1"/>
              <a:t>решению</a:t>
            </a:r>
            <a:r>
              <a:rPr lang="bg-BG" sz="3600" dirty="0"/>
              <a:t> </a:t>
            </a:r>
            <a:r>
              <a:rPr lang="bg-BG" sz="3600" dirty="0" err="1"/>
              <a:t>Управительного</a:t>
            </a:r>
            <a:r>
              <a:rPr lang="bg-BG" sz="3600" dirty="0"/>
              <a:t> </a:t>
            </a:r>
            <a:r>
              <a:rPr lang="bg-BG" sz="3600" dirty="0" err="1"/>
              <a:t>совета</a:t>
            </a:r>
            <a:r>
              <a:rPr lang="bg-BG" sz="3600" dirty="0"/>
              <a:t> </a:t>
            </a:r>
            <a:r>
              <a:rPr lang="bg-BG" sz="3600" dirty="0" err="1" smtClean="0"/>
              <a:t>Ассоциации</a:t>
            </a:r>
            <a:r>
              <a:rPr lang="bg-BG" sz="3600" dirty="0" smtClean="0"/>
              <a:t>, </a:t>
            </a:r>
            <a:r>
              <a:rPr lang="bg-BG" sz="3600" dirty="0" err="1"/>
              <a:t>каждый</a:t>
            </a:r>
            <a:r>
              <a:rPr lang="bg-BG" sz="3600" dirty="0"/>
              <a:t> </a:t>
            </a:r>
            <a:r>
              <a:rPr lang="bg-BG" sz="3600" dirty="0" err="1"/>
              <a:t>год</a:t>
            </a:r>
            <a:r>
              <a:rPr lang="bg-BG" sz="3600" dirty="0"/>
              <a:t> </a:t>
            </a:r>
            <a:r>
              <a:rPr lang="bg-BG" sz="3600" dirty="0" err="1"/>
              <a:t>проводятся</a:t>
            </a:r>
            <a:r>
              <a:rPr lang="bg-BG" sz="3600" dirty="0"/>
              <a:t> три </a:t>
            </a:r>
            <a:r>
              <a:rPr lang="bg-BG" sz="3600" dirty="0" err="1"/>
              <a:t>международных</a:t>
            </a:r>
            <a:r>
              <a:rPr lang="bg-BG" sz="3600" dirty="0"/>
              <a:t> </a:t>
            </a:r>
            <a:r>
              <a:rPr lang="bg-BG" sz="3600" dirty="0" smtClean="0"/>
              <a:t>форума: </a:t>
            </a:r>
            <a:endParaRPr lang="bg-BG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192505"/>
            <a:ext cx="5842723" cy="5385618"/>
          </a:xfrm>
        </p:spPr>
        <p:txBody>
          <a:bodyPr/>
          <a:lstStyle/>
          <a:p>
            <a:r>
              <a:rPr lang="bg-BG" dirty="0"/>
              <a:t> </a:t>
            </a:r>
            <a:r>
              <a:rPr lang="bg-BG" sz="3200" dirty="0" err="1"/>
              <a:t>Первый</a:t>
            </a:r>
            <a:r>
              <a:rPr lang="bg-BG" sz="3200" dirty="0"/>
              <a:t> форум </a:t>
            </a:r>
            <a:r>
              <a:rPr lang="bg-BG" sz="3200" dirty="0" smtClean="0"/>
              <a:t>- в </a:t>
            </a:r>
            <a:r>
              <a:rPr lang="bg-BG" sz="3200" dirty="0" err="1" smtClean="0"/>
              <a:t>Москве</a:t>
            </a:r>
            <a:r>
              <a:rPr lang="bg-BG" sz="3200" dirty="0" smtClean="0"/>
              <a:t>;</a:t>
            </a:r>
          </a:p>
          <a:p>
            <a:r>
              <a:rPr lang="bg-BG" sz="3200" dirty="0" err="1"/>
              <a:t>Второй</a:t>
            </a:r>
            <a:r>
              <a:rPr lang="bg-BG" sz="3200" dirty="0"/>
              <a:t> </a:t>
            </a:r>
            <a:r>
              <a:rPr lang="bg-BG" sz="3200" dirty="0" smtClean="0"/>
              <a:t>форум - </a:t>
            </a:r>
            <a:r>
              <a:rPr lang="bg-BG" sz="3200" dirty="0"/>
              <a:t>в </a:t>
            </a:r>
            <a:r>
              <a:rPr lang="bg-BG" sz="3200" dirty="0" err="1" smtClean="0"/>
              <a:t>Польше</a:t>
            </a:r>
            <a:r>
              <a:rPr lang="bg-BG" sz="3200" dirty="0" smtClean="0"/>
              <a:t>;</a:t>
            </a:r>
          </a:p>
          <a:p>
            <a:r>
              <a:rPr lang="bg-BG" sz="3200" dirty="0" err="1"/>
              <a:t>Третий</a:t>
            </a:r>
            <a:r>
              <a:rPr lang="bg-BG" sz="3200" dirty="0"/>
              <a:t> форум </a:t>
            </a:r>
            <a:r>
              <a:rPr lang="bg-BG" sz="3200" dirty="0" smtClean="0"/>
              <a:t>-   </a:t>
            </a:r>
            <a:r>
              <a:rPr lang="bg-BG" sz="3200" dirty="0"/>
              <a:t>в </a:t>
            </a:r>
            <a:r>
              <a:rPr lang="bg-BG" sz="3200" dirty="0" err="1"/>
              <a:t>Республике</a:t>
            </a:r>
            <a:r>
              <a:rPr lang="bg-BG" sz="3200" dirty="0"/>
              <a:t> </a:t>
            </a:r>
            <a:r>
              <a:rPr lang="bg-BG" sz="3200" dirty="0" err="1"/>
              <a:t>Болгарии</a:t>
            </a:r>
            <a:r>
              <a:rPr lang="bg-BG" sz="3200" dirty="0"/>
              <a:t>.</a:t>
            </a:r>
            <a:endParaRPr lang="bg-BG" sz="3200" dirty="0" smtClean="0"/>
          </a:p>
          <a:p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5550568"/>
            <a:ext cx="4518213" cy="86752"/>
          </a:xfrm>
        </p:spPr>
        <p:txBody>
          <a:bodyPr>
            <a:normAutofit fontScale="25000" lnSpcReduction="20000"/>
          </a:bodyPr>
          <a:lstStyle/>
          <a:p>
            <a:r>
              <a:rPr lang="bg-BG" dirty="0"/>
              <a:t> </a:t>
            </a:r>
            <a:r>
              <a:rPr lang="bg-BG" dirty="0" err="1"/>
              <a:t>каждый</a:t>
            </a:r>
            <a:r>
              <a:rPr lang="bg-BG" dirty="0"/>
              <a:t> </a:t>
            </a:r>
            <a:r>
              <a:rPr lang="bg-BG" dirty="0" err="1"/>
              <a:t>год</a:t>
            </a:r>
            <a:r>
              <a:rPr lang="bg-BG" dirty="0"/>
              <a:t> </a:t>
            </a:r>
            <a:r>
              <a:rPr lang="bg-BG" dirty="0" err="1"/>
              <a:t>проводятся</a:t>
            </a:r>
            <a:r>
              <a:rPr lang="bg-BG" dirty="0"/>
              <a:t> три </a:t>
            </a:r>
            <a:r>
              <a:rPr lang="bg-BG" dirty="0" err="1"/>
              <a:t>международных</a:t>
            </a:r>
            <a:r>
              <a:rPr lang="bg-BG" dirty="0"/>
              <a:t> форума. </a:t>
            </a:r>
          </a:p>
        </p:txBody>
      </p:sp>
    </p:spTree>
    <p:extLst>
      <p:ext uri="{BB962C8B-B14F-4D97-AF65-F5344CB8AC3E}">
        <p14:creationId xmlns:p14="http://schemas.microsoft.com/office/powerpoint/2010/main" val="3728901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176463"/>
            <a:ext cx="4848113" cy="3291832"/>
          </a:xfrm>
        </p:spPr>
        <p:txBody>
          <a:bodyPr/>
          <a:lstStyle/>
          <a:p>
            <a:r>
              <a:rPr lang="bg-BG" sz="3600" dirty="0"/>
              <a:t> </a:t>
            </a:r>
            <a:r>
              <a:rPr lang="bg-BG" sz="3600" dirty="0" err="1"/>
              <a:t>Первый</a:t>
            </a:r>
            <a:r>
              <a:rPr lang="bg-BG" sz="3600" dirty="0"/>
              <a:t> </a:t>
            </a:r>
            <a:r>
              <a:rPr lang="bg-BG" sz="3600" dirty="0" smtClean="0"/>
              <a:t>форум </a:t>
            </a:r>
            <a:r>
              <a:rPr lang="bg-BG" sz="3600" dirty="0" err="1" smtClean="0"/>
              <a:t>проводится</a:t>
            </a:r>
            <a:r>
              <a:rPr lang="bg-BG" sz="3600" dirty="0" smtClean="0"/>
              <a:t>  </a:t>
            </a:r>
            <a:r>
              <a:rPr lang="bg-BG" sz="3600" dirty="0"/>
              <a:t>в </a:t>
            </a:r>
            <a:r>
              <a:rPr lang="bg-BG" sz="3600" dirty="0" err="1" smtClean="0"/>
              <a:t>июле</a:t>
            </a:r>
            <a:r>
              <a:rPr lang="bg-BG" sz="3600" dirty="0" smtClean="0"/>
              <a:t> в </a:t>
            </a:r>
            <a:r>
              <a:rPr lang="bg-BG" sz="3600" dirty="0" err="1" smtClean="0"/>
              <a:t>Москве</a:t>
            </a:r>
            <a:r>
              <a:rPr lang="bg-BG" sz="3600" dirty="0" smtClean="0"/>
              <a:t>, в </a:t>
            </a:r>
            <a:r>
              <a:rPr lang="bg-BG" sz="3600" dirty="0" err="1" smtClean="0"/>
              <a:t>Институте</a:t>
            </a:r>
            <a:r>
              <a:rPr lang="bg-BG" sz="3600" dirty="0" smtClean="0"/>
              <a:t> </a:t>
            </a:r>
            <a:r>
              <a:rPr lang="bg-BG" sz="3600" dirty="0"/>
              <a:t>психологии </a:t>
            </a:r>
            <a:r>
              <a:rPr lang="bg-BG" sz="3600" dirty="0" smtClean="0"/>
              <a:t>РАО.</a:t>
            </a:r>
            <a:endParaRPr lang="bg-BG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256675"/>
            <a:ext cx="5356113" cy="5759114"/>
          </a:xfrm>
        </p:spPr>
        <p:txBody>
          <a:bodyPr>
            <a:normAutofit lnSpcReduction="10000"/>
          </a:bodyPr>
          <a:lstStyle/>
          <a:p>
            <a:r>
              <a:rPr lang="bg-BG" sz="3200" dirty="0" smtClean="0"/>
              <a:t> </a:t>
            </a:r>
            <a:r>
              <a:rPr lang="bg-BG" sz="3200" dirty="0" err="1" smtClean="0"/>
              <a:t>Руководитель</a:t>
            </a:r>
            <a:r>
              <a:rPr lang="bg-BG" sz="3200" dirty="0" smtClean="0"/>
              <a:t> </a:t>
            </a:r>
            <a:r>
              <a:rPr lang="bg-BG" sz="3200" dirty="0" err="1" smtClean="0"/>
              <a:t>этого</a:t>
            </a:r>
            <a:r>
              <a:rPr lang="bg-BG" sz="3200" dirty="0" smtClean="0"/>
              <a:t> форума </a:t>
            </a:r>
            <a:r>
              <a:rPr lang="bg-BG" sz="3200" dirty="0" err="1" smtClean="0"/>
              <a:t>ведущий</a:t>
            </a:r>
            <a:r>
              <a:rPr lang="bg-BG" sz="3200" dirty="0" smtClean="0"/>
              <a:t> специалист,  доктор </a:t>
            </a:r>
            <a:r>
              <a:rPr lang="bg-BG" sz="3200" dirty="0" err="1"/>
              <a:t>психологических</a:t>
            </a:r>
            <a:r>
              <a:rPr lang="bg-BG" sz="3200" dirty="0"/>
              <a:t> </a:t>
            </a:r>
            <a:r>
              <a:rPr lang="bg-BG" sz="3200" dirty="0" err="1"/>
              <a:t>наук</a:t>
            </a:r>
            <a:r>
              <a:rPr lang="bg-BG" sz="3200" dirty="0"/>
              <a:t>, </a:t>
            </a:r>
            <a:r>
              <a:rPr lang="bg-BG" sz="3200" dirty="0" err="1" smtClean="0"/>
              <a:t>профессор</a:t>
            </a:r>
            <a:r>
              <a:rPr lang="bg-BG" sz="3200" dirty="0" smtClean="0"/>
              <a:t> </a:t>
            </a:r>
            <a:r>
              <a:rPr lang="bg-BG" sz="3200" dirty="0" err="1" smtClean="0"/>
              <a:t>Митина</a:t>
            </a:r>
            <a:r>
              <a:rPr lang="bg-BG" sz="3200" dirty="0" smtClean="0"/>
              <a:t> Лариса </a:t>
            </a:r>
            <a:r>
              <a:rPr lang="bg-BG" sz="3200" dirty="0" err="1" smtClean="0"/>
              <a:t>Максимовна</a:t>
            </a:r>
            <a:r>
              <a:rPr lang="bg-BG" sz="3200" dirty="0" smtClean="0"/>
              <a:t>.</a:t>
            </a:r>
          </a:p>
          <a:p>
            <a:r>
              <a:rPr lang="bg-BG" sz="3200" dirty="0" smtClean="0"/>
              <a:t> </a:t>
            </a:r>
            <a:r>
              <a:rPr lang="bg-BG" sz="3200" dirty="0"/>
              <a:t>На </a:t>
            </a:r>
            <a:r>
              <a:rPr lang="bg-BG" sz="3200" dirty="0" err="1"/>
              <a:t>нем</a:t>
            </a:r>
            <a:r>
              <a:rPr lang="bg-BG" sz="3200" dirty="0"/>
              <a:t> </a:t>
            </a:r>
            <a:r>
              <a:rPr lang="bg-BG" sz="3200" dirty="0" err="1"/>
              <a:t>обсуждаются</a:t>
            </a:r>
            <a:r>
              <a:rPr lang="bg-BG" sz="3200" dirty="0"/>
              <a:t> </a:t>
            </a:r>
            <a:r>
              <a:rPr lang="bg-BG" sz="3200" dirty="0" err="1"/>
              <a:t>проблемы</a:t>
            </a:r>
            <a:r>
              <a:rPr lang="bg-BG" sz="3200" dirty="0"/>
              <a:t> психологии </a:t>
            </a:r>
            <a:r>
              <a:rPr lang="bg-BG" sz="3200" dirty="0" err="1"/>
              <a:t>личностного</a:t>
            </a:r>
            <a:r>
              <a:rPr lang="bg-BG" sz="3200" dirty="0"/>
              <a:t> и </a:t>
            </a:r>
            <a:r>
              <a:rPr lang="bg-BG" sz="3200" dirty="0" err="1"/>
              <a:t>профессионального</a:t>
            </a:r>
            <a:r>
              <a:rPr lang="bg-BG" sz="3200" dirty="0"/>
              <a:t> развития </a:t>
            </a:r>
            <a:r>
              <a:rPr lang="bg-BG" sz="3200" dirty="0" err="1"/>
              <a:t>субъектов</a:t>
            </a:r>
            <a:r>
              <a:rPr lang="bg-BG" sz="3200" dirty="0"/>
              <a:t> образования.</a:t>
            </a:r>
          </a:p>
          <a:p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5486400"/>
            <a:ext cx="4518213" cy="150920"/>
          </a:xfrm>
        </p:spPr>
        <p:txBody>
          <a:bodyPr>
            <a:normAutofit fontScale="25000" lnSpcReduction="20000"/>
          </a:bodyPr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86996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641684"/>
            <a:ext cx="4848113" cy="4251157"/>
          </a:xfrm>
        </p:spPr>
        <p:txBody>
          <a:bodyPr/>
          <a:lstStyle/>
          <a:p>
            <a:r>
              <a:rPr lang="bg-BG" sz="3600" dirty="0" err="1"/>
              <a:t>Второй</a:t>
            </a:r>
            <a:r>
              <a:rPr lang="bg-BG" sz="3600" dirty="0"/>
              <a:t> форум </a:t>
            </a:r>
            <a:r>
              <a:rPr lang="bg-BG" sz="3600" dirty="0" err="1" smtClean="0"/>
              <a:t>проводится</a:t>
            </a:r>
            <a:r>
              <a:rPr lang="bg-BG" sz="3600" dirty="0" smtClean="0"/>
              <a:t> в </a:t>
            </a:r>
            <a:r>
              <a:rPr lang="bg-BG" sz="3600" dirty="0" err="1" smtClean="0"/>
              <a:t>апреле</a:t>
            </a:r>
            <a:r>
              <a:rPr lang="bg-BG" sz="3600" dirty="0" smtClean="0"/>
              <a:t> в Природно - </a:t>
            </a:r>
            <a:r>
              <a:rPr lang="bg-BG" sz="3600" dirty="0" err="1" smtClean="0"/>
              <a:t>гуманитарном</a:t>
            </a:r>
            <a:r>
              <a:rPr lang="bg-BG" sz="3600" dirty="0" smtClean="0"/>
              <a:t> </a:t>
            </a:r>
            <a:r>
              <a:rPr lang="bg-BG" sz="3600" dirty="0" err="1" smtClean="0"/>
              <a:t>университете</a:t>
            </a:r>
            <a:r>
              <a:rPr lang="bg-BG" sz="3600" dirty="0" smtClean="0"/>
              <a:t> в </a:t>
            </a:r>
            <a:r>
              <a:rPr lang="bg-BG" sz="3600" dirty="0" err="1" smtClean="0"/>
              <a:t>городе</a:t>
            </a:r>
            <a:r>
              <a:rPr lang="bg-BG" sz="3600" dirty="0" smtClean="0"/>
              <a:t> </a:t>
            </a:r>
            <a:r>
              <a:rPr lang="bg-BG" sz="3600" dirty="0" err="1" smtClean="0"/>
              <a:t>Седльце</a:t>
            </a:r>
            <a:r>
              <a:rPr lang="bg-BG" sz="3600" dirty="0" smtClean="0"/>
              <a:t> -</a:t>
            </a:r>
            <a:r>
              <a:rPr lang="bg-BG" sz="3600" dirty="0" err="1" smtClean="0"/>
              <a:t>Польша</a:t>
            </a:r>
            <a:r>
              <a:rPr lang="bg-BG" sz="3600" dirty="0" smtClean="0"/>
              <a:t>.</a:t>
            </a:r>
            <a:endParaRPr lang="bg-BG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112295"/>
            <a:ext cx="5356113" cy="5513955"/>
          </a:xfrm>
        </p:spPr>
        <p:txBody>
          <a:bodyPr>
            <a:normAutofit fontScale="92500" lnSpcReduction="20000"/>
          </a:bodyPr>
          <a:lstStyle/>
          <a:p>
            <a:endParaRPr lang="bg-BG" sz="3600" dirty="0" smtClean="0"/>
          </a:p>
          <a:p>
            <a:endParaRPr lang="bg-BG" sz="3600" dirty="0"/>
          </a:p>
          <a:p>
            <a:r>
              <a:rPr lang="bg-BG" sz="3600" dirty="0" err="1" smtClean="0"/>
              <a:t>Руководитель</a:t>
            </a:r>
            <a:r>
              <a:rPr lang="bg-BG" sz="3600" dirty="0" smtClean="0"/>
              <a:t> </a:t>
            </a:r>
            <a:r>
              <a:rPr lang="bg-BG" sz="3600" dirty="0" err="1" smtClean="0"/>
              <a:t>этого</a:t>
            </a:r>
            <a:r>
              <a:rPr lang="bg-BG" sz="3600" dirty="0" smtClean="0"/>
              <a:t> форума Ректор Университета, доктор хабил., </a:t>
            </a:r>
            <a:r>
              <a:rPr lang="bg-BG" sz="3600" dirty="0" err="1" smtClean="0"/>
              <a:t>профессор</a:t>
            </a:r>
            <a:r>
              <a:rPr lang="bg-BG" sz="3600" dirty="0" smtClean="0"/>
              <a:t> Тамара </a:t>
            </a:r>
            <a:r>
              <a:rPr lang="bg-BG" sz="3600" dirty="0" err="1" smtClean="0"/>
              <a:t>Захарук</a:t>
            </a:r>
            <a:r>
              <a:rPr lang="bg-BG" sz="3600" dirty="0" smtClean="0"/>
              <a:t>.</a:t>
            </a:r>
          </a:p>
          <a:p>
            <a:pPr marL="45720" indent="0">
              <a:buNone/>
            </a:pPr>
            <a:endParaRPr lang="bg-BG" sz="3600" dirty="0" smtClean="0"/>
          </a:p>
          <a:p>
            <a:r>
              <a:rPr lang="bg-BG" sz="3600" dirty="0"/>
              <a:t>На </a:t>
            </a:r>
            <a:r>
              <a:rPr lang="bg-BG" sz="3600" dirty="0" err="1"/>
              <a:t>нем</a:t>
            </a:r>
            <a:r>
              <a:rPr lang="bg-BG" sz="3600" dirty="0"/>
              <a:t> </a:t>
            </a:r>
            <a:r>
              <a:rPr lang="bg-BG" sz="3600" dirty="0" err="1"/>
              <a:t>обсуждаются</a:t>
            </a:r>
            <a:r>
              <a:rPr lang="bg-BG" sz="3600" dirty="0"/>
              <a:t> </a:t>
            </a:r>
            <a:r>
              <a:rPr lang="bg-BG" sz="3600" dirty="0" err="1" smtClean="0"/>
              <a:t>проблемы</a:t>
            </a:r>
            <a:r>
              <a:rPr lang="bg-BG" sz="3600" dirty="0" smtClean="0"/>
              <a:t> </a:t>
            </a:r>
            <a:r>
              <a:rPr lang="bg-BG" sz="3600" dirty="0" err="1" smtClean="0"/>
              <a:t>инклюзивного</a:t>
            </a:r>
            <a:r>
              <a:rPr lang="bg-BG" sz="3600" dirty="0" smtClean="0"/>
              <a:t> образования</a:t>
            </a:r>
          </a:p>
          <a:p>
            <a:endParaRPr lang="bg-BG" dirty="0" smtClean="0"/>
          </a:p>
          <a:p>
            <a:endParaRPr lang="bg-BG" dirty="0" smtClean="0"/>
          </a:p>
          <a:p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flipV="1">
            <a:off x="1434354" y="5518484"/>
            <a:ext cx="4518213" cy="164554"/>
          </a:xfrm>
        </p:spPr>
        <p:txBody>
          <a:bodyPr>
            <a:normAutofit fontScale="32500" lnSpcReduction="20000"/>
          </a:bodyPr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51783716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239</TotalTime>
  <Words>833</Words>
  <Application>Microsoft Office PowerPoint</Application>
  <PresentationFormat>Произвольный</PresentationFormat>
  <Paragraphs>54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Slipstream</vt:lpstr>
      <vt:lpstr>АССОЦИАЦИЯ ПРОФЕССОРОВ СЛАВЯНСКИХ СТРАН  И ЕЕ ДЕЯТЕЛЬНОСТЬ ДЛЯ ОБОГАЩЕНИЯ  И РАСПРОСТРАНЕНИЯ  СЛАВЯНСКИХ  ТРАДИЦИЙ В ОБЛАСТИ НАУКИ И ВЬІСШЕГО ОБРАЗОВАНИЯ </vt:lpstr>
      <vt:lpstr>Ассоциация создана в 2006 году в Творческом доме Софийского университета им. Св. Климента Охридского – г. Китен, но официально  зарегистрирована в соответствии с болгарским законодательством в 2007 году и пререгистрирована  в 2013 году (см. Приложение №1 и Приложение №2). </vt:lpstr>
      <vt:lpstr>Презентация PowerPoint</vt:lpstr>
      <vt:lpstr>Презентация PowerPoint</vt:lpstr>
      <vt:lpstr>Презентация PowerPoint</vt:lpstr>
      <vt:lpstr>Презентация PowerPoint</vt:lpstr>
      <vt:lpstr>Согласно решению Управительного совета Ассоциации, каждый год проводятся три международных форума: </vt:lpstr>
      <vt:lpstr> Первый форум проводится  в июле в Москве, в Институте психологии РАО.</vt:lpstr>
      <vt:lpstr>Второй форум проводится в апреле в Природно - гуманитарном университете в городе Седльце -Польша.</vt:lpstr>
      <vt:lpstr>Третий форум проводится в Республике Болгарии. О нем я расскажу поподробнее, так как он имеет самую долгую историю и отличается самым большим числом участников – не менее 90-100.  </vt:lpstr>
      <vt:lpstr>На конференциях в Болгарии до сих пор обсуждались ряд проблем, связанных с превенцией агрессии и девиантного поведения детей.  В результате проведенных совместных исследований был научно обоснован новый компонент системы педагогических наук „Превентивная педагогика“.</vt:lpstr>
      <vt:lpstr>Презентация PowerPoint</vt:lpstr>
      <vt:lpstr>Презентация PowerPoint</vt:lpstr>
      <vt:lpstr>Презентация PowerPoint</vt:lpstr>
      <vt:lpstr> Это дало возможность Беларускому государственному университету   издать онлайн нашу монографию на тему: „Гуманизация и демократизация педагогического процесса в условиях университетского образования“.</vt:lpstr>
      <vt:lpstr>Специальное внимание Ассоциация профессоров славянских стран уделяет следующим проблемам:</vt:lpstr>
      <vt:lpstr>В последние два года на основании разработанной единой методики, мы проводим исследование: -  об образе студента в глазах университетского преподавателя и - об образе университетского преподавателя в глазах студента.</vt:lpstr>
      <vt:lpstr>Доклады участников каждой конференции, после рецензирования, опубликуются в сборнике с ISBM, который печатается до начала конференции (см. Приложение №6, №7, №8, №9).  </vt:lpstr>
      <vt:lpstr>Презентация PowerPoint</vt:lpstr>
      <vt:lpstr>Презентация PowerPoint</vt:lpstr>
      <vt:lpstr>Презентация PowerPoint</vt:lpstr>
      <vt:lpstr>  </vt:lpstr>
      <vt:lpstr>Наш журнал можно найти на сайте Ассоциации: Apsc-bg.eu 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seva</cp:lastModifiedBy>
  <cp:revision>34</cp:revision>
  <dcterms:created xsi:type="dcterms:W3CDTF">2018-04-09T19:47:10Z</dcterms:created>
  <dcterms:modified xsi:type="dcterms:W3CDTF">2018-04-20T12:01:06Z</dcterms:modified>
</cp:coreProperties>
</file>