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1" d="100"/>
          <a:sy n="121" d="100"/>
        </p:scale>
        <p:origin x="-10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420-3F55-4783-BED5-C003748FA07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2EC4-D998-4F18-AF38-BB8400F4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8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420-3F55-4783-BED5-C003748FA07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2EC4-D998-4F18-AF38-BB8400F4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67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420-3F55-4783-BED5-C003748FA07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2EC4-D998-4F18-AF38-BB8400F4682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876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420-3F55-4783-BED5-C003748FA07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2EC4-D998-4F18-AF38-BB8400F4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44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420-3F55-4783-BED5-C003748FA07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2EC4-D998-4F18-AF38-BB8400F4682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6685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420-3F55-4783-BED5-C003748FA07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2EC4-D998-4F18-AF38-BB8400F4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50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420-3F55-4783-BED5-C003748FA07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2EC4-D998-4F18-AF38-BB8400F4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719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420-3F55-4783-BED5-C003748FA07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2EC4-D998-4F18-AF38-BB8400F4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3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420-3F55-4783-BED5-C003748FA07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2EC4-D998-4F18-AF38-BB8400F4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6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420-3F55-4783-BED5-C003748FA07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2EC4-D998-4F18-AF38-BB8400F4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32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420-3F55-4783-BED5-C003748FA07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2EC4-D998-4F18-AF38-BB8400F4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4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420-3F55-4783-BED5-C003748FA07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2EC4-D998-4F18-AF38-BB8400F4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4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420-3F55-4783-BED5-C003748FA07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2EC4-D998-4F18-AF38-BB8400F4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1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420-3F55-4783-BED5-C003748FA07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2EC4-D998-4F18-AF38-BB8400F4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69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420-3F55-4783-BED5-C003748FA07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2EC4-D998-4F18-AF38-BB8400F4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44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2EC4-D998-4F18-AF38-BB8400F4682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4420-3F55-4783-BED5-C003748FA07A}" type="datetimeFigureOut">
              <a:rPr lang="ru-RU" smtClean="0"/>
              <a:t>20.04.2018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0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4420-3F55-4783-BED5-C003748FA07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C72EC4-D998-4F18-AF38-BB8400F4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7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3CEC12-9B93-4830-B7E0-AB14AE9D01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Зачем публиковаться в русскоязычных журналах: взгляд ученого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5A74692-59A0-42E4-8C93-D9649A90EE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dirty="0"/>
              <a:t>Дьяконова Александра Никитична, к.б.н.</a:t>
            </a:r>
          </a:p>
          <a:p>
            <a:endParaRPr lang="ru-RU" dirty="0"/>
          </a:p>
          <a:p>
            <a:r>
              <a:rPr lang="ru-RU" dirty="0"/>
              <a:t>Московский государственный университет имени М.В. Ломоносова, биологический факультет, кафедра биофизики</a:t>
            </a:r>
          </a:p>
        </p:txBody>
      </p:sp>
    </p:spTree>
    <p:extLst>
      <p:ext uri="{BB962C8B-B14F-4D97-AF65-F5344CB8AC3E}">
        <p14:creationId xmlns:p14="http://schemas.microsoft.com/office/powerpoint/2010/main" val="1072709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F25644-D771-401D-85A7-20796279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98" y="264953"/>
            <a:ext cx="8596668" cy="1320800"/>
          </a:xfrm>
        </p:spPr>
        <p:txBody>
          <a:bodyPr/>
          <a:lstStyle/>
          <a:p>
            <a:r>
              <a:rPr lang="ru-RU" dirty="0"/>
              <a:t>Идеологическая причина: наука должна быть доступной всем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5AB092-6AB4-4AED-96FD-8011DDB38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62" y="1825625"/>
            <a:ext cx="38943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Наука в России все больше становится элитарной, не с материальной точки зрения, но с интеллектуальной.</a:t>
            </a:r>
          </a:p>
          <a:p>
            <a:pPr marL="0" indent="0">
              <a:buNone/>
            </a:pPr>
            <a:r>
              <a:rPr lang="ru-RU" dirty="0"/>
              <a:t>Во-первых, чтобы добиться успеха ученому необходимо знать английский.</a:t>
            </a:r>
          </a:p>
          <a:p>
            <a:pPr marL="0" indent="0">
              <a:buNone/>
            </a:pPr>
            <a:r>
              <a:rPr lang="ru-RU" dirty="0"/>
              <a:t>Во-вторых, отсутствие научных «первоисточников» на русском языке делает науку «закрытой» от простых обывателей.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034AD9-621E-431B-953D-413ABED076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22" y="1660592"/>
            <a:ext cx="7232217" cy="468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DEF5C4-070C-45F4-BB87-9AD57E70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Наука должна быть доступной всем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55B43C-814A-4760-BB97-04EDE35C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2" y="1825625"/>
            <a:ext cx="43719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Люди идут в науку обычно потому, что это интересно. Работа ученого – попробовать разобраться, как работает Вселенная, человеческий мозг или гендерные роли. Мы это делаем как для удовлетворения собственного любопытства, так и для удовлетворения любопытства всего человечества. Но получается, что ценность несет только любопытство тех, кто говорит по-английски.</a:t>
            </a:r>
          </a:p>
        </p:txBody>
      </p:sp>
      <p:pic>
        <p:nvPicPr>
          <p:cNvPr id="5" name="Рисунок 4" descr="Изображение выглядит как маленький, провод, небо, верх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EBB90B4-C219-4CBA-BF21-20BE33302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90" y="1690688"/>
            <a:ext cx="7045570" cy="352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987B9FE-0B99-48FE-B5CC-25C6230C9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5" y="1406183"/>
            <a:ext cx="9415272" cy="3398520"/>
          </a:xfrm>
        </p:spPr>
      </p:pic>
    </p:spTree>
    <p:extLst>
      <p:ext uri="{BB962C8B-B14F-4D97-AF65-F5344CB8AC3E}">
        <p14:creationId xmlns:p14="http://schemas.microsoft.com/office/powerpoint/2010/main" val="2361963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A32E9B-71BB-4432-86E8-0732A1EB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Замкнутый круг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95F8EA6-FC9C-47B9-85C0-63C1C4D1274D}"/>
              </a:ext>
            </a:extLst>
          </p:cNvPr>
          <p:cNvSpPr/>
          <p:nvPr/>
        </p:nvSpPr>
        <p:spPr>
          <a:xfrm>
            <a:off x="4472609" y="1359384"/>
            <a:ext cx="3246782" cy="1648859"/>
          </a:xfrm>
          <a:prstGeom prst="ellipse">
            <a:avLst/>
          </a:prstGeom>
          <a:solidFill>
            <a:srgbClr val="CA4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Ученые не публикуются по-русски, потому что нет престижных журналов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D56AA880-FE91-4A93-8448-B408DDC47DA6}"/>
              </a:ext>
            </a:extLst>
          </p:cNvPr>
          <p:cNvSpPr/>
          <p:nvPr/>
        </p:nvSpPr>
        <p:spPr>
          <a:xfrm>
            <a:off x="4472609" y="4280799"/>
            <a:ext cx="3246782" cy="1790080"/>
          </a:xfrm>
          <a:prstGeom prst="ellipse">
            <a:avLst/>
          </a:prstGeom>
          <a:solidFill>
            <a:srgbClr val="CA4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Нет престижных журналов, потому что ученые не публикуются по-русски</a:t>
            </a:r>
          </a:p>
        </p:txBody>
      </p:sp>
      <p:sp>
        <p:nvSpPr>
          <p:cNvPr id="6" name="Стрелка: изогнутая вниз 5">
            <a:extLst>
              <a:ext uri="{FF2B5EF4-FFF2-40B4-BE49-F238E27FC236}">
                <a16:creationId xmlns:a16="http://schemas.microsoft.com/office/drawing/2014/main" xmlns="" id="{23DA0354-0B1B-4E1D-8682-135A5785D510}"/>
              </a:ext>
            </a:extLst>
          </p:cNvPr>
          <p:cNvSpPr/>
          <p:nvPr/>
        </p:nvSpPr>
        <p:spPr>
          <a:xfrm rot="5400000">
            <a:off x="6489035" y="3284442"/>
            <a:ext cx="3513224" cy="9967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: изогнутая вниз 6">
            <a:extLst>
              <a:ext uri="{FF2B5EF4-FFF2-40B4-BE49-F238E27FC236}">
                <a16:creationId xmlns:a16="http://schemas.microsoft.com/office/drawing/2014/main" xmlns="" id="{E5EC6DE1-C6A3-46CE-8002-D3097EAEABF1}"/>
              </a:ext>
            </a:extLst>
          </p:cNvPr>
          <p:cNvSpPr/>
          <p:nvPr/>
        </p:nvSpPr>
        <p:spPr>
          <a:xfrm rot="16200000">
            <a:off x="2151380" y="3284441"/>
            <a:ext cx="3513224" cy="9967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73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49E2D3-2589-4172-A309-3323DF99E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Первый шаг на встречу друг другу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37302D-9058-47EB-96D0-36C6BF650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Преимущества публикации обзорных статей, мета-анализов, статей, воспроизводящих ранее полученные результаты других исследователей:</a:t>
            </a:r>
          </a:p>
          <a:p>
            <a:pPr>
              <a:buFontTx/>
              <a:buChar char="-"/>
            </a:pPr>
            <a:r>
              <a:rPr lang="ru-RU" dirty="0"/>
              <a:t>высокая цитируемость;</a:t>
            </a:r>
          </a:p>
          <a:p>
            <a:pPr>
              <a:buFontTx/>
              <a:buChar char="-"/>
            </a:pPr>
            <a:r>
              <a:rPr lang="ru-RU" dirty="0"/>
              <a:t>при условии их наличия в открытом доступе – повышение общего научного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378736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3CFC0E6-7638-411D-9A64-7D0E54C02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0" y="267287"/>
            <a:ext cx="10895539" cy="5765132"/>
          </a:xfrm>
        </p:spPr>
      </p:pic>
    </p:spTree>
    <p:extLst>
      <p:ext uri="{BB962C8B-B14F-4D97-AF65-F5344CB8AC3E}">
        <p14:creationId xmlns:p14="http://schemas.microsoft.com/office/powerpoint/2010/main" val="139345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4C9E5FB-C01B-412F-ABC1-123A30536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81" y="1018722"/>
            <a:ext cx="5210902" cy="54395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17576C7-0D43-47AD-8ED8-52F9E955E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83" y="1488407"/>
            <a:ext cx="5268060" cy="29245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4D9A0F-701E-47E7-AA81-E190DC79536C}"/>
              </a:ext>
            </a:extLst>
          </p:cNvPr>
          <p:cNvSpPr txBox="1"/>
          <p:nvPr/>
        </p:nvSpPr>
        <p:spPr>
          <a:xfrm>
            <a:off x="97887" y="176606"/>
            <a:ext cx="1199622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/>
              <a:t>Список российских журналов с </a:t>
            </a:r>
            <a:r>
              <a:rPr lang="ru-RU" sz="2300" dirty="0" err="1"/>
              <a:t>импакт</a:t>
            </a:r>
            <a:r>
              <a:rPr lang="ru-RU" sz="2300" dirty="0"/>
              <a:t>-фактором </a:t>
            </a:r>
            <a:r>
              <a:rPr lang="en-US" sz="2300" dirty="0"/>
              <a:t>Journal Citation Report</a:t>
            </a:r>
            <a:r>
              <a:rPr lang="ru-RU" sz="2300" dirty="0"/>
              <a:t> (</a:t>
            </a:r>
            <a:r>
              <a:rPr lang="en-US" sz="2300" dirty="0"/>
              <a:t>JCR</a:t>
            </a:r>
            <a:r>
              <a:rPr lang="ru-RU" sz="2300" dirty="0"/>
              <a:t>)</a:t>
            </a:r>
            <a:r>
              <a:rPr lang="en-US" sz="2300" dirty="0"/>
              <a:t> </a:t>
            </a:r>
            <a:r>
              <a:rPr lang="ru-RU" sz="2300" dirty="0"/>
              <a:t>выше 1</a:t>
            </a:r>
          </a:p>
        </p:txBody>
      </p:sp>
    </p:spTree>
    <p:extLst>
      <p:ext uri="{BB962C8B-B14F-4D97-AF65-F5344CB8AC3E}">
        <p14:creationId xmlns:p14="http://schemas.microsoft.com/office/powerpoint/2010/main" val="41850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4C13B48-B903-48C1-BB29-3A9DEA4CE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04" y="604614"/>
            <a:ext cx="9439307" cy="531910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111706-3B8A-4A05-A698-ECE90A42EE08}"/>
              </a:ext>
            </a:extLst>
          </p:cNvPr>
          <p:cNvSpPr txBox="1"/>
          <p:nvPr/>
        </p:nvSpPr>
        <p:spPr>
          <a:xfrm>
            <a:off x="1376346" y="72611"/>
            <a:ext cx="9439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Индексы </a:t>
            </a:r>
            <a:r>
              <a:rPr lang="ru-RU" sz="2400" dirty="0" err="1"/>
              <a:t>Хирша</a:t>
            </a:r>
            <a:r>
              <a:rPr lang="ru-RU" sz="2400" dirty="0"/>
              <a:t> российских журналов по данным </a:t>
            </a:r>
            <a:r>
              <a:rPr lang="en-US" sz="2400" dirty="0"/>
              <a:t>Google Scholar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11786B-B1C6-4028-AE59-0DBA234511C7}"/>
              </a:ext>
            </a:extLst>
          </p:cNvPr>
          <p:cNvSpPr txBox="1"/>
          <p:nvPr/>
        </p:nvSpPr>
        <p:spPr>
          <a:xfrm>
            <a:off x="523461" y="6253386"/>
            <a:ext cx="11145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Стоит отметить, что для других языков, помимо английского, </a:t>
            </a:r>
            <a:r>
              <a:rPr lang="en-US" dirty="0"/>
              <a:t>h5-</a:t>
            </a:r>
            <a:r>
              <a:rPr lang="ru-RU" dirty="0"/>
              <a:t>индекс выше только у китайских журналов. </a:t>
            </a:r>
          </a:p>
        </p:txBody>
      </p:sp>
    </p:spTree>
    <p:extLst>
      <p:ext uri="{BB962C8B-B14F-4D97-AF65-F5344CB8AC3E}">
        <p14:creationId xmlns:p14="http://schemas.microsoft.com/office/powerpoint/2010/main" val="187312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393E09-C303-4A14-A384-D3EB3CF31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выводы можно сделать из этих списков?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57AE71-89C3-474E-8686-2E99D295E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ученых, работающих в области естественных наук, выбор журналов для публикации шире.</a:t>
            </a:r>
          </a:p>
          <a:p>
            <a:r>
              <a:rPr lang="ru-RU" dirty="0"/>
              <a:t>Гуманитарии и </a:t>
            </a:r>
            <a:r>
              <a:rPr lang="ru-RU" dirty="0" err="1"/>
              <a:t>естественнонаучники</a:t>
            </a:r>
            <a:r>
              <a:rPr lang="ru-RU" dirty="0"/>
              <a:t> ориентируются на разные </a:t>
            </a:r>
            <a:r>
              <a:rPr lang="ru-RU" dirty="0" err="1"/>
              <a:t>импакт</a:t>
            </a:r>
            <a:r>
              <a:rPr lang="ru-RU" dirty="0"/>
              <a:t>-факторы.</a:t>
            </a:r>
          </a:p>
          <a:p>
            <a:r>
              <a:rPr lang="ru-RU" dirty="0" err="1"/>
              <a:t>Самоцитирование</a:t>
            </a:r>
            <a:r>
              <a:rPr lang="ru-RU" dirty="0"/>
              <a:t> – эффективный способ повысить индекс </a:t>
            </a:r>
            <a:r>
              <a:rPr lang="ru-RU" dirty="0" err="1"/>
              <a:t>Хирша</a:t>
            </a:r>
            <a:r>
              <a:rPr lang="ru-RU" dirty="0"/>
              <a:t>.</a:t>
            </a:r>
          </a:p>
          <a:p>
            <a:r>
              <a:rPr lang="ru-RU" dirty="0"/>
              <a:t>Никто не ссылается на русскоязычные статьи даже в таких высокорейтинговых журналах как «Успехи химии» и «Успехи физических наук».</a:t>
            </a:r>
          </a:p>
        </p:txBody>
      </p:sp>
    </p:spTree>
    <p:extLst>
      <p:ext uri="{BB962C8B-B14F-4D97-AF65-F5344CB8AC3E}">
        <p14:creationId xmlns:p14="http://schemas.microsoft.com/office/powerpoint/2010/main" val="103047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72FA66-5980-443D-9F4F-75B5D1B7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55" y="266652"/>
            <a:ext cx="11161542" cy="1325563"/>
          </a:xfrm>
        </p:spPr>
        <p:txBody>
          <a:bodyPr/>
          <a:lstStyle/>
          <a:p>
            <a:r>
              <a:rPr lang="ru-RU" dirty="0"/>
              <a:t>Есть ли смысл публиковаться в</a:t>
            </a:r>
            <a:br>
              <a:rPr lang="ru-RU" dirty="0"/>
            </a:br>
            <a:r>
              <a:rPr lang="ru-RU" dirty="0"/>
              <a:t>русскоязычных журналах?</a:t>
            </a:r>
          </a:p>
        </p:txBody>
      </p:sp>
      <p:pic>
        <p:nvPicPr>
          <p:cNvPr id="5" name="Объект 4" descr="Изображение выглядит как стол, внутренний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0B5C229-3E5D-4375-B94D-12524471E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027" y="2160588"/>
            <a:ext cx="5827983" cy="3881437"/>
          </a:xfrm>
        </p:spPr>
      </p:pic>
    </p:spTree>
    <p:extLst>
      <p:ext uri="{BB962C8B-B14F-4D97-AF65-F5344CB8AC3E}">
        <p14:creationId xmlns:p14="http://schemas.microsoft.com/office/powerpoint/2010/main" val="416225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100CFF-5B25-487F-9D62-1C91378F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266" y="271975"/>
            <a:ext cx="8596668" cy="1320800"/>
          </a:xfrm>
        </p:spPr>
        <p:txBody>
          <a:bodyPr/>
          <a:lstStyle/>
          <a:p>
            <a:r>
              <a:rPr lang="ru-RU" dirty="0"/>
              <a:t>Практическая причина публиковаться по-русски: улучшение качества статей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9E2D06-A90B-4A0A-99EA-3EE711518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8735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Существует немало исследований, показывающих, что люди быстрее решают математические задачи на том языке, на котором происходило их обучение.</a:t>
            </a:r>
          </a:p>
          <a:p>
            <a:pPr lvl="0"/>
            <a:r>
              <a:rPr lang="en-US" dirty="0" err="1"/>
              <a:t>Salillas</a:t>
            </a:r>
            <a:r>
              <a:rPr lang="en-US" dirty="0"/>
              <a:t> E., </a:t>
            </a:r>
            <a:r>
              <a:rPr lang="en-US" dirty="0" err="1"/>
              <a:t>Wicha</a:t>
            </a:r>
            <a:r>
              <a:rPr lang="en-US" dirty="0"/>
              <a:t> N. Early learning shapes the memory networks for arithmetic evidence from brain potentials in bilinguals // Psychological Science. 2012. V. 23. P. 745–755.</a:t>
            </a:r>
            <a:endParaRPr lang="ru-RU" dirty="0"/>
          </a:p>
          <a:p>
            <a:r>
              <a:rPr lang="en-US" dirty="0" err="1"/>
              <a:t>Spelke</a:t>
            </a:r>
            <a:r>
              <a:rPr lang="en-US" dirty="0"/>
              <a:t> E., </a:t>
            </a:r>
            <a:r>
              <a:rPr lang="en-US" dirty="0" err="1"/>
              <a:t>Tsivkin</a:t>
            </a:r>
            <a:r>
              <a:rPr lang="en-US" dirty="0"/>
              <a:t> S. Language and number: A bilingual training study // Cognition. 2001. V. 78. P. 45-88.</a:t>
            </a:r>
            <a:endParaRPr lang="ru-RU" dirty="0"/>
          </a:p>
          <a:p>
            <a:r>
              <a:rPr lang="en-US" dirty="0"/>
              <a:t>Van </a:t>
            </a:r>
            <a:r>
              <a:rPr lang="en-US" dirty="0" err="1"/>
              <a:t>Rinsveld</a:t>
            </a:r>
            <a:r>
              <a:rPr lang="ru-RU" dirty="0"/>
              <a:t> </a:t>
            </a:r>
            <a:r>
              <a:rPr lang="en-US" dirty="0"/>
              <a:t>A., </a:t>
            </a:r>
            <a:r>
              <a:rPr lang="en-US" dirty="0" err="1"/>
              <a:t>Dricot</a:t>
            </a:r>
            <a:r>
              <a:rPr lang="en-US" dirty="0"/>
              <a:t> M., Guillaume M., </a:t>
            </a:r>
            <a:r>
              <a:rPr lang="en-US" dirty="0" err="1"/>
              <a:t>Rossion</a:t>
            </a:r>
            <a:r>
              <a:rPr lang="en-US" dirty="0"/>
              <a:t> B., </a:t>
            </a:r>
            <a:r>
              <a:rPr lang="en-US" dirty="0" err="1"/>
              <a:t>Schiltz</a:t>
            </a:r>
            <a:r>
              <a:rPr lang="en-US" dirty="0"/>
              <a:t> C. Mental arithmetic in the bilingual brain: Language matters // </a:t>
            </a:r>
            <a:r>
              <a:rPr lang="en-US" dirty="0" err="1"/>
              <a:t>Neuropsychologia</a:t>
            </a:r>
            <a:r>
              <a:rPr lang="en-US" dirty="0"/>
              <a:t>. 2017. V. 101. P. 17.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18A8DF8-36C5-4F31-A59B-353FB9DB8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64" y="2208945"/>
            <a:ext cx="5386840" cy="358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0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1DD25F-B5EF-49EF-894F-97C73734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Улучшение качества статей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9C7594-41E8-480D-905E-02EF4FECD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«Английский язык играет доминантную роль, можно даже назвать это гегемонией… В результате, у носителей других языков исчезает возможность участвовать в науке, используя свой родной голос – они вынуждены переводить свои идеи на английский.»</a:t>
            </a:r>
          </a:p>
          <a:p>
            <a:pPr marL="0" indent="0">
              <a:buNone/>
            </a:pPr>
            <a:endParaRPr lang="ru-RU" dirty="0"/>
          </a:p>
          <a:p>
            <a:pPr marL="0" indent="0" algn="r">
              <a:spcBef>
                <a:spcPts val="0"/>
              </a:spcBef>
              <a:buNone/>
            </a:pPr>
            <a:r>
              <a:rPr lang="ru-RU" dirty="0"/>
              <a:t>Шон </a:t>
            </a:r>
            <a:r>
              <a:rPr lang="ru-RU" dirty="0" err="1"/>
              <a:t>Перера</a:t>
            </a:r>
            <a:r>
              <a:rPr lang="ru-RU" dirty="0"/>
              <a:t>, исследователь научной коммуникации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/>
              <a:t>из Австралийского национального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273871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AD026F-44B1-465D-93D0-106CD400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Улучшение качества статей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F6D3FF-6652-4DB6-80AA-B072E3DDF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«Перед нами стояла задача…» </a:t>
            </a:r>
            <a:r>
              <a:rPr lang="en-US" dirty="0"/>
              <a:t>–</a:t>
            </a:r>
            <a:r>
              <a:rPr lang="ru-RU" dirty="0"/>
              <a:t> </a:t>
            </a:r>
            <a:r>
              <a:rPr lang="en-US" dirty="0"/>
              <a:t>“Before us was a task…”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Журналы должны предоставлять услуги </a:t>
            </a:r>
            <a:r>
              <a:rPr lang="ru-RU" i="1" dirty="0"/>
              <a:t>качественного</a:t>
            </a:r>
            <a:r>
              <a:rPr lang="ru-RU" dirty="0"/>
              <a:t> перевода.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Научный перевод должен быть престижной и достойно оплачиваемой профессией с высокой внутренней конкуренцией.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71324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</TotalTime>
  <Words>508</Words>
  <Application>Microsoft Office PowerPoint</Application>
  <PresentationFormat>Произвольный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Зачем публиковаться в русскоязычных журналах: взгляд ученого</vt:lpstr>
      <vt:lpstr>Презентация PowerPoint</vt:lpstr>
      <vt:lpstr>Презентация PowerPoint</vt:lpstr>
      <vt:lpstr>Презентация PowerPoint</vt:lpstr>
      <vt:lpstr>Какие выводы можно сделать из этих списков?</vt:lpstr>
      <vt:lpstr>Есть ли смысл публиковаться в русскоязычных журналах?</vt:lpstr>
      <vt:lpstr>Практическая причина публиковаться по-русски: улучшение качества статей</vt:lpstr>
      <vt:lpstr>Улучшение качества статей</vt:lpstr>
      <vt:lpstr>Улучшение качества статей</vt:lpstr>
      <vt:lpstr>Идеологическая причина: наука должна быть доступной всем</vt:lpstr>
      <vt:lpstr>Наука должна быть доступной всем</vt:lpstr>
      <vt:lpstr>Презентация PowerPoint</vt:lpstr>
      <vt:lpstr>Замкнутый круг</vt:lpstr>
      <vt:lpstr>Первый шаг на встречу друг другу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публиковаться в русскоязычных журналах: взгляд ученого</dc:title>
  <dc:creator>Александра Дьяконова</dc:creator>
  <cp:lastModifiedBy>seva</cp:lastModifiedBy>
  <cp:revision>15</cp:revision>
  <dcterms:created xsi:type="dcterms:W3CDTF">2018-04-17T11:28:52Z</dcterms:created>
  <dcterms:modified xsi:type="dcterms:W3CDTF">2018-04-20T11:59:53Z</dcterms:modified>
</cp:coreProperties>
</file>