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5" r:id="rId10"/>
    <p:sldId id="268" r:id="rId11"/>
    <p:sldId id="266" r:id="rId12"/>
    <p:sldId id="267" r:id="rId13"/>
    <p:sldId id="270" r:id="rId14"/>
    <p:sldId id="262" r:id="rId15"/>
    <p:sldId id="263" r:id="rId16"/>
    <p:sldId id="276" r:id="rId17"/>
    <p:sldId id="264" r:id="rId18"/>
    <p:sldId id="273" r:id="rId19"/>
    <p:sldId id="274" r:id="rId20"/>
    <p:sldId id="275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syRus_&#1089;&#1090;&#1072;&#1090;&#1080;&#1089;&#1090;&#1080;&#1082;&#1072;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'[PsyRus_статистика (1).xlsx]Тематика'!$J$3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'[PsyRus_статистика (1).xlsx]Тематика'!$I$4:$I$14</c:f>
              <c:strCache>
                <c:ptCount val="11"/>
                <c:pt idx="0">
                  <c:v>Социальная психология</c:v>
                </c:pt>
                <c:pt idx="1">
                  <c:v>Медицинская и клиническая психология</c:v>
                </c:pt>
                <c:pt idx="2">
                  <c:v>Психология личности</c:v>
                </c:pt>
                <c:pt idx="3">
                  <c:v>Речь и семантика</c:v>
                </c:pt>
                <c:pt idx="4">
                  <c:v>Психология развития</c:v>
                </c:pt>
                <c:pt idx="5">
                  <c:v>Психология образования</c:v>
                </c:pt>
                <c:pt idx="6">
                  <c:v>Теория и методология</c:v>
                </c:pt>
                <c:pt idx="7">
                  <c:v>Нейропсихология / психофизиология</c:v>
                </c:pt>
                <c:pt idx="8">
                  <c:v>Когнитивная психология</c:v>
                </c:pt>
                <c:pt idx="9">
                  <c:v>Гендерная психология</c:v>
                </c:pt>
                <c:pt idx="10">
                  <c:v>Другое</c:v>
                </c:pt>
              </c:strCache>
            </c:strRef>
          </c:cat>
          <c:val>
            <c:numRef>
              <c:f>'[PsyRus_статистика (1).xlsx]Тематика'!$J$4:$J$14</c:f>
              <c:numCache>
                <c:formatCode>General</c:formatCode>
                <c:ptCount val="11"/>
                <c:pt idx="0">
                  <c:v>10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2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0</c:v>
                </c:pt>
                <c:pt idx="1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9D-46CD-953B-74BECA3BF4DF}"/>
            </c:ext>
          </c:extLst>
        </c:ser>
        <c:ser>
          <c:idx val="1"/>
          <c:order val="1"/>
          <c:tx>
            <c:strRef>
              <c:f>'[PsyRus_статистика (1).xlsx]Тематика'!$K$3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'[PsyRus_статистика (1).xlsx]Тематика'!$I$4:$I$14</c:f>
              <c:strCache>
                <c:ptCount val="11"/>
                <c:pt idx="0">
                  <c:v>Социальная психология</c:v>
                </c:pt>
                <c:pt idx="1">
                  <c:v>Медицинская и клиническая психология</c:v>
                </c:pt>
                <c:pt idx="2">
                  <c:v>Психология личности</c:v>
                </c:pt>
                <c:pt idx="3">
                  <c:v>Речь и семантика</c:v>
                </c:pt>
                <c:pt idx="4">
                  <c:v>Психология развития</c:v>
                </c:pt>
                <c:pt idx="5">
                  <c:v>Психология образования</c:v>
                </c:pt>
                <c:pt idx="6">
                  <c:v>Теория и методология</c:v>
                </c:pt>
                <c:pt idx="7">
                  <c:v>Нейропсихология / психофизиология</c:v>
                </c:pt>
                <c:pt idx="8">
                  <c:v>Когнитивная психология</c:v>
                </c:pt>
                <c:pt idx="9">
                  <c:v>Гендерная психология</c:v>
                </c:pt>
                <c:pt idx="10">
                  <c:v>Другое</c:v>
                </c:pt>
              </c:strCache>
            </c:strRef>
          </c:cat>
          <c:val>
            <c:numRef>
              <c:f>'[PsyRus_статистика (1).xlsx]Тематика'!$K$4:$K$14</c:f>
              <c:numCache>
                <c:formatCode>General</c:formatCode>
                <c:ptCount val="11"/>
                <c:pt idx="0">
                  <c:v>16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9</c:v>
                </c:pt>
                <c:pt idx="5">
                  <c:v>10</c:v>
                </c:pt>
                <c:pt idx="6">
                  <c:v>2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9D-46CD-953B-74BECA3BF4DF}"/>
            </c:ext>
          </c:extLst>
        </c:ser>
        <c:ser>
          <c:idx val="2"/>
          <c:order val="2"/>
          <c:tx>
            <c:strRef>
              <c:f>'[PsyRus_статистика (1).xlsx]Тематика'!$L$3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'[PsyRus_статистика (1).xlsx]Тематика'!$I$4:$I$14</c:f>
              <c:strCache>
                <c:ptCount val="11"/>
                <c:pt idx="0">
                  <c:v>Социальная психология</c:v>
                </c:pt>
                <c:pt idx="1">
                  <c:v>Медицинская и клиническая психология</c:v>
                </c:pt>
                <c:pt idx="2">
                  <c:v>Психология личности</c:v>
                </c:pt>
                <c:pt idx="3">
                  <c:v>Речь и семантика</c:v>
                </c:pt>
                <c:pt idx="4">
                  <c:v>Психология развития</c:v>
                </c:pt>
                <c:pt idx="5">
                  <c:v>Психология образования</c:v>
                </c:pt>
                <c:pt idx="6">
                  <c:v>Теория и методология</c:v>
                </c:pt>
                <c:pt idx="7">
                  <c:v>Нейропсихология / психофизиология</c:v>
                </c:pt>
                <c:pt idx="8">
                  <c:v>Когнитивная психология</c:v>
                </c:pt>
                <c:pt idx="9">
                  <c:v>Гендерная психология</c:v>
                </c:pt>
                <c:pt idx="10">
                  <c:v>Другое</c:v>
                </c:pt>
              </c:strCache>
            </c:strRef>
          </c:cat>
          <c:val>
            <c:numRef>
              <c:f>'[PsyRus_статистика (1).xlsx]Тематика'!$L$4:$L$14</c:f>
              <c:numCache>
                <c:formatCode>General</c:formatCode>
                <c:ptCount val="11"/>
                <c:pt idx="0">
                  <c:v>10</c:v>
                </c:pt>
                <c:pt idx="1">
                  <c:v>5</c:v>
                </c:pt>
                <c:pt idx="5">
                  <c:v>15</c:v>
                </c:pt>
                <c:pt idx="6">
                  <c:v>2</c:v>
                </c:pt>
                <c:pt idx="8">
                  <c:v>16</c:v>
                </c:pt>
                <c:pt idx="9">
                  <c:v>9</c:v>
                </c:pt>
                <c:pt idx="1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9D-46CD-953B-74BECA3BF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77088"/>
        <c:axId val="36621120"/>
      </c:barChart>
      <c:catAx>
        <c:axId val="41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21120"/>
        <c:crosses val="autoZero"/>
        <c:auto val="1"/>
        <c:lblAlgn val="ctr"/>
        <c:lblOffset val="100"/>
        <c:noMultiLvlLbl val="0"/>
      </c:catAx>
      <c:valAx>
        <c:axId val="3662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177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92F-7406-9544-A0E5-535AC3A732FB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4B07-FB64-944E-A21F-853275C1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3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92F-7406-9544-A0E5-535AC3A732FB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4B07-FB64-944E-A21F-853275C1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1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92F-7406-9544-A0E5-535AC3A732FB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4B07-FB64-944E-A21F-853275C1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3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92F-7406-9544-A0E5-535AC3A732FB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4B07-FB64-944E-A21F-853275C1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7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92F-7406-9544-A0E5-535AC3A732FB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4B07-FB64-944E-A21F-853275C1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8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92F-7406-9544-A0E5-535AC3A732FB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4B07-FB64-944E-A21F-853275C1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5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92F-7406-9544-A0E5-535AC3A732FB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4B07-FB64-944E-A21F-853275C1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92F-7406-9544-A0E5-535AC3A732FB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4B07-FB64-944E-A21F-853275C1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3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92F-7406-9544-A0E5-535AC3A732FB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4B07-FB64-944E-A21F-853275C1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92F-7406-9544-A0E5-535AC3A732FB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4B07-FB64-944E-A21F-853275C1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92F-7406-9544-A0E5-535AC3A732FB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4B07-FB64-944E-A21F-853275C1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5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4A92F-7406-9544-A0E5-535AC3A732FB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4B07-FB64-944E-A21F-853275C18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5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Проблемы и перспективы издания гуманитарного журнала на английском языке</a:t>
            </a:r>
            <a:r>
              <a:rPr lang="ru-RU" dirty="0"/>
              <a:t/>
            </a:r>
            <a:br>
              <a:rPr lang="ru-RU" dirty="0"/>
            </a:br>
            <a:r>
              <a:rPr lang="en-GB" b="1" dirty="0"/>
              <a:t>(</a:t>
            </a:r>
            <a:r>
              <a:rPr lang="ru-RU" b="1" dirty="0"/>
              <a:t>опыт издания журнала</a:t>
            </a:r>
            <a:r>
              <a:rPr lang="en-GB" b="1" dirty="0"/>
              <a:t> "Psychology in Russia: </a:t>
            </a:r>
            <a:r>
              <a:rPr lang="en-US" b="1" dirty="0"/>
              <a:t>State of Art</a:t>
            </a:r>
            <a:r>
              <a:rPr lang="en-GB" b="1" dirty="0"/>
              <a:t>")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5684" y="4762500"/>
            <a:ext cx="7285790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ru-RU" dirty="0" err="1">
                <a:solidFill>
                  <a:schemeClr val="tx1"/>
                </a:solidFill>
                <a:ea typeface="MS ??"/>
                <a:cs typeface="Arial"/>
              </a:rPr>
              <a:t>А.Н.Веракса</a:t>
            </a:r>
            <a:r>
              <a:rPr lang="ru-RU" dirty="0">
                <a:solidFill>
                  <a:schemeClr val="tx1"/>
                </a:solidFill>
                <a:ea typeface="MS ??"/>
                <a:cs typeface="Arial"/>
              </a:rPr>
              <a:t>, </a:t>
            </a:r>
            <a:r>
              <a:rPr lang="ru-RU" dirty="0" err="1">
                <a:solidFill>
                  <a:schemeClr val="tx1"/>
                </a:solidFill>
                <a:ea typeface="MS ??"/>
                <a:cs typeface="Arial"/>
              </a:rPr>
              <a:t>А.Н.Сиднева</a:t>
            </a:r>
            <a:endParaRPr lang="ru-RU" dirty="0" smtClean="0">
              <a:solidFill>
                <a:schemeClr val="tx1"/>
              </a:solidFill>
              <a:effectLst/>
              <a:latin typeface="Cambria"/>
              <a:ea typeface="MS ??"/>
              <a:cs typeface="Times New Roman"/>
            </a:endParaRPr>
          </a:p>
          <a:p>
            <a:r>
              <a:rPr lang="ru-RU" dirty="0">
                <a:solidFill>
                  <a:schemeClr val="tx1"/>
                </a:solidFill>
              </a:rPr>
              <a:t>МГУ имени М.В</a:t>
            </a:r>
            <a:r>
              <a:rPr lang="ru-RU" dirty="0" smtClean="0">
                <a:solidFill>
                  <a:schemeClr val="tx1"/>
                </a:solidFill>
              </a:rPr>
              <a:t>. Ломоносова</a:t>
            </a:r>
            <a:r>
              <a:rPr lang="ru-RU" dirty="0">
                <a:solidFill>
                  <a:schemeClr val="tx1"/>
                </a:solidFill>
              </a:rPr>
              <a:t>, Москва, Россия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/>
              <a:t>Работа с </a:t>
            </a:r>
            <a:r>
              <a:rPr lang="ru-RU" b="1" dirty="0" smtClean="0"/>
              <a:t>рецензентами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Доля </a:t>
            </a:r>
            <a:r>
              <a:rPr lang="ru-RU" dirty="0"/>
              <a:t>иностранных </a:t>
            </a:r>
            <a:r>
              <a:rPr lang="ru-RU" dirty="0" smtClean="0"/>
              <a:t>рецензентов в 2017 году </a:t>
            </a:r>
            <a:r>
              <a:rPr lang="ru-RU" dirty="0"/>
              <a:t>составила 47% (30,8% в 2016 г.)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Доля </a:t>
            </a:r>
            <a:r>
              <a:rPr lang="ru-RU" dirty="0"/>
              <a:t>внешних рецензентов – 53</a:t>
            </a:r>
            <a:r>
              <a:rPr lang="ru-RU" dirty="0" smtClean="0"/>
              <a:t>% (61,5</a:t>
            </a:r>
            <a:r>
              <a:rPr lang="en-US" dirty="0" smtClean="0"/>
              <a:t>% </a:t>
            </a:r>
            <a:r>
              <a:rPr lang="ru-RU" dirty="0" smtClean="0"/>
              <a:t>в 2016)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Таким образом, члены </a:t>
            </a:r>
            <a:r>
              <a:rPr lang="ru-RU" i="1" dirty="0"/>
              <a:t>редколлегии рецензируют чуть менее половины </a:t>
            </a:r>
            <a:r>
              <a:rPr lang="ru-RU" i="1" dirty="0" smtClean="0"/>
              <a:t>статей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8390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Отклоненные статьи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992071"/>
              </p:ext>
            </p:extLst>
          </p:nvPr>
        </p:nvGraphicFramePr>
        <p:xfrm>
          <a:off x="457200" y="1600200"/>
          <a:ext cx="8229600" cy="2598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537"/>
                <a:gridCol w="1751263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Процент отклоненных статей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 качеству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языка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35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67368" y="173789"/>
            <a:ext cx="8756316" cy="1504515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Распределение статей по психологическим областям (только опубликованные статьи, кол-во статей</a:t>
            </a:r>
            <a:r>
              <a:rPr lang="ru-RU" sz="3100" b="1" dirty="0" smtClean="0"/>
              <a:t>)</a:t>
            </a:r>
            <a:endParaRPr lang="ru-RU" b="1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v="urn:schemas-microsoft-com:mac:vml" xmlns:mc="http://schemas.openxmlformats.org/markup-compatibility/2006" xmlns:mo="http://schemas.microsoft.com/office/mac/office/2008/main" xmlns:wpc="http://schemas.microsoft.com/office/word/2010/wordprocessingCanvas" id="{64ED8B4C-C653-417C-A66B-B610A307B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370544"/>
              </p:ext>
            </p:extLst>
          </p:nvPr>
        </p:nvGraphicFramePr>
        <p:xfrm>
          <a:off x="481263" y="1678304"/>
          <a:ext cx="8141369" cy="491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757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Результативность журнала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Библиометрические</a:t>
            </a:r>
            <a:r>
              <a:rPr lang="ru-RU" b="1" dirty="0" smtClean="0"/>
              <a:t> </a:t>
            </a:r>
            <a:r>
              <a:rPr lang="ru-RU" b="1" dirty="0"/>
              <a:t>показатели журнала в МНБД </a:t>
            </a:r>
            <a:endParaRPr lang="ru-RU" b="1" dirty="0" smtClean="0"/>
          </a:p>
          <a:p>
            <a:pPr marL="0" indent="0" algn="ctr">
              <a:buNone/>
            </a:pPr>
            <a:r>
              <a:rPr lang="en-US" dirty="0" smtClean="0"/>
              <a:t>Scopus</a:t>
            </a:r>
            <a:r>
              <a:rPr lang="ru-RU" dirty="0"/>
              <a:t>: </a:t>
            </a:r>
            <a:r>
              <a:rPr lang="en-US" dirty="0"/>
              <a:t>SJR</a:t>
            </a:r>
            <a:r>
              <a:rPr lang="ru-RU" dirty="0"/>
              <a:t> = 0,21, </a:t>
            </a:r>
            <a:r>
              <a:rPr lang="ru-RU" dirty="0" err="1"/>
              <a:t>H-index</a:t>
            </a:r>
            <a:r>
              <a:rPr lang="ru-RU" dirty="0"/>
              <a:t> = 5, </a:t>
            </a:r>
            <a:r>
              <a:rPr lang="en-US" dirty="0" smtClean="0"/>
              <a:t>Q</a:t>
            </a:r>
            <a:r>
              <a:rPr lang="ru-RU" dirty="0" smtClean="0"/>
              <a:t>3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2</a:t>
            </a:r>
            <a:r>
              <a:rPr lang="ru-RU" b="1" dirty="0"/>
              <a:t>-летний </a:t>
            </a:r>
            <a:r>
              <a:rPr lang="ru-RU" b="1" dirty="0" err="1"/>
              <a:t>импакт</a:t>
            </a:r>
            <a:r>
              <a:rPr lang="ru-RU" b="1" dirty="0"/>
              <a:t>-фактор по ядру </a:t>
            </a:r>
            <a:r>
              <a:rPr lang="ru-RU" b="1" dirty="0" smtClean="0"/>
              <a:t>РИНЦ</a:t>
            </a:r>
          </a:p>
          <a:p>
            <a:pPr marL="0" indent="0" algn="ctr">
              <a:buNone/>
            </a:pPr>
            <a:r>
              <a:rPr lang="ru-RU" dirty="0" smtClean="0"/>
              <a:t>0,312</a:t>
            </a:r>
            <a:r>
              <a:rPr lang="ru-RU" dirty="0"/>
              <a:t>; 11 место среди журналов по </a:t>
            </a:r>
            <a:r>
              <a:rPr lang="ru-RU" dirty="0" smtClean="0"/>
              <a:t>психологии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66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87158"/>
            <a:ext cx="8229600" cy="1029368"/>
          </a:xfrm>
        </p:spPr>
        <p:txBody>
          <a:bodyPr>
            <a:noAutofit/>
          </a:bodyPr>
          <a:lstStyle/>
          <a:p>
            <a:r>
              <a:rPr lang="ru-RU" sz="2800" b="1" dirty="0"/>
              <a:t>Изменение показателей журнала </a:t>
            </a:r>
            <a:r>
              <a:rPr lang="en-GB" sz="2800" b="1" dirty="0"/>
              <a:t>"Psychology in Russia: </a:t>
            </a:r>
            <a:r>
              <a:rPr lang="en-US" sz="2800" b="1" dirty="0"/>
              <a:t>State of Art</a:t>
            </a:r>
            <a:r>
              <a:rPr lang="en-GB" sz="2800" b="1" dirty="0"/>
              <a:t>" </a:t>
            </a:r>
            <a:r>
              <a:rPr lang="en-GB" sz="2800" b="1" dirty="0" err="1"/>
              <a:t>за</a:t>
            </a:r>
            <a:r>
              <a:rPr lang="en-GB" sz="2800" b="1" dirty="0"/>
              <a:t> период </a:t>
            </a:r>
            <a:r>
              <a:rPr lang="en-GB" sz="2800" b="1" dirty="0" err="1"/>
              <a:t>с</a:t>
            </a:r>
            <a:r>
              <a:rPr lang="en-GB" sz="2800" b="1" dirty="0"/>
              <a:t> 2015-2017 </a:t>
            </a:r>
            <a:r>
              <a:rPr lang="en-GB" sz="2800" b="1" dirty="0" err="1"/>
              <a:t>гг</a:t>
            </a:r>
            <a:r>
              <a:rPr lang="en-GB" sz="2800" b="1" dirty="0"/>
              <a:t>.</a:t>
            </a:r>
            <a:r>
              <a:rPr lang="ru-RU" sz="2800" b="1" dirty="0" smtClean="0">
                <a:effectLst/>
              </a:rPr>
              <a:t> </a:t>
            </a:r>
            <a:endParaRPr lang="ru-RU" sz="28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829048"/>
              </p:ext>
            </p:extLst>
          </p:nvPr>
        </p:nvGraphicFramePr>
        <p:xfrm>
          <a:off x="457200" y="1390315"/>
          <a:ext cx="8229600" cy="544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958"/>
                <a:gridCol w="1697789"/>
                <a:gridCol w="1657685"/>
                <a:gridCol w="1588168"/>
              </a:tblGrid>
              <a:tr h="920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MS ??"/>
                          <a:cs typeface="Arial"/>
                        </a:rPr>
                        <a:t>2015</a:t>
                      </a:r>
                      <a:endParaRPr lang="ru-RU" sz="2800" dirty="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MS ??"/>
                          <a:cs typeface="Arial"/>
                        </a:rPr>
                        <a:t>2016</a:t>
                      </a:r>
                      <a:endParaRPr lang="ru-RU" sz="2800" dirty="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MS ??"/>
                          <a:cs typeface="Arial"/>
                        </a:rPr>
                        <a:t>2017</a:t>
                      </a:r>
                      <a:endParaRPr lang="ru-RU" sz="2800" dirty="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095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Calibri"/>
                          <a:ea typeface="MS ??"/>
                          <a:cs typeface="Arial"/>
                        </a:rPr>
                        <a:t>Scopus</a:t>
                      </a:r>
                      <a:r>
                        <a:rPr lang="ru-RU" sz="2000" dirty="0">
                          <a:effectLst/>
                          <a:latin typeface="Calibri"/>
                          <a:ea typeface="MS ??"/>
                          <a:cs typeface="Arial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Calibri"/>
                          <a:ea typeface="MS ??"/>
                          <a:cs typeface="Arial"/>
                        </a:rPr>
                        <a:t>CiteScore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MS ??"/>
                          <a:cs typeface="Arial"/>
                        </a:rPr>
                        <a:t>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цитат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отчетном году / кол-во </a:t>
                      </a:r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3 пред. года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MS ??"/>
                          <a:cs typeface="Arial"/>
                        </a:rPr>
                        <a:t>0,26</a:t>
                      </a:r>
                      <a:endParaRPr lang="ru-RU" sz="2800" dirty="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/>
                          <a:ea typeface="MS ??"/>
                          <a:cs typeface="Arial"/>
                        </a:rPr>
                        <a:t>0,29</a:t>
                      </a:r>
                      <a:endParaRPr lang="ru-RU" sz="280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MS ??"/>
                          <a:cs typeface="Arial"/>
                        </a:rPr>
                        <a:t>0,37</a:t>
                      </a:r>
                      <a:endParaRPr lang="ru-RU" sz="2800" dirty="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095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+mn-lt"/>
                          <a:ea typeface="MS ??"/>
                          <a:cs typeface="Arial"/>
                        </a:rPr>
                        <a:t>Scopus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MS ??"/>
                          <a:cs typeface="Arial"/>
                        </a:rPr>
                        <a:t> (количество цитирований)</a:t>
                      </a:r>
                      <a:endParaRPr lang="ru-RU" sz="2000" dirty="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  <a:latin typeface="Calibri"/>
                          <a:ea typeface="Calibri"/>
                          <a:cs typeface="Arial"/>
                        </a:rPr>
                        <a:t>19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effectLst/>
                          <a:latin typeface="Calibri"/>
                          <a:ea typeface="Calibri"/>
                          <a:cs typeface="Arial"/>
                        </a:rPr>
                        <a:t>34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  <a:latin typeface="Calibri"/>
                          <a:ea typeface="Calibri"/>
                          <a:cs typeface="Arial"/>
                        </a:rPr>
                        <a:t>54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8083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MS ??"/>
                          <a:cs typeface="Arial"/>
                        </a:rPr>
                        <a:t>Web of Science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MS ??"/>
                          <a:cs typeface="Arial"/>
                        </a:rPr>
                        <a:t>(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MS ??"/>
                          <a:cs typeface="Arial"/>
                        </a:rPr>
                        <a:t>количество цитирований</a:t>
                      </a:r>
                      <a:r>
                        <a:rPr lang="ru-RU" sz="2000" dirty="0">
                          <a:effectLst/>
                          <a:latin typeface="Calibri"/>
                          <a:ea typeface="MS ??"/>
                          <a:cs typeface="Arial"/>
                        </a:rPr>
                        <a:t>)</a:t>
                      </a:r>
                      <a:endParaRPr lang="ru-RU" sz="2000" dirty="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/>
                          <a:ea typeface="MS ??"/>
                          <a:cs typeface="Arial"/>
                        </a:rPr>
                        <a:t>73</a:t>
                      </a:r>
                      <a:endParaRPr lang="ru-RU" sz="280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MS ??"/>
                          <a:cs typeface="Arial"/>
                        </a:rPr>
                        <a:t>107</a:t>
                      </a:r>
                      <a:endParaRPr lang="ru-RU" sz="2800" dirty="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MS ??"/>
                          <a:cs typeface="Arial"/>
                        </a:rPr>
                        <a:t>157</a:t>
                      </a:r>
                      <a:endParaRPr lang="ru-RU" sz="2800" dirty="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095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MS ??"/>
                          <a:cs typeface="Arial"/>
                        </a:rPr>
                        <a:t>E-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MS ??"/>
                          <a:cs typeface="Arial"/>
                        </a:rPr>
                        <a:t>Library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MS ??"/>
                          <a:cs typeface="Arial"/>
                        </a:rPr>
                        <a:t> (суммарное количество цитирований)</a:t>
                      </a:r>
                      <a:endParaRPr lang="ru-RU" sz="2000" dirty="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/>
                          <a:ea typeface="MS ??"/>
                          <a:cs typeface="Arial"/>
                        </a:rPr>
                        <a:t>261</a:t>
                      </a:r>
                      <a:endParaRPr lang="ru-RU" sz="280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/>
                          <a:ea typeface="MS ??"/>
                          <a:cs typeface="Arial"/>
                        </a:rPr>
                        <a:t>596</a:t>
                      </a:r>
                      <a:endParaRPr lang="ru-RU" sz="280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MS ??"/>
                          <a:cs typeface="Arial"/>
                        </a:rPr>
                        <a:t>953</a:t>
                      </a:r>
                      <a:endParaRPr lang="ru-RU" sz="2800" dirty="0">
                        <a:effectLst/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76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3888"/>
          </a:xfrm>
        </p:spPr>
        <p:txBody>
          <a:bodyPr>
            <a:noAutofit/>
          </a:bodyPr>
          <a:lstStyle/>
          <a:p>
            <a:r>
              <a:rPr lang="ru-RU" sz="3200" b="1" i="1" dirty="0"/>
              <a:t>Топ-5 результатов общественной экспертизы научных психологических журналов (по данным РИНЦ).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1002632" y="1858211"/>
            <a:ext cx="7446210" cy="45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5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2018 год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Журнал </a:t>
            </a:r>
            <a:r>
              <a:rPr lang="en-US" dirty="0" smtClean="0"/>
              <a:t>Psychology </a:t>
            </a:r>
            <a:r>
              <a:rPr lang="en-US" dirty="0"/>
              <a:t>in Russia</a:t>
            </a:r>
            <a:r>
              <a:rPr lang="ru-RU" dirty="0"/>
              <a:t>: </a:t>
            </a:r>
            <a:r>
              <a:rPr lang="en-US" dirty="0"/>
              <a:t>State of the Art </a:t>
            </a:r>
            <a:r>
              <a:rPr lang="en-US" dirty="0" err="1" smtClean="0"/>
              <a:t>вошел</a:t>
            </a:r>
            <a:r>
              <a:rPr lang="en-US" dirty="0" smtClean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перечень</a:t>
            </a:r>
            <a:r>
              <a:rPr lang="en-US" dirty="0"/>
              <a:t> 100 </a:t>
            </a:r>
            <a:r>
              <a:rPr lang="en-US" dirty="0" err="1"/>
              <a:t>российских</a:t>
            </a:r>
            <a:r>
              <a:rPr lang="en-US" dirty="0"/>
              <a:t> </a:t>
            </a:r>
            <a:r>
              <a:rPr lang="en-US" dirty="0" err="1"/>
              <a:t>журналов</a:t>
            </a:r>
            <a:r>
              <a:rPr lang="ru-RU" dirty="0"/>
              <a:t>, отобранных для реализации программ </a:t>
            </a:r>
            <a:r>
              <a:rPr lang="ru-RU" dirty="0" smtClean="0"/>
              <a:t>развития</a:t>
            </a:r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совместный проект </a:t>
            </a:r>
            <a:r>
              <a:rPr lang="ru-RU" dirty="0" err="1"/>
              <a:t>Минобрнауки</a:t>
            </a:r>
            <a:r>
              <a:rPr lang="ru-RU" dirty="0"/>
              <a:t> России и НП «НЭИКОН»). </a:t>
            </a:r>
          </a:p>
        </p:txBody>
      </p:sp>
    </p:spTree>
    <p:extLst>
      <p:ext uri="{BB962C8B-B14F-4D97-AF65-F5344CB8AC3E}">
        <p14:creationId xmlns:p14="http://schemas.microsoft.com/office/powerpoint/2010/main" val="242962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сложности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Взаимодействие с рецензентами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Незначительное отличие статей отечественных авторов от их русскоязычных аналогов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Несмотря на рост, умеренные </a:t>
            </a:r>
            <a:r>
              <a:rPr lang="ru-RU" dirty="0" err="1" smtClean="0"/>
              <a:t>библиометрические</a:t>
            </a:r>
            <a:r>
              <a:rPr lang="ru-RU" dirty="0" smtClean="0"/>
              <a:t> показатели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00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9964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Взаимодействие с рецензентами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Мероприятия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514350" indent="-514350">
              <a:buAutoNum type="arabicPeriod"/>
            </a:pPr>
            <a:r>
              <a:rPr lang="ru-RU" dirty="0" smtClean="0"/>
              <a:t>Ротация редакционной коллегии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Активное привлечение к сотрудничеству специалистов </a:t>
            </a:r>
            <a:r>
              <a:rPr lang="ru-RU" dirty="0"/>
              <a:t>международного уровня с высоким индексом </a:t>
            </a:r>
            <a:r>
              <a:rPr lang="ru-RU" dirty="0" err="1" smtClean="0"/>
              <a:t>Хирша</a:t>
            </a:r>
            <a:r>
              <a:rPr lang="ru-RU" dirty="0" smtClean="0"/>
              <a:t> (например, через тематические номера)</a:t>
            </a:r>
          </a:p>
        </p:txBody>
      </p:sp>
    </p:spTree>
    <p:extLst>
      <p:ext uri="{BB962C8B-B14F-4D97-AF65-F5344CB8AC3E}">
        <p14:creationId xmlns:p14="http://schemas.microsoft.com/office/powerpoint/2010/main" val="1478711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54526"/>
            <a:ext cx="8229600" cy="18582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Незначительное отличие </a:t>
            </a:r>
            <a:r>
              <a:rPr lang="ru-RU" b="1" dirty="0" smtClean="0"/>
              <a:t>статей отечественных авторов </a:t>
            </a:r>
            <a:r>
              <a:rPr lang="ru-RU" b="1" dirty="0"/>
              <a:t>от их русскоязычных </a:t>
            </a:r>
            <a:r>
              <a:rPr lang="ru-RU" b="1" dirty="0" smtClean="0"/>
              <a:t>аналогов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87053"/>
            <a:ext cx="8229600" cy="3439110"/>
          </a:xfrm>
        </p:spPr>
        <p:txBody>
          <a:bodyPr/>
          <a:lstStyle/>
          <a:p>
            <a:r>
              <a:rPr lang="ru-RU" dirty="0" smtClean="0"/>
              <a:t>Проверка на </a:t>
            </a:r>
            <a:r>
              <a:rPr lang="ru-RU" dirty="0" err="1" smtClean="0"/>
              <a:t>антиплагиат</a:t>
            </a:r>
            <a:r>
              <a:rPr lang="ru-RU" dirty="0" smtClean="0"/>
              <a:t> наряду с англоязычной русскоязычной версии статьи</a:t>
            </a:r>
          </a:p>
          <a:p>
            <a:r>
              <a:rPr lang="ru-RU" dirty="0" smtClean="0"/>
              <a:t>Усовершенствование критериев оценки статьи рецензентами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12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974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Гуманитарные журналы: проблема </a:t>
            </a:r>
            <a:r>
              <a:rPr lang="ru-RU" b="1" dirty="0"/>
              <a:t>индексирования в </a:t>
            </a:r>
            <a:r>
              <a:rPr lang="ru-RU" b="1" dirty="0" smtClean="0"/>
              <a:t>МНБД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59262"/>
            <a:ext cx="8229600" cy="421105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русскоязычные статьи в гуманитарных науках  часто не соответствуют требованиям, предъявляемым международным сообществом к таким статьям, поскольку написаны в традициях еще советской науки (отсутствие ссылок, четких структурных компонентов статьи и т. д.)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соответственно, гуманитарным журналам даже при соблюдении всех формальных требований МНБД труднее войти в эти базы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113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Умеренные </a:t>
            </a:r>
            <a:r>
              <a:rPr lang="ru-RU" b="1" dirty="0" err="1"/>
              <a:t>библиометрические</a:t>
            </a:r>
            <a:r>
              <a:rPr lang="ru-RU" b="1" dirty="0"/>
              <a:t> показатели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Активное позиционирование журнала в </a:t>
            </a:r>
            <a:r>
              <a:rPr lang="ru-RU" dirty="0" smtClean="0"/>
              <a:t>отечественных и зарубежных </a:t>
            </a:r>
            <a:r>
              <a:rPr lang="ru-RU" dirty="0"/>
              <a:t>масс-медиа (научно-популярные интернет-издания), социальных сетях и на профильных </a:t>
            </a:r>
            <a:r>
              <a:rPr lang="ru-RU" dirty="0" smtClean="0"/>
              <a:t>мероприятиях</a:t>
            </a:r>
          </a:p>
          <a:p>
            <a:r>
              <a:rPr lang="ru-RU" dirty="0" smtClean="0"/>
              <a:t>Выработка более жесткой политики рецензирования статей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983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72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sz="5400" b="1" dirty="0" smtClean="0"/>
          </a:p>
          <a:p>
            <a:pPr marL="0" indent="0" algn="ctr">
              <a:buNone/>
            </a:pPr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3322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316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Возможное решение: издание и рецензирование журнала целиком на английском языке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26632"/>
            <a:ext cx="8229600" cy="359953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увеличивается </a:t>
            </a:r>
            <a:r>
              <a:rPr lang="ru-RU" dirty="0"/>
              <a:t>цитируемость журнала </a:t>
            </a:r>
            <a:endParaRPr lang="ru-RU" dirty="0" smtClean="0"/>
          </a:p>
          <a:p>
            <a:r>
              <a:rPr lang="ru-RU" dirty="0" smtClean="0"/>
              <a:t>увеличиваются </a:t>
            </a:r>
            <a:r>
              <a:rPr lang="ru-RU" dirty="0"/>
              <a:t>шансы </a:t>
            </a:r>
            <a:r>
              <a:rPr lang="ru-RU" dirty="0" smtClean="0"/>
              <a:t>попадания </a:t>
            </a:r>
            <a:r>
              <a:rPr lang="ru-RU" dirty="0"/>
              <a:t>в основные </a:t>
            </a:r>
            <a:r>
              <a:rPr lang="ru-RU" dirty="0" smtClean="0"/>
              <a:t>МНБД</a:t>
            </a:r>
            <a:endParaRPr lang="ru-RU" dirty="0"/>
          </a:p>
          <a:p>
            <a:r>
              <a:rPr lang="ru-RU" dirty="0" smtClean="0"/>
              <a:t>поддерживается в целом более высокий научный уровень журнала (за счет привлечения </a:t>
            </a:r>
            <a:r>
              <a:rPr lang="ru-RU" dirty="0"/>
              <a:t>зарубежных специалистов для </a:t>
            </a:r>
            <a:r>
              <a:rPr lang="ru-RU" dirty="0" smtClean="0"/>
              <a:t>рецензирования)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59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Psychology</a:t>
            </a:r>
            <a:r>
              <a:rPr lang="ru-RU" b="1" dirty="0"/>
              <a:t> </a:t>
            </a:r>
            <a:r>
              <a:rPr lang="ru-RU" b="1" dirty="0" err="1"/>
              <a:t>in</a:t>
            </a:r>
            <a:r>
              <a:rPr lang="ru-RU" b="1" dirty="0"/>
              <a:t> </a:t>
            </a:r>
            <a:r>
              <a:rPr lang="ru-RU" b="1" dirty="0" err="1"/>
              <a:t>Russia</a:t>
            </a:r>
            <a:r>
              <a:rPr lang="ru-RU" b="1" dirty="0"/>
              <a:t>: </a:t>
            </a:r>
            <a:r>
              <a:rPr lang="en-US" b="1" dirty="0"/>
              <a:t>State of Art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Издается с 2008 года</a:t>
            </a:r>
          </a:p>
          <a:p>
            <a:r>
              <a:rPr lang="ru-RU" dirty="0" smtClean="0"/>
              <a:t>Одновременно в электронном и печатном виде</a:t>
            </a:r>
          </a:p>
          <a:p>
            <a:r>
              <a:rPr lang="ru-RU" dirty="0" smtClean="0"/>
              <a:t>Открытый доступ ко всем статьям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66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1" y="1022779"/>
            <a:ext cx="7980946" cy="5624000"/>
          </a:xfrm>
          <a:prstGeom prst="rect">
            <a:avLst/>
          </a:prstGeom>
        </p:spPr>
      </p:pic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419767" y="72368"/>
            <a:ext cx="8229600" cy="875046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Печатная версия журнала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823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15579"/>
            <a:ext cx="8229600" cy="875046"/>
          </a:xfrm>
        </p:spPr>
        <p:txBody>
          <a:bodyPr>
            <a:normAutofit/>
          </a:bodyPr>
          <a:lstStyle/>
          <a:p>
            <a:r>
              <a:rPr lang="ru-RU" b="1" dirty="0" smtClean="0"/>
              <a:t>Журнал в электронном виде</a:t>
            </a:r>
            <a:endParaRPr lang="ru-RU" b="1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8" y="1090625"/>
            <a:ext cx="7456905" cy="55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8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Индексируется в следующих МНБД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473" y="1270000"/>
            <a:ext cx="8662737" cy="5307263"/>
          </a:xfrm>
        </p:spPr>
        <p:txBody>
          <a:bodyPr numCol="2">
            <a:normAutofit fontScale="92500" lnSpcReduction="20000"/>
          </a:bodyPr>
          <a:lstStyle/>
          <a:p>
            <a:r>
              <a:rPr lang="ru-RU" i="1" dirty="0" err="1" smtClean="0"/>
              <a:t>Web</a:t>
            </a:r>
            <a:r>
              <a:rPr lang="ru-RU" i="1" dirty="0" smtClean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 smtClean="0"/>
              <a:t>Science</a:t>
            </a:r>
            <a:r>
              <a:rPr lang="ru-RU" i="1" dirty="0"/>
              <a:t> </a:t>
            </a:r>
            <a:r>
              <a:rPr lang="en-US" i="1" dirty="0" smtClean="0"/>
              <a:t>Emergent Sources</a:t>
            </a:r>
            <a:endParaRPr lang="ru-RU" i="1" dirty="0" smtClean="0"/>
          </a:p>
          <a:p>
            <a:r>
              <a:rPr lang="ru-RU" i="1" dirty="0" err="1" smtClean="0"/>
              <a:t>Scopus</a:t>
            </a:r>
            <a:endParaRPr lang="ru-RU" i="1" dirty="0"/>
          </a:p>
          <a:p>
            <a:r>
              <a:rPr lang="en-GB" dirty="0" smtClean="0"/>
              <a:t>Russian </a:t>
            </a:r>
            <a:r>
              <a:rPr lang="en-GB" dirty="0"/>
              <a:t>Index of Scientific </a:t>
            </a:r>
            <a:r>
              <a:rPr lang="en-GB" dirty="0" smtClean="0"/>
              <a:t>Citing</a:t>
            </a:r>
            <a:endParaRPr lang="ru-RU" dirty="0"/>
          </a:p>
          <a:p>
            <a:r>
              <a:rPr lang="en-GB" dirty="0" smtClean="0"/>
              <a:t>Directory </a:t>
            </a:r>
            <a:r>
              <a:rPr lang="en-GB" dirty="0"/>
              <a:t>of Open Access </a:t>
            </a:r>
            <a:r>
              <a:rPr lang="en-GB" dirty="0" smtClean="0"/>
              <a:t>Journals</a:t>
            </a:r>
            <a:endParaRPr lang="ru-RU" dirty="0"/>
          </a:p>
          <a:p>
            <a:r>
              <a:rPr lang="en-GB" dirty="0" smtClean="0"/>
              <a:t>Academic </a:t>
            </a:r>
            <a:r>
              <a:rPr lang="en-GB" dirty="0"/>
              <a:t>Search Premier </a:t>
            </a:r>
            <a:r>
              <a:rPr lang="en-GB" dirty="0" err="1" smtClean="0"/>
              <a:t>EBSCOPublishing</a:t>
            </a:r>
            <a:endParaRPr lang="ru-RU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PsycINFO</a:t>
            </a:r>
            <a:endParaRPr lang="ru-RU" dirty="0"/>
          </a:p>
          <a:p>
            <a:r>
              <a:rPr lang="en-GB" dirty="0" err="1" smtClean="0"/>
              <a:t>JournalITOCs</a:t>
            </a:r>
            <a:endParaRPr lang="ru-RU" dirty="0"/>
          </a:p>
          <a:p>
            <a:r>
              <a:rPr lang="en-GB" dirty="0" smtClean="0"/>
              <a:t>Journal </a:t>
            </a:r>
            <a:r>
              <a:rPr lang="en-GB" dirty="0"/>
              <a:t>Scholar Metrics: Arts, Humanities, and Social </a:t>
            </a:r>
            <a:r>
              <a:rPr lang="en-GB" dirty="0" smtClean="0"/>
              <a:t>Sciences</a:t>
            </a:r>
            <a:endParaRPr lang="ru-RU" dirty="0"/>
          </a:p>
          <a:p>
            <a:r>
              <a:rPr lang="en-GB" dirty="0" smtClean="0"/>
              <a:t>OAJSE</a:t>
            </a:r>
            <a:endParaRPr lang="ru-RU" dirty="0" smtClean="0"/>
          </a:p>
          <a:p>
            <a:r>
              <a:rPr lang="en-GB" dirty="0" smtClean="0"/>
              <a:t>Open </a:t>
            </a:r>
            <a:r>
              <a:rPr lang="en-GB" dirty="0"/>
              <a:t>J-</a:t>
            </a:r>
            <a:r>
              <a:rPr lang="en-GB" dirty="0" smtClean="0"/>
              <a:t>Gate</a:t>
            </a:r>
            <a:endParaRPr lang="ru-RU" dirty="0"/>
          </a:p>
          <a:p>
            <a:r>
              <a:rPr lang="en-GB" dirty="0" err="1" smtClean="0"/>
              <a:t>ProQuest</a:t>
            </a:r>
            <a:endParaRPr lang="ru-RU" dirty="0"/>
          </a:p>
          <a:p>
            <a:r>
              <a:rPr lang="en-GB" dirty="0" smtClean="0"/>
              <a:t>Academic </a:t>
            </a:r>
            <a:r>
              <a:rPr lang="en-GB" dirty="0"/>
              <a:t>Journals </a:t>
            </a:r>
            <a:r>
              <a:rPr lang="en-GB" dirty="0" smtClean="0"/>
              <a:t>Database</a:t>
            </a:r>
            <a:endParaRPr lang="ru-RU" dirty="0"/>
          </a:p>
          <a:p>
            <a:r>
              <a:rPr lang="en-GB" dirty="0" smtClean="0"/>
              <a:t>SHERPA</a:t>
            </a:r>
            <a:r>
              <a:rPr lang="en-GB" dirty="0"/>
              <a:t>/</a:t>
            </a:r>
            <a:r>
              <a:rPr lang="en-GB" dirty="0" err="1" smtClean="0"/>
              <a:t>RoMEO</a:t>
            </a:r>
            <a:endParaRPr lang="ru-RU" dirty="0"/>
          </a:p>
          <a:p>
            <a:r>
              <a:rPr lang="en-GB" dirty="0" smtClean="0"/>
              <a:t>Google Scholar</a:t>
            </a:r>
            <a:endParaRPr lang="ru-RU" dirty="0"/>
          </a:p>
          <a:p>
            <a:r>
              <a:rPr lang="en-GB" dirty="0" err="1" smtClean="0"/>
              <a:t>WorldCat</a:t>
            </a:r>
            <a:endParaRPr lang="ru-RU" dirty="0"/>
          </a:p>
          <a:p>
            <a:r>
              <a:rPr lang="en-GB" dirty="0" smtClean="0"/>
              <a:t>ERIH </a:t>
            </a:r>
            <a:r>
              <a:rPr lang="en-GB" dirty="0"/>
              <a:t>PLUS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62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Миссия журнала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417638"/>
            <a:ext cx="8406063" cy="502594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Знакомство </a:t>
            </a:r>
            <a:r>
              <a:rPr lang="ru-RU" dirty="0"/>
              <a:t>зарубежных читателей, не знающих русского языка, с последними достижениями отечественной психологической </a:t>
            </a:r>
            <a:r>
              <a:rPr lang="ru-RU" dirty="0" smtClean="0"/>
              <a:t>науки, основанной на богатой традиции культурно-исторической психологии</a:t>
            </a:r>
            <a:endParaRPr lang="ru-RU" dirty="0" smtClean="0">
              <a:effectLst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81" y="4305916"/>
            <a:ext cx="1177484" cy="161079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1" y="4892842"/>
            <a:ext cx="1061094" cy="1436793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47" y="4892842"/>
            <a:ext cx="1120532" cy="134814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61"/>
                    </a14:imgEffect>
                    <a14:imgEffect>
                      <a14:saturation sat="52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898" y="4132126"/>
            <a:ext cx="1059922" cy="149026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191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Специальные (тематические) номера в 2017 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i="1" dirty="0"/>
              <a:t>Psychology and education </a:t>
            </a:r>
            <a:r>
              <a:rPr lang="en-US" dirty="0"/>
              <a:t>(№1) – </a:t>
            </a:r>
            <a:r>
              <a:rPr lang="ru-RU" dirty="0"/>
              <a:t>тематический раздел</a:t>
            </a:r>
          </a:p>
          <a:p>
            <a:pPr lvl="0"/>
            <a:r>
              <a:rPr lang="en-US" i="1" dirty="0"/>
              <a:t>Psychology of sexual and gender identity </a:t>
            </a:r>
            <a:r>
              <a:rPr lang="en-US" dirty="0"/>
              <a:t>(№2) – </a:t>
            </a:r>
            <a:r>
              <a:rPr lang="ru-RU" dirty="0"/>
              <a:t>номер полностью</a:t>
            </a:r>
            <a:r>
              <a:rPr lang="en-US" dirty="0"/>
              <a:t>, </a:t>
            </a:r>
            <a:r>
              <a:rPr lang="ru-RU" dirty="0"/>
              <a:t>приглашенный редактор </a:t>
            </a:r>
            <a:r>
              <a:rPr lang="en-US" i="1" dirty="0"/>
              <a:t>Sharon Horne</a:t>
            </a:r>
            <a:endParaRPr lang="ru-RU" i="1" dirty="0"/>
          </a:p>
          <a:p>
            <a:pPr lvl="0"/>
            <a:r>
              <a:rPr lang="en-US" i="1" dirty="0"/>
              <a:t>Contemporary cognitive science </a:t>
            </a:r>
            <a:r>
              <a:rPr lang="ru-RU" dirty="0"/>
              <a:t>(№3) – номер полностью, приглашенный редактор </a:t>
            </a:r>
            <a:r>
              <a:rPr lang="ru-RU" i="1" dirty="0"/>
              <a:t>Б.М. </a:t>
            </a:r>
            <a:r>
              <a:rPr lang="ru-RU" i="1" dirty="0" err="1"/>
              <a:t>Величковский</a:t>
            </a:r>
            <a:endParaRPr lang="ru-RU" i="1" dirty="0"/>
          </a:p>
          <a:p>
            <a:pPr lvl="0"/>
            <a:r>
              <a:rPr lang="en-US" i="1" dirty="0"/>
              <a:t>Contemporary childhood research</a:t>
            </a:r>
            <a:r>
              <a:rPr lang="en-US" dirty="0"/>
              <a:t> (№4) – </a:t>
            </a:r>
            <a:r>
              <a:rPr lang="ru-RU" dirty="0"/>
              <a:t>номер полностью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02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льбом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Альбом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602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Проблемы и перспективы издания гуманитарного журнала на английском языке (опыт издания журнала "Psychology in Russia: State of Art") </vt:lpstr>
      <vt:lpstr>Гуманитарные журналы: проблема индексирования в МНБД</vt:lpstr>
      <vt:lpstr>Возможное решение: издание и рецензирование журнала целиком на английском языке </vt:lpstr>
      <vt:lpstr>Psychology in Russia: State of Art </vt:lpstr>
      <vt:lpstr>Печатная версия журнала</vt:lpstr>
      <vt:lpstr>Журнал в электронном виде</vt:lpstr>
      <vt:lpstr>Индексируется в следующих МНБД</vt:lpstr>
      <vt:lpstr>Миссия журнала</vt:lpstr>
      <vt:lpstr>Специальные (тематические) номера в 2017 г.</vt:lpstr>
      <vt:lpstr>Работа с рецензентами</vt:lpstr>
      <vt:lpstr>Отклоненные статьи</vt:lpstr>
      <vt:lpstr>Распределение статей по психологическим областям (только опубликованные статьи, кол-во статей)</vt:lpstr>
      <vt:lpstr>Результативность журнала</vt:lpstr>
      <vt:lpstr>Изменение показателей журнала "Psychology in Russia: State of Art" за период с 2015-2017 гг. </vt:lpstr>
      <vt:lpstr>Топ-5 результатов общественной экспертизы научных психологических журналов (по данным РИНЦ). </vt:lpstr>
      <vt:lpstr>2018 год</vt:lpstr>
      <vt:lpstr>Основные сложности</vt:lpstr>
      <vt:lpstr>Взаимодействие с рецензентами</vt:lpstr>
      <vt:lpstr>Незначительное отличие статей отечественных авторов от их русскоязычных аналогов</vt:lpstr>
      <vt:lpstr>Умеренные библиометрические показатели</vt:lpstr>
      <vt:lpstr>Презентация PowerPoint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 перспективы издания гуманитарного журнала на английском языке (опыт издания журнала "Psychology in Russia: State of Art")</dc:title>
  <dc:creator>Анастасия Сиднева</dc:creator>
  <cp:lastModifiedBy>seva</cp:lastModifiedBy>
  <cp:revision>22</cp:revision>
  <dcterms:created xsi:type="dcterms:W3CDTF">2018-04-18T09:44:45Z</dcterms:created>
  <dcterms:modified xsi:type="dcterms:W3CDTF">2018-04-20T12:10:03Z</dcterms:modified>
</cp:coreProperties>
</file>