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3" r:id="rId9"/>
    <p:sldId id="262" r:id="rId10"/>
    <p:sldId id="261" r:id="rId11"/>
    <p:sldId id="260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6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6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744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10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52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8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0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8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3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4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1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455D8-93E7-4977-81D6-C2DD319C065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2E24-6DBA-4333-ACCB-4B890B6A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40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ockchainforscienc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y.jes.su/" TargetMode="External"/><Relationship Id="rId2" Type="http://schemas.openxmlformats.org/officeDocument/2006/relationships/hyperlink" Target="mailto:itarkhanov@gaug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es.s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2678" y="1731963"/>
            <a:ext cx="8791575" cy="2387600"/>
          </a:xfrm>
        </p:spPr>
        <p:txBody>
          <a:bodyPr>
            <a:normAutofit/>
          </a:bodyPr>
          <a:lstStyle/>
          <a:p>
            <a:r>
              <a:rPr lang="ru-RU" b="1" dirty="0"/>
              <a:t>Обеспечение аутентичности научных публикаций с помощью </a:t>
            </a:r>
            <a:r>
              <a:rPr lang="ru-RU" b="1" dirty="0" err="1" smtClean="0"/>
              <a:t>блокчейн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2678" y="4211638"/>
            <a:ext cx="8791575" cy="1655762"/>
          </a:xfrm>
        </p:spPr>
        <p:txBody>
          <a:bodyPr/>
          <a:lstStyle/>
          <a:p>
            <a:r>
              <a:rPr lang="ru-RU" dirty="0" smtClean="0"/>
              <a:t>Тарханов И.А.</a:t>
            </a:r>
          </a:p>
          <a:p>
            <a:r>
              <a:rPr lang="ru-RU" dirty="0" smtClean="0"/>
              <a:t>Государственный академический университет гуманитарных наук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01455" y="0"/>
            <a:ext cx="970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коммуникации»</a:t>
            </a:r>
          </a:p>
        </p:txBody>
      </p:sp>
    </p:spTree>
    <p:extLst>
      <p:ext uri="{BB962C8B-B14F-4D97-AF65-F5344CB8AC3E}">
        <p14:creationId xmlns:p14="http://schemas.microsoft.com/office/powerpoint/2010/main" val="5958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941" y="-64655"/>
            <a:ext cx="9905998" cy="1478570"/>
          </a:xfrm>
        </p:spPr>
        <p:txBody>
          <a:bodyPr/>
          <a:lstStyle/>
          <a:p>
            <a:r>
              <a:rPr lang="ru-RU" dirty="0" smtClean="0"/>
              <a:t>Журналы платформы </a:t>
            </a:r>
            <a:r>
              <a:rPr lang="en-US" dirty="0" smtClean="0"/>
              <a:t>JES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41" y="988879"/>
            <a:ext cx="10030257" cy="56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17964"/>
            <a:ext cx="9905999" cy="4073237"/>
          </a:xfrm>
        </p:spPr>
        <p:txBody>
          <a:bodyPr/>
          <a:lstStyle/>
          <a:p>
            <a:r>
              <a:rPr lang="ru-RU" dirty="0" smtClean="0"/>
              <a:t>Основным средством сохранения аутентичности научного журнала являются организационные меры.</a:t>
            </a:r>
          </a:p>
          <a:p>
            <a:r>
              <a:rPr lang="ru-RU" dirty="0" smtClean="0"/>
              <a:t>Обеспечение аутентичности и целостности научных публикаций возможно только с помощью комплексного применения технологий (</a:t>
            </a:r>
            <a:r>
              <a:rPr lang="en-US" dirty="0" smtClean="0"/>
              <a:t>HTTPS + DOI + </a:t>
            </a:r>
            <a:r>
              <a:rPr lang="ru-RU" dirty="0" err="1" smtClean="0"/>
              <a:t>блокчейн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Нужно создавать экосистему для сохранения аутентичности. Например, независимый сервис проверки данных о опубликованных в интернет статьях.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61486" y="0"/>
            <a:ext cx="108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коммуникации»</a:t>
            </a:r>
          </a:p>
        </p:txBody>
      </p:sp>
    </p:spTree>
    <p:extLst>
      <p:ext uri="{BB962C8B-B14F-4D97-AF65-F5344CB8AC3E}">
        <p14:creationId xmlns:p14="http://schemas.microsoft.com/office/powerpoint/2010/main" val="4273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использования технологии </a:t>
            </a:r>
            <a:r>
              <a:rPr lang="ru-RU" dirty="0" err="1" smtClean="0"/>
              <a:t>блокчейн</a:t>
            </a:r>
            <a:r>
              <a:rPr lang="ru-RU" dirty="0" smtClean="0"/>
              <a:t> в науке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Обсуждаются в рамках международной инициативы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www.blockchainforscience.com</a:t>
            </a:r>
            <a:r>
              <a:rPr lang="ru-RU" dirty="0" smtClean="0"/>
              <a:t> - </a:t>
            </a:r>
            <a:r>
              <a:rPr lang="en-US" b="1" dirty="0" err="1"/>
              <a:t>Blockchainified</a:t>
            </a:r>
            <a:r>
              <a:rPr lang="en-US" b="1" dirty="0"/>
              <a:t> </a:t>
            </a:r>
            <a:r>
              <a:rPr lang="en-US" b="1" dirty="0" smtClean="0"/>
              <a:t>Science</a:t>
            </a:r>
            <a:endParaRPr lang="en-US" dirty="0" smtClean="0"/>
          </a:p>
          <a:p>
            <a:r>
              <a:rPr lang="ru-RU" dirty="0" smtClean="0"/>
              <a:t>Новые формы </a:t>
            </a:r>
            <a:r>
              <a:rPr lang="ru-RU" dirty="0"/>
              <a:t>воспроизведения экспериментов</a:t>
            </a:r>
            <a:endParaRPr lang="ru-RU" dirty="0" smtClean="0"/>
          </a:p>
          <a:p>
            <a:r>
              <a:rPr lang="ru-RU" dirty="0" smtClean="0"/>
              <a:t>Новые формы совместной работы исследователей</a:t>
            </a:r>
          </a:p>
          <a:p>
            <a:r>
              <a:rPr lang="ru-RU" dirty="0" smtClean="0"/>
              <a:t>Проблемы авторского права</a:t>
            </a:r>
          </a:p>
          <a:p>
            <a:r>
              <a:rPr lang="ru-RU" dirty="0" smtClean="0"/>
              <a:t>Новая экономическая модель существования научной периодики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61486" y="0"/>
            <a:ext cx="108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коммуникации»</a:t>
            </a:r>
          </a:p>
        </p:txBody>
      </p:sp>
    </p:spTree>
    <p:extLst>
      <p:ext uri="{BB962C8B-B14F-4D97-AF65-F5344CB8AC3E}">
        <p14:creationId xmlns:p14="http://schemas.microsoft.com/office/powerpoint/2010/main" val="37559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Email – </a:t>
            </a:r>
            <a:r>
              <a:rPr lang="en-US" dirty="0" smtClean="0">
                <a:hlinkClick r:id="rId2"/>
              </a:rPr>
              <a:t>itarkhanov@gaugn.ru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Первый пример внедрения </a:t>
            </a:r>
            <a:r>
              <a:rPr lang="ru-RU" dirty="0" err="1" smtClean="0"/>
              <a:t>блокчейн</a:t>
            </a:r>
            <a:r>
              <a:rPr lang="ru-RU" dirty="0" smtClean="0"/>
              <a:t> в РФ в научном журнале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https://history.jes.su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Платформа </a:t>
            </a:r>
            <a:r>
              <a:rPr lang="en-US" dirty="0" smtClean="0"/>
              <a:t>JES  - </a:t>
            </a:r>
            <a:r>
              <a:rPr lang="en-US" dirty="0" smtClean="0">
                <a:hlinkClick r:id="rId4"/>
              </a:rPr>
              <a:t>https://jes.su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8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486" y="1008447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 сохранения НЕИЗМЕННОСТИ (АУТЕНТИЧНОСТИ) НАУЧНОЙ ПУБЛИКАЦИИ в Интернет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1413" y="2554286"/>
            <a:ext cx="3925454" cy="23964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Возможность динамического изменения              веб контента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8686" y="2554286"/>
            <a:ext cx="3925454" cy="23964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Доверие сайту научного журнала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7031" y="3383155"/>
            <a:ext cx="119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против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61486" y="0"/>
            <a:ext cx="108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4813" y="6052092"/>
            <a:ext cx="883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НЕОБХОДИМО СОХРАНИТЬ ДИНАМИЗМ ЭЛЕКТРОННЫХ ЖУРНАЛОВ, НЕ ПОДРЫВАЯ ДОВЕРИЯ К НИМ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16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Угрозы сохранения аутентичности публикаций электронного журнала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Внешние злоумышленники перенаправляют трафик на другой сайт или взламывают текущий сайт, меняя его содержимое. 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</a:t>
            </a:r>
            <a:r>
              <a:rPr lang="ru-RU" dirty="0" smtClean="0"/>
              <a:t>епосредственно издатели </a:t>
            </a:r>
            <a:r>
              <a:rPr lang="ru-RU" dirty="0"/>
              <a:t>журналов, которые делаю это в погоне за увеличением </a:t>
            </a:r>
            <a:r>
              <a:rPr lang="ru-RU" dirty="0" err="1"/>
              <a:t>наукометрических</a:t>
            </a:r>
            <a:r>
              <a:rPr lang="ru-RU" dirty="0"/>
              <a:t> </a:t>
            </a:r>
            <a:r>
              <a:rPr lang="ru-RU" dirty="0" smtClean="0"/>
              <a:t>показателей:</a:t>
            </a:r>
          </a:p>
          <a:p>
            <a:pPr lvl="1"/>
            <a:r>
              <a:rPr lang="ru-RU" dirty="0" smtClean="0"/>
              <a:t>Появление новых статей в уже опубликованных выпусках</a:t>
            </a:r>
          </a:p>
          <a:p>
            <a:pPr lvl="1"/>
            <a:r>
              <a:rPr lang="ru-RU" dirty="0" smtClean="0"/>
              <a:t>Изменения количества авторов и их </a:t>
            </a:r>
            <a:r>
              <a:rPr lang="ru-RU" dirty="0" err="1" smtClean="0"/>
              <a:t>аффилиаций</a:t>
            </a:r>
            <a:r>
              <a:rPr lang="ru-RU" dirty="0" smtClean="0"/>
              <a:t> в уже опубликованных статьях</a:t>
            </a:r>
          </a:p>
          <a:p>
            <a:pPr lvl="1"/>
            <a:r>
              <a:rPr lang="ru-RU" dirty="0" smtClean="0"/>
              <a:t>Изменение списков цитирования</a:t>
            </a:r>
          </a:p>
          <a:p>
            <a:pPr marL="914400" lvl="1" indent="-457200">
              <a:buFont typeface="+mj-lt"/>
              <a:buAutoNum type="arabicPeriod"/>
            </a:pPr>
            <a:endParaRPr lang="ru-RU" dirty="0" smtClean="0"/>
          </a:p>
          <a:p>
            <a:pPr marL="914400" lvl="1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74813" y="6052092"/>
            <a:ext cx="88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 СОЖАЛЕНИЮ, 2-ОЙ СЛУЧАЙ БОЛЕЕ РАСПРОСТРАНЕННЫЙ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61486" y="0"/>
            <a:ext cx="108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коммуникации»</a:t>
            </a:r>
          </a:p>
        </p:txBody>
      </p:sp>
    </p:spTree>
    <p:extLst>
      <p:ext uri="{BB962C8B-B14F-4D97-AF65-F5344CB8AC3E}">
        <p14:creationId xmlns:p14="http://schemas.microsoft.com/office/powerpoint/2010/main" val="4343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аспекты сохранения неизменности научной публикации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аучная </a:t>
            </a:r>
            <a:r>
              <a:rPr lang="ru-RU" dirty="0"/>
              <a:t>периодика </a:t>
            </a:r>
            <a:r>
              <a:rPr lang="ru-RU" dirty="0" smtClean="0"/>
              <a:t>фиксирует </a:t>
            </a:r>
            <a:r>
              <a:rPr lang="ru-RU" dirty="0"/>
              <a:t>авторство и первенство новых идей </a:t>
            </a:r>
            <a:r>
              <a:rPr lang="ru-RU" dirty="0" smtClean="0"/>
              <a:t>исследователей</a:t>
            </a:r>
          </a:p>
          <a:p>
            <a:r>
              <a:rPr lang="ru-RU" dirty="0" smtClean="0"/>
              <a:t>Обоснованность текста научной публикации основана </a:t>
            </a:r>
            <a:r>
              <a:rPr lang="ru-RU" dirty="0"/>
              <a:t>на цитировании достоверных </a:t>
            </a:r>
            <a:r>
              <a:rPr lang="ru-RU" dirty="0" smtClean="0"/>
              <a:t>источников</a:t>
            </a:r>
          </a:p>
          <a:p>
            <a:r>
              <a:rPr lang="ru-RU" dirty="0"/>
              <a:t>П</a:t>
            </a:r>
            <a:r>
              <a:rPr lang="ru-RU" dirty="0" smtClean="0"/>
              <a:t>одтверждение </a:t>
            </a:r>
            <a:r>
              <a:rPr lang="ru-RU" dirty="0"/>
              <a:t>оригинальности, которое гарантируется представленными в статье измерениями и дополнительными материалами, обзорами существующих методов и сравнения с ними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4813" y="6052092"/>
            <a:ext cx="883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АВТОРИТЕТНЫХ НАУЧНЫХ ИЗДАНИЙ ВАЖНО ГАРАНТИРОВАТЬ АУТЕНТИЧНОСТЬ ПУБЛИКУЕМЫХ МАТЕРИАЛОВ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61486" y="0"/>
            <a:ext cx="108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коммуникации»</a:t>
            </a:r>
          </a:p>
        </p:txBody>
      </p:sp>
    </p:spTree>
    <p:extLst>
      <p:ext uri="{BB962C8B-B14F-4D97-AF65-F5344CB8AC3E}">
        <p14:creationId xmlns:p14="http://schemas.microsoft.com/office/powerpoint/2010/main" val="28503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141" y="0"/>
            <a:ext cx="10745786" cy="1478570"/>
          </a:xfrm>
        </p:spPr>
        <p:txBody>
          <a:bodyPr/>
          <a:lstStyle/>
          <a:p>
            <a:r>
              <a:rPr lang="ru-RU" dirty="0" smtClean="0"/>
              <a:t>Комплексная ТЕХНОЛОГИЯ ОБЕСПЕЧЕНИЯ АУТЕНТИЧНОСТИ </a:t>
            </a:r>
            <a:r>
              <a:rPr lang="ru-RU" dirty="0"/>
              <a:t>публикации в Интернет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23" y="1327582"/>
            <a:ext cx="9575052" cy="55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интеграции с </a:t>
            </a:r>
            <a:r>
              <a:rPr lang="ru-RU" dirty="0" err="1" smtClean="0"/>
              <a:t>блокчейн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Хеширование названия, аннотации, списка авторов и текста статьи с использованием алгоритма </a:t>
            </a:r>
            <a:r>
              <a:rPr lang="en-US" dirty="0" smtClean="0"/>
              <a:t>SHA-256</a:t>
            </a:r>
          </a:p>
          <a:p>
            <a:r>
              <a:rPr lang="ru-RU" dirty="0" smtClean="0"/>
              <a:t>Используется публичная </a:t>
            </a:r>
            <a:r>
              <a:rPr lang="ru-RU" dirty="0" err="1" smtClean="0"/>
              <a:t>блокчейн</a:t>
            </a:r>
            <a:r>
              <a:rPr lang="ru-RU" dirty="0" smtClean="0"/>
              <a:t> сеть </a:t>
            </a:r>
            <a:r>
              <a:rPr lang="en-US" dirty="0" err="1"/>
              <a:t>Ethereuem</a:t>
            </a:r>
            <a:endParaRPr lang="ru-RU" dirty="0" smtClean="0"/>
          </a:p>
          <a:p>
            <a:r>
              <a:rPr lang="ru-RU" dirty="0" smtClean="0"/>
              <a:t>Запись и чтение в сеть контролируется смарт-контрактом формата </a:t>
            </a:r>
            <a:r>
              <a:rPr lang="en-US" dirty="0" smtClean="0"/>
              <a:t>ERC20</a:t>
            </a:r>
            <a:endParaRPr lang="ru-RU" dirty="0" smtClean="0"/>
          </a:p>
          <a:p>
            <a:r>
              <a:rPr lang="ru-RU" dirty="0" smtClean="0"/>
              <a:t>Взаимодействие с </a:t>
            </a:r>
            <a:r>
              <a:rPr lang="en-US" dirty="0" err="1" smtClean="0"/>
              <a:t>Ethereum</a:t>
            </a:r>
            <a:r>
              <a:rPr lang="ru-RU" dirty="0" smtClean="0"/>
              <a:t> происходит асинхронно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74813" y="6052092"/>
            <a:ext cx="883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ОТЛИЧИЕ ОТ ЭЛЕКТРОННОЙ ПОДПИСИ НЕ ТРЕБУЕТСЯ ДОПОЛНИТЕЛЬНОГО ПО И ЗАТРАТ ОТ КОНЕЧНЫХ ПОЛЬЗОВАТЕЛЕЙ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61486" y="0"/>
            <a:ext cx="108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коммуникации»</a:t>
            </a:r>
          </a:p>
        </p:txBody>
      </p:sp>
    </p:spTree>
    <p:extLst>
      <p:ext uri="{BB962C8B-B14F-4D97-AF65-F5344CB8AC3E}">
        <p14:creationId xmlns:p14="http://schemas.microsoft.com/office/powerpoint/2010/main" val="42869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аутентичности публикации на платформе </a:t>
            </a:r>
            <a:r>
              <a:rPr lang="en-US" dirty="0" smtClean="0"/>
              <a:t>JES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1986251"/>
            <a:ext cx="11684001" cy="47840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61486" y="0"/>
            <a:ext cx="108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коммуникации»</a:t>
            </a:r>
          </a:p>
        </p:txBody>
      </p:sp>
    </p:spTree>
    <p:extLst>
      <p:ext uri="{BB962C8B-B14F-4D97-AF65-F5344CB8AC3E}">
        <p14:creationId xmlns:p14="http://schemas.microsoft.com/office/powerpoint/2010/main" val="1246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меры обеспечения целостности и аутентичности публикации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ru-RU" dirty="0" smtClean="0"/>
              <a:t>Ведение детального журнала событий подготовки статьи к публикации.</a:t>
            </a:r>
          </a:p>
          <a:p>
            <a:r>
              <a:rPr lang="ru-RU" dirty="0"/>
              <a:t>90% </a:t>
            </a:r>
            <a:r>
              <a:rPr lang="ru-RU" dirty="0" smtClean="0"/>
              <a:t>ошибок </a:t>
            </a:r>
            <a:r>
              <a:rPr lang="ru-RU" dirty="0"/>
              <a:t>связаны с правкой основного </a:t>
            </a:r>
            <a:r>
              <a:rPr lang="ru-RU" dirty="0" smtClean="0"/>
              <a:t>текста. Следовательно, можно запретить редактирование выходных данных после публикации.</a:t>
            </a:r>
          </a:p>
          <a:p>
            <a:r>
              <a:rPr lang="ru-RU" dirty="0" smtClean="0"/>
              <a:t>Чем больше </a:t>
            </a:r>
            <a:r>
              <a:rPr lang="ru-RU" dirty="0" err="1" smtClean="0"/>
              <a:t>наукометических</a:t>
            </a:r>
            <a:r>
              <a:rPr lang="ru-RU" dirty="0" smtClean="0"/>
              <a:t> баз данных индексирует</a:t>
            </a:r>
            <a:r>
              <a:rPr lang="en-US" dirty="0" smtClean="0"/>
              <a:t> </a:t>
            </a:r>
            <a:r>
              <a:rPr lang="ru-RU" dirty="0" smtClean="0"/>
              <a:t>журнал, тем больше шансов выявить нарушение аутентичности публикаций.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74813" y="6052092"/>
            <a:ext cx="970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НЕОБХОДИМО ОБЕСПЕЧИТЬ ПОЛНОСТЬЮ КОНТРОЛИРУЕМЫЙ И ПРОЗРАЧНЫЙ ПРОЦЕСС ИЗМЕНЕНИЯ ОПУБЛИКОВАННЫХ СТАТЕЙ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61486" y="0"/>
            <a:ext cx="108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коммуникации»</a:t>
            </a:r>
          </a:p>
        </p:txBody>
      </p:sp>
    </p:spTree>
    <p:extLst>
      <p:ext uri="{BB962C8B-B14F-4D97-AF65-F5344CB8AC3E}">
        <p14:creationId xmlns:p14="http://schemas.microsoft.com/office/powerpoint/2010/main" val="35735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версиями в журналах </a:t>
            </a:r>
            <a:r>
              <a:rPr lang="en-US" dirty="0" smtClean="0"/>
              <a:t>JES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28" y="1742902"/>
            <a:ext cx="7798608" cy="49719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61486" y="0"/>
            <a:ext cx="108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коммуникации»</a:t>
            </a:r>
          </a:p>
        </p:txBody>
      </p:sp>
    </p:spTree>
    <p:extLst>
      <p:ext uri="{BB962C8B-B14F-4D97-AF65-F5344CB8AC3E}">
        <p14:creationId xmlns:p14="http://schemas.microsoft.com/office/powerpoint/2010/main" val="23029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146</TotalTime>
  <Words>615</Words>
  <Application>Microsoft Office PowerPoint</Application>
  <PresentationFormat>Произвольный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Контур</vt:lpstr>
      <vt:lpstr>Обеспечение аутентичности научных публикаций с помощью блокчейн</vt:lpstr>
      <vt:lpstr>Проблема сохранения НЕИЗМЕННОСТИ (АУТЕНТИЧНОСТИ) НАУЧНОЙ ПУБЛИКАЦИИ в Интернет</vt:lpstr>
      <vt:lpstr>Угрозы сохранения аутентичности публикаций электронного журнала</vt:lpstr>
      <vt:lpstr>Основные аспекты сохранения неизменности научной публикации</vt:lpstr>
      <vt:lpstr>Комплексная ТЕХНОЛОГИЯ ОБЕСПЕЧЕНИЯ АУТЕНТИЧНОСТИ публикации в Интернет </vt:lpstr>
      <vt:lpstr>Особенности интеграции с блокчейн</vt:lpstr>
      <vt:lpstr>Проверка аутентичности публикации на платформе JES</vt:lpstr>
      <vt:lpstr>Дополнительные меры обеспечения целостности и аутентичности публикации</vt:lpstr>
      <vt:lpstr>Управление версиями в журналах JES</vt:lpstr>
      <vt:lpstr>Журналы платформы JES</vt:lpstr>
      <vt:lpstr>Выводы</vt:lpstr>
      <vt:lpstr>Перспективы использования технологии блокчейн в науке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аутентичности научных публикаций с помощью блокчейн</dc:title>
  <dc:creator>Иван Тарханов</dc:creator>
  <cp:lastModifiedBy>seva</cp:lastModifiedBy>
  <cp:revision>33</cp:revision>
  <dcterms:created xsi:type="dcterms:W3CDTF">2018-04-11T08:03:14Z</dcterms:created>
  <dcterms:modified xsi:type="dcterms:W3CDTF">2018-04-20T12:02:29Z</dcterms:modified>
</cp:coreProperties>
</file>