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0BF30-CD1E-4CD7-862C-E9B8B86B55DA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0F38C-8C40-44E4-8B46-730DA43B3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04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0F38C-8C40-44E4-8B46-730DA43B371F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ECE2-A0DC-4530-B1DB-9B0222405E3A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5122-39A6-4565-B14D-1D0D0781C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ECE2-A0DC-4530-B1DB-9B0222405E3A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5122-39A6-4565-B14D-1D0D0781C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ECE2-A0DC-4530-B1DB-9B0222405E3A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5122-39A6-4565-B14D-1D0D0781C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ECE2-A0DC-4530-B1DB-9B0222405E3A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5122-39A6-4565-B14D-1D0D0781C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ECE2-A0DC-4530-B1DB-9B0222405E3A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5122-39A6-4565-B14D-1D0D0781C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ECE2-A0DC-4530-B1DB-9B0222405E3A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5122-39A6-4565-B14D-1D0D0781C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ECE2-A0DC-4530-B1DB-9B0222405E3A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5122-39A6-4565-B14D-1D0D0781C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ECE2-A0DC-4530-B1DB-9B0222405E3A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5122-39A6-4565-B14D-1D0D0781C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ECE2-A0DC-4530-B1DB-9B0222405E3A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5122-39A6-4565-B14D-1D0D0781C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ECE2-A0DC-4530-B1DB-9B0222405E3A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5122-39A6-4565-B14D-1D0D0781C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ECE2-A0DC-4530-B1DB-9B0222405E3A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5122-39A6-4565-B14D-1D0D0781C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2ECE2-A0DC-4530-B1DB-9B0222405E3A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35122-39A6-4565-B14D-1D0D0781CF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2420888"/>
            <a:ext cx="5796136" cy="223224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Российский </a:t>
            </a:r>
            <a:r>
              <a:rPr lang="ru-RU" sz="2400" b="1" dirty="0" smtClean="0">
                <a:solidFill>
                  <a:srgbClr val="002060"/>
                </a:solidFill>
              </a:rPr>
              <a:t>психологический журнал</a:t>
            </a:r>
            <a:r>
              <a:rPr lang="ru-RU" sz="2400" b="1" dirty="0">
                <a:solidFill>
                  <a:srgbClr val="002060"/>
                </a:solidFill>
              </a:rPr>
              <a:t>»: </a:t>
            </a:r>
            <a:r>
              <a:rPr lang="ru-RU" sz="2400" b="1" dirty="0" smtClean="0">
                <a:solidFill>
                  <a:srgbClr val="002060"/>
                </a:solidFill>
              </a:rPr>
              <a:t>опыт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smtClean="0">
                <a:solidFill>
                  <a:srgbClr val="002060"/>
                </a:solidFill>
              </a:rPr>
              <a:t>проблемы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smtClean="0">
                <a:solidFill>
                  <a:srgbClr val="002060"/>
                </a:solidFill>
              </a:rPr>
              <a:t>перспективы </a:t>
            </a:r>
            <a:r>
              <a:rPr lang="ru-RU" sz="2400" b="1" dirty="0">
                <a:solidFill>
                  <a:srgbClr val="002060"/>
                </a:solidFill>
              </a:rPr>
              <a:t>р</a:t>
            </a:r>
            <a:r>
              <a:rPr lang="ru-RU" sz="2400" b="1" dirty="0" smtClean="0">
                <a:solidFill>
                  <a:srgbClr val="002060"/>
                </a:solidFill>
              </a:rPr>
              <a:t>азвития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869160"/>
            <a:ext cx="3416424" cy="8416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М. В. Буняева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Мария\Desktop\rp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</p:spPr>
      </p:pic>
      <p:pic>
        <p:nvPicPr>
          <p:cNvPr id="1027" name="Picture 3" descr="C:\Users\Мария\Desktop\0024-030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32856"/>
            <a:ext cx="2574894" cy="4046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276872"/>
            <a:ext cx="7859216" cy="345638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300" b="1" dirty="0">
                <a:solidFill>
                  <a:srgbClr val="002060"/>
                </a:solidFill>
              </a:rPr>
              <a:t>3. Перспективы развития </a:t>
            </a:r>
            <a:r>
              <a:rPr lang="ru-RU" sz="4300" b="1" dirty="0" smtClean="0">
                <a:solidFill>
                  <a:srgbClr val="002060"/>
                </a:solidFill>
              </a:rPr>
              <a:t>журнала:</a:t>
            </a: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400" dirty="0">
                <a:solidFill>
                  <a:srgbClr val="C00000"/>
                </a:solidFill>
              </a:rPr>
              <a:t>переход на взаимодействие с авторами посредством электронной издательской </a:t>
            </a:r>
            <a:r>
              <a:rPr lang="ru-RU" sz="3400" dirty="0" smtClean="0">
                <a:solidFill>
                  <a:srgbClr val="C00000"/>
                </a:solidFill>
              </a:rPr>
              <a:t>системы;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400" dirty="0" smtClean="0">
                <a:solidFill>
                  <a:srgbClr val="C00000"/>
                </a:solidFill>
              </a:rPr>
              <a:t>организация </a:t>
            </a:r>
            <a:r>
              <a:rPr lang="ru-RU" sz="3400" dirty="0">
                <a:solidFill>
                  <a:srgbClr val="C00000"/>
                </a:solidFill>
              </a:rPr>
              <a:t>работы для получения обратной связи от авторов </a:t>
            </a:r>
            <a:r>
              <a:rPr lang="ru-RU" sz="3400" dirty="0" smtClean="0">
                <a:solidFill>
                  <a:srgbClr val="C00000"/>
                </a:solidFill>
              </a:rPr>
              <a:t>журнала;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400" dirty="0">
                <a:solidFill>
                  <a:srgbClr val="C00000"/>
                </a:solidFill>
              </a:rPr>
              <a:t>наличие </a:t>
            </a:r>
            <a:r>
              <a:rPr lang="ru-RU" sz="3400" dirty="0" smtClean="0">
                <a:solidFill>
                  <a:srgbClr val="C00000"/>
                </a:solidFill>
              </a:rPr>
              <a:t>сайта, содержащего </a:t>
            </a:r>
            <a:r>
              <a:rPr lang="ru-RU" sz="3400" dirty="0">
                <a:solidFill>
                  <a:srgbClr val="C00000"/>
                </a:solidFill>
              </a:rPr>
              <a:t>грамотно составленную и необходимую четкую </a:t>
            </a:r>
            <a:r>
              <a:rPr lang="ru-RU" sz="3400" dirty="0" smtClean="0">
                <a:solidFill>
                  <a:srgbClr val="C00000"/>
                </a:solidFill>
              </a:rPr>
              <a:t>информацию о журнале;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400" dirty="0">
                <a:solidFill>
                  <a:srgbClr val="C00000"/>
                </a:solidFill>
              </a:rPr>
              <a:t>привлечение к публикации </a:t>
            </a:r>
            <a:r>
              <a:rPr lang="ru-RU" sz="3400" dirty="0" err="1">
                <a:solidFill>
                  <a:srgbClr val="C00000"/>
                </a:solidFill>
              </a:rPr>
              <a:t>высокоцитируемых</a:t>
            </a:r>
            <a:r>
              <a:rPr lang="ru-RU" sz="3400" dirty="0">
                <a:solidFill>
                  <a:srgbClr val="C00000"/>
                </a:solidFill>
              </a:rPr>
              <a:t> иностранных </a:t>
            </a:r>
            <a:r>
              <a:rPr lang="ru-RU" sz="3400" dirty="0" smtClean="0">
                <a:solidFill>
                  <a:srgbClr val="C00000"/>
                </a:solidFill>
              </a:rPr>
              <a:t>авторов.</a:t>
            </a:r>
            <a:endParaRPr lang="ru-RU" sz="34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Мария\Desktop\rp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3212976"/>
            <a:ext cx="7859216" cy="151216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Мария\Desktop\rp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636912"/>
            <a:ext cx="7293496" cy="2232248"/>
          </a:xfrm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1</a:t>
            </a:r>
            <a:r>
              <a:rPr lang="ru-RU" b="1" dirty="0">
                <a:solidFill>
                  <a:srgbClr val="002060"/>
                </a:solidFill>
              </a:rPr>
              <a:t>. Опыт, полученный в процессе работы </a:t>
            </a:r>
            <a:r>
              <a:rPr lang="ru-RU" b="1" dirty="0" smtClean="0">
                <a:solidFill>
                  <a:srgbClr val="002060"/>
                </a:solidFill>
              </a:rPr>
              <a:t>над журналом</a:t>
            </a:r>
          </a:p>
          <a:p>
            <a:pPr algn="ctr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2050" name="Picture 2" descr="C:\Users\Мария\Desktop\rp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211960" y="4005064"/>
            <a:ext cx="4426769" cy="153039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Учредитель журнала – Общероссийская общественная организация «Российское психологическое общество»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Мария\Desktop\rp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</p:spPr>
      </p:pic>
      <p:pic>
        <p:nvPicPr>
          <p:cNvPr id="3074" name="Picture 2" descr="C:\Users\Мария\Desktop\14-16-PB-1-1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44824"/>
            <a:ext cx="3301256" cy="4679208"/>
          </a:xfrm>
          <a:prstGeom prst="rect">
            <a:avLst/>
          </a:prstGeom>
          <a:noFill/>
        </p:spPr>
      </p:pic>
      <p:pic>
        <p:nvPicPr>
          <p:cNvPr id="3075" name="Picture 3" descr="C:\Users\Мария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636912"/>
            <a:ext cx="1276350" cy="127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971600" y="5733256"/>
            <a:ext cx="7344816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Статья «Российского психологического журнала»  (2014 г.), основные части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Мария\Desktop\p01-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1520" y="1628800"/>
            <a:ext cx="2475052" cy="4104456"/>
          </a:xfrm>
          <a:prstGeom prst="rect">
            <a:avLst/>
          </a:prstGeom>
          <a:noFill/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 smtClean="0"/>
              <a:t>ррр</a:t>
            </a:r>
            <a:endParaRPr lang="ru-RU" dirty="0"/>
          </a:p>
        </p:txBody>
      </p:sp>
      <p:pic>
        <p:nvPicPr>
          <p:cNvPr id="2050" name="Picture 2" descr="C:\Users\Мария\Desktop\rp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</p:spPr>
      </p:pic>
      <p:pic>
        <p:nvPicPr>
          <p:cNvPr id="4099" name="Picture 3" descr="C:\Users\Мария\Desktop\p04-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628800"/>
            <a:ext cx="2808312" cy="4104456"/>
          </a:xfrm>
          <a:prstGeom prst="rect">
            <a:avLst/>
          </a:prstGeom>
          <a:noFill/>
        </p:spPr>
      </p:pic>
      <p:pic>
        <p:nvPicPr>
          <p:cNvPr id="4100" name="Picture 4" descr="C:\Users\Мария\Desktop\p10-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628800"/>
            <a:ext cx="2808312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705872"/>
            <a:ext cx="8085584" cy="9634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Статья «Российского психологического журнала»  (2017 г.), основные части (1)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Мария\Desktop\rp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</p:spPr>
      </p:pic>
      <p:pic>
        <p:nvPicPr>
          <p:cNvPr id="5122" name="Picture 2" descr="C:\Users\Мария\Desktop\p01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628801"/>
            <a:ext cx="2339751" cy="4032447"/>
          </a:xfrm>
          <a:prstGeom prst="rect">
            <a:avLst/>
          </a:prstGeom>
          <a:noFill/>
        </p:spPr>
      </p:pic>
      <p:pic>
        <p:nvPicPr>
          <p:cNvPr id="5123" name="Picture 3" descr="C:\Users\Мария\Desktop\p02-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628800"/>
            <a:ext cx="2232248" cy="4032448"/>
          </a:xfrm>
          <a:prstGeom prst="rect">
            <a:avLst/>
          </a:prstGeom>
          <a:noFill/>
        </p:spPr>
      </p:pic>
      <p:pic>
        <p:nvPicPr>
          <p:cNvPr id="5124" name="Picture 4" descr="C:\Users\Мария\Desktop\p03-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628800"/>
            <a:ext cx="2232248" cy="4032448"/>
          </a:xfrm>
          <a:prstGeom prst="rect">
            <a:avLst/>
          </a:prstGeom>
          <a:noFill/>
        </p:spPr>
      </p:pic>
      <p:pic>
        <p:nvPicPr>
          <p:cNvPr id="5125" name="Picture 5" descr="C:\Users\Мария\Desktop\p04-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628800"/>
            <a:ext cx="2267744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661248"/>
            <a:ext cx="8147248" cy="8249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Статья «Российского психологического журнала»  (2017 г.), основные части (2)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Мария\Desktop\rp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</p:spPr>
      </p:pic>
      <p:pic>
        <p:nvPicPr>
          <p:cNvPr id="6146" name="Picture 2" descr="C:\Users\Мария\Desktop\p10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2520280" cy="4032448"/>
          </a:xfrm>
          <a:prstGeom prst="rect">
            <a:avLst/>
          </a:prstGeom>
          <a:noFill/>
        </p:spPr>
      </p:pic>
      <p:pic>
        <p:nvPicPr>
          <p:cNvPr id="6147" name="Picture 3" descr="C:\Users\Мария\Desktop\p13-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628800"/>
            <a:ext cx="2439293" cy="4060373"/>
          </a:xfrm>
          <a:prstGeom prst="rect">
            <a:avLst/>
          </a:prstGeom>
          <a:noFill/>
        </p:spPr>
      </p:pic>
      <p:pic>
        <p:nvPicPr>
          <p:cNvPr id="6148" name="Picture 4" descr="C:\Users\Мария\Desktop\p19-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628800"/>
            <a:ext cx="2561383" cy="4036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ария\Desktop\rp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</p:spPr>
      </p:pic>
      <p:pic>
        <p:nvPicPr>
          <p:cNvPr id="7171" name="Picture 3" descr="C:\Users\Мария\Desktop\Новый рисунок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95902"/>
            <a:ext cx="8229600" cy="3581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ария\Desktop\rp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5"/>
            <a:ext cx="763284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2</a:t>
            </a:r>
            <a:r>
              <a:rPr lang="ru-RU" b="1" dirty="0">
                <a:solidFill>
                  <a:srgbClr val="002060"/>
                </a:solidFill>
              </a:rPr>
              <a:t>. Проблемные моменты и актуальные вопросы, возникающие в процессе </a:t>
            </a:r>
            <a:r>
              <a:rPr lang="ru-RU" b="1" dirty="0" smtClean="0">
                <a:solidFill>
                  <a:srgbClr val="002060"/>
                </a:solidFill>
              </a:rPr>
              <a:t>работы:</a:t>
            </a: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ru-RU" sz="2600" dirty="0">
                <a:solidFill>
                  <a:srgbClr val="C00000"/>
                </a:solidFill>
              </a:rPr>
              <a:t>сложность </a:t>
            </a:r>
            <a:r>
              <a:rPr lang="ru-RU" sz="2600" dirty="0" smtClean="0">
                <a:solidFill>
                  <a:srgbClr val="C00000"/>
                </a:solidFill>
              </a:rPr>
              <a:t>перехода журнала на </a:t>
            </a:r>
            <a:r>
              <a:rPr lang="ru-RU" sz="2600" dirty="0">
                <a:solidFill>
                  <a:srgbClr val="C00000"/>
                </a:solidFill>
              </a:rPr>
              <a:t>международный </a:t>
            </a:r>
            <a:r>
              <a:rPr lang="ru-RU" sz="2600" dirty="0" smtClean="0">
                <a:solidFill>
                  <a:srgbClr val="C00000"/>
                </a:solidFill>
              </a:rPr>
              <a:t>уровень;</a:t>
            </a:r>
          </a:p>
          <a:p>
            <a:pPr lvl="1" algn="just">
              <a:buFont typeface="Wingdings" pitchFamily="2" charset="2"/>
              <a:buChar char="ü"/>
            </a:pPr>
            <a:r>
              <a:rPr lang="ru-RU" sz="2600" dirty="0">
                <a:solidFill>
                  <a:srgbClr val="C00000"/>
                </a:solidFill>
              </a:rPr>
              <a:t>различный уровень включенности редакционной </a:t>
            </a:r>
            <a:r>
              <a:rPr lang="ru-RU" sz="2600" dirty="0" smtClean="0">
                <a:solidFill>
                  <a:srgbClr val="C00000"/>
                </a:solidFill>
              </a:rPr>
              <a:t>коллегии;</a:t>
            </a:r>
          </a:p>
          <a:p>
            <a:pPr lvl="1" algn="just"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C00000"/>
                </a:solidFill>
              </a:rPr>
              <a:t>наличие «недобросовестных» </a:t>
            </a:r>
            <a:r>
              <a:rPr lang="ru-RU" sz="2600" dirty="0">
                <a:solidFill>
                  <a:srgbClr val="C00000"/>
                </a:solidFill>
              </a:rPr>
              <a:t>баз </a:t>
            </a:r>
            <a:r>
              <a:rPr lang="ru-RU" sz="2600" dirty="0" smtClean="0">
                <a:solidFill>
                  <a:srgbClr val="C00000"/>
                </a:solidFill>
              </a:rPr>
              <a:t>журналов;</a:t>
            </a:r>
          </a:p>
          <a:p>
            <a:pPr lvl="1" algn="just"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C00000"/>
                </a:solidFill>
              </a:rPr>
              <a:t> сложность своевременного нахождения рецензентов </a:t>
            </a:r>
            <a:r>
              <a:rPr lang="ru-RU" sz="2600" dirty="0">
                <a:solidFill>
                  <a:srgbClr val="C00000"/>
                </a:solidFill>
              </a:rPr>
              <a:t>по соответствующей специальности для всех поступающих </a:t>
            </a:r>
            <a:r>
              <a:rPr lang="ru-RU" sz="2600" dirty="0" smtClean="0">
                <a:solidFill>
                  <a:srgbClr val="C00000"/>
                </a:solidFill>
              </a:rPr>
              <a:t>статей.</a:t>
            </a:r>
            <a:endParaRPr lang="ru-RU" sz="2600" b="1" dirty="0" smtClean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Мария\Desktop\rp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115</Words>
  <Application>Microsoft Office PowerPoint</Application>
  <PresentationFormat>Экран (4:3)</PresentationFormat>
  <Paragraphs>26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«Российский психологический журнал»: опыт, проблемы, перспективы развития </vt:lpstr>
      <vt:lpstr>Презентация PowerPoint</vt:lpstr>
      <vt:lpstr>Презентация PowerPoint</vt:lpstr>
      <vt:lpstr>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«Российский Психологический Журнал»: Опыт, Проблемы, Перспективы Развития</dc:title>
  <dc:creator>Мария</dc:creator>
  <cp:lastModifiedBy>seva</cp:lastModifiedBy>
  <cp:revision>27</cp:revision>
  <dcterms:created xsi:type="dcterms:W3CDTF">2018-04-21T21:49:59Z</dcterms:created>
  <dcterms:modified xsi:type="dcterms:W3CDTF">2018-04-22T12:55:47Z</dcterms:modified>
</cp:coreProperties>
</file>