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2" r:id="rId6"/>
    <p:sldId id="264" r:id="rId7"/>
    <p:sldId id="263" r:id="rId8"/>
    <p:sldId id="265" r:id="rId9"/>
    <p:sldId id="266" r:id="rId10"/>
    <p:sldId id="267" r:id="rId11"/>
    <p:sldId id="268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3299-F90E-4997-8876-BD2A033FD4D8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1508A-4950-49A2-B4C1-69EDC8090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38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6D00-E4ED-46F3-B4D5-31BC0411B07F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83B44A-52D4-448C-99AC-88F7F72B8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6D00-E4ED-46F3-B4D5-31BC0411B07F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B44A-52D4-448C-99AC-88F7F72B8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6D00-E4ED-46F3-B4D5-31BC0411B07F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B44A-52D4-448C-99AC-88F7F72B8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6D00-E4ED-46F3-B4D5-31BC0411B07F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B44A-52D4-448C-99AC-88F7F72B8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6D00-E4ED-46F3-B4D5-31BC0411B07F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B44A-52D4-448C-99AC-88F7F72B8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6D00-E4ED-46F3-B4D5-31BC0411B07F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B44A-52D4-448C-99AC-88F7F72B8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6D00-E4ED-46F3-B4D5-31BC0411B07F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B44A-52D4-448C-99AC-88F7F72B8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6D00-E4ED-46F3-B4D5-31BC0411B07F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B44A-52D4-448C-99AC-88F7F72B8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6D00-E4ED-46F3-B4D5-31BC0411B07F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B44A-52D4-448C-99AC-88F7F72B8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6D00-E4ED-46F3-B4D5-31BC0411B07F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B44A-52D4-448C-99AC-88F7F72B8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6D00-E4ED-46F3-B4D5-31BC0411B07F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B44A-52D4-448C-99AC-88F7F72B8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7FF6D00-E4ED-46F3-B4D5-31BC0411B07F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483B44A-52D4-448C-99AC-88F7F72B8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8208912" cy="28083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ПРОБЛЕМЫ И ПЕРСПЕКТИВЫ ПРОДВИЖЕНИЯ ЖУРНАЛА НА НАЦИОНАЛЬНОМ И МЕЖДУНАРОДНОМ УРОВНЕ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184793" y="4221088"/>
            <a:ext cx="496530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Доктор педагогических наук, профессор</a:t>
            </a:r>
          </a:p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Кузнецова Зинаида Михайловна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0A532F60-949E-4045-9254-0F2C1EBBE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347" y="253865"/>
            <a:ext cx="496530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Набережночелнинский государственный педагогический университет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59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2298CF9-7A35-44E2-9715-A6920E390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6" y="2708920"/>
            <a:ext cx="9441598" cy="995485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EB7E0AD-B23B-4E42-B4FF-56EE8E154B35}"/>
              </a:ext>
            </a:extLst>
          </p:cNvPr>
          <p:cNvSpPr txBox="1">
            <a:spLocks/>
          </p:cNvSpPr>
          <p:nvPr/>
        </p:nvSpPr>
        <p:spPr>
          <a:xfrm>
            <a:off x="622032" y="2060848"/>
            <a:ext cx="8208912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Десятилетний индекс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Хирша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xmlns="" id="{7A004CB7-2719-4179-9DCA-3F1079492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938" y="6436388"/>
            <a:ext cx="500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sz="2000" b="1" dirty="0">
                <a:solidFill>
                  <a:srgbClr val="FFFF00"/>
                </a:solidFill>
                <a:latin typeface="Calibri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5237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38AB208-4555-44A1-9ED3-B6C8B8A5D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20688"/>
            <a:ext cx="5976664" cy="6237312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AE3B4C86-6CD3-4A18-8BC9-362510B15CEC}"/>
              </a:ext>
            </a:extLst>
          </p:cNvPr>
          <p:cNvSpPr txBox="1">
            <a:spLocks/>
          </p:cNvSpPr>
          <p:nvPr/>
        </p:nvSpPr>
        <p:spPr>
          <a:xfrm>
            <a:off x="467544" y="87288"/>
            <a:ext cx="8208912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CONCENT TO PUBLISH and COPYRIGHT TRANSFER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xmlns="" id="{EA856540-C88A-479F-A0D8-350B9A59F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938" y="6436388"/>
            <a:ext cx="500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sz="2000" b="1" dirty="0">
                <a:solidFill>
                  <a:srgbClr val="FFFF00"/>
                </a:solidFill>
                <a:latin typeface="Calibri" pitchFamily="34" charset="0"/>
              </a:rPr>
              <a:t>1</a:t>
            </a:r>
            <a:r>
              <a:rPr lang="en-US" sz="2000" b="1" dirty="0">
                <a:solidFill>
                  <a:srgbClr val="FFFF00"/>
                </a:solidFill>
                <a:latin typeface="Calibri" pitchFamily="34" charset="0"/>
              </a:rPr>
              <a:t>1</a:t>
            </a:r>
            <a:endParaRPr lang="ru-RU" sz="2000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46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467544" y="78488"/>
            <a:ext cx="8208912" cy="864096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journal-science.org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195736" y="2276872"/>
            <a:ext cx="49653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3A2CE5E-959A-45D5-B34B-D1D5F0801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585"/>
            <a:ext cx="9144000" cy="5582760"/>
          </a:xfrm>
          <a:prstGeom prst="rect">
            <a:avLst/>
          </a:prstGeom>
        </p:spPr>
      </p:pic>
      <p:sp>
        <p:nvSpPr>
          <p:cNvPr id="7" name="TextBox 16">
            <a:extLst>
              <a:ext uri="{FF2B5EF4-FFF2-40B4-BE49-F238E27FC236}">
                <a16:creationId xmlns:a16="http://schemas.microsoft.com/office/drawing/2014/main" xmlns="" id="{37179049-1352-42C6-AB86-AD0BD32DF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938" y="6436388"/>
            <a:ext cx="500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sz="2000" b="1" dirty="0">
                <a:solidFill>
                  <a:srgbClr val="FFFF00"/>
                </a:solidFill>
                <a:latin typeface="Calibri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8236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195736" y="2276872"/>
            <a:ext cx="49653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F72C670-2291-4BE6-9430-7EA54ACA36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4D162CF-219E-4B50-A044-1AFA70E60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25344"/>
          </a:xfrm>
          <a:prstGeom prst="rect">
            <a:avLst/>
          </a:prstGeom>
        </p:spPr>
      </p:pic>
      <p:sp>
        <p:nvSpPr>
          <p:cNvPr id="9" name="TextBox 16">
            <a:extLst>
              <a:ext uri="{FF2B5EF4-FFF2-40B4-BE49-F238E27FC236}">
                <a16:creationId xmlns:a16="http://schemas.microsoft.com/office/drawing/2014/main" xmlns="" id="{129F7968-4561-40CA-A7E9-9B253D2EE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938" y="6436388"/>
            <a:ext cx="500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sz="2000" b="1" dirty="0">
                <a:solidFill>
                  <a:srgbClr val="FFFF00"/>
                </a:solidFill>
                <a:latin typeface="Calibri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4069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B4C91C7-E35E-4A67-94BB-209161F1B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98" y="4164883"/>
            <a:ext cx="9167398" cy="23604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9A8702D-0D8D-45A2-84DB-94C8E2798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497" y="1670528"/>
            <a:ext cx="2571750" cy="25084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2A09052-CFCB-4574-AF5E-03744A908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743" y="1680219"/>
            <a:ext cx="2339754" cy="250848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EC334AE-0DA7-4CDC-A3E7-A9BA4CDAB8FA}"/>
              </a:ext>
            </a:extLst>
          </p:cNvPr>
          <p:cNvSpPr/>
          <p:nvPr/>
        </p:nvSpPr>
        <p:spPr>
          <a:xfrm>
            <a:off x="7334" y="23655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Helvetica Neue"/>
              </a:rPr>
              <a:t>ISSN 20704798</a:t>
            </a:r>
          </a:p>
          <a:p>
            <a:r>
              <a:rPr lang="en-US" dirty="0">
                <a:latin typeface="Helvetica Neue"/>
              </a:rPr>
              <a:t>DOI: 10.14526</a:t>
            </a:r>
          </a:p>
          <a:p>
            <a:r>
              <a:rPr lang="en-US" dirty="0">
                <a:latin typeface="Helvetica Neue"/>
              </a:rPr>
              <a:t>ICV 2013: 6.62</a:t>
            </a:r>
            <a:endParaRPr lang="en-US" b="0" i="0" dirty="0">
              <a:effectLst/>
              <a:latin typeface="Helvetica Neue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475BAB9-1313-4175-9475-486B1319F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778"/>
            <a:ext cx="8388424" cy="16668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44AB98F-EEAF-4219-B0B4-D945E447F0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247" y="1489544"/>
            <a:ext cx="2332419" cy="2675339"/>
          </a:xfrm>
          <a:prstGeom prst="rect">
            <a:avLst/>
          </a:prstGeom>
        </p:spPr>
      </p:pic>
      <p:sp>
        <p:nvSpPr>
          <p:cNvPr id="18" name="TextBox 16">
            <a:extLst>
              <a:ext uri="{FF2B5EF4-FFF2-40B4-BE49-F238E27FC236}">
                <a16:creationId xmlns:a16="http://schemas.microsoft.com/office/drawing/2014/main" xmlns="" id="{67D7602B-DE7D-42BB-8D50-3F3EF4C45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938" y="6436388"/>
            <a:ext cx="500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sz="2000" b="1" dirty="0">
                <a:solidFill>
                  <a:srgbClr val="FFFF00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7559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208912" cy="40324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Журнал публикует статьи, содержащие результаты исследований в различных областях спортивной науки, таких как  спортивное образование, спортивная тренировка, спортивная педагогика, спортивная психология, физиология спорта, социология спорта, спортивная медицина, адаптивная физическая культура, спортивный менеджмент, социокультурный сервис и туризм. 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xmlns="" id="{99A8B154-9C94-4C37-BE0C-EEA9F9B35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938" y="6436388"/>
            <a:ext cx="500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sz="2000" b="1" dirty="0">
                <a:solidFill>
                  <a:srgbClr val="FFFF00"/>
                </a:solidFill>
                <a:latin typeface="Calibri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2579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C41986D6-2FB9-480E-A2A5-795F7931BF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048136"/>
              </p:ext>
            </p:extLst>
          </p:nvPr>
        </p:nvGraphicFramePr>
        <p:xfrm>
          <a:off x="18196" y="22981"/>
          <a:ext cx="9125804" cy="6861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5804">
                  <a:extLst>
                    <a:ext uri="{9D8B030D-6E8A-4147-A177-3AD203B41FA5}">
                      <a16:colId xmlns:a16="http://schemas.microsoft.com/office/drawing/2014/main" xmlns="" val="4293409564"/>
                    </a:ext>
                  </a:extLst>
                </a:gridCol>
              </a:tblGrid>
              <a:tr h="6835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редактор:</a:t>
                      </a:r>
                      <a:b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Кузнецов Александр Семенович – доктор педагогических наук, профессор (Россия) KuznetsovAS@mail.ru orcid.org/0000-0003-4294-3755</a:t>
                      </a:r>
                      <a:b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Научный редактор:</a:t>
                      </a:r>
                      <a:b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Кузнецова Зинаида Михайловна – доктор педагогических наук, профессор (Россия) Kzm_diss@mail.ru orcid.org/0000-0002-5558-474X</a:t>
                      </a:r>
                      <a:b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Редакционный совет:</a:t>
                      </a:r>
                      <a:b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 err="1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Алексанянц</a:t>
                      </a: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Гайк</a:t>
                      </a: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Дереникович</a:t>
                      </a: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доктор медицинских наук, профессор (</a:t>
                      </a:r>
                      <a:r>
                        <a:rPr lang="ru-RU" sz="1100" dirty="0" err="1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КГУФКСиТ</a:t>
                      </a: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Россия) alexanyanc@mail.ru orcid.org/0000-0002-3504-9483</a:t>
                      </a:r>
                      <a:b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Врублевский Евгений Павлович – доктор педагогических наук, профессор (Гомельский государственный университет им. Ф. Скорины, Белоруссия, </a:t>
                      </a:r>
                      <a:r>
                        <a:rPr lang="ru-RU" sz="1100" dirty="0" err="1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Uhiversitet</a:t>
                      </a: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Zielona</a:t>
                      </a: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Góra</a:t>
                      </a: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Польша) vru-evg@yandex.ru orcid.org/0000-0002-2607-5444</a:t>
                      </a:r>
                      <a:b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 err="1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Вассил</a:t>
                      </a: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Гиргинов</a:t>
                      </a: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100" dirty="0" err="1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PhD</a:t>
                      </a: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Reader</a:t>
                      </a: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Sport</a:t>
                      </a: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</a:t>
                      </a: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(Университет </a:t>
                      </a:r>
                      <a:r>
                        <a:rPr lang="ru-RU" sz="1100" dirty="0" err="1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Брунель</a:t>
                      </a: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Великобритания) Vassil.Girginov@brunel.ac.uk orcid.org/0000-0002-2379-8575</a:t>
                      </a:r>
                      <a:b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Денисенко Юрий </a:t>
                      </a:r>
                      <a:r>
                        <a:rPr lang="ru-RU" sz="1100" dirty="0" err="1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Прокофьевич</a:t>
                      </a: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доктор биологических наук, доцент (НИСПТР, Россия) yprof@yandex.ru orcid.org/0000-0002-0468-4396</a:t>
                      </a:r>
                      <a:b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Мухамеджанов Эмиль </a:t>
                      </a:r>
                      <a:r>
                        <a:rPr lang="ru-RU" sz="1100" dirty="0" err="1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Копеевич</a:t>
                      </a: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доктор медицинских наук, профессор (Казахстан) labpharma@mail.ru orcid.org/0000-0003-1229-2314</a:t>
                      </a:r>
                      <a:b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 err="1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Неверкович</a:t>
                      </a: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Сергей Дмитриевич – доктор педагогических наук, профессор, академик РАО (</a:t>
                      </a:r>
                      <a:r>
                        <a:rPr lang="ru-RU" sz="1100" dirty="0" err="1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РГУФКМСиТ</a:t>
                      </a: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Россия) neverkovich@mail.ru orcid.org/0000-0003-1292-2734</a:t>
                      </a:r>
                      <a:b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Назаренко Людмила Дмитриевна – доктор педагогических наук, профессор (УЛГПУ им. И.Н. Ленина, Россия) ed_nazarenko@mail.ru orcid.org/0000-0002-6225-6816</a:t>
                      </a:r>
                      <a:b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1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100" dirty="0">
                          <a:solidFill>
                            <a:srgbClr val="00008F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1954173"/>
                  </a:ext>
                </a:extLst>
              </a:tr>
            </a:tbl>
          </a:graphicData>
        </a:graphic>
      </p:graphicFrame>
      <p:sp>
        <p:nvSpPr>
          <p:cNvPr id="3" name="TextBox 16">
            <a:extLst>
              <a:ext uri="{FF2B5EF4-FFF2-40B4-BE49-F238E27FC236}">
                <a16:creationId xmlns:a16="http://schemas.microsoft.com/office/drawing/2014/main" xmlns="" id="{D3C88511-2537-4EB6-B907-C99EB9B8F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938" y="6436388"/>
            <a:ext cx="500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sz="2000" b="1" dirty="0">
                <a:solidFill>
                  <a:srgbClr val="FFFF00"/>
                </a:solidFill>
                <a:latin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627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C41986D6-2FB9-480E-A2A5-795F7931BF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819974"/>
              </p:ext>
            </p:extLst>
          </p:nvPr>
        </p:nvGraphicFramePr>
        <p:xfrm>
          <a:off x="18196" y="0"/>
          <a:ext cx="9125804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5804">
                  <a:extLst>
                    <a:ext uri="{9D8B030D-6E8A-4147-A177-3AD203B41FA5}">
                      <a16:colId xmlns:a16="http://schemas.microsoft.com/office/drawing/2014/main" xmlns="" val="4293409564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Пьянзин Андрей Иванович – доктор педагогических наук, профессор (ЧГПУ им. И.Я. Яковлева, Россия) pianzin@mail.ru orcid.org/0000-0002-9606-7714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Паначев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Валерий Дмитриевич – доктор социологических наук, профессор (ПНИПУ, Россия) panachev@pstu.ru orcid.org/0000-0001-9569-1454</a:t>
                      </a:r>
                      <a:b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Сайко Эди Викторовна – доктор исторических наук, профессор, член-корреспондент РАО (Россия) saiko2003@mtu-net.ru orcid.org/0000-0002-5423-1723</a:t>
                      </a:r>
                      <a:b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Benedicte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Pans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PhD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physiological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sciences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Panse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Academy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France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lepansebenedicte@yahoo.fr orcid.org/0000-0003-1386-6834</a:t>
                      </a:r>
                      <a:b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Darlene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Kluka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D </a:t>
                      </a: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Phil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PhD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Barry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Miami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Shores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Florida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USA) Eyesport@aol.com orcid.org/0000-0002-7936-4856</a:t>
                      </a:r>
                      <a:b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Francis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Mundia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PhD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Kenyatta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Department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Recreation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Exercise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Nairobi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Kenya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framwa@gmail.com orcid.org/0000-0002-8684-214X</a:t>
                      </a:r>
                      <a:b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Hanno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Felder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Dr. (Olympic Training Center Hermann-Neuberger-</a:t>
                      </a:r>
                      <a:r>
                        <a:rPr lang="en-US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Sportschule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2, </a:t>
                      </a:r>
                      <a:r>
                        <a:rPr lang="en-US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Saarbruecken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Germany) h.felder@olympiastuetzpunkt.org orcid.org/0000-0001-6770-9039</a:t>
                      </a:r>
                      <a:br>
                        <a:rPr lang="en-US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Luminita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Georgescu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MD. PhD professor in the Department of Medical Assistance and Kinesitherapy at the Faculty of Sciences (University of Pitesti, Romania) kinetopit@yahoo.com orcid.org/0000-0001-5079-4011</a:t>
                      </a:r>
                      <a:br>
                        <a:rPr lang="en-US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Jonas </a:t>
                      </a:r>
                      <a:r>
                        <a:rPr lang="en-US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Liudas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Poderys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Dr.Hab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 professor (Lithuanian Sports University, Lithuania) </a:t>
                      </a:r>
                      <a:r>
                        <a:rPr lang="en-US" sz="1200" dirty="0" err="1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liudas.poderus@lsu.lt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orcid.org/0000-0003-2826-1352</a:t>
                      </a:r>
                      <a:br>
                        <a:rPr lang="en-US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John Saunders - PhD, professor (Australian Catholic University, Australia) john.sanders@acu.edu.au orcid.org/0000-0003-3791-1708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1954173"/>
                  </a:ext>
                </a:extLst>
              </a:tr>
            </a:tbl>
          </a:graphicData>
        </a:graphic>
      </p:graphicFrame>
      <p:sp>
        <p:nvSpPr>
          <p:cNvPr id="5" name="TextBox 16">
            <a:extLst>
              <a:ext uri="{FF2B5EF4-FFF2-40B4-BE49-F238E27FC236}">
                <a16:creationId xmlns:a16="http://schemas.microsoft.com/office/drawing/2014/main" xmlns="" id="{0A0ED4FD-807D-476E-A3C0-E0BDD6DF4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938" y="6436388"/>
            <a:ext cx="500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sz="2000" b="1" dirty="0">
                <a:solidFill>
                  <a:srgbClr val="FFFF00"/>
                </a:solidFill>
                <a:latin typeface="Calibri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1646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13089FB-3AFB-48EC-A6FF-D5339C8EC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319537"/>
            <a:ext cx="9262546" cy="2592288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8C49D193-B72C-4833-BA3B-4E0C71993C4B}"/>
              </a:ext>
            </a:extLst>
          </p:cNvPr>
          <p:cNvSpPr txBox="1">
            <a:spLocks/>
          </p:cNvSpPr>
          <p:nvPr/>
        </p:nvSpPr>
        <p:spPr>
          <a:xfrm>
            <a:off x="467544" y="1628800"/>
            <a:ext cx="8208912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Показатели по годам</a:t>
            </a: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xmlns="" id="{89B3FB42-9DF9-4A3D-BBC3-E589C43AA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938" y="6461125"/>
            <a:ext cx="500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sz="2000" b="1" dirty="0">
                <a:solidFill>
                  <a:srgbClr val="FFFF00"/>
                </a:solidFill>
                <a:latin typeface="Calibri" pitchFamily="34" charset="0"/>
              </a:rPr>
              <a:t>8</a:t>
            </a:r>
          </a:p>
        </p:txBody>
      </p:sp>
      <p:pic>
        <p:nvPicPr>
          <p:cNvPr id="5125" name="Рисунок 10" descr="https://elibrary.ru/images/but_orange_ques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47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50CE9093-66E6-425B-BCE9-5B62FA685299}"/>
              </a:ext>
            </a:extLst>
          </p:cNvPr>
          <p:cNvSpPr txBox="1">
            <a:spLocks/>
          </p:cNvSpPr>
          <p:nvPr/>
        </p:nvSpPr>
        <p:spPr>
          <a:xfrm>
            <a:off x="622032" y="2060848"/>
            <a:ext cx="8208912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Пятилетний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импакт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-фактор РИНЦ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A87FDF1-B892-4D86-A5B3-28230DB94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836220"/>
            <a:ext cx="8964488" cy="1427533"/>
          </a:xfrm>
          <a:prstGeom prst="rect">
            <a:avLst/>
          </a:prstGeom>
        </p:spPr>
      </p:pic>
      <p:sp>
        <p:nvSpPr>
          <p:cNvPr id="8" name="TextBox 16">
            <a:extLst>
              <a:ext uri="{FF2B5EF4-FFF2-40B4-BE49-F238E27FC236}">
                <a16:creationId xmlns:a16="http://schemas.microsoft.com/office/drawing/2014/main" xmlns="" id="{473EBE34-CBC3-45BA-85CE-FE70481BD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938" y="6436388"/>
            <a:ext cx="500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sz="2000" b="1" dirty="0">
                <a:solidFill>
                  <a:srgbClr val="FFFF00"/>
                </a:solidFill>
                <a:latin typeface="Calibri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954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3170</TotalTime>
  <Words>146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Перспектива</vt:lpstr>
      <vt:lpstr>ПРОБЛЕМЫ И ПЕРСПЕКТИВЫ ПРОДВИЖЕНИЯ ЖУРНАЛА НА НАЦИОНАЛЬНОМ И МЕЖДУНАРОДНОМ УРОВНЕ</vt:lpstr>
      <vt:lpstr>journal-science.org</vt:lpstr>
      <vt:lpstr>Презентация PowerPoint</vt:lpstr>
      <vt:lpstr>Презентация PowerPoint</vt:lpstr>
      <vt:lpstr>Журнал публикует статьи, содержащие результаты исследований в различных областях спортивной науки, таких как  спортивное образование, спортивная тренировка, спортивная педагогика, спортивная психология, физиология спорта, социология спорта, спортивная медицина, адаптивная физическая культура, спортивный менеджмент, социокультурный сервис и туризм.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Free World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СОСТОЯНИЕ ГОТОВНОСТИ СПОРТСМЕНОВ К ПРЕОДОЛЕНИЮ СОРЕВНОВАТЕЛЬНЫХ ПРЕПЯТСТВИЙИ ТРУДНОСТЕЙ</dc:title>
  <dc:creator>Admin</dc:creator>
  <cp:lastModifiedBy>seva</cp:lastModifiedBy>
  <cp:revision>277</cp:revision>
  <cp:lastPrinted>2014-02-28T06:05:36Z</cp:lastPrinted>
  <dcterms:created xsi:type="dcterms:W3CDTF">2011-12-18T14:15:15Z</dcterms:created>
  <dcterms:modified xsi:type="dcterms:W3CDTF">2018-04-22T16:48:42Z</dcterms:modified>
</cp:coreProperties>
</file>