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9" r:id="rId3"/>
    <p:sldId id="260" r:id="rId4"/>
    <p:sldId id="262" r:id="rId5"/>
    <p:sldId id="263" r:id="rId6"/>
    <p:sldId id="265" r:id="rId7"/>
    <p:sldId id="264" r:id="rId8"/>
    <p:sldId id="266" r:id="rId9"/>
    <p:sldId id="267" r:id="rId10"/>
    <p:sldId id="269" r:id="rId11"/>
    <p:sldId id="268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650" y="-6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D88FBB-9FD8-4421-B4EA-883CF3ED9697}" type="doc">
      <dgm:prSet loTypeId="urn:microsoft.com/office/officeart/2005/8/layout/pyramid3" loCatId="pyramid" qsTypeId="urn:microsoft.com/office/officeart/2005/8/quickstyle/3d4" qsCatId="3D" csTypeId="urn:microsoft.com/office/officeart/2005/8/colors/accent6_3" csCatId="accent6" phldr="1"/>
      <dgm:spPr/>
    </dgm:pt>
    <dgm:pt modelId="{90659576-65AF-49F7-B90F-7C30FE93DC91}">
      <dgm:prSet phldrT="[Текст]" custT="1"/>
      <dgm:spPr/>
      <dgm:t>
        <a:bodyPr/>
        <a:lstStyle/>
        <a:p>
          <a:r>
            <a:rPr lang="ru-RU" sz="2000" b="1" dirty="0" smtClean="0"/>
            <a:t>Всего изданий – 435,</a:t>
          </a:r>
          <a:r>
            <a:rPr lang="en-US" sz="2000" b="1" dirty="0" smtClean="0"/>
            <a:t> </a:t>
          </a:r>
          <a:r>
            <a:rPr lang="ru-RU" sz="1500" dirty="0" smtClean="0"/>
            <a:t>из них:</a:t>
          </a:r>
          <a:endParaRPr lang="ru-RU" sz="1500" dirty="0"/>
        </a:p>
      </dgm:t>
    </dgm:pt>
    <dgm:pt modelId="{FAFA5ACF-6F11-450A-A0C7-22CC61B7759B}" type="parTrans" cxnId="{2DBBDD05-961B-4A64-91DF-A4A7CC1FC98D}">
      <dgm:prSet/>
      <dgm:spPr/>
      <dgm:t>
        <a:bodyPr/>
        <a:lstStyle/>
        <a:p>
          <a:endParaRPr lang="ru-RU"/>
        </a:p>
      </dgm:t>
    </dgm:pt>
    <dgm:pt modelId="{35A95639-2087-482C-A60D-15CD526F2917}" type="sibTrans" cxnId="{2DBBDD05-961B-4A64-91DF-A4A7CC1FC98D}">
      <dgm:prSet/>
      <dgm:spPr/>
      <dgm:t>
        <a:bodyPr/>
        <a:lstStyle/>
        <a:p>
          <a:endParaRPr lang="ru-RU"/>
        </a:p>
      </dgm:t>
    </dgm:pt>
    <dgm:pt modelId="{E7B5E00A-A1C2-4E37-8BEA-7189F468DD1F}">
      <dgm:prSet phldrT="[Текст]" custT="1"/>
      <dgm:spPr/>
      <dgm:t>
        <a:bodyPr/>
        <a:lstStyle/>
        <a:p>
          <a:r>
            <a:rPr lang="en-US" sz="1600" dirty="0" err="1" smtClean="0"/>
            <a:t>WoS</a:t>
          </a:r>
          <a:r>
            <a:rPr lang="en-US" sz="1600" dirty="0" smtClean="0"/>
            <a:t> - </a:t>
          </a:r>
          <a:r>
            <a:rPr lang="en-US" sz="2000" b="1" dirty="0" smtClean="0"/>
            <a:t>5</a:t>
          </a:r>
          <a:endParaRPr lang="ru-RU" sz="2000" b="1" dirty="0" smtClean="0"/>
        </a:p>
      </dgm:t>
    </dgm:pt>
    <dgm:pt modelId="{8C745388-6158-49ED-9665-2F1A382F6B45}" type="parTrans" cxnId="{40568C6C-CA3A-4D3A-BE25-DF6421CB6BF8}">
      <dgm:prSet/>
      <dgm:spPr/>
      <dgm:t>
        <a:bodyPr/>
        <a:lstStyle/>
        <a:p>
          <a:endParaRPr lang="ru-RU"/>
        </a:p>
      </dgm:t>
    </dgm:pt>
    <dgm:pt modelId="{9E96A7BD-5CF4-458E-924E-168170FB3F2E}" type="sibTrans" cxnId="{40568C6C-CA3A-4D3A-BE25-DF6421CB6BF8}">
      <dgm:prSet/>
      <dgm:spPr/>
      <dgm:t>
        <a:bodyPr/>
        <a:lstStyle/>
        <a:p>
          <a:endParaRPr lang="ru-RU"/>
        </a:p>
      </dgm:t>
    </dgm:pt>
    <dgm:pt modelId="{04A2F5E1-1E79-4ED6-BCCB-ABBBA312ED2E}">
      <dgm:prSet phldrT="[Текст]" custT="1"/>
      <dgm:spPr/>
      <dgm:t>
        <a:bodyPr/>
        <a:lstStyle/>
        <a:p>
          <a:r>
            <a:rPr lang="en-US" sz="1600" dirty="0" smtClean="0"/>
            <a:t>Scopus - </a:t>
          </a:r>
          <a:r>
            <a:rPr lang="en-US" sz="2000" b="1" dirty="0" smtClean="0"/>
            <a:t>1</a:t>
          </a:r>
          <a:endParaRPr lang="ru-RU" sz="2000" b="1" dirty="0" smtClean="0"/>
        </a:p>
      </dgm:t>
    </dgm:pt>
    <dgm:pt modelId="{217BC6BC-0711-46F4-AF76-1C9BB5C511D7}" type="parTrans" cxnId="{853A96CA-0234-430B-8FF6-1187F445901D}">
      <dgm:prSet/>
      <dgm:spPr/>
      <dgm:t>
        <a:bodyPr/>
        <a:lstStyle/>
        <a:p>
          <a:endParaRPr lang="ru-RU"/>
        </a:p>
      </dgm:t>
    </dgm:pt>
    <dgm:pt modelId="{6E01B004-1320-4D85-8385-54999BC7260C}" type="sibTrans" cxnId="{853A96CA-0234-430B-8FF6-1187F445901D}">
      <dgm:prSet/>
      <dgm:spPr/>
      <dgm:t>
        <a:bodyPr/>
        <a:lstStyle/>
        <a:p>
          <a:endParaRPr lang="ru-RU"/>
        </a:p>
      </dgm:t>
    </dgm:pt>
    <dgm:pt modelId="{E79A299C-B3A1-4D13-A4C7-9D834246584A}">
      <dgm:prSet custT="1"/>
      <dgm:spPr/>
      <dgm:t>
        <a:bodyPr/>
        <a:lstStyle/>
        <a:p>
          <a:r>
            <a:rPr lang="ru-RU" sz="1500" dirty="0" smtClean="0"/>
            <a:t>Входит в Перечень ВАК - </a:t>
          </a:r>
          <a:r>
            <a:rPr lang="ru-RU" sz="2000" b="1" dirty="0" smtClean="0"/>
            <a:t>225</a:t>
          </a:r>
          <a:endParaRPr lang="ru-RU" sz="2000" b="1" dirty="0"/>
        </a:p>
      </dgm:t>
    </dgm:pt>
    <dgm:pt modelId="{65D6B04A-C8B0-4D7F-A18B-7E75FD870555}" type="parTrans" cxnId="{DF828FB5-809F-4E62-A6B0-5CB7353F9436}">
      <dgm:prSet/>
      <dgm:spPr/>
      <dgm:t>
        <a:bodyPr/>
        <a:lstStyle/>
        <a:p>
          <a:endParaRPr lang="ru-RU"/>
        </a:p>
      </dgm:t>
    </dgm:pt>
    <dgm:pt modelId="{B1F213EC-B9CD-4A06-B3B1-A2A318DE32E5}" type="sibTrans" cxnId="{DF828FB5-809F-4E62-A6B0-5CB7353F9436}">
      <dgm:prSet/>
      <dgm:spPr/>
      <dgm:t>
        <a:bodyPr/>
        <a:lstStyle/>
        <a:p>
          <a:endParaRPr lang="ru-RU"/>
        </a:p>
      </dgm:t>
    </dgm:pt>
    <dgm:pt modelId="{E7F8258B-179D-4703-BF71-FC37481A01AE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dirty="0" smtClean="0"/>
            <a:t>Входит в ядро РИНЦ - </a:t>
          </a:r>
          <a:r>
            <a:rPr lang="ru-RU" sz="2000" b="1" dirty="0" smtClean="0"/>
            <a:t>16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dirty="0"/>
        </a:p>
      </dgm:t>
    </dgm:pt>
    <dgm:pt modelId="{B92A0996-E83F-4063-9B03-29B55E75D8DD}" type="parTrans" cxnId="{20A4C756-6076-4ADE-B2DF-A83F94FD6075}">
      <dgm:prSet/>
      <dgm:spPr/>
      <dgm:t>
        <a:bodyPr/>
        <a:lstStyle/>
        <a:p>
          <a:endParaRPr lang="ru-RU"/>
        </a:p>
      </dgm:t>
    </dgm:pt>
    <dgm:pt modelId="{32482725-1FB2-44F2-BE51-88FB772878FD}" type="sibTrans" cxnId="{20A4C756-6076-4ADE-B2DF-A83F94FD6075}">
      <dgm:prSet/>
      <dgm:spPr/>
      <dgm:t>
        <a:bodyPr/>
        <a:lstStyle/>
        <a:p>
          <a:endParaRPr lang="ru-RU"/>
        </a:p>
      </dgm:t>
    </dgm:pt>
    <dgm:pt modelId="{AA1AD377-EF7D-4CE5-8933-03D5009A3E74}">
      <dgm:prSet custT="1"/>
      <dgm:spPr/>
      <dgm:t>
        <a:bodyPr/>
        <a:lstStyle/>
        <a:p>
          <a:r>
            <a:rPr lang="ru-RU" sz="1600" dirty="0" smtClean="0"/>
            <a:t>Входит в </a:t>
          </a:r>
          <a:r>
            <a:rPr lang="en-US" sz="1600" dirty="0" smtClean="0"/>
            <a:t>RSCI - </a:t>
          </a:r>
          <a:r>
            <a:rPr lang="en-US" sz="2000" b="1" dirty="0" smtClean="0"/>
            <a:t>11</a:t>
          </a:r>
          <a:endParaRPr lang="ru-RU" sz="2000" b="1" dirty="0" smtClean="0"/>
        </a:p>
      </dgm:t>
    </dgm:pt>
    <dgm:pt modelId="{64F4A7AD-9CB6-4D7C-8DEC-7A86B2EFAE80}" type="parTrans" cxnId="{3B143301-9C30-44BB-93FC-26360853D0A1}">
      <dgm:prSet/>
      <dgm:spPr/>
      <dgm:t>
        <a:bodyPr/>
        <a:lstStyle/>
        <a:p>
          <a:endParaRPr lang="ru-RU"/>
        </a:p>
      </dgm:t>
    </dgm:pt>
    <dgm:pt modelId="{E11C41D3-5912-40A3-A025-EF5CC673E4A9}" type="sibTrans" cxnId="{3B143301-9C30-44BB-93FC-26360853D0A1}">
      <dgm:prSet/>
      <dgm:spPr/>
      <dgm:t>
        <a:bodyPr/>
        <a:lstStyle/>
        <a:p>
          <a:endParaRPr lang="ru-RU"/>
        </a:p>
      </dgm:t>
    </dgm:pt>
    <dgm:pt modelId="{C3A8A3DB-985A-497A-91E2-C730C07814C3}" type="pres">
      <dgm:prSet presAssocID="{99D88FBB-9FD8-4421-B4EA-883CF3ED9697}" presName="Name0" presStyleCnt="0">
        <dgm:presLayoutVars>
          <dgm:dir/>
          <dgm:animLvl val="lvl"/>
          <dgm:resizeHandles val="exact"/>
        </dgm:presLayoutVars>
      </dgm:prSet>
      <dgm:spPr/>
    </dgm:pt>
    <dgm:pt modelId="{8D7FFB25-EFC4-42CD-AC27-B5B1986D9381}" type="pres">
      <dgm:prSet presAssocID="{90659576-65AF-49F7-B90F-7C30FE93DC91}" presName="Name8" presStyleCnt="0"/>
      <dgm:spPr/>
    </dgm:pt>
    <dgm:pt modelId="{AE601DC3-0217-4E46-AFD8-35A7DA63BBC3}" type="pres">
      <dgm:prSet presAssocID="{90659576-65AF-49F7-B90F-7C30FE93DC91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8E7512-0A56-42A0-B053-ECBA24F17340}" type="pres">
      <dgm:prSet presAssocID="{90659576-65AF-49F7-B90F-7C30FE93DC9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D7B81D-74B6-4CFB-B323-57AE474EEEE9}" type="pres">
      <dgm:prSet presAssocID="{E79A299C-B3A1-4D13-A4C7-9D834246584A}" presName="Name8" presStyleCnt="0"/>
      <dgm:spPr/>
    </dgm:pt>
    <dgm:pt modelId="{F3AA6368-0E20-4904-9D17-C0A019127A2F}" type="pres">
      <dgm:prSet presAssocID="{E79A299C-B3A1-4D13-A4C7-9D834246584A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08ECF8-B673-44A8-9D90-3040FFD133A7}" type="pres">
      <dgm:prSet presAssocID="{E79A299C-B3A1-4D13-A4C7-9D834246584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7189E-78BD-4957-891E-3214CA5BE30C}" type="pres">
      <dgm:prSet presAssocID="{E7F8258B-179D-4703-BF71-FC37481A01AE}" presName="Name8" presStyleCnt="0"/>
      <dgm:spPr/>
    </dgm:pt>
    <dgm:pt modelId="{567D205B-537B-4797-B1FF-49CEB2617EE3}" type="pres">
      <dgm:prSet presAssocID="{E7F8258B-179D-4703-BF71-FC37481A01AE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E54938-E611-41D3-AB14-13BA4C50DB77}" type="pres">
      <dgm:prSet presAssocID="{E7F8258B-179D-4703-BF71-FC37481A01A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1D44B5-4C11-42F1-9D31-D5909A35B1A4}" type="pres">
      <dgm:prSet presAssocID="{AA1AD377-EF7D-4CE5-8933-03D5009A3E74}" presName="Name8" presStyleCnt="0"/>
      <dgm:spPr/>
    </dgm:pt>
    <dgm:pt modelId="{678114D6-E344-46AF-9751-0C3547BCA0F1}" type="pres">
      <dgm:prSet presAssocID="{AA1AD377-EF7D-4CE5-8933-03D5009A3E74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920CFB-4D97-4F9B-81EC-E0F44CC5CEE0}" type="pres">
      <dgm:prSet presAssocID="{AA1AD377-EF7D-4CE5-8933-03D5009A3E7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0BCFA7-455A-45B6-835D-48F5EC68AEEC}" type="pres">
      <dgm:prSet presAssocID="{E7B5E00A-A1C2-4E37-8BEA-7189F468DD1F}" presName="Name8" presStyleCnt="0"/>
      <dgm:spPr/>
    </dgm:pt>
    <dgm:pt modelId="{B8DC1E1D-9150-4F69-8929-839268E01DBB}" type="pres">
      <dgm:prSet presAssocID="{E7B5E00A-A1C2-4E37-8BEA-7189F468DD1F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A24C83-7638-44A6-8616-6B8098364B2E}" type="pres">
      <dgm:prSet presAssocID="{E7B5E00A-A1C2-4E37-8BEA-7189F468DD1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8AA5E-3327-4B45-BFB0-13E75EC6C55D}" type="pres">
      <dgm:prSet presAssocID="{04A2F5E1-1E79-4ED6-BCCB-ABBBA312ED2E}" presName="Name8" presStyleCnt="0"/>
      <dgm:spPr/>
    </dgm:pt>
    <dgm:pt modelId="{8DFF8373-BFD3-4984-BCF5-4C4AD6FED521}" type="pres">
      <dgm:prSet presAssocID="{04A2F5E1-1E79-4ED6-BCCB-ABBBA312ED2E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18771-E9A5-4710-9B8E-56761B9C29A5}" type="pres">
      <dgm:prSet presAssocID="{04A2F5E1-1E79-4ED6-BCCB-ABBBA312ED2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A4C756-6076-4ADE-B2DF-A83F94FD6075}" srcId="{99D88FBB-9FD8-4421-B4EA-883CF3ED9697}" destId="{E7F8258B-179D-4703-BF71-FC37481A01AE}" srcOrd="2" destOrd="0" parTransId="{B92A0996-E83F-4063-9B03-29B55E75D8DD}" sibTransId="{32482725-1FB2-44F2-BE51-88FB772878FD}"/>
    <dgm:cxn modelId="{9F3148EA-9AA1-45B1-BE13-0254B7B06A1E}" type="presOf" srcId="{E79A299C-B3A1-4D13-A4C7-9D834246584A}" destId="{F3AA6368-0E20-4904-9D17-C0A019127A2F}" srcOrd="0" destOrd="0" presId="urn:microsoft.com/office/officeart/2005/8/layout/pyramid3"/>
    <dgm:cxn modelId="{8A9BCA20-82C8-42F3-A191-7099DDED0036}" type="presOf" srcId="{04A2F5E1-1E79-4ED6-BCCB-ABBBA312ED2E}" destId="{29218771-E9A5-4710-9B8E-56761B9C29A5}" srcOrd="1" destOrd="0" presId="urn:microsoft.com/office/officeart/2005/8/layout/pyramid3"/>
    <dgm:cxn modelId="{40568C6C-CA3A-4D3A-BE25-DF6421CB6BF8}" srcId="{99D88FBB-9FD8-4421-B4EA-883CF3ED9697}" destId="{E7B5E00A-A1C2-4E37-8BEA-7189F468DD1F}" srcOrd="4" destOrd="0" parTransId="{8C745388-6158-49ED-9665-2F1A382F6B45}" sibTransId="{9E96A7BD-5CF4-458E-924E-168170FB3F2E}"/>
    <dgm:cxn modelId="{DF828FB5-809F-4E62-A6B0-5CB7353F9436}" srcId="{99D88FBB-9FD8-4421-B4EA-883CF3ED9697}" destId="{E79A299C-B3A1-4D13-A4C7-9D834246584A}" srcOrd="1" destOrd="0" parTransId="{65D6B04A-C8B0-4D7F-A18B-7E75FD870555}" sibTransId="{B1F213EC-B9CD-4A06-B3B1-A2A318DE32E5}"/>
    <dgm:cxn modelId="{72D79186-9894-4BD5-9CB5-017A5B231C42}" type="presOf" srcId="{E7B5E00A-A1C2-4E37-8BEA-7189F468DD1F}" destId="{B8DC1E1D-9150-4F69-8929-839268E01DBB}" srcOrd="0" destOrd="0" presId="urn:microsoft.com/office/officeart/2005/8/layout/pyramid3"/>
    <dgm:cxn modelId="{8DAABC68-9070-41F9-B6D3-D2E5DEF94DDC}" type="presOf" srcId="{AA1AD377-EF7D-4CE5-8933-03D5009A3E74}" destId="{81920CFB-4D97-4F9B-81EC-E0F44CC5CEE0}" srcOrd="1" destOrd="0" presId="urn:microsoft.com/office/officeart/2005/8/layout/pyramid3"/>
    <dgm:cxn modelId="{6294941E-95F2-4A89-9F80-AED39352B513}" type="presOf" srcId="{90659576-65AF-49F7-B90F-7C30FE93DC91}" destId="{E08E7512-0A56-42A0-B053-ECBA24F17340}" srcOrd="1" destOrd="0" presId="urn:microsoft.com/office/officeart/2005/8/layout/pyramid3"/>
    <dgm:cxn modelId="{853A96CA-0234-430B-8FF6-1187F445901D}" srcId="{99D88FBB-9FD8-4421-B4EA-883CF3ED9697}" destId="{04A2F5E1-1E79-4ED6-BCCB-ABBBA312ED2E}" srcOrd="5" destOrd="0" parTransId="{217BC6BC-0711-46F4-AF76-1C9BB5C511D7}" sibTransId="{6E01B004-1320-4D85-8385-54999BC7260C}"/>
    <dgm:cxn modelId="{73F706DD-10A2-4C1A-A544-75864909C1A0}" type="presOf" srcId="{E7F8258B-179D-4703-BF71-FC37481A01AE}" destId="{BFE54938-E611-41D3-AB14-13BA4C50DB77}" srcOrd="1" destOrd="0" presId="urn:microsoft.com/office/officeart/2005/8/layout/pyramid3"/>
    <dgm:cxn modelId="{3B143301-9C30-44BB-93FC-26360853D0A1}" srcId="{99D88FBB-9FD8-4421-B4EA-883CF3ED9697}" destId="{AA1AD377-EF7D-4CE5-8933-03D5009A3E74}" srcOrd="3" destOrd="0" parTransId="{64F4A7AD-9CB6-4D7C-8DEC-7A86B2EFAE80}" sibTransId="{E11C41D3-5912-40A3-A025-EF5CC673E4A9}"/>
    <dgm:cxn modelId="{7011D97D-C42B-40E7-B159-27A75B07E4CB}" type="presOf" srcId="{E79A299C-B3A1-4D13-A4C7-9D834246584A}" destId="{8D08ECF8-B673-44A8-9D90-3040FFD133A7}" srcOrd="1" destOrd="0" presId="urn:microsoft.com/office/officeart/2005/8/layout/pyramid3"/>
    <dgm:cxn modelId="{A0B7F54B-C828-45E6-A635-A3F1BFCAB3BB}" type="presOf" srcId="{AA1AD377-EF7D-4CE5-8933-03D5009A3E74}" destId="{678114D6-E344-46AF-9751-0C3547BCA0F1}" srcOrd="0" destOrd="0" presId="urn:microsoft.com/office/officeart/2005/8/layout/pyramid3"/>
    <dgm:cxn modelId="{5926C44B-5D08-4ABD-9036-A83E464EE5A9}" type="presOf" srcId="{99D88FBB-9FD8-4421-B4EA-883CF3ED9697}" destId="{C3A8A3DB-985A-497A-91E2-C730C07814C3}" srcOrd="0" destOrd="0" presId="urn:microsoft.com/office/officeart/2005/8/layout/pyramid3"/>
    <dgm:cxn modelId="{BDE930E7-19F7-402C-8656-238CB5D7F22C}" type="presOf" srcId="{E7B5E00A-A1C2-4E37-8BEA-7189F468DD1F}" destId="{70A24C83-7638-44A6-8616-6B8098364B2E}" srcOrd="1" destOrd="0" presId="urn:microsoft.com/office/officeart/2005/8/layout/pyramid3"/>
    <dgm:cxn modelId="{E662C418-40CB-40F9-8C91-A235A4672F2E}" type="presOf" srcId="{04A2F5E1-1E79-4ED6-BCCB-ABBBA312ED2E}" destId="{8DFF8373-BFD3-4984-BCF5-4C4AD6FED521}" srcOrd="0" destOrd="0" presId="urn:microsoft.com/office/officeart/2005/8/layout/pyramid3"/>
    <dgm:cxn modelId="{2DBBDD05-961B-4A64-91DF-A4A7CC1FC98D}" srcId="{99D88FBB-9FD8-4421-B4EA-883CF3ED9697}" destId="{90659576-65AF-49F7-B90F-7C30FE93DC91}" srcOrd="0" destOrd="0" parTransId="{FAFA5ACF-6F11-450A-A0C7-22CC61B7759B}" sibTransId="{35A95639-2087-482C-A60D-15CD526F2917}"/>
    <dgm:cxn modelId="{9586779F-4E11-4959-B2E5-FA1F310BC879}" type="presOf" srcId="{E7F8258B-179D-4703-BF71-FC37481A01AE}" destId="{567D205B-537B-4797-B1FF-49CEB2617EE3}" srcOrd="0" destOrd="0" presId="urn:microsoft.com/office/officeart/2005/8/layout/pyramid3"/>
    <dgm:cxn modelId="{BBA94B40-AA99-4411-87FF-C9E5B04F429B}" type="presOf" srcId="{90659576-65AF-49F7-B90F-7C30FE93DC91}" destId="{AE601DC3-0217-4E46-AFD8-35A7DA63BBC3}" srcOrd="0" destOrd="0" presId="urn:microsoft.com/office/officeart/2005/8/layout/pyramid3"/>
    <dgm:cxn modelId="{D7F2FB43-3B29-47A3-9D40-3E6CF8EBACC0}" type="presParOf" srcId="{C3A8A3DB-985A-497A-91E2-C730C07814C3}" destId="{8D7FFB25-EFC4-42CD-AC27-B5B1986D9381}" srcOrd="0" destOrd="0" presId="urn:microsoft.com/office/officeart/2005/8/layout/pyramid3"/>
    <dgm:cxn modelId="{05484DC6-B367-4891-B1D8-7339FA41CDD6}" type="presParOf" srcId="{8D7FFB25-EFC4-42CD-AC27-B5B1986D9381}" destId="{AE601DC3-0217-4E46-AFD8-35A7DA63BBC3}" srcOrd="0" destOrd="0" presId="urn:microsoft.com/office/officeart/2005/8/layout/pyramid3"/>
    <dgm:cxn modelId="{735A5610-8D02-4FA1-AAB9-D78D56C07394}" type="presParOf" srcId="{8D7FFB25-EFC4-42CD-AC27-B5B1986D9381}" destId="{E08E7512-0A56-42A0-B053-ECBA24F17340}" srcOrd="1" destOrd="0" presId="urn:microsoft.com/office/officeart/2005/8/layout/pyramid3"/>
    <dgm:cxn modelId="{8AE11220-3387-4D77-945A-491CB4351AE3}" type="presParOf" srcId="{C3A8A3DB-985A-497A-91E2-C730C07814C3}" destId="{3CD7B81D-74B6-4CFB-B323-57AE474EEEE9}" srcOrd="1" destOrd="0" presId="urn:microsoft.com/office/officeart/2005/8/layout/pyramid3"/>
    <dgm:cxn modelId="{4C2971A5-D35B-427F-A730-C139A85E8171}" type="presParOf" srcId="{3CD7B81D-74B6-4CFB-B323-57AE474EEEE9}" destId="{F3AA6368-0E20-4904-9D17-C0A019127A2F}" srcOrd="0" destOrd="0" presId="urn:microsoft.com/office/officeart/2005/8/layout/pyramid3"/>
    <dgm:cxn modelId="{8F2D239F-9656-44DF-939B-A7B8CE1120AB}" type="presParOf" srcId="{3CD7B81D-74B6-4CFB-B323-57AE474EEEE9}" destId="{8D08ECF8-B673-44A8-9D90-3040FFD133A7}" srcOrd="1" destOrd="0" presId="urn:microsoft.com/office/officeart/2005/8/layout/pyramid3"/>
    <dgm:cxn modelId="{BE122226-7442-4F8E-BD52-F5AC3F23D41F}" type="presParOf" srcId="{C3A8A3DB-985A-497A-91E2-C730C07814C3}" destId="{EB97189E-78BD-4957-891E-3214CA5BE30C}" srcOrd="2" destOrd="0" presId="urn:microsoft.com/office/officeart/2005/8/layout/pyramid3"/>
    <dgm:cxn modelId="{08769C11-8973-4C51-8EE3-9DD233F61548}" type="presParOf" srcId="{EB97189E-78BD-4957-891E-3214CA5BE30C}" destId="{567D205B-537B-4797-B1FF-49CEB2617EE3}" srcOrd="0" destOrd="0" presId="urn:microsoft.com/office/officeart/2005/8/layout/pyramid3"/>
    <dgm:cxn modelId="{96338391-396B-4FE1-B971-D5337F30C46C}" type="presParOf" srcId="{EB97189E-78BD-4957-891E-3214CA5BE30C}" destId="{BFE54938-E611-41D3-AB14-13BA4C50DB77}" srcOrd="1" destOrd="0" presId="urn:microsoft.com/office/officeart/2005/8/layout/pyramid3"/>
    <dgm:cxn modelId="{8CD57E25-0741-4C95-B774-78940A1C048F}" type="presParOf" srcId="{C3A8A3DB-985A-497A-91E2-C730C07814C3}" destId="{AA1D44B5-4C11-42F1-9D31-D5909A35B1A4}" srcOrd="3" destOrd="0" presId="urn:microsoft.com/office/officeart/2005/8/layout/pyramid3"/>
    <dgm:cxn modelId="{3D3DA9C0-8370-4EBB-BB5F-56B62A3108D3}" type="presParOf" srcId="{AA1D44B5-4C11-42F1-9D31-D5909A35B1A4}" destId="{678114D6-E344-46AF-9751-0C3547BCA0F1}" srcOrd="0" destOrd="0" presId="urn:microsoft.com/office/officeart/2005/8/layout/pyramid3"/>
    <dgm:cxn modelId="{BD0E3A03-592B-4EB0-A8A6-B3B35FBA1296}" type="presParOf" srcId="{AA1D44B5-4C11-42F1-9D31-D5909A35B1A4}" destId="{81920CFB-4D97-4F9B-81EC-E0F44CC5CEE0}" srcOrd="1" destOrd="0" presId="urn:microsoft.com/office/officeart/2005/8/layout/pyramid3"/>
    <dgm:cxn modelId="{57D4369F-861E-4120-92F3-FC2C4C5BC68A}" type="presParOf" srcId="{C3A8A3DB-985A-497A-91E2-C730C07814C3}" destId="{AF0BCFA7-455A-45B6-835D-48F5EC68AEEC}" srcOrd="4" destOrd="0" presId="urn:microsoft.com/office/officeart/2005/8/layout/pyramid3"/>
    <dgm:cxn modelId="{F2F692DC-9B7D-48EF-893E-85F451A7A325}" type="presParOf" srcId="{AF0BCFA7-455A-45B6-835D-48F5EC68AEEC}" destId="{B8DC1E1D-9150-4F69-8929-839268E01DBB}" srcOrd="0" destOrd="0" presId="urn:microsoft.com/office/officeart/2005/8/layout/pyramid3"/>
    <dgm:cxn modelId="{5231D1F9-A5A7-44EA-9B2B-CFD08B254F22}" type="presParOf" srcId="{AF0BCFA7-455A-45B6-835D-48F5EC68AEEC}" destId="{70A24C83-7638-44A6-8616-6B8098364B2E}" srcOrd="1" destOrd="0" presId="urn:microsoft.com/office/officeart/2005/8/layout/pyramid3"/>
    <dgm:cxn modelId="{78633BFA-03C1-438D-BAD9-527968CB5F43}" type="presParOf" srcId="{C3A8A3DB-985A-497A-91E2-C730C07814C3}" destId="{99B8AA5E-3327-4B45-BFB0-13E75EC6C55D}" srcOrd="5" destOrd="0" presId="urn:microsoft.com/office/officeart/2005/8/layout/pyramid3"/>
    <dgm:cxn modelId="{7F75D390-83D1-4EEF-83E5-D6F23ADDD587}" type="presParOf" srcId="{99B8AA5E-3327-4B45-BFB0-13E75EC6C55D}" destId="{8DFF8373-BFD3-4984-BCF5-4C4AD6FED521}" srcOrd="0" destOrd="0" presId="urn:microsoft.com/office/officeart/2005/8/layout/pyramid3"/>
    <dgm:cxn modelId="{6982454C-CC1D-4D47-9222-07F33C4957FC}" type="presParOf" srcId="{99B8AA5E-3327-4B45-BFB0-13E75EC6C55D}" destId="{29218771-E9A5-4710-9B8E-56761B9C29A5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601DC3-0217-4E46-AFD8-35A7DA63BBC3}">
      <dsp:nvSpPr>
        <dsp:cNvPr id="0" name=""/>
        <dsp:cNvSpPr/>
      </dsp:nvSpPr>
      <dsp:spPr>
        <a:xfrm rot="10800000">
          <a:off x="0" y="0"/>
          <a:ext cx="7080448" cy="624069"/>
        </a:xfrm>
        <a:prstGeom prst="trapezoid">
          <a:avLst>
            <a:gd name="adj" fmla="val 94547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Всего изданий – 435,</a:t>
          </a:r>
          <a:r>
            <a:rPr lang="en-US" sz="2000" b="1" kern="1200" dirty="0" smtClean="0"/>
            <a:t> </a:t>
          </a:r>
          <a:r>
            <a:rPr lang="ru-RU" sz="1500" kern="1200" dirty="0" smtClean="0"/>
            <a:t>из них:</a:t>
          </a:r>
          <a:endParaRPr lang="ru-RU" sz="1500" kern="1200" dirty="0"/>
        </a:p>
      </dsp:txBody>
      <dsp:txXfrm rot="-10800000">
        <a:off x="1239078" y="0"/>
        <a:ext cx="4602291" cy="624069"/>
      </dsp:txXfrm>
    </dsp:sp>
    <dsp:sp modelId="{F3AA6368-0E20-4904-9D17-C0A019127A2F}">
      <dsp:nvSpPr>
        <dsp:cNvPr id="0" name=""/>
        <dsp:cNvSpPr/>
      </dsp:nvSpPr>
      <dsp:spPr>
        <a:xfrm rot="10800000">
          <a:off x="590037" y="624069"/>
          <a:ext cx="5900373" cy="624069"/>
        </a:xfrm>
        <a:prstGeom prst="trapezoid">
          <a:avLst>
            <a:gd name="adj" fmla="val 94547"/>
          </a:avLst>
        </a:prstGeom>
        <a:solidFill>
          <a:schemeClr val="accent6">
            <a:shade val="80000"/>
            <a:hueOff val="44593"/>
            <a:satOff val="-486"/>
            <a:lumOff val="491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Входит в Перечень ВАК - </a:t>
          </a:r>
          <a:r>
            <a:rPr lang="ru-RU" sz="2000" b="1" kern="1200" dirty="0" smtClean="0"/>
            <a:t>225</a:t>
          </a:r>
          <a:endParaRPr lang="ru-RU" sz="2000" b="1" kern="1200" dirty="0"/>
        </a:p>
      </dsp:txBody>
      <dsp:txXfrm rot="-10800000">
        <a:off x="1622602" y="624069"/>
        <a:ext cx="3835242" cy="624069"/>
      </dsp:txXfrm>
    </dsp:sp>
    <dsp:sp modelId="{567D205B-537B-4797-B1FF-49CEB2617EE3}">
      <dsp:nvSpPr>
        <dsp:cNvPr id="0" name=""/>
        <dsp:cNvSpPr/>
      </dsp:nvSpPr>
      <dsp:spPr>
        <a:xfrm rot="10800000">
          <a:off x="1180074" y="1248138"/>
          <a:ext cx="4720298" cy="624069"/>
        </a:xfrm>
        <a:prstGeom prst="trapezoid">
          <a:avLst>
            <a:gd name="adj" fmla="val 94547"/>
          </a:avLst>
        </a:prstGeom>
        <a:solidFill>
          <a:schemeClr val="accent6">
            <a:shade val="80000"/>
            <a:hueOff val="89185"/>
            <a:satOff val="-972"/>
            <a:lumOff val="983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500" kern="1200" dirty="0" smtClean="0"/>
            <a:t>Входит в ядро РИНЦ - </a:t>
          </a:r>
          <a:r>
            <a:rPr lang="ru-RU" sz="2000" b="1" kern="1200" dirty="0" smtClean="0"/>
            <a:t>16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 rot="-10800000">
        <a:off x="2006126" y="1248138"/>
        <a:ext cx="3068194" cy="624069"/>
      </dsp:txXfrm>
    </dsp:sp>
    <dsp:sp modelId="{678114D6-E344-46AF-9751-0C3547BCA0F1}">
      <dsp:nvSpPr>
        <dsp:cNvPr id="0" name=""/>
        <dsp:cNvSpPr/>
      </dsp:nvSpPr>
      <dsp:spPr>
        <a:xfrm rot="10800000">
          <a:off x="1770112" y="1872208"/>
          <a:ext cx="3540224" cy="624069"/>
        </a:xfrm>
        <a:prstGeom prst="trapezoid">
          <a:avLst>
            <a:gd name="adj" fmla="val 94547"/>
          </a:avLst>
        </a:prstGeom>
        <a:solidFill>
          <a:schemeClr val="accent6">
            <a:shade val="80000"/>
            <a:hueOff val="133778"/>
            <a:satOff val="-1458"/>
            <a:lumOff val="1475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Входит в </a:t>
          </a:r>
          <a:r>
            <a:rPr lang="en-US" sz="1600" kern="1200" dirty="0" smtClean="0"/>
            <a:t>RSCI - </a:t>
          </a:r>
          <a:r>
            <a:rPr lang="en-US" sz="2000" b="1" kern="1200" dirty="0" smtClean="0"/>
            <a:t>11</a:t>
          </a:r>
          <a:endParaRPr lang="ru-RU" sz="2000" b="1" kern="1200" dirty="0" smtClean="0"/>
        </a:p>
      </dsp:txBody>
      <dsp:txXfrm rot="-10800000">
        <a:off x="2389651" y="1872208"/>
        <a:ext cx="2301145" cy="624069"/>
      </dsp:txXfrm>
    </dsp:sp>
    <dsp:sp modelId="{B8DC1E1D-9150-4F69-8929-839268E01DBB}">
      <dsp:nvSpPr>
        <dsp:cNvPr id="0" name=""/>
        <dsp:cNvSpPr/>
      </dsp:nvSpPr>
      <dsp:spPr>
        <a:xfrm rot="10800000">
          <a:off x="2360149" y="2496277"/>
          <a:ext cx="2360149" cy="624069"/>
        </a:xfrm>
        <a:prstGeom prst="trapezoid">
          <a:avLst>
            <a:gd name="adj" fmla="val 94547"/>
          </a:avLst>
        </a:prstGeom>
        <a:solidFill>
          <a:schemeClr val="accent6">
            <a:shade val="80000"/>
            <a:hueOff val="178370"/>
            <a:satOff val="-1944"/>
            <a:lumOff val="1966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WoS</a:t>
          </a:r>
          <a:r>
            <a:rPr lang="en-US" sz="1600" kern="1200" dirty="0" smtClean="0"/>
            <a:t> - </a:t>
          </a:r>
          <a:r>
            <a:rPr lang="en-US" sz="2000" b="1" kern="1200" dirty="0" smtClean="0"/>
            <a:t>5</a:t>
          </a:r>
          <a:endParaRPr lang="ru-RU" sz="2000" b="1" kern="1200" dirty="0" smtClean="0"/>
        </a:p>
      </dsp:txBody>
      <dsp:txXfrm rot="-10800000">
        <a:off x="2773175" y="2496277"/>
        <a:ext cx="1534097" cy="624069"/>
      </dsp:txXfrm>
    </dsp:sp>
    <dsp:sp modelId="{8DFF8373-BFD3-4984-BCF5-4C4AD6FED521}">
      <dsp:nvSpPr>
        <dsp:cNvPr id="0" name=""/>
        <dsp:cNvSpPr/>
      </dsp:nvSpPr>
      <dsp:spPr>
        <a:xfrm rot="10800000">
          <a:off x="2950186" y="3120346"/>
          <a:ext cx="1180074" cy="624069"/>
        </a:xfrm>
        <a:prstGeom prst="trapezoid">
          <a:avLst>
            <a:gd name="adj" fmla="val 94547"/>
          </a:avLst>
        </a:prstGeom>
        <a:solidFill>
          <a:schemeClr val="accent6">
            <a:shade val="80000"/>
            <a:hueOff val="222963"/>
            <a:satOff val="-2430"/>
            <a:lumOff val="2458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Scopus - </a:t>
          </a:r>
          <a:r>
            <a:rPr lang="en-US" sz="2000" b="1" kern="1200" dirty="0" smtClean="0"/>
            <a:t>1</a:t>
          </a:r>
          <a:endParaRPr lang="ru-RU" sz="2000" b="1" kern="1200" dirty="0" smtClean="0"/>
        </a:p>
      </dsp:txBody>
      <dsp:txXfrm rot="-10800000">
        <a:off x="2950186" y="3120346"/>
        <a:ext cx="1180074" cy="6240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20.04.2018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11510"/>
            <a:ext cx="7772400" cy="2592288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/>
              <a:t>ОСОБЕННОСТИ НАПИСАНИЯ </a:t>
            </a:r>
            <a:br>
              <a:rPr lang="ru-RU" sz="3200" b="1" dirty="0" smtClean="0"/>
            </a:br>
            <a:r>
              <a:rPr lang="ru-RU" sz="3200" b="1" dirty="0" smtClean="0"/>
              <a:t>СТАТЕЙ ПО ЮРИДИЧЕСКИМ НАУКАМ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000" b="0" dirty="0" smtClean="0">
                <a:effectLst/>
              </a:rPr>
              <a:t>ИЛИ ПОЧЕМУ БОЛЬШИНСТВО ПУБЛИКАЦИЙ </a:t>
            </a:r>
            <a:r>
              <a:rPr lang="en-US" sz="2000" b="0" dirty="0" smtClean="0">
                <a:effectLst/>
              </a:rPr>
              <a:t/>
            </a:r>
            <a:br>
              <a:rPr lang="en-US" sz="2000" b="0" dirty="0" smtClean="0">
                <a:effectLst/>
              </a:rPr>
            </a:br>
            <a:r>
              <a:rPr lang="ru-RU" sz="2000" b="0" dirty="0" smtClean="0">
                <a:effectLst/>
              </a:rPr>
              <a:t>РОССИЙСКИХ ПРАВОВЕДОВ </a:t>
            </a:r>
            <a:r>
              <a:rPr lang="en-US" sz="2000" b="0" dirty="0" smtClean="0">
                <a:effectLst/>
              </a:rPr>
              <a:t/>
            </a:r>
            <a:br>
              <a:rPr lang="en-US" sz="2000" b="0" dirty="0" smtClean="0">
                <a:effectLst/>
              </a:rPr>
            </a:br>
            <a:r>
              <a:rPr lang="ru-RU" sz="2000" b="0" dirty="0" smtClean="0">
                <a:effectLst/>
              </a:rPr>
              <a:t>НЕ ИНТЕРЕСНО МЕЖДУНАРОДНОЙ АУДИТОРИИ</a:t>
            </a:r>
            <a:endParaRPr lang="ru-RU" sz="2000" b="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083918"/>
            <a:ext cx="8424936" cy="936104"/>
          </a:xfrm>
        </p:spPr>
        <p:txBody>
          <a:bodyPr>
            <a:noAutofit/>
          </a:bodyPr>
          <a:lstStyle/>
          <a:p>
            <a:pPr algn="l"/>
            <a:r>
              <a:rPr lang="ru-RU" sz="1600" b="1" dirty="0" smtClean="0">
                <a:solidFill>
                  <a:schemeClr val="bg1"/>
                </a:solidFill>
              </a:rPr>
              <a:t>Артур Мочалов,</a:t>
            </a:r>
          </a:p>
          <a:p>
            <a:pPr algn="l"/>
            <a:r>
              <a:rPr lang="ru-RU" sz="1600" dirty="0" smtClean="0">
                <a:solidFill>
                  <a:schemeClr val="bg1"/>
                </a:solidFill>
              </a:rPr>
              <a:t>главный редактор журнала «Российское право: образование, практика, наука», кандидат юридических наук (Екатеринбург)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54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3677"/>
            <a:ext cx="8229600" cy="2581791"/>
          </a:xfrm>
        </p:spPr>
        <p:txBody>
          <a:bodyPr>
            <a:normAutofit/>
          </a:bodyPr>
          <a:lstStyle/>
          <a:p>
            <a:pPr marL="452628" indent="-342900">
              <a:buNone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Избегать слишком коротких публикаций и осознавать, что </a:t>
            </a:r>
            <a:r>
              <a:rPr lang="ru-RU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публикации «для галочки» НИКОГДА не будут интересны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ни российской, ни тем более международной аудитории.</a:t>
            </a:r>
          </a:p>
          <a:p>
            <a:pPr marL="452628" indent="-342900">
              <a:buNone/>
            </a:pP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2628" indent="-342900">
              <a:buNone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1416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Как статьи по юридической тематике сделать интересными международной аудитории?</a:t>
            </a: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685800" y="3003797"/>
            <a:ext cx="7772400" cy="604685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/>
              <a:t>А.Н. Мочалов,</a:t>
            </a:r>
            <a:r>
              <a:rPr lang="en-US" sz="1600" dirty="0" smtClean="0"/>
              <a:t> 2018</a:t>
            </a:r>
            <a:endParaRPr lang="ru-RU" sz="1600" dirty="0" smtClean="0"/>
          </a:p>
          <a:p>
            <a:r>
              <a:rPr lang="en-US" sz="1600" dirty="0" smtClean="0"/>
              <a:t>artur.mochalov@usla.ru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329612"/>
            <a:ext cx="7772400" cy="3618402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i="1" dirty="0" smtClean="0"/>
              <a:t> 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Русскоязычный сегмент научной периодики по тематике «Государство и право»</a:t>
            </a:r>
            <a:endParaRPr lang="ru-RU" sz="24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203598"/>
          <a:ext cx="7080448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28185" y="4515966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Данные сайта </a:t>
            </a: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elibrary.ru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на 18.04.2018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Сложно опубликовать научные результаты в признанных на международном уровне изданиях, потому что их мало…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…ИЛИ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Таких изданий по юридическим наукам мало, ПОТОМУ ЧТО большая часть их основного </a:t>
            </a:r>
            <a:r>
              <a:rPr lang="ru-RU" dirty="0" err="1" smtClean="0">
                <a:solidFill>
                  <a:srgbClr val="C00000"/>
                </a:solidFill>
              </a:rPr>
              <a:t>контента</a:t>
            </a:r>
            <a:r>
              <a:rPr lang="ru-RU" dirty="0" smtClean="0">
                <a:solidFill>
                  <a:srgbClr val="C00000"/>
                </a:solidFill>
              </a:rPr>
              <a:t> НЕ ИНТЕРЕСНА международной аудитории?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В чем проблема?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75607"/>
            <a:ext cx="8229600" cy="3229862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Акцент на </a:t>
            </a:r>
            <a:r>
              <a:rPr lang="ru-RU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внутригосударственных проблемах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интересных только локальной аудитории;</a:t>
            </a:r>
          </a:p>
          <a:p>
            <a:pPr>
              <a:buFontTx/>
              <a:buChar char="-"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Акцент на практических вопросах (законодательных, правоприменительных), </a:t>
            </a:r>
            <a:r>
              <a:rPr lang="ru-RU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преимущественно узкоспециализированных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нежели на проблемах научно-теоретического характера;</a:t>
            </a:r>
          </a:p>
          <a:p>
            <a:pPr>
              <a:buFontTx/>
              <a:buChar char="-"/>
            </a:pPr>
            <a:r>
              <a:rPr lang="ru-RU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Аргументация с опорой на нормативные отечественные правовые акты и судебную практику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а не на систему научных доказательств;</a:t>
            </a:r>
          </a:p>
          <a:p>
            <a:pPr>
              <a:buFontTx/>
              <a:buChar char="-"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Ссылки на работы </a:t>
            </a:r>
            <a:r>
              <a:rPr lang="ru-RU" sz="18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преимущественно русскоязычных авторов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(в рамках сложившейся в России правовой доктрины).</a:t>
            </a: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Специфика юридического научного письма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03598"/>
            <a:ext cx="8291264" cy="3600399"/>
          </a:xfrm>
        </p:spPr>
        <p:txBody>
          <a:bodyPr>
            <a:normAutofit fontScale="92500" lnSpcReduction="10000"/>
          </a:bodyPr>
          <a:lstStyle/>
          <a:p>
            <a:pPr marL="180975" indent="273050">
              <a:buFontTx/>
              <a:buChar char="-"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 всегда в публикациях поддерживается </a:t>
            </a:r>
            <a:r>
              <a:rPr lang="ru-RU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научная дискуссия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(часто представлена только авторская точка зрения, либо в подтверждение убедительности своих доводов представлены схожие позиции других авторов; обзор литературы по проблеме приводится сравнительно редко);</a:t>
            </a:r>
          </a:p>
          <a:p>
            <a:pPr marL="180975" indent="273050">
              <a:buFontTx/>
              <a:buChar char="-"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Авторская позиция часто остается не аргументированной, носит субъективный характер или является банальной и в целом бесспорной (например, по вопросам изменения законодательства);</a:t>
            </a:r>
          </a:p>
          <a:p>
            <a:pPr marL="180975" indent="273050">
              <a:buFontTx/>
              <a:buChar char="-"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Слабые </a:t>
            </a:r>
            <a:r>
              <a:rPr lang="ru-RU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аннотации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(слишком краткие; затруднения при формулировании цели, задач, исследуемой проблемы, основного вывода, методологии);</a:t>
            </a:r>
          </a:p>
          <a:p>
            <a:pPr marL="180975" indent="273050">
              <a:buFontTx/>
              <a:buChar char="-"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Теоретические выкладки часто носят </a:t>
            </a:r>
            <a:r>
              <a:rPr lang="ru-RU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схоластический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характер;</a:t>
            </a:r>
          </a:p>
          <a:p>
            <a:pPr marL="180975" indent="273050">
              <a:buFontTx/>
              <a:buChar char="-"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Частое явление – описательные статьи, «статьи-рефераты» и статьи – обзоры законодательства/судебной практики.</a:t>
            </a: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Основные проблемы, возникающие у авторов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Проблема – требование представлять слишком краткие статьи</a:t>
            </a:r>
            <a:endParaRPr lang="ru-RU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1517" t="28007" r="33609" b="35993"/>
          <a:stretch>
            <a:fillRect/>
          </a:stretch>
        </p:blipFill>
        <p:spPr bwMode="auto">
          <a:xfrm>
            <a:off x="2051720" y="1347614"/>
            <a:ext cx="5184576" cy="3010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5580112" y="1995686"/>
            <a:ext cx="108012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267744" y="2427734"/>
            <a:ext cx="129614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35647"/>
            <a:ext cx="8229600" cy="2869822"/>
          </a:xfrm>
        </p:spPr>
        <p:txBody>
          <a:bodyPr>
            <a:normAutofit/>
          </a:bodyPr>
          <a:lstStyle/>
          <a:p>
            <a:pPr marL="452628" indent="-342900">
              <a:buAutoNum type="arabicPeriod"/>
            </a:pPr>
            <a:r>
              <a:rPr lang="ru-RU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Тема исследования:</a:t>
            </a:r>
          </a:p>
          <a:p>
            <a:pPr marL="452628" indent="-342900">
              <a:buNone/>
            </a:pPr>
            <a:endParaRPr lang="ru-RU" sz="1800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2628" indent="-342900">
              <a:buNone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А) может носить сравнительный или международно-правовой элемент;</a:t>
            </a:r>
          </a:p>
          <a:p>
            <a:pPr marL="452628" indent="-342900">
              <a:buNone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Б) </a:t>
            </a:r>
            <a:r>
              <a:rPr lang="ru-RU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Страновая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тематика может быть помещена в более общий </a:t>
            </a:r>
            <a:r>
              <a:rPr lang="ru-RU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глобальный контекст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(например, права человека, независимое правосудие, новые технологии и т. д.).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1416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Как статьи по юридической тематике сделать интересными международной аудитории?</a:t>
            </a:r>
            <a:endParaRPr lang="ru-RU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35647"/>
            <a:ext cx="8229600" cy="2869822"/>
          </a:xfrm>
        </p:spPr>
        <p:txBody>
          <a:bodyPr>
            <a:normAutofit/>
          </a:bodyPr>
          <a:lstStyle/>
          <a:p>
            <a:pPr marL="452628" indent="-342900">
              <a:buNone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 </a:t>
            </a:r>
            <a:r>
              <a:rPr lang="ru-RU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Структура статьи и аннотации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</a:p>
          <a:p>
            <a:pPr marL="452628" indent="-342900">
              <a:buNone/>
            </a:pP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2628" indent="-342900">
              <a:buNone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должна соответствовать общим требованиям, предъявляемым к научным работам (в т.ч. работа должна содержать обзор литературы, четко сформулированную проблему, аргументы в пользу авторской позиции по проблеме, обсуждение проблемы; из аннотации должны четко следовать поставленная проблема, цель исследования и его основные результаты).</a:t>
            </a: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1416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Как статьи по юридической тематике сделать интересными международной аудитории?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35647"/>
            <a:ext cx="8229600" cy="2869822"/>
          </a:xfrm>
        </p:spPr>
        <p:txBody>
          <a:bodyPr>
            <a:normAutofit/>
          </a:bodyPr>
          <a:lstStyle/>
          <a:p>
            <a:pPr marL="452628" indent="-342900">
              <a:buNone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 </a:t>
            </a:r>
            <a:r>
              <a:rPr lang="ru-RU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Ссылки и обзор источников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</a:p>
          <a:p>
            <a:pPr marL="452628" indent="-342900">
              <a:buNone/>
            </a:pP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2628" indent="-342900">
              <a:buNone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Желательно, чтобы в работе приводился обзор не только русскоязычных источников (и позиций русскоязычных авторов), но и </a:t>
            </a:r>
            <a:r>
              <a:rPr lang="ru-RU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зарубежных источников 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(в т.ч. в сравнительном контексте).</a:t>
            </a: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1416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Как статьи по юридической тематике сделать интересными международной аудитории?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735</TotalTime>
  <Words>507</Words>
  <Application>Microsoft Office PowerPoint</Application>
  <PresentationFormat>Экран (16:9)</PresentationFormat>
  <Paragraphs>49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ОСОБЕННОСТИ НАПИСАНИЯ  СТАТЕЙ ПО ЮРИДИЧЕСКИМ НАУКАМ   ИЛИ ПОЧЕМУ БОЛЬШИНСТВО ПУБЛИКАЦИЙ  РОССИЙСКИХ ПРАВОВЕДОВ  НЕ ИНТЕРЕСНО МЕЖДУНАРОДНОЙ АУДИТОРИИ</vt:lpstr>
      <vt:lpstr>Русскоязычный сегмент научной периодики по тематике «Государство и право»</vt:lpstr>
      <vt:lpstr>В чем проблема?</vt:lpstr>
      <vt:lpstr>Специфика юридического научного письма</vt:lpstr>
      <vt:lpstr>Основные проблемы, возникающие у авторов</vt:lpstr>
      <vt:lpstr>Проблема – требование представлять слишком краткие статьи</vt:lpstr>
      <vt:lpstr>Как статьи по юридической тематике сделать интересными международной аудитории?</vt:lpstr>
      <vt:lpstr>Как статьи по юридической тематике сделать интересными международной аудитории?</vt:lpstr>
      <vt:lpstr>Как статьи по юридической тематике сделать интересными международной аудитории?</vt:lpstr>
      <vt:lpstr>Как статьи по юридической тематике сделать интересными международной аудитории?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Юридическая техника:  создание нормативных документов</dc:title>
  <dc:creator>Arthur</dc:creator>
  <cp:lastModifiedBy>seva</cp:lastModifiedBy>
  <cp:revision>71</cp:revision>
  <dcterms:modified xsi:type="dcterms:W3CDTF">2018-04-20T11:56:54Z</dcterms:modified>
</cp:coreProperties>
</file>