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4" r:id="rId4"/>
    <p:sldId id="273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4" r:id="rId13"/>
    <p:sldId id="272" r:id="rId14"/>
    <p:sldId id="263" r:id="rId15"/>
  </p:sldIdLst>
  <p:sldSz cx="10693400" cy="7561263"/>
  <p:notesSz cx="6858000" cy="9144000"/>
  <p:defaultTextStyle>
    <a:defPPr>
      <a:defRPr lang="ru-RU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90" d="100"/>
          <a:sy n="90" d="100"/>
        </p:scale>
        <p:origin x="-1674" y="-408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E66F48-0AB0-4BCD-BD7A-9CE739722EFA}" type="doc">
      <dgm:prSet loTypeId="urn:microsoft.com/office/officeart/2005/8/layout/cycle2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B1CF996-B8C2-4386-86A3-1010B3EFD3A6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Соответствие рукописей требованиям журнала</a:t>
          </a:r>
        </a:p>
        <a:p>
          <a:endParaRPr lang="ru-RU" sz="1400" b="1" dirty="0">
            <a:solidFill>
              <a:schemeClr val="tx1"/>
            </a:solidFill>
          </a:endParaRPr>
        </a:p>
      </dgm:t>
    </dgm:pt>
    <dgm:pt modelId="{6704D89D-B57C-47CE-8CF3-183B8126BA2B}" type="parTrans" cxnId="{E954B33F-A5A2-4CD4-883D-1396F7D4CAAA}">
      <dgm:prSet/>
      <dgm:spPr/>
      <dgm:t>
        <a:bodyPr/>
        <a:lstStyle/>
        <a:p>
          <a:endParaRPr lang="ru-RU"/>
        </a:p>
      </dgm:t>
    </dgm:pt>
    <dgm:pt modelId="{16256DEB-2B21-40A9-A249-D9A2E63F067A}" type="sibTrans" cxnId="{E954B33F-A5A2-4CD4-883D-1396F7D4CAAA}">
      <dgm:prSet/>
      <dgm:spPr/>
      <dgm:t>
        <a:bodyPr/>
        <a:lstStyle/>
        <a:p>
          <a:endParaRPr lang="ru-RU"/>
        </a:p>
      </dgm:t>
    </dgm:pt>
    <dgm:pt modelId="{B9F68B49-75E5-4E39-AE88-621A916ADFD9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Допустимый формат: статьи, комментарии, обзоры</a:t>
          </a:r>
          <a:endParaRPr lang="ru-RU" sz="1400" b="1" dirty="0">
            <a:solidFill>
              <a:schemeClr val="tx1"/>
            </a:solidFill>
          </a:endParaRPr>
        </a:p>
      </dgm:t>
    </dgm:pt>
    <dgm:pt modelId="{62EFCB01-D9B6-4543-B529-9FCAFC22A0D4}" type="parTrans" cxnId="{6E3833D5-DA0B-4785-A2DA-D9CC25A30E74}">
      <dgm:prSet/>
      <dgm:spPr/>
      <dgm:t>
        <a:bodyPr/>
        <a:lstStyle/>
        <a:p>
          <a:endParaRPr lang="ru-RU"/>
        </a:p>
      </dgm:t>
    </dgm:pt>
    <dgm:pt modelId="{9C887AF4-A61E-4930-A981-21C0DC662840}" type="sibTrans" cxnId="{6E3833D5-DA0B-4785-A2DA-D9CC25A30E74}">
      <dgm:prSet/>
      <dgm:spPr/>
      <dgm:t>
        <a:bodyPr/>
        <a:lstStyle/>
        <a:p>
          <a:endParaRPr lang="ru-RU"/>
        </a:p>
      </dgm:t>
    </dgm:pt>
    <dgm:pt modelId="{F79EA54E-76B8-4DDA-B361-D26B53185EBE}">
      <dgm:prSet phldrT="[Текст]" custT="1"/>
      <dgm:spPr/>
      <dgm:t>
        <a:bodyPr/>
        <a:lstStyle/>
        <a:p>
          <a:r>
            <a:rPr lang="ru-RU" sz="1400" b="1" dirty="0" err="1" smtClean="0">
              <a:solidFill>
                <a:schemeClr val="tx1"/>
              </a:solidFill>
            </a:rPr>
            <a:t>До-публикационный</a:t>
          </a:r>
          <a:r>
            <a:rPr lang="ru-RU" sz="1400" b="1" dirty="0" smtClean="0">
              <a:solidFill>
                <a:schemeClr val="tx1"/>
              </a:solidFill>
            </a:rPr>
            <a:t> </a:t>
          </a:r>
          <a:r>
            <a:rPr lang="ru-RU" sz="1400" b="1" dirty="0" err="1" smtClean="0">
              <a:solidFill>
                <a:schemeClr val="tx1"/>
              </a:solidFill>
            </a:rPr>
            <a:t>пруфридинг</a:t>
          </a:r>
          <a:endParaRPr lang="ru-RU" sz="1400" b="1" dirty="0">
            <a:solidFill>
              <a:schemeClr val="tx1"/>
            </a:solidFill>
          </a:endParaRPr>
        </a:p>
      </dgm:t>
    </dgm:pt>
    <dgm:pt modelId="{3010DBFD-8FFA-4E24-9B62-58268131858A}" type="parTrans" cxnId="{EAFA10DA-F121-4D92-9CD5-4D4540FA37B5}">
      <dgm:prSet/>
      <dgm:spPr/>
      <dgm:t>
        <a:bodyPr/>
        <a:lstStyle/>
        <a:p>
          <a:endParaRPr lang="ru-RU"/>
        </a:p>
      </dgm:t>
    </dgm:pt>
    <dgm:pt modelId="{E5E0BD0E-40C1-48A4-BFE8-4E681E438B92}" type="sibTrans" cxnId="{EAFA10DA-F121-4D92-9CD5-4D4540FA37B5}">
      <dgm:prSet/>
      <dgm:spPr/>
      <dgm:t>
        <a:bodyPr/>
        <a:lstStyle/>
        <a:p>
          <a:endParaRPr lang="ru-RU"/>
        </a:p>
      </dgm:t>
    </dgm:pt>
    <dgm:pt modelId="{4F38453F-3EEB-4480-BA54-466A5C2F3792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Рецензирование</a:t>
          </a:r>
          <a:endParaRPr lang="ru-RU" sz="1400" b="1" dirty="0">
            <a:solidFill>
              <a:schemeClr val="tx1"/>
            </a:solidFill>
          </a:endParaRPr>
        </a:p>
      </dgm:t>
    </dgm:pt>
    <dgm:pt modelId="{F9234184-FC42-4DF8-AE53-D262D8141FF6}" type="parTrans" cxnId="{1EA70BF4-8D27-4C27-8409-9F2E10E62EEA}">
      <dgm:prSet/>
      <dgm:spPr/>
      <dgm:t>
        <a:bodyPr/>
        <a:lstStyle/>
        <a:p>
          <a:endParaRPr lang="ru-RU"/>
        </a:p>
      </dgm:t>
    </dgm:pt>
    <dgm:pt modelId="{3EC1EE43-A30D-472D-ABA6-EF7DCAC93BB9}" type="sibTrans" cxnId="{1EA70BF4-8D27-4C27-8409-9F2E10E62EEA}">
      <dgm:prSet/>
      <dgm:spPr/>
      <dgm:t>
        <a:bodyPr/>
        <a:lstStyle/>
        <a:p>
          <a:endParaRPr lang="ru-RU"/>
        </a:p>
      </dgm:t>
    </dgm:pt>
    <dgm:pt modelId="{7CDDF08D-5A10-4B90-A7AB-D01A871C59FF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Сравнительно-правовой аспект, использование зарубежных источников</a:t>
          </a:r>
          <a:endParaRPr lang="ru-RU" sz="1400" b="1" dirty="0">
            <a:solidFill>
              <a:schemeClr val="tx1"/>
            </a:solidFill>
          </a:endParaRPr>
        </a:p>
      </dgm:t>
    </dgm:pt>
    <dgm:pt modelId="{67B0E172-C817-484B-8113-2E0DE217102F}" type="parTrans" cxnId="{BC952CA8-3F9C-4246-98A6-8F4ACE047617}">
      <dgm:prSet/>
      <dgm:spPr/>
      <dgm:t>
        <a:bodyPr/>
        <a:lstStyle/>
        <a:p>
          <a:endParaRPr lang="ru-RU"/>
        </a:p>
      </dgm:t>
    </dgm:pt>
    <dgm:pt modelId="{F90B103B-1181-40D6-80BE-629915F35693}" type="sibTrans" cxnId="{BC952CA8-3F9C-4246-98A6-8F4ACE047617}">
      <dgm:prSet/>
      <dgm:spPr/>
      <dgm:t>
        <a:bodyPr/>
        <a:lstStyle/>
        <a:p>
          <a:endParaRPr lang="ru-RU"/>
        </a:p>
      </dgm:t>
    </dgm:pt>
    <dgm:pt modelId="{C24111C2-16C6-468D-96DF-C3AAF1BA93B1}" type="pres">
      <dgm:prSet presAssocID="{80E66F48-0AB0-4BCD-BD7A-9CE739722EF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66E76A-48E3-4C34-8D42-6F7058618F6B}" type="pres">
      <dgm:prSet presAssocID="{AB1CF996-B8C2-4386-86A3-1010B3EFD3A6}" presName="node" presStyleLbl="node1" presStyleIdx="0" presStyleCnt="5" custScaleX="128385" custScaleY="1042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CCD061-4067-481E-A561-D37F523FAC60}" type="pres">
      <dgm:prSet presAssocID="{16256DEB-2B21-40A9-A249-D9A2E63F067A}" presName="sibTrans" presStyleLbl="sibTrans2D1" presStyleIdx="0" presStyleCnt="5"/>
      <dgm:spPr/>
      <dgm:t>
        <a:bodyPr/>
        <a:lstStyle/>
        <a:p>
          <a:endParaRPr lang="ru-RU"/>
        </a:p>
      </dgm:t>
    </dgm:pt>
    <dgm:pt modelId="{FFF24891-5D8E-4978-B61D-C45BF967D4CB}" type="pres">
      <dgm:prSet presAssocID="{16256DEB-2B21-40A9-A249-D9A2E63F067A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DBFFCB3D-2FA9-497B-A6DC-E291A34D92AD}" type="pres">
      <dgm:prSet presAssocID="{B9F68B49-75E5-4E39-AE88-621A916ADFD9}" presName="node" presStyleLbl="node1" presStyleIdx="1" presStyleCnt="5" custScaleX="136340" custScaleY="104585" custRadScaleRad="125607" custRadScaleInc="76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098DE5-F2C4-4DBE-8891-BE654880DDD0}" type="pres">
      <dgm:prSet presAssocID="{9C887AF4-A61E-4930-A981-21C0DC662840}" presName="sibTrans" presStyleLbl="sibTrans2D1" presStyleIdx="1" presStyleCnt="5"/>
      <dgm:spPr/>
      <dgm:t>
        <a:bodyPr/>
        <a:lstStyle/>
        <a:p>
          <a:endParaRPr lang="ru-RU"/>
        </a:p>
      </dgm:t>
    </dgm:pt>
    <dgm:pt modelId="{67EE6CC7-FFB0-420B-B77E-E51BD9262B9F}" type="pres">
      <dgm:prSet presAssocID="{9C887AF4-A61E-4930-A981-21C0DC662840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C2B7695F-E1D4-4232-A4DE-EC9817AE1498}" type="pres">
      <dgm:prSet presAssocID="{F79EA54E-76B8-4DDA-B361-D26B53185EBE}" presName="node" presStyleLbl="node1" presStyleIdx="2" presStyleCnt="5" custScaleX="143482" custScaleY="110730" custRadScaleRad="113061" custRadScaleInc="-272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9754A3-7164-453F-8885-DF69F485E1A0}" type="pres">
      <dgm:prSet presAssocID="{E5E0BD0E-40C1-48A4-BFE8-4E681E438B92}" presName="sibTrans" presStyleLbl="sibTrans2D1" presStyleIdx="2" presStyleCnt="5"/>
      <dgm:spPr/>
      <dgm:t>
        <a:bodyPr/>
        <a:lstStyle/>
        <a:p>
          <a:endParaRPr lang="ru-RU"/>
        </a:p>
      </dgm:t>
    </dgm:pt>
    <dgm:pt modelId="{3857F8F6-B36E-4E98-AF1B-D74E4F831457}" type="pres">
      <dgm:prSet presAssocID="{E5E0BD0E-40C1-48A4-BFE8-4E681E438B92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5315972D-9C74-43A9-84BF-DE8CA246B1C6}" type="pres">
      <dgm:prSet presAssocID="{4F38453F-3EEB-4480-BA54-466A5C2F3792}" presName="node" presStyleLbl="node1" presStyleIdx="3" presStyleCnt="5" custScaleX="130893" custScaleY="978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CDD700-D513-443B-BB59-4ECA8B71384E}" type="pres">
      <dgm:prSet presAssocID="{3EC1EE43-A30D-472D-ABA6-EF7DCAC93BB9}" presName="sibTrans" presStyleLbl="sibTrans2D1" presStyleIdx="3" presStyleCnt="5"/>
      <dgm:spPr/>
      <dgm:t>
        <a:bodyPr/>
        <a:lstStyle/>
        <a:p>
          <a:endParaRPr lang="ru-RU"/>
        </a:p>
      </dgm:t>
    </dgm:pt>
    <dgm:pt modelId="{B65E980D-D127-4B05-9C3C-6410EAE9DF0C}" type="pres">
      <dgm:prSet presAssocID="{3EC1EE43-A30D-472D-ABA6-EF7DCAC93BB9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33323D05-F446-42AA-B374-2D21C230350D}" type="pres">
      <dgm:prSet presAssocID="{7CDDF08D-5A10-4B90-A7AB-D01A871C59FF}" presName="node" presStyleLbl="node1" presStyleIdx="4" presStyleCnt="5" custScaleX="139372" custScaleY="101894" custRadScaleRad="117895" custRadScaleInc="-165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CE7B25-2BBF-4579-BD2B-3A874D4941C2}" type="pres">
      <dgm:prSet presAssocID="{F90B103B-1181-40D6-80BE-629915F35693}" presName="sibTrans" presStyleLbl="sibTrans2D1" presStyleIdx="4" presStyleCnt="5"/>
      <dgm:spPr/>
      <dgm:t>
        <a:bodyPr/>
        <a:lstStyle/>
        <a:p>
          <a:endParaRPr lang="ru-RU"/>
        </a:p>
      </dgm:t>
    </dgm:pt>
    <dgm:pt modelId="{20D73520-711D-49C3-874B-857A0872A2DA}" type="pres">
      <dgm:prSet presAssocID="{F90B103B-1181-40D6-80BE-629915F35693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6CAD8102-7C3C-4218-960F-AB85F24AE462}" type="presOf" srcId="{E5E0BD0E-40C1-48A4-BFE8-4E681E438B92}" destId="{3857F8F6-B36E-4E98-AF1B-D74E4F831457}" srcOrd="1" destOrd="0" presId="urn:microsoft.com/office/officeart/2005/8/layout/cycle2"/>
    <dgm:cxn modelId="{EAFA10DA-F121-4D92-9CD5-4D4540FA37B5}" srcId="{80E66F48-0AB0-4BCD-BD7A-9CE739722EFA}" destId="{F79EA54E-76B8-4DDA-B361-D26B53185EBE}" srcOrd="2" destOrd="0" parTransId="{3010DBFD-8FFA-4E24-9B62-58268131858A}" sibTransId="{E5E0BD0E-40C1-48A4-BFE8-4E681E438B92}"/>
    <dgm:cxn modelId="{1B8EE747-94B3-448B-81CC-E0BC553BD554}" type="presOf" srcId="{9C887AF4-A61E-4930-A981-21C0DC662840}" destId="{67EE6CC7-FFB0-420B-B77E-E51BD9262B9F}" srcOrd="1" destOrd="0" presId="urn:microsoft.com/office/officeart/2005/8/layout/cycle2"/>
    <dgm:cxn modelId="{1EA70BF4-8D27-4C27-8409-9F2E10E62EEA}" srcId="{80E66F48-0AB0-4BCD-BD7A-9CE739722EFA}" destId="{4F38453F-3EEB-4480-BA54-466A5C2F3792}" srcOrd="3" destOrd="0" parTransId="{F9234184-FC42-4DF8-AE53-D262D8141FF6}" sibTransId="{3EC1EE43-A30D-472D-ABA6-EF7DCAC93BB9}"/>
    <dgm:cxn modelId="{FA443852-5A7D-40DA-83EE-D161A16A234A}" type="presOf" srcId="{F90B103B-1181-40D6-80BE-629915F35693}" destId="{20D73520-711D-49C3-874B-857A0872A2DA}" srcOrd="1" destOrd="0" presId="urn:microsoft.com/office/officeart/2005/8/layout/cycle2"/>
    <dgm:cxn modelId="{4DDDF615-F281-4A0E-9FCD-611905A9ADFC}" type="presOf" srcId="{F90B103B-1181-40D6-80BE-629915F35693}" destId="{49CE7B25-2BBF-4579-BD2B-3A874D4941C2}" srcOrd="0" destOrd="0" presId="urn:microsoft.com/office/officeart/2005/8/layout/cycle2"/>
    <dgm:cxn modelId="{B7A1301A-69CD-485E-9123-2EBAEDA4AEDB}" type="presOf" srcId="{F79EA54E-76B8-4DDA-B361-D26B53185EBE}" destId="{C2B7695F-E1D4-4232-A4DE-EC9817AE1498}" srcOrd="0" destOrd="0" presId="urn:microsoft.com/office/officeart/2005/8/layout/cycle2"/>
    <dgm:cxn modelId="{6E3833D5-DA0B-4785-A2DA-D9CC25A30E74}" srcId="{80E66F48-0AB0-4BCD-BD7A-9CE739722EFA}" destId="{B9F68B49-75E5-4E39-AE88-621A916ADFD9}" srcOrd="1" destOrd="0" parTransId="{62EFCB01-D9B6-4543-B529-9FCAFC22A0D4}" sibTransId="{9C887AF4-A61E-4930-A981-21C0DC662840}"/>
    <dgm:cxn modelId="{49946701-3AEB-4887-8E7C-9B581AF2E9B6}" type="presOf" srcId="{3EC1EE43-A30D-472D-ABA6-EF7DCAC93BB9}" destId="{B65E980D-D127-4B05-9C3C-6410EAE9DF0C}" srcOrd="1" destOrd="0" presId="urn:microsoft.com/office/officeart/2005/8/layout/cycle2"/>
    <dgm:cxn modelId="{8833B4E7-026F-443D-AB4E-3CD4EA621F3D}" type="presOf" srcId="{16256DEB-2B21-40A9-A249-D9A2E63F067A}" destId="{F3CCD061-4067-481E-A561-D37F523FAC60}" srcOrd="0" destOrd="0" presId="urn:microsoft.com/office/officeart/2005/8/layout/cycle2"/>
    <dgm:cxn modelId="{5EE90C24-8602-4F42-85E7-2272088C243D}" type="presOf" srcId="{E5E0BD0E-40C1-48A4-BFE8-4E681E438B92}" destId="{8A9754A3-7164-453F-8885-DF69F485E1A0}" srcOrd="0" destOrd="0" presId="urn:microsoft.com/office/officeart/2005/8/layout/cycle2"/>
    <dgm:cxn modelId="{09AC7A50-9CAC-42EB-A07D-F97E2DE43D0B}" type="presOf" srcId="{AB1CF996-B8C2-4386-86A3-1010B3EFD3A6}" destId="{EE66E76A-48E3-4C34-8D42-6F7058618F6B}" srcOrd="0" destOrd="0" presId="urn:microsoft.com/office/officeart/2005/8/layout/cycle2"/>
    <dgm:cxn modelId="{E8426664-2CD9-4DEA-82B7-99A383062719}" type="presOf" srcId="{3EC1EE43-A30D-472D-ABA6-EF7DCAC93BB9}" destId="{2ECDD700-D513-443B-BB59-4ECA8B71384E}" srcOrd="0" destOrd="0" presId="urn:microsoft.com/office/officeart/2005/8/layout/cycle2"/>
    <dgm:cxn modelId="{E954B33F-A5A2-4CD4-883D-1396F7D4CAAA}" srcId="{80E66F48-0AB0-4BCD-BD7A-9CE739722EFA}" destId="{AB1CF996-B8C2-4386-86A3-1010B3EFD3A6}" srcOrd="0" destOrd="0" parTransId="{6704D89D-B57C-47CE-8CF3-183B8126BA2B}" sibTransId="{16256DEB-2B21-40A9-A249-D9A2E63F067A}"/>
    <dgm:cxn modelId="{730FB9E3-98E8-4FBD-A0E5-5A6A3293B271}" type="presOf" srcId="{9C887AF4-A61E-4930-A981-21C0DC662840}" destId="{71098DE5-F2C4-4DBE-8891-BE654880DDD0}" srcOrd="0" destOrd="0" presId="urn:microsoft.com/office/officeart/2005/8/layout/cycle2"/>
    <dgm:cxn modelId="{AD0B05DB-1CE5-4218-95F8-90BF5B5E2F18}" type="presOf" srcId="{7CDDF08D-5A10-4B90-A7AB-D01A871C59FF}" destId="{33323D05-F446-42AA-B374-2D21C230350D}" srcOrd="0" destOrd="0" presId="urn:microsoft.com/office/officeart/2005/8/layout/cycle2"/>
    <dgm:cxn modelId="{BC952CA8-3F9C-4246-98A6-8F4ACE047617}" srcId="{80E66F48-0AB0-4BCD-BD7A-9CE739722EFA}" destId="{7CDDF08D-5A10-4B90-A7AB-D01A871C59FF}" srcOrd="4" destOrd="0" parTransId="{67B0E172-C817-484B-8113-2E0DE217102F}" sibTransId="{F90B103B-1181-40D6-80BE-629915F35693}"/>
    <dgm:cxn modelId="{1DD34F35-2CA2-4060-AD62-5CC0BEFF3428}" type="presOf" srcId="{80E66F48-0AB0-4BCD-BD7A-9CE739722EFA}" destId="{C24111C2-16C6-468D-96DF-C3AAF1BA93B1}" srcOrd="0" destOrd="0" presId="urn:microsoft.com/office/officeart/2005/8/layout/cycle2"/>
    <dgm:cxn modelId="{5DAFDBB1-D241-4688-B4CC-DF9C2EE07624}" type="presOf" srcId="{16256DEB-2B21-40A9-A249-D9A2E63F067A}" destId="{FFF24891-5D8E-4978-B61D-C45BF967D4CB}" srcOrd="1" destOrd="0" presId="urn:microsoft.com/office/officeart/2005/8/layout/cycle2"/>
    <dgm:cxn modelId="{48A2F217-EED5-438D-8160-6BEFCC9140D5}" type="presOf" srcId="{4F38453F-3EEB-4480-BA54-466A5C2F3792}" destId="{5315972D-9C74-43A9-84BF-DE8CA246B1C6}" srcOrd="0" destOrd="0" presId="urn:microsoft.com/office/officeart/2005/8/layout/cycle2"/>
    <dgm:cxn modelId="{1CC098E8-F09A-40B9-A108-583A83A435EF}" type="presOf" srcId="{B9F68B49-75E5-4E39-AE88-621A916ADFD9}" destId="{DBFFCB3D-2FA9-497B-A6DC-E291A34D92AD}" srcOrd="0" destOrd="0" presId="urn:microsoft.com/office/officeart/2005/8/layout/cycle2"/>
    <dgm:cxn modelId="{DF7F24B4-6299-4FDA-89AF-DED4848D1FDE}" type="presParOf" srcId="{C24111C2-16C6-468D-96DF-C3AAF1BA93B1}" destId="{EE66E76A-48E3-4C34-8D42-6F7058618F6B}" srcOrd="0" destOrd="0" presId="urn:microsoft.com/office/officeart/2005/8/layout/cycle2"/>
    <dgm:cxn modelId="{6DFE0FE6-26FC-4530-BF11-896EE92C8160}" type="presParOf" srcId="{C24111C2-16C6-468D-96DF-C3AAF1BA93B1}" destId="{F3CCD061-4067-481E-A561-D37F523FAC60}" srcOrd="1" destOrd="0" presId="urn:microsoft.com/office/officeart/2005/8/layout/cycle2"/>
    <dgm:cxn modelId="{586095D9-3F04-48B5-97A1-B48CBDACEF99}" type="presParOf" srcId="{F3CCD061-4067-481E-A561-D37F523FAC60}" destId="{FFF24891-5D8E-4978-B61D-C45BF967D4CB}" srcOrd="0" destOrd="0" presId="urn:microsoft.com/office/officeart/2005/8/layout/cycle2"/>
    <dgm:cxn modelId="{1E4BD45C-A275-4877-8FC8-4CE27A30C1F9}" type="presParOf" srcId="{C24111C2-16C6-468D-96DF-C3AAF1BA93B1}" destId="{DBFFCB3D-2FA9-497B-A6DC-E291A34D92AD}" srcOrd="2" destOrd="0" presId="urn:microsoft.com/office/officeart/2005/8/layout/cycle2"/>
    <dgm:cxn modelId="{CE0B20B6-6A43-46FE-8E69-E2EE56416C20}" type="presParOf" srcId="{C24111C2-16C6-468D-96DF-C3AAF1BA93B1}" destId="{71098DE5-F2C4-4DBE-8891-BE654880DDD0}" srcOrd="3" destOrd="0" presId="urn:microsoft.com/office/officeart/2005/8/layout/cycle2"/>
    <dgm:cxn modelId="{176571F5-931C-4B55-983E-F3DBC2A14B37}" type="presParOf" srcId="{71098DE5-F2C4-4DBE-8891-BE654880DDD0}" destId="{67EE6CC7-FFB0-420B-B77E-E51BD9262B9F}" srcOrd="0" destOrd="0" presId="urn:microsoft.com/office/officeart/2005/8/layout/cycle2"/>
    <dgm:cxn modelId="{5A4DC632-A672-46B3-8CE8-5E4CA510436F}" type="presParOf" srcId="{C24111C2-16C6-468D-96DF-C3AAF1BA93B1}" destId="{C2B7695F-E1D4-4232-A4DE-EC9817AE1498}" srcOrd="4" destOrd="0" presId="urn:microsoft.com/office/officeart/2005/8/layout/cycle2"/>
    <dgm:cxn modelId="{20532835-6243-4ABA-91C8-05053291BE57}" type="presParOf" srcId="{C24111C2-16C6-468D-96DF-C3AAF1BA93B1}" destId="{8A9754A3-7164-453F-8885-DF69F485E1A0}" srcOrd="5" destOrd="0" presId="urn:microsoft.com/office/officeart/2005/8/layout/cycle2"/>
    <dgm:cxn modelId="{2454D3E9-6A59-48A8-AE3C-477C95358ADB}" type="presParOf" srcId="{8A9754A3-7164-453F-8885-DF69F485E1A0}" destId="{3857F8F6-B36E-4E98-AF1B-D74E4F831457}" srcOrd="0" destOrd="0" presId="urn:microsoft.com/office/officeart/2005/8/layout/cycle2"/>
    <dgm:cxn modelId="{1BA00863-1CBE-473C-B7CD-7F77AD1CCD28}" type="presParOf" srcId="{C24111C2-16C6-468D-96DF-C3AAF1BA93B1}" destId="{5315972D-9C74-43A9-84BF-DE8CA246B1C6}" srcOrd="6" destOrd="0" presId="urn:microsoft.com/office/officeart/2005/8/layout/cycle2"/>
    <dgm:cxn modelId="{AFA057A6-8DD9-406C-AEBB-D21A99B26CC1}" type="presParOf" srcId="{C24111C2-16C6-468D-96DF-C3AAF1BA93B1}" destId="{2ECDD700-D513-443B-BB59-4ECA8B71384E}" srcOrd="7" destOrd="0" presId="urn:microsoft.com/office/officeart/2005/8/layout/cycle2"/>
    <dgm:cxn modelId="{9162ED90-58F3-4573-97B5-080C07F72692}" type="presParOf" srcId="{2ECDD700-D513-443B-BB59-4ECA8B71384E}" destId="{B65E980D-D127-4B05-9C3C-6410EAE9DF0C}" srcOrd="0" destOrd="0" presId="urn:microsoft.com/office/officeart/2005/8/layout/cycle2"/>
    <dgm:cxn modelId="{B1E5FEE2-9704-423A-8748-1E05F94EB4AE}" type="presParOf" srcId="{C24111C2-16C6-468D-96DF-C3AAF1BA93B1}" destId="{33323D05-F446-42AA-B374-2D21C230350D}" srcOrd="8" destOrd="0" presId="urn:microsoft.com/office/officeart/2005/8/layout/cycle2"/>
    <dgm:cxn modelId="{859E02EB-C411-41BC-99D0-1079246EB68C}" type="presParOf" srcId="{C24111C2-16C6-468D-96DF-C3AAF1BA93B1}" destId="{49CE7B25-2BBF-4579-BD2B-3A874D4941C2}" srcOrd="9" destOrd="0" presId="urn:microsoft.com/office/officeart/2005/8/layout/cycle2"/>
    <dgm:cxn modelId="{03BDED99-872E-4FC1-9185-4B3A1538C929}" type="presParOf" srcId="{49CE7B25-2BBF-4579-BD2B-3A874D4941C2}" destId="{20D73520-711D-49C3-874B-857A0872A2DA}" srcOrd="0" destOrd="0" presId="urn:microsoft.com/office/officeart/2005/8/layout/cycle2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66E76A-48E3-4C34-8D42-6F7058618F6B}">
      <dsp:nvSpPr>
        <dsp:cNvPr id="0" name=""/>
        <dsp:cNvSpPr/>
      </dsp:nvSpPr>
      <dsp:spPr>
        <a:xfrm>
          <a:off x="3509228" y="-58566"/>
          <a:ext cx="2078775" cy="168857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Соответствие рукописей требованиям журнала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solidFill>
              <a:schemeClr val="tx1"/>
            </a:solidFill>
          </a:endParaRPr>
        </a:p>
      </dsp:txBody>
      <dsp:txXfrm>
        <a:off x="3813658" y="188719"/>
        <a:ext cx="1469915" cy="1194000"/>
      </dsp:txXfrm>
    </dsp:sp>
    <dsp:sp modelId="{F3CCD061-4067-481E-A561-D37F523FAC60}">
      <dsp:nvSpPr>
        <dsp:cNvPr id="0" name=""/>
        <dsp:cNvSpPr/>
      </dsp:nvSpPr>
      <dsp:spPr>
        <a:xfrm rot="1736003">
          <a:off x="5544708" y="1188790"/>
          <a:ext cx="454702" cy="5464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5553221" y="1265087"/>
        <a:ext cx="318291" cy="327882"/>
      </dsp:txXfrm>
    </dsp:sp>
    <dsp:sp modelId="{DBFFCB3D-2FA9-497B-A6DC-E291A34D92AD}">
      <dsp:nvSpPr>
        <dsp:cNvPr id="0" name=""/>
        <dsp:cNvSpPr/>
      </dsp:nvSpPr>
      <dsp:spPr>
        <a:xfrm>
          <a:off x="5950449" y="1324096"/>
          <a:ext cx="2207580" cy="1693412"/>
        </a:xfrm>
        <a:prstGeom prst="ellipse">
          <a:avLst/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Допустимый формат: статьи, комментарии, обзоры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6273742" y="1572090"/>
        <a:ext cx="1560994" cy="1197424"/>
      </dsp:txXfrm>
    </dsp:sp>
    <dsp:sp modelId="{71098DE5-F2C4-4DBE-8891-BE654880DDD0}">
      <dsp:nvSpPr>
        <dsp:cNvPr id="0" name=""/>
        <dsp:cNvSpPr/>
      </dsp:nvSpPr>
      <dsp:spPr>
        <a:xfrm rot="6584259">
          <a:off x="6473795" y="3020046"/>
          <a:ext cx="355412" cy="5464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0800000">
        <a:off x="6545111" y="3079160"/>
        <a:ext cx="248788" cy="327882"/>
      </dsp:txXfrm>
    </dsp:sp>
    <dsp:sp modelId="{C2B7695F-E1D4-4232-A4DE-EC9817AE1498}">
      <dsp:nvSpPr>
        <dsp:cNvPr id="0" name=""/>
        <dsp:cNvSpPr/>
      </dsp:nvSpPr>
      <dsp:spPr>
        <a:xfrm>
          <a:off x="5063281" y="3585837"/>
          <a:ext cx="2323221" cy="1792910"/>
        </a:xfrm>
        <a:prstGeom prst="ellipse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solidFill>
                <a:schemeClr val="tx1"/>
              </a:solidFill>
            </a:rPr>
            <a:t>До-публикационный</a:t>
          </a:r>
          <a:r>
            <a:rPr lang="ru-RU" sz="1400" b="1" kern="1200" dirty="0" smtClean="0">
              <a:solidFill>
                <a:schemeClr val="tx1"/>
              </a:solidFill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</a:rPr>
            <a:t>пруфридинг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5403509" y="3848403"/>
        <a:ext cx="1642765" cy="1267778"/>
      </dsp:txXfrm>
    </dsp:sp>
    <dsp:sp modelId="{8A9754A3-7164-453F-8885-DF69F485E1A0}">
      <dsp:nvSpPr>
        <dsp:cNvPr id="0" name=""/>
        <dsp:cNvSpPr/>
      </dsp:nvSpPr>
      <dsp:spPr>
        <a:xfrm rot="10748278">
          <a:off x="4560505" y="4231426"/>
          <a:ext cx="355476" cy="5464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0800000">
        <a:off x="4667142" y="4339918"/>
        <a:ext cx="248833" cy="327882"/>
      </dsp:txXfrm>
    </dsp:sp>
    <dsp:sp modelId="{5315972D-9C74-43A9-84BF-DE8CA246B1C6}">
      <dsp:nvSpPr>
        <dsp:cNvPr id="0" name=""/>
        <dsp:cNvSpPr/>
      </dsp:nvSpPr>
      <dsp:spPr>
        <a:xfrm>
          <a:off x="2273697" y="3733724"/>
          <a:ext cx="2119384" cy="1584150"/>
        </a:xfrm>
        <a:prstGeom prst="ellipse">
          <a:avLst/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Рецензирование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2584074" y="3965717"/>
        <a:ext cx="1498630" cy="1120164"/>
      </dsp:txXfrm>
    </dsp:sp>
    <dsp:sp modelId="{2ECDD700-D513-443B-BB59-4ECA8B71384E}">
      <dsp:nvSpPr>
        <dsp:cNvPr id="0" name=""/>
        <dsp:cNvSpPr/>
      </dsp:nvSpPr>
      <dsp:spPr>
        <a:xfrm rot="14509024">
          <a:off x="2559599" y="3188624"/>
          <a:ext cx="407438" cy="5464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0800000">
        <a:off x="2649579" y="3351788"/>
        <a:ext cx="285207" cy="327882"/>
      </dsp:txXfrm>
    </dsp:sp>
    <dsp:sp modelId="{33323D05-F446-42AA-B374-2D21C230350D}">
      <dsp:nvSpPr>
        <dsp:cNvPr id="0" name=""/>
        <dsp:cNvSpPr/>
      </dsp:nvSpPr>
      <dsp:spPr>
        <a:xfrm>
          <a:off x="1036447" y="1519879"/>
          <a:ext cx="2256673" cy="1649840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Сравнительно-правовой аспект, использование зарубежных источников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1366929" y="1761492"/>
        <a:ext cx="1595709" cy="1166614"/>
      </dsp:txXfrm>
    </dsp:sp>
    <dsp:sp modelId="{49CE7B25-2BBF-4579-BD2B-3A874D4941C2}">
      <dsp:nvSpPr>
        <dsp:cNvPr id="0" name=""/>
        <dsp:cNvSpPr/>
      </dsp:nvSpPr>
      <dsp:spPr>
        <a:xfrm rot="19608863">
          <a:off x="3129187" y="1288961"/>
          <a:ext cx="464389" cy="5464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3140548" y="1436383"/>
        <a:ext cx="325072" cy="3278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005" y="1237457"/>
            <a:ext cx="9089390" cy="2632440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675" y="3971414"/>
            <a:ext cx="8020050" cy="1825554"/>
          </a:xfrm>
        </p:spPr>
        <p:txBody>
          <a:bodyPr/>
          <a:lstStyle>
            <a:lvl1pPr marL="0" indent="0" algn="ctr">
              <a:buNone/>
              <a:defRPr sz="2700"/>
            </a:lvl1pPr>
            <a:lvl2pPr marL="521528" indent="0" algn="ctr">
              <a:buNone/>
              <a:defRPr sz="2300"/>
            </a:lvl2pPr>
            <a:lvl3pPr marL="1043056" indent="0" algn="ctr">
              <a:buNone/>
              <a:defRPr sz="2100"/>
            </a:lvl3pPr>
            <a:lvl4pPr marL="1564584" indent="0" algn="ctr">
              <a:buNone/>
              <a:defRPr sz="1800"/>
            </a:lvl4pPr>
            <a:lvl5pPr marL="2086112" indent="0" algn="ctr">
              <a:buNone/>
              <a:defRPr sz="1800"/>
            </a:lvl5pPr>
            <a:lvl6pPr marL="2607640" indent="0" algn="ctr">
              <a:buNone/>
              <a:defRPr sz="1800"/>
            </a:lvl6pPr>
            <a:lvl7pPr marL="3129168" indent="0" algn="ctr">
              <a:buNone/>
              <a:defRPr sz="1800"/>
            </a:lvl7pPr>
            <a:lvl8pPr marL="3650696" indent="0" algn="ctr">
              <a:buNone/>
              <a:defRPr sz="1800"/>
            </a:lvl8pPr>
            <a:lvl9pPr marL="4172224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52313-9091-4C76-A5F9-A9D3259EC5F2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98DF-39CE-4AEC-A29A-A2FE2CD284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095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52313-9091-4C76-A5F9-A9D3259EC5F2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98DF-39CE-4AEC-A29A-A2FE2CD284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678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2465" y="402567"/>
            <a:ext cx="2305764" cy="64078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172" y="402567"/>
            <a:ext cx="6783626" cy="6407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52313-9091-4C76-A5F9-A9D3259EC5F2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98DF-39CE-4AEC-A29A-A2FE2CD284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57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52313-9091-4C76-A5F9-A9D3259EC5F2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98DF-39CE-4AEC-A29A-A2FE2CD284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238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602" y="1885067"/>
            <a:ext cx="9223058" cy="3145275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602" y="5060097"/>
            <a:ext cx="9223058" cy="1654026"/>
          </a:xfrm>
        </p:spPr>
        <p:txBody>
          <a:bodyPr/>
          <a:lstStyle>
            <a:lvl1pPr marL="0" indent="0">
              <a:buNone/>
              <a:defRPr sz="2700">
                <a:solidFill>
                  <a:schemeClr val="tx1"/>
                </a:solidFill>
              </a:defRPr>
            </a:lvl1pPr>
            <a:lvl2pPr marL="52152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52313-9091-4C76-A5F9-A9D3259EC5F2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98DF-39CE-4AEC-A29A-A2FE2CD284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103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171" y="2012836"/>
            <a:ext cx="4544695" cy="47975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3534" y="2012836"/>
            <a:ext cx="4544695" cy="47975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52313-9091-4C76-A5F9-A9D3259EC5F2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98DF-39CE-4AEC-A29A-A2FE2CD284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368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564" y="402569"/>
            <a:ext cx="9223058" cy="146149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565" y="1853560"/>
            <a:ext cx="4523809" cy="908401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565" y="2761961"/>
            <a:ext cx="4523809" cy="406242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3534" y="1853560"/>
            <a:ext cx="4546088" cy="908401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3534" y="2761961"/>
            <a:ext cx="4546088" cy="406242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52313-9091-4C76-A5F9-A9D3259EC5F2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98DF-39CE-4AEC-A29A-A2FE2CD284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004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52313-9091-4C76-A5F9-A9D3259EC5F2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98DF-39CE-4AEC-A29A-A2FE2CD284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279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52313-9091-4C76-A5F9-A9D3259EC5F2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98DF-39CE-4AEC-A29A-A2FE2CD284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106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564" y="504084"/>
            <a:ext cx="3448900" cy="1764295"/>
          </a:xfrm>
        </p:spPr>
        <p:txBody>
          <a:bodyPr anchor="b"/>
          <a:lstStyle>
            <a:lvl1pPr>
              <a:defRPr sz="37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6088" y="1088683"/>
            <a:ext cx="5413534" cy="537339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564" y="2268379"/>
            <a:ext cx="3448900" cy="4202453"/>
          </a:xfrm>
        </p:spPr>
        <p:txBody>
          <a:bodyPr/>
          <a:lstStyle>
            <a:lvl1pPr marL="0" indent="0">
              <a:buNone/>
              <a:defRPr sz="1800"/>
            </a:lvl1pPr>
            <a:lvl2pPr marL="521528" indent="0">
              <a:buNone/>
              <a:defRPr sz="1600"/>
            </a:lvl2pPr>
            <a:lvl3pPr marL="1043056" indent="0">
              <a:buNone/>
              <a:defRPr sz="1400"/>
            </a:lvl3pPr>
            <a:lvl4pPr marL="1564584" indent="0">
              <a:buNone/>
              <a:defRPr sz="1100"/>
            </a:lvl4pPr>
            <a:lvl5pPr marL="2086112" indent="0">
              <a:buNone/>
              <a:defRPr sz="1100"/>
            </a:lvl5pPr>
            <a:lvl6pPr marL="2607640" indent="0">
              <a:buNone/>
              <a:defRPr sz="1100"/>
            </a:lvl6pPr>
            <a:lvl7pPr marL="3129168" indent="0">
              <a:buNone/>
              <a:defRPr sz="1100"/>
            </a:lvl7pPr>
            <a:lvl8pPr marL="3650696" indent="0">
              <a:buNone/>
              <a:defRPr sz="1100"/>
            </a:lvl8pPr>
            <a:lvl9pPr marL="417222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52313-9091-4C76-A5F9-A9D3259EC5F2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98DF-39CE-4AEC-A29A-A2FE2CD284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681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564" y="504084"/>
            <a:ext cx="3448900" cy="1764295"/>
          </a:xfrm>
        </p:spPr>
        <p:txBody>
          <a:bodyPr anchor="b"/>
          <a:lstStyle>
            <a:lvl1pPr>
              <a:defRPr sz="37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6088" y="1088683"/>
            <a:ext cx="5413534" cy="5373398"/>
          </a:xfrm>
        </p:spPr>
        <p:txBody>
          <a:bodyPr anchor="t"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564" y="2268379"/>
            <a:ext cx="3448900" cy="4202453"/>
          </a:xfrm>
        </p:spPr>
        <p:txBody>
          <a:bodyPr/>
          <a:lstStyle>
            <a:lvl1pPr marL="0" indent="0">
              <a:buNone/>
              <a:defRPr sz="1800"/>
            </a:lvl1pPr>
            <a:lvl2pPr marL="521528" indent="0">
              <a:buNone/>
              <a:defRPr sz="1600"/>
            </a:lvl2pPr>
            <a:lvl3pPr marL="1043056" indent="0">
              <a:buNone/>
              <a:defRPr sz="1400"/>
            </a:lvl3pPr>
            <a:lvl4pPr marL="1564584" indent="0">
              <a:buNone/>
              <a:defRPr sz="1100"/>
            </a:lvl4pPr>
            <a:lvl5pPr marL="2086112" indent="0">
              <a:buNone/>
              <a:defRPr sz="1100"/>
            </a:lvl5pPr>
            <a:lvl6pPr marL="2607640" indent="0">
              <a:buNone/>
              <a:defRPr sz="1100"/>
            </a:lvl6pPr>
            <a:lvl7pPr marL="3129168" indent="0">
              <a:buNone/>
              <a:defRPr sz="1100"/>
            </a:lvl7pPr>
            <a:lvl8pPr marL="3650696" indent="0">
              <a:buNone/>
              <a:defRPr sz="1100"/>
            </a:lvl8pPr>
            <a:lvl9pPr marL="417222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52313-9091-4C76-A5F9-A9D3259EC5F2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98DF-39CE-4AEC-A29A-A2FE2CD284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564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171" y="402569"/>
            <a:ext cx="9223058" cy="1461495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171" y="2012836"/>
            <a:ext cx="9223058" cy="4797552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171" y="7008172"/>
            <a:ext cx="2406015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52313-9091-4C76-A5F9-A9D3259EC5F2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2189" y="7008172"/>
            <a:ext cx="360902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2214" y="7008172"/>
            <a:ext cx="2406015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598DF-39CE-4AEC-A29A-A2FE2CD284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957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43056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764" indent="-260764" algn="l" defTabSz="1043056" rtl="0" eaLnBrk="1" latinLnBrk="0" hangingPunct="1">
        <a:lnSpc>
          <a:spcPct val="90000"/>
        </a:lnSpc>
        <a:spcBef>
          <a:spcPts val="1141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82292" indent="-260764" algn="l" defTabSz="1043056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efgladun@yandex.ru" TargetMode="External"/><Relationship Id="rId5" Type="http://schemas.openxmlformats.org/officeDocument/2006/relationships/hyperlink" Target="mailto:s.y.marochkin@utmn.ru" TargetMode="External"/><Relationship Id="rId4" Type="http://schemas.openxmlformats.org/officeDocument/2006/relationships/hyperlink" Target="mailto:dmitry.maleshin@gmail.com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hyperlink" Target="mailto:dmitry.maleshin@gmail.com" TargetMode="External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817245" y="3926840"/>
            <a:ext cx="9089390" cy="1392921"/>
          </a:xfrm>
        </p:spPr>
        <p:txBody>
          <a:bodyPr>
            <a:normAutofit fontScale="90000"/>
          </a:bodyPr>
          <a:lstStyle/>
          <a:p>
            <a:r>
              <a:rPr lang="ru-RU" altLang="ru-RU" sz="6000" b="1" dirty="0" smtClean="0">
                <a:solidFill>
                  <a:srgbClr val="7030A0"/>
                </a:solidFill>
              </a:rPr>
              <a:t/>
            </a:r>
            <a:br>
              <a:rPr lang="ru-RU" altLang="ru-RU" sz="6000" b="1" dirty="0" smtClean="0">
                <a:solidFill>
                  <a:srgbClr val="7030A0"/>
                </a:solidFill>
              </a:rPr>
            </a:br>
            <a:r>
              <a:rPr lang="ru-RU" altLang="ru-RU" sz="6000" b="1" dirty="0" smtClean="0">
                <a:solidFill>
                  <a:srgbClr val="7030A0"/>
                </a:solidFill>
              </a:rPr>
              <a:t/>
            </a:r>
            <a:br>
              <a:rPr lang="ru-RU" altLang="ru-RU" sz="6000" b="1" dirty="0" smtClean="0">
                <a:solidFill>
                  <a:srgbClr val="7030A0"/>
                </a:solidFill>
              </a:rPr>
            </a:br>
            <a:r>
              <a:rPr lang="ru-RU" altLang="ru-RU" sz="3100" b="1" dirty="0">
                <a:solidFill>
                  <a:srgbClr val="7030A0"/>
                </a:solidFill>
              </a:rPr>
              <a:t/>
            </a:r>
            <a:br>
              <a:rPr lang="ru-RU" altLang="ru-RU" sz="3100" b="1" dirty="0">
                <a:solidFill>
                  <a:srgbClr val="7030A0"/>
                </a:solidFill>
              </a:rPr>
            </a:br>
            <a:r>
              <a:rPr lang="ru-RU" altLang="ru-RU" sz="4400" b="1" dirty="0">
                <a:solidFill>
                  <a:srgbClr val="7030A0"/>
                </a:solidFill>
              </a:rPr>
              <a:t>От регионального проекта </a:t>
            </a:r>
            <a:r>
              <a:rPr lang="ru-RU" altLang="ru-RU" sz="4400" b="1" dirty="0" smtClean="0">
                <a:solidFill>
                  <a:srgbClr val="7030A0"/>
                </a:solidFill>
              </a:rPr>
              <a:t>                                 до </a:t>
            </a:r>
            <a:r>
              <a:rPr lang="ru-RU" altLang="ru-RU" sz="4400" b="1" dirty="0">
                <a:solidFill>
                  <a:srgbClr val="7030A0"/>
                </a:solidFill>
              </a:rPr>
              <a:t>международных баз данных: </a:t>
            </a:r>
            <a:r>
              <a:rPr lang="ru-RU" altLang="ru-RU" sz="4400" b="1" dirty="0" smtClean="0">
                <a:solidFill>
                  <a:srgbClr val="7030A0"/>
                </a:solidFill>
              </a:rPr>
              <a:t>               развитие </a:t>
            </a:r>
            <a:r>
              <a:rPr lang="ru-RU" altLang="ru-RU" sz="4400" b="1" dirty="0">
                <a:solidFill>
                  <a:srgbClr val="7030A0"/>
                </a:solidFill>
              </a:rPr>
              <a:t>российских правовых журналов на примере</a:t>
            </a:r>
            <a:r>
              <a:rPr lang="ru-RU" altLang="ru-RU" sz="4400" b="1" dirty="0"/>
              <a:t> </a:t>
            </a:r>
            <a:r>
              <a:rPr lang="en-US" altLang="ru-RU" sz="4400" b="1" dirty="0">
                <a:solidFill>
                  <a:srgbClr val="7030A0"/>
                </a:solidFill>
              </a:rPr>
              <a:t>BRICS Law Journal</a:t>
            </a:r>
            <a:r>
              <a:rPr lang="ru-RU" altLang="ru-RU" sz="6000" b="1" dirty="0" smtClean="0">
                <a:solidFill>
                  <a:srgbClr val="7030A0"/>
                </a:solidFill>
              </a:rPr>
              <a:t/>
            </a:r>
            <a:br>
              <a:rPr lang="ru-RU" altLang="ru-RU" sz="6000" b="1" dirty="0" smtClean="0">
                <a:solidFill>
                  <a:srgbClr val="7030A0"/>
                </a:solidFill>
              </a:rPr>
            </a:br>
            <a:endParaRPr lang="ru-RU" sz="6000" dirty="0">
              <a:latin typeface="Fira Sans ExtraLight" panose="020B04030500000200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85" y="-276001"/>
            <a:ext cx="3064449" cy="1848838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108452" y="5044440"/>
            <a:ext cx="5589528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884" y="490502"/>
            <a:ext cx="3337322" cy="63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58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6092" y="329607"/>
            <a:ext cx="6582408" cy="903758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400"/>
              </a:spcBef>
            </a:pPr>
            <a:r>
              <a:rPr lang="en-US" altLang="ru-RU" sz="2800" b="1" dirty="0">
                <a:solidFill>
                  <a:srgbClr val="7030A0"/>
                </a:solidFill>
              </a:rPr>
              <a:t>BRICS Law Journal</a:t>
            </a:r>
            <a:endParaRPr lang="ru-RU" sz="2800" dirty="0">
              <a:latin typeface="Fira Sans Book" panose="020B05030500000200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270" y="452602"/>
            <a:ext cx="1137667" cy="686375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582672" y="1341120"/>
            <a:ext cx="92608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474" y="495299"/>
            <a:ext cx="885385" cy="572613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9059117" y="563880"/>
            <a:ext cx="0" cy="49535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9634215"/>
              </p:ext>
            </p:extLst>
          </p:nvPr>
        </p:nvGraphicFramePr>
        <p:xfrm>
          <a:off x="1782231" y="2288240"/>
          <a:ext cx="7869768" cy="3502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1628"/>
                <a:gridCol w="1311628"/>
                <a:gridCol w="1311628"/>
                <a:gridCol w="1311628"/>
                <a:gridCol w="1311628"/>
                <a:gridCol w="1311628"/>
              </a:tblGrid>
              <a:tr h="5838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Бразилия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Россия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Индия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Китай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ЮАР</a:t>
                      </a:r>
                      <a:endParaRPr lang="ru-RU" dirty="0"/>
                    </a:p>
                  </a:txBody>
                  <a:tcPr/>
                </a:tc>
              </a:tr>
              <a:tr h="583827">
                <a:tc>
                  <a:txBody>
                    <a:bodyPr/>
                    <a:lstStyle/>
                    <a:p>
                      <a:r>
                        <a:rPr lang="ru-RU" dirty="0" smtClean="0"/>
                        <a:t>Бразилия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36,111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533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373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266</a:t>
                      </a:r>
                      <a:endParaRPr lang="ru-RU" dirty="0"/>
                    </a:p>
                  </a:txBody>
                  <a:tcPr/>
                </a:tc>
              </a:tr>
              <a:tr h="583827">
                <a:tc>
                  <a:txBody>
                    <a:bodyPr/>
                    <a:lstStyle/>
                    <a:p>
                      <a:r>
                        <a:rPr lang="ru-RU" dirty="0" smtClean="0"/>
                        <a:t>Россия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533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27,303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393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898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237</a:t>
                      </a:r>
                      <a:endParaRPr lang="ru-RU" dirty="0"/>
                    </a:p>
                  </a:txBody>
                  <a:tcPr/>
                </a:tc>
              </a:tr>
              <a:tr h="583827">
                <a:tc>
                  <a:txBody>
                    <a:bodyPr/>
                    <a:lstStyle/>
                    <a:p>
                      <a:r>
                        <a:rPr lang="ru-RU" dirty="0" smtClean="0"/>
                        <a:t>Индия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373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393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46,348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699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262</a:t>
                      </a:r>
                      <a:endParaRPr lang="ru-RU" dirty="0"/>
                    </a:p>
                  </a:txBody>
                  <a:tcPr/>
                </a:tc>
              </a:tr>
              <a:tr h="583827">
                <a:tc>
                  <a:txBody>
                    <a:bodyPr/>
                    <a:lstStyle/>
                    <a:p>
                      <a:r>
                        <a:rPr lang="ru-RU" dirty="0" smtClean="0"/>
                        <a:t>Китай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898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699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183,760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325</a:t>
                      </a:r>
                      <a:endParaRPr lang="ru-RU" dirty="0"/>
                    </a:p>
                  </a:txBody>
                  <a:tcPr/>
                </a:tc>
              </a:tr>
              <a:tr h="583827">
                <a:tc>
                  <a:txBody>
                    <a:bodyPr/>
                    <a:lstStyle/>
                    <a:p>
                      <a:r>
                        <a:rPr lang="ru-RU" dirty="0" smtClean="0"/>
                        <a:t>ЮАР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237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9,217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03272" y="1468651"/>
            <a:ext cx="7054688" cy="4662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1141"/>
              </a:spcBef>
            </a:pPr>
            <a:r>
              <a:rPr lang="ru-RU" altLang="ru-RU" sz="2700" b="1" u="sng" dirty="0" smtClean="0">
                <a:solidFill>
                  <a:srgbClr val="C00000"/>
                </a:solidFill>
              </a:rPr>
              <a:t>Соавторство научных статей в странах БРИКС:</a:t>
            </a:r>
            <a:endParaRPr lang="ru-RU" altLang="ru-RU" sz="2700" b="1" u="sng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5716" y="6443133"/>
            <a:ext cx="4877617" cy="1031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* BRICS </a:t>
            </a:r>
            <a:r>
              <a:rPr lang="en-US" sz="2000" b="1" dirty="0"/>
              <a:t>and Global </a:t>
            </a:r>
            <a:r>
              <a:rPr lang="en-US" sz="2000" b="1" dirty="0" smtClean="0"/>
              <a:t>Governance. 2018. </a:t>
            </a:r>
          </a:p>
          <a:p>
            <a:r>
              <a:rPr lang="en-US" sz="2000" b="1" dirty="0" smtClean="0"/>
              <a:t>   Ed. by </a:t>
            </a:r>
            <a:r>
              <a:rPr lang="en-US" sz="2000" b="1" dirty="0"/>
              <a:t>Marina </a:t>
            </a:r>
            <a:r>
              <a:rPr lang="en-US" sz="2000" b="1" dirty="0" err="1"/>
              <a:t>Larionova</a:t>
            </a:r>
            <a:r>
              <a:rPr lang="en-US" sz="2000" b="1" dirty="0"/>
              <a:t> and John J. </a:t>
            </a:r>
            <a:r>
              <a:rPr lang="en-US" sz="2000" b="1" dirty="0" err="1"/>
              <a:t>Kirton</a:t>
            </a:r>
            <a:endParaRPr lang="en-US" sz="20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731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6092" y="329607"/>
            <a:ext cx="6582408" cy="903758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400"/>
              </a:spcBef>
            </a:pPr>
            <a:r>
              <a:rPr lang="en-US" altLang="ru-RU" sz="2800" b="1" dirty="0">
                <a:solidFill>
                  <a:srgbClr val="7030A0"/>
                </a:solidFill>
              </a:rPr>
              <a:t>BRICS Law Journal</a:t>
            </a:r>
            <a:endParaRPr lang="ru-RU" sz="2800" dirty="0">
              <a:latin typeface="Fira Sans Book" panose="020B05030500000200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270" y="452602"/>
            <a:ext cx="1137667" cy="686375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582672" y="1341120"/>
            <a:ext cx="92608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474" y="495299"/>
            <a:ext cx="885385" cy="572613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9059117" y="563880"/>
            <a:ext cx="0" cy="49535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6033" y="1862137"/>
            <a:ext cx="9032875" cy="443547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928157" y="3019426"/>
            <a:ext cx="2174875" cy="1442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chemeClr val="tx1"/>
                </a:solidFill>
              </a:rPr>
              <a:t>развивать совместные научные исследования с учеными не только из стран БРИКС, но и всего мира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411816" y="4746626"/>
            <a:ext cx="1758950" cy="4688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dirty="0">
                <a:solidFill>
                  <a:schemeClr val="tx1"/>
                </a:solidFill>
              </a:rPr>
              <a:t>Задачи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311247" y="4746626"/>
            <a:ext cx="1763712" cy="538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>
                <a:solidFill>
                  <a:schemeClr val="tx1"/>
                </a:solidFill>
              </a:rPr>
              <a:t>Результат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776927" y="3442493"/>
            <a:ext cx="2198687" cy="1560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chemeClr val="tx1"/>
                </a:solidFill>
              </a:rPr>
              <a:t>нарастить исследовательский потенциал университета в области правовых наук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711697" y="3019956"/>
            <a:ext cx="2147887" cy="1573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chemeClr val="tx1"/>
                </a:solidFill>
              </a:rPr>
              <a:t>повысить узнаваемость университета среди известных юридических школ стран БРИКС</a:t>
            </a:r>
          </a:p>
        </p:txBody>
      </p:sp>
    </p:spTree>
    <p:extLst>
      <p:ext uri="{BB962C8B-B14F-4D97-AF65-F5344CB8AC3E}">
        <p14:creationId xmlns:p14="http://schemas.microsoft.com/office/powerpoint/2010/main" val="329786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6092" y="329607"/>
            <a:ext cx="6582408" cy="903758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400"/>
              </a:spcBef>
            </a:pPr>
            <a:r>
              <a:rPr lang="en-US" altLang="ru-RU" sz="2800" b="1" dirty="0">
                <a:solidFill>
                  <a:srgbClr val="7030A0"/>
                </a:solidFill>
              </a:rPr>
              <a:t>BRICS Law Journal</a:t>
            </a:r>
            <a:endParaRPr lang="ru-RU" sz="2800" dirty="0">
              <a:latin typeface="Fira Sans Book" panose="020B05030500000200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270" y="452602"/>
            <a:ext cx="1137667" cy="686375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582672" y="1341120"/>
            <a:ext cx="92608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474" y="495299"/>
            <a:ext cx="885385" cy="572613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9059117" y="563880"/>
            <a:ext cx="0" cy="49535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2233" y="1647296"/>
            <a:ext cx="2982913" cy="4206875"/>
          </a:xfrm>
          <a:prstGeom prst="rect">
            <a:avLst/>
          </a:prstGeom>
          <a:noFill/>
        </p:spPr>
      </p:pic>
      <p:sp>
        <p:nvSpPr>
          <p:cNvPr id="14" name="Прямоугольник 10"/>
          <p:cNvSpPr>
            <a:spLocks noChangeArrowheads="1"/>
          </p:cNvSpPr>
          <p:nvPr/>
        </p:nvSpPr>
        <p:spPr bwMode="auto">
          <a:xfrm>
            <a:off x="4728633" y="1427693"/>
            <a:ext cx="455656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800" b="1" u="sng" dirty="0">
                <a:solidFill>
                  <a:srgbClr val="C00000"/>
                </a:solidFill>
              </a:rPr>
              <a:t>Краткосрочные цели </a:t>
            </a:r>
            <a:endParaRPr lang="ru-RU" altLang="ru-RU" sz="2800" b="1" u="sng" dirty="0" smtClean="0">
              <a:solidFill>
                <a:srgbClr val="C00000"/>
              </a:solidFill>
            </a:endParaRPr>
          </a:p>
          <a:p>
            <a:r>
              <a:rPr lang="ru-RU" altLang="ru-RU" sz="2800" b="1" u="sng" dirty="0" smtClean="0">
                <a:solidFill>
                  <a:srgbClr val="C00000"/>
                </a:solidFill>
              </a:rPr>
              <a:t>и </a:t>
            </a:r>
            <a:r>
              <a:rPr lang="ru-RU" altLang="ru-RU" sz="2800" b="1" u="sng" dirty="0">
                <a:solidFill>
                  <a:srgbClr val="C00000"/>
                </a:solidFill>
              </a:rPr>
              <a:t>ближайшие перспективы:</a:t>
            </a:r>
            <a:r>
              <a:rPr lang="ru-RU" altLang="ru-RU" sz="2800" b="1" dirty="0">
                <a:solidFill>
                  <a:srgbClr val="7030A0"/>
                </a:solidFill>
              </a:rPr>
              <a:t/>
            </a:r>
            <a:br>
              <a:rPr lang="ru-RU" altLang="ru-RU" sz="2800" b="1" dirty="0">
                <a:solidFill>
                  <a:srgbClr val="7030A0"/>
                </a:solidFill>
              </a:rPr>
            </a:br>
            <a:endParaRPr lang="ru-RU" altLang="ru-RU" sz="2800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987" y="2502763"/>
            <a:ext cx="352425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151" y="3091391"/>
            <a:ext cx="30734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142" y="3810529"/>
            <a:ext cx="27717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151" y="4619307"/>
            <a:ext cx="3061516" cy="153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142" y="5011419"/>
            <a:ext cx="2623080" cy="1106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5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6092" y="329607"/>
            <a:ext cx="6582408" cy="903758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400"/>
              </a:spcBef>
            </a:pPr>
            <a:r>
              <a:rPr lang="en-US" altLang="ru-RU" sz="2800" b="1" dirty="0">
                <a:solidFill>
                  <a:srgbClr val="7030A0"/>
                </a:solidFill>
              </a:rPr>
              <a:t>BRICS Law Journal</a:t>
            </a:r>
            <a:endParaRPr lang="ru-RU" sz="2800" dirty="0">
              <a:latin typeface="Fira Sans Book" panose="020B05030500000200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270" y="452602"/>
            <a:ext cx="1137667" cy="686375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582672" y="1341120"/>
            <a:ext cx="92608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474" y="495299"/>
            <a:ext cx="885385" cy="572613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9059117" y="563880"/>
            <a:ext cx="0" cy="49535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одержимое 6"/>
          <p:cNvSpPr txBox="1">
            <a:spLocks/>
          </p:cNvSpPr>
          <p:nvPr/>
        </p:nvSpPr>
        <p:spPr>
          <a:xfrm>
            <a:off x="164572" y="1746250"/>
            <a:ext cx="10351028" cy="4105275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>
            <a:lvl1pPr marL="0" indent="0" algn="ctr" defTabSz="1043056" rtl="0" eaLnBrk="1" latinLnBrk="0" hangingPunct="1">
              <a:lnSpc>
                <a:spcPct val="90000"/>
              </a:lnSpc>
              <a:spcBef>
                <a:spcPts val="1141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altLang="ru-RU" b="1" u="sng" dirty="0" smtClean="0">
                <a:solidFill>
                  <a:srgbClr val="C00000"/>
                </a:solidFill>
              </a:rPr>
              <a:t>Контакты:</a:t>
            </a:r>
          </a:p>
          <a:p>
            <a:pPr algn="l"/>
            <a:r>
              <a:rPr lang="ru-RU" altLang="ru-RU" dirty="0" smtClean="0"/>
              <a:t>Главный редактор – </a:t>
            </a:r>
            <a:r>
              <a:rPr lang="ru-RU" altLang="ru-RU" b="1" dirty="0" err="1" smtClean="0"/>
              <a:t>Малешин</a:t>
            </a:r>
            <a:r>
              <a:rPr lang="ru-RU" altLang="ru-RU" b="1" dirty="0" smtClean="0"/>
              <a:t> Дмитрий Ярославович</a:t>
            </a:r>
            <a:r>
              <a:rPr lang="ru-RU" altLang="ru-RU" dirty="0" smtClean="0"/>
              <a:t>, профессор МГУ им. М.В. Ломоносова и НИУ «ВШЭ», </a:t>
            </a:r>
            <a:r>
              <a:rPr lang="ru-RU" altLang="ru-RU" dirty="0" smtClean="0">
                <a:hlinkClick r:id="rId4"/>
              </a:rPr>
              <a:t>dmitry.maleshin@gmail.com</a:t>
            </a:r>
            <a:r>
              <a:rPr lang="ru-RU" altLang="ru-RU" dirty="0" smtClean="0"/>
              <a:t> </a:t>
            </a:r>
          </a:p>
          <a:p>
            <a:pPr algn="l"/>
            <a:r>
              <a:rPr lang="ru-RU" altLang="ru-RU" dirty="0" smtClean="0"/>
              <a:t>Заместитель главного редактора – </a:t>
            </a:r>
            <a:r>
              <a:rPr lang="ru-RU" altLang="ru-RU" b="1" dirty="0" err="1" smtClean="0"/>
              <a:t>Марочкин</a:t>
            </a:r>
            <a:r>
              <a:rPr lang="ru-RU" altLang="ru-RU" b="1" dirty="0" smtClean="0"/>
              <a:t> Сергей Юрьевич</a:t>
            </a:r>
            <a:r>
              <a:rPr lang="ru-RU" altLang="ru-RU" dirty="0" smtClean="0"/>
              <a:t>, директор Института государства и права </a:t>
            </a:r>
            <a:r>
              <a:rPr lang="ru-RU" altLang="ru-RU" dirty="0" err="1" smtClean="0"/>
              <a:t>ТюмГУ</a:t>
            </a:r>
            <a:r>
              <a:rPr lang="ru-RU" altLang="ru-RU" dirty="0" smtClean="0"/>
              <a:t>, профессор </a:t>
            </a:r>
            <a:r>
              <a:rPr lang="en-US" altLang="ru-RU" dirty="0" smtClean="0">
                <a:hlinkClick r:id="rId5"/>
              </a:rPr>
              <a:t>s.y.marochkin@utmn.ru</a:t>
            </a:r>
            <a:r>
              <a:rPr lang="ru-RU" altLang="ru-RU" dirty="0" smtClean="0"/>
              <a:t> </a:t>
            </a:r>
          </a:p>
          <a:p>
            <a:pPr algn="l"/>
            <a:r>
              <a:rPr lang="ru-RU" altLang="ru-RU" dirty="0" smtClean="0"/>
              <a:t>Ответственный редактор – </a:t>
            </a:r>
            <a:r>
              <a:rPr lang="ru-RU" altLang="ru-RU" b="1" dirty="0" err="1" smtClean="0"/>
              <a:t>Гладун</a:t>
            </a:r>
            <a:r>
              <a:rPr lang="ru-RU" altLang="ru-RU" b="1" dirty="0" smtClean="0"/>
              <a:t> Елена Федоровна</a:t>
            </a:r>
            <a:r>
              <a:rPr lang="ru-RU" altLang="ru-RU" dirty="0" smtClean="0"/>
              <a:t>, доцент кафедры административного и финансового права Института государства и права </a:t>
            </a:r>
            <a:r>
              <a:rPr lang="ru-RU" altLang="ru-RU" dirty="0" err="1" smtClean="0"/>
              <a:t>ТюмГУ</a:t>
            </a:r>
            <a:r>
              <a:rPr lang="ru-RU" altLang="ru-RU" dirty="0" smtClean="0"/>
              <a:t>, </a:t>
            </a:r>
            <a:r>
              <a:rPr lang="ru-RU" altLang="ru-RU" dirty="0" err="1" smtClean="0"/>
              <a:t>к.ю.н</a:t>
            </a:r>
            <a:r>
              <a:rPr lang="ru-RU" altLang="ru-RU" dirty="0" smtClean="0"/>
              <a:t>. </a:t>
            </a:r>
            <a:r>
              <a:rPr lang="en-US" altLang="ru-RU" dirty="0" smtClean="0">
                <a:hlinkClick r:id="rId6"/>
              </a:rPr>
              <a:t>efgladun@yandex.ru</a:t>
            </a:r>
            <a:r>
              <a:rPr lang="en-US" altLang="ru-RU" dirty="0" smtClean="0"/>
              <a:t>  </a:t>
            </a: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9851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459" y="683762"/>
            <a:ext cx="3008923" cy="1815333"/>
          </a:xfrm>
          <a:prstGeom prst="rect">
            <a:avLst/>
          </a:prstGeom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148856" y="3829077"/>
            <a:ext cx="10388010" cy="1632267"/>
          </a:xfrm>
          <a:prstGeom prst="rect">
            <a:avLst/>
          </a:prstGeom>
        </p:spPr>
        <p:txBody>
          <a:bodyPr vert="horz" lIns="104306" tIns="52153" rIns="104306" bIns="52153" rtlCol="0">
            <a:noAutofit/>
          </a:bodyPr>
          <a:lstStyle>
            <a:lvl1pPr marL="0" indent="0" algn="ctr" defTabSz="1043056" rtl="0" eaLnBrk="1" latinLnBrk="0" hangingPunct="1">
              <a:lnSpc>
                <a:spcPct val="90000"/>
              </a:lnSpc>
              <a:spcBef>
                <a:spcPts val="1141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ru-RU" sz="5400" b="1" dirty="0" smtClean="0">
                <a:solidFill>
                  <a:srgbClr val="00B0F0"/>
                </a:solidFill>
                <a:latin typeface="Fira Sans Light" panose="020B0403050000020004" pitchFamily="34" charset="0"/>
              </a:rPr>
              <a:t>СПАСИБО</a:t>
            </a:r>
            <a:r>
              <a:rPr lang="en-US" sz="5400" b="1" dirty="0" smtClean="0">
                <a:solidFill>
                  <a:srgbClr val="00B0F0"/>
                </a:solidFill>
                <a:latin typeface="Fira Sans Light" panose="020B0403050000020004" pitchFamily="34" charset="0"/>
              </a:rPr>
              <a:t> </a:t>
            </a:r>
            <a:r>
              <a:rPr lang="ru-RU" sz="5400" b="1" dirty="0" smtClean="0">
                <a:solidFill>
                  <a:srgbClr val="00B0F0"/>
                </a:solidFill>
                <a:latin typeface="Fira Sans Light" panose="020B0403050000020004" pitchFamily="34" charset="0"/>
              </a:rPr>
              <a:t>ЗА ВНИМАНИЕ!</a:t>
            </a:r>
            <a:endParaRPr lang="ru-RU" sz="5400" b="1" dirty="0">
              <a:solidFill>
                <a:srgbClr val="00B0F0"/>
              </a:solidFill>
              <a:latin typeface="Fira Sans Light" panose="020B04030500000200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21" y="6154112"/>
            <a:ext cx="2626197" cy="49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91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6092" y="329607"/>
            <a:ext cx="6582408" cy="903758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400"/>
              </a:spcBef>
            </a:pPr>
            <a:r>
              <a:rPr lang="en-US" altLang="ru-RU" sz="2800" b="1" dirty="0">
                <a:solidFill>
                  <a:srgbClr val="7030A0"/>
                </a:solidFill>
              </a:rPr>
              <a:t>BRICS Law Journal</a:t>
            </a:r>
            <a:endParaRPr lang="ru-RU" sz="2800" dirty="0">
              <a:latin typeface="Fira Sans Book" panose="020B05030500000200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270" y="452602"/>
            <a:ext cx="1137667" cy="686375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582672" y="1341120"/>
            <a:ext cx="92608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474" y="495299"/>
            <a:ext cx="885385" cy="572613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9059117" y="563880"/>
            <a:ext cx="0" cy="49535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2"/>
          <p:cNvSpPr txBox="1">
            <a:spLocks/>
          </p:cNvSpPr>
          <p:nvPr/>
        </p:nvSpPr>
        <p:spPr>
          <a:xfrm>
            <a:off x="946152" y="1808961"/>
            <a:ext cx="9061448" cy="2009875"/>
          </a:xfrm>
          <a:prstGeom prst="rect">
            <a:avLst/>
          </a:prstGeom>
        </p:spPr>
        <p:txBody>
          <a:bodyPr vert="horz" lIns="104306" tIns="52153" rIns="104306" bIns="52153" rtlCol="0">
            <a:noAutofit/>
          </a:bodyPr>
          <a:lstStyle>
            <a:lvl1pPr marL="0" indent="0" algn="ctr" defTabSz="1043056" rtl="0" eaLnBrk="1" latinLnBrk="0" hangingPunct="1">
              <a:lnSpc>
                <a:spcPct val="90000"/>
              </a:lnSpc>
              <a:spcBef>
                <a:spcPts val="1141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altLang="ru-RU" sz="2800" dirty="0"/>
              <a:t>В  2016 году в рамках программы повышения конкурентоспособности российских вузов 5-100 </a:t>
            </a:r>
            <a:r>
              <a:rPr lang="ru-RU" altLang="ru-RU" sz="2800" b="1" dirty="0"/>
              <a:t>Тюменский государственный университет </a:t>
            </a:r>
            <a:r>
              <a:rPr lang="ru-RU" altLang="ru-RU" sz="2800" dirty="0"/>
              <a:t>стал учредителем  </a:t>
            </a:r>
            <a:r>
              <a:rPr lang="en-US" altLang="ru-RU" sz="2800" dirty="0" err="1"/>
              <a:t>юридическ</a:t>
            </a:r>
            <a:r>
              <a:rPr lang="ru-RU" altLang="ru-RU" sz="2800" dirty="0"/>
              <a:t>ого</a:t>
            </a:r>
            <a:r>
              <a:rPr lang="en-US" altLang="ru-RU" sz="2800" dirty="0"/>
              <a:t> </a:t>
            </a:r>
            <a:r>
              <a:rPr lang="en-US" altLang="ru-RU" sz="2800" dirty="0" err="1"/>
              <a:t>академическ</a:t>
            </a:r>
            <a:r>
              <a:rPr lang="ru-RU" altLang="ru-RU" sz="2800" dirty="0"/>
              <a:t>ого</a:t>
            </a:r>
            <a:r>
              <a:rPr lang="en-US" altLang="ru-RU" sz="2800" dirty="0"/>
              <a:t> </a:t>
            </a:r>
            <a:r>
              <a:rPr lang="en-US" altLang="ru-RU" sz="2800" dirty="0" err="1"/>
              <a:t>журнал</a:t>
            </a:r>
            <a:r>
              <a:rPr lang="ru-RU" altLang="ru-RU" sz="2800" dirty="0"/>
              <a:t>а</a:t>
            </a:r>
            <a:r>
              <a:rPr lang="ru-RU" altLang="ru-RU" sz="2800" b="1" dirty="0"/>
              <a:t> BRICS </a:t>
            </a:r>
            <a:r>
              <a:rPr lang="ru-RU" altLang="ru-RU" sz="2800" b="1" dirty="0" err="1"/>
              <a:t>Law</a:t>
            </a:r>
            <a:r>
              <a:rPr lang="ru-RU" altLang="ru-RU" sz="2800" b="1" dirty="0"/>
              <a:t> </a:t>
            </a:r>
            <a:r>
              <a:rPr lang="ru-RU" altLang="ru-RU" sz="2800" b="1" dirty="0" err="1"/>
              <a:t>Journal</a:t>
            </a:r>
            <a:endParaRPr lang="ru-RU" altLang="ru-RU" sz="2800" b="1" dirty="0"/>
          </a:p>
          <a:p>
            <a:pPr algn="l"/>
            <a:endParaRPr lang="ru-RU" sz="2800" b="1" dirty="0">
              <a:latin typeface="Fira Sans Bold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83" b="14195"/>
          <a:stretch>
            <a:fillRect/>
          </a:stretch>
        </p:blipFill>
        <p:spPr>
          <a:xfrm>
            <a:off x="946152" y="4274080"/>
            <a:ext cx="4618038" cy="1743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379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6092" y="329607"/>
            <a:ext cx="6582408" cy="903758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400"/>
              </a:spcBef>
            </a:pPr>
            <a:r>
              <a:rPr lang="en-US" altLang="ru-RU" sz="2800" b="1" dirty="0">
                <a:solidFill>
                  <a:srgbClr val="7030A0"/>
                </a:solidFill>
              </a:rPr>
              <a:t>BRICS Law Journal</a:t>
            </a:r>
            <a:endParaRPr lang="ru-RU" sz="2800" dirty="0">
              <a:latin typeface="Fira Sans Book" panose="020B05030500000200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270" y="452602"/>
            <a:ext cx="1137667" cy="686375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582672" y="1341120"/>
            <a:ext cx="92608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474" y="495299"/>
            <a:ext cx="885385" cy="572613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9059117" y="563880"/>
            <a:ext cx="0" cy="49535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2233" y="1647296"/>
            <a:ext cx="2982913" cy="4206875"/>
          </a:xfrm>
          <a:prstGeom prst="rect">
            <a:avLst/>
          </a:prstGeom>
          <a:noFill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07" b="49802"/>
          <a:stretch>
            <a:fillRect/>
          </a:stretch>
        </p:blipFill>
        <p:spPr bwMode="auto">
          <a:xfrm>
            <a:off x="4311386" y="1631475"/>
            <a:ext cx="2373313" cy="234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0"/>
          <p:cNvSpPr>
            <a:spLocks noChangeArrowheads="1"/>
          </p:cNvSpPr>
          <p:nvPr/>
        </p:nvSpPr>
        <p:spPr bwMode="auto">
          <a:xfrm>
            <a:off x="4476487" y="1772761"/>
            <a:ext cx="21717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600" b="1" dirty="0"/>
              <a:t>П</a:t>
            </a:r>
            <a:r>
              <a:rPr lang="en-US" altLang="ru-RU" sz="1600" b="1" dirty="0" err="1"/>
              <a:t>ервы</a:t>
            </a:r>
            <a:r>
              <a:rPr lang="ru-RU" altLang="ru-RU" sz="1600" b="1" dirty="0"/>
              <a:t>й</a:t>
            </a:r>
            <a:r>
              <a:rPr lang="en-US" altLang="ru-RU" sz="1600" b="1" dirty="0"/>
              <a:t> в </a:t>
            </a:r>
            <a:r>
              <a:rPr lang="en-US" altLang="ru-RU" sz="1600" b="1" dirty="0" err="1"/>
              <a:t>мире</a:t>
            </a:r>
            <a:r>
              <a:rPr lang="en-US" altLang="ru-RU" sz="1600" b="1" dirty="0"/>
              <a:t> </a:t>
            </a:r>
            <a:r>
              <a:rPr lang="en-US" altLang="ru-RU" sz="1600" b="1" dirty="0" err="1"/>
              <a:t>юридически</a:t>
            </a:r>
            <a:r>
              <a:rPr lang="ru-RU" altLang="ru-RU" sz="1600" b="1" dirty="0"/>
              <a:t>й</a:t>
            </a:r>
            <a:r>
              <a:rPr lang="en-US" altLang="ru-RU" sz="1600" b="1" dirty="0"/>
              <a:t> </a:t>
            </a:r>
            <a:r>
              <a:rPr lang="en-US" altLang="ru-RU" sz="1600" b="1" dirty="0" err="1"/>
              <a:t>академически</a:t>
            </a:r>
            <a:r>
              <a:rPr lang="ru-RU" altLang="ru-RU" sz="1600" b="1" dirty="0"/>
              <a:t>й</a:t>
            </a:r>
            <a:r>
              <a:rPr lang="en-US" altLang="ru-RU" sz="1600" b="1" dirty="0"/>
              <a:t> </a:t>
            </a:r>
            <a:r>
              <a:rPr lang="en-US" altLang="ru-RU" sz="1600" b="1" dirty="0" err="1"/>
              <a:t>журнал</a:t>
            </a:r>
            <a:r>
              <a:rPr lang="en-US" altLang="ru-RU" sz="1600" b="1" dirty="0"/>
              <a:t>, </a:t>
            </a:r>
            <a:r>
              <a:rPr lang="en-US" altLang="ru-RU" sz="1600" b="1" dirty="0" err="1"/>
              <a:t>освещающи</a:t>
            </a:r>
            <a:r>
              <a:rPr lang="ru-RU" altLang="ru-RU" sz="1600" b="1" dirty="0"/>
              <a:t>й</a:t>
            </a:r>
            <a:r>
              <a:rPr lang="en-US" altLang="ru-RU" sz="1600" b="1" dirty="0"/>
              <a:t> </a:t>
            </a:r>
            <a:r>
              <a:rPr lang="en-US" altLang="ru-RU" sz="1600" b="1" dirty="0" err="1"/>
              <a:t>правовые</a:t>
            </a:r>
            <a:r>
              <a:rPr lang="en-US" altLang="ru-RU" sz="1600" b="1" dirty="0"/>
              <a:t> </a:t>
            </a:r>
            <a:r>
              <a:rPr lang="en-US" altLang="ru-RU" sz="1600" b="1" dirty="0" err="1"/>
              <a:t>аспекты</a:t>
            </a:r>
            <a:r>
              <a:rPr lang="en-US" altLang="ru-RU" sz="1600" b="1" dirty="0"/>
              <a:t> </a:t>
            </a:r>
            <a:r>
              <a:rPr lang="en-US" altLang="ru-RU" sz="1600" b="1" dirty="0" err="1"/>
              <a:t>стран</a:t>
            </a:r>
            <a:r>
              <a:rPr lang="en-US" altLang="ru-RU" sz="1600" b="1" dirty="0"/>
              <a:t> </a:t>
            </a:r>
            <a:r>
              <a:rPr lang="en-US" altLang="ru-RU" sz="1600" b="1" dirty="0" err="1"/>
              <a:t>группы</a:t>
            </a:r>
            <a:r>
              <a:rPr lang="en-US" altLang="ru-RU" sz="1600" b="1" dirty="0"/>
              <a:t> БРИКС </a:t>
            </a:r>
            <a:endParaRPr lang="ru-RU" altLang="ru-RU" sz="1600" b="1" dirty="0"/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60" r="48354"/>
          <a:stretch>
            <a:fillRect/>
          </a:stretch>
        </p:blipFill>
        <p:spPr bwMode="auto">
          <a:xfrm>
            <a:off x="5381361" y="4285721"/>
            <a:ext cx="2268537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1"/>
          <p:cNvSpPr>
            <a:spLocks noChangeArrowheads="1"/>
          </p:cNvSpPr>
          <p:nvPr/>
        </p:nvSpPr>
        <p:spPr bwMode="auto">
          <a:xfrm>
            <a:off x="5498043" y="4419600"/>
            <a:ext cx="2300288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600" b="1" dirty="0"/>
              <a:t>С</a:t>
            </a:r>
            <a:r>
              <a:rPr lang="en-US" altLang="ru-RU" sz="1600" b="1" dirty="0" err="1"/>
              <a:t>оздан</a:t>
            </a:r>
            <a:r>
              <a:rPr lang="en-US" altLang="ru-RU" sz="1600" b="1" dirty="0"/>
              <a:t> в 2014 </a:t>
            </a:r>
            <a:r>
              <a:rPr lang="en-US" altLang="ru-RU" sz="1600" b="1" dirty="0" err="1"/>
              <a:t>по</a:t>
            </a:r>
            <a:r>
              <a:rPr lang="en-US" altLang="ru-RU" sz="1600" b="1" dirty="0"/>
              <a:t> </a:t>
            </a:r>
            <a:r>
              <a:rPr lang="en-US" altLang="ru-RU" sz="1600" b="1" dirty="0" err="1"/>
              <a:t>инициативе</a:t>
            </a:r>
            <a:r>
              <a:rPr lang="en-US" altLang="ru-RU" sz="1600" b="1" dirty="0"/>
              <a:t> </a:t>
            </a:r>
            <a:r>
              <a:rPr lang="en-US" altLang="ru-RU" sz="1600" b="1" dirty="0" err="1"/>
              <a:t>академической</a:t>
            </a:r>
            <a:r>
              <a:rPr lang="en-US" altLang="ru-RU" sz="1600" b="1" dirty="0"/>
              <a:t> </a:t>
            </a:r>
            <a:r>
              <a:rPr lang="en-US" altLang="ru-RU" sz="1600" b="1" dirty="0" err="1"/>
              <a:t>общественности</a:t>
            </a:r>
            <a:r>
              <a:rPr lang="en-US" altLang="ru-RU" sz="1600" b="1" dirty="0"/>
              <a:t> </a:t>
            </a:r>
            <a:r>
              <a:rPr lang="en-US" altLang="ru-RU" sz="1600" b="1" dirty="0" err="1"/>
              <a:t>Бразилии</a:t>
            </a:r>
            <a:r>
              <a:rPr lang="en-US" altLang="ru-RU" sz="1600" b="1" dirty="0"/>
              <a:t>, </a:t>
            </a:r>
            <a:r>
              <a:rPr lang="en-US" altLang="ru-RU" sz="1600" b="1" dirty="0" err="1"/>
              <a:t>России</a:t>
            </a:r>
            <a:r>
              <a:rPr lang="en-US" altLang="ru-RU" sz="1600" b="1" dirty="0"/>
              <a:t>, </a:t>
            </a:r>
            <a:r>
              <a:rPr lang="en-US" altLang="ru-RU" sz="1600" b="1" dirty="0" err="1"/>
              <a:t>Индии</a:t>
            </a:r>
            <a:r>
              <a:rPr lang="en-US" altLang="ru-RU" sz="1600" b="1" dirty="0"/>
              <a:t>, </a:t>
            </a:r>
            <a:r>
              <a:rPr lang="en-US" altLang="ru-RU" sz="1600" b="1" dirty="0" err="1"/>
              <a:t>Китая</a:t>
            </a:r>
            <a:r>
              <a:rPr lang="en-US" altLang="ru-RU" sz="1600" b="1" dirty="0"/>
              <a:t>, </a:t>
            </a:r>
            <a:r>
              <a:rPr lang="en-US" altLang="ru-RU" sz="1600" b="1" dirty="0" smtClean="0"/>
              <a:t>ЮА</a:t>
            </a:r>
            <a:r>
              <a:rPr lang="ru-RU" altLang="ru-RU" sz="1600" b="1" dirty="0" smtClean="0"/>
              <a:t>Р</a:t>
            </a:r>
            <a:endParaRPr lang="ru-RU" altLang="ru-RU" sz="1600" b="1" dirty="0"/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96" b="48717"/>
          <a:stretch>
            <a:fillRect/>
          </a:stretch>
        </p:blipFill>
        <p:spPr bwMode="auto">
          <a:xfrm>
            <a:off x="7912101" y="1769533"/>
            <a:ext cx="2535237" cy="251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13"/>
          <p:cNvSpPr>
            <a:spLocks noChangeArrowheads="1"/>
          </p:cNvSpPr>
          <p:nvPr/>
        </p:nvSpPr>
        <p:spPr bwMode="auto">
          <a:xfrm>
            <a:off x="8062119" y="2033588"/>
            <a:ext cx="22352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ru-RU" sz="1600" b="1" dirty="0" err="1"/>
              <a:t>Индексируется</a:t>
            </a:r>
            <a:r>
              <a:rPr lang="en-US" altLang="ru-RU" sz="1600" b="1" dirty="0"/>
              <a:t> </a:t>
            </a:r>
            <a:r>
              <a:rPr lang="en-US" altLang="ru-RU" sz="1600" b="1" dirty="0" err="1"/>
              <a:t>международными</a:t>
            </a:r>
            <a:r>
              <a:rPr lang="en-US" altLang="ru-RU" sz="1600" b="1" dirty="0"/>
              <a:t> </a:t>
            </a:r>
            <a:r>
              <a:rPr lang="en-US" altLang="ru-RU" sz="1600" b="1" dirty="0" err="1" smtClean="0"/>
              <a:t>агентствами</a:t>
            </a:r>
            <a:r>
              <a:rPr lang="ru-RU" altLang="ru-RU" sz="1600" b="1" dirty="0" smtClean="0"/>
              <a:t> и БД (СКОПУС)</a:t>
            </a:r>
            <a:r>
              <a:rPr lang="en-US" altLang="ru-RU" sz="1600" b="1" dirty="0" smtClean="0"/>
              <a:t>, </a:t>
            </a:r>
            <a:endParaRPr lang="ru-RU" altLang="ru-RU" sz="1600" b="1" dirty="0" smtClean="0"/>
          </a:p>
          <a:p>
            <a:pPr eaLnBrk="1" hangingPunct="1"/>
            <a:r>
              <a:rPr lang="en-US" altLang="ru-RU" sz="1600" b="1" dirty="0" err="1" smtClean="0"/>
              <a:t>включен</a:t>
            </a:r>
            <a:r>
              <a:rPr lang="en-US" altLang="ru-RU" sz="1600" b="1" dirty="0" smtClean="0"/>
              <a:t> </a:t>
            </a:r>
            <a:r>
              <a:rPr lang="en-US" altLang="ru-RU" sz="1600" b="1" dirty="0"/>
              <a:t>в </a:t>
            </a:r>
            <a:r>
              <a:rPr lang="en-US" altLang="ru-RU" sz="1600" b="1" dirty="0" err="1"/>
              <a:t>международную</a:t>
            </a:r>
            <a:r>
              <a:rPr lang="en-US" altLang="ru-RU" sz="1600" b="1" dirty="0"/>
              <a:t> </a:t>
            </a:r>
            <a:r>
              <a:rPr lang="en-US" altLang="ru-RU" sz="1600" b="1" dirty="0" err="1"/>
              <a:t>исследовательскую</a:t>
            </a:r>
            <a:r>
              <a:rPr lang="en-US" altLang="ru-RU" sz="1600" b="1" dirty="0"/>
              <a:t> </a:t>
            </a:r>
            <a:r>
              <a:rPr lang="en-US" altLang="ru-RU" sz="1600" b="1" dirty="0" err="1"/>
              <a:t>базу</a:t>
            </a:r>
            <a:r>
              <a:rPr lang="en-US" altLang="ru-RU" sz="1600" b="1" dirty="0"/>
              <a:t> </a:t>
            </a:r>
            <a:r>
              <a:rPr lang="en-US" altLang="ru-RU" sz="1600" b="1" dirty="0" err="1"/>
              <a:t>HeinOnline</a:t>
            </a:r>
            <a:endParaRPr lang="ru-RU" alt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27754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6092" y="329607"/>
            <a:ext cx="6582408" cy="903758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400"/>
              </a:spcBef>
            </a:pPr>
            <a:r>
              <a:rPr lang="en-US" altLang="ru-RU" sz="2800" b="1" dirty="0">
                <a:solidFill>
                  <a:srgbClr val="7030A0"/>
                </a:solidFill>
              </a:rPr>
              <a:t>BRICS Law Journal</a:t>
            </a:r>
            <a:endParaRPr lang="ru-RU" sz="2800" dirty="0">
              <a:latin typeface="Fira Sans Book" panose="020B05030500000200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270" y="452602"/>
            <a:ext cx="1137667" cy="686375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582672" y="1341120"/>
            <a:ext cx="92608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474" y="495299"/>
            <a:ext cx="885385" cy="572613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9059117" y="563880"/>
            <a:ext cx="0" cy="49535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2233" y="1647296"/>
            <a:ext cx="2982913" cy="4206875"/>
          </a:xfrm>
          <a:prstGeom prst="rect">
            <a:avLst/>
          </a:prstGeom>
          <a:noFill/>
        </p:spPr>
      </p:pic>
      <p:sp>
        <p:nvSpPr>
          <p:cNvPr id="14" name="Прямоугольник 10"/>
          <p:cNvSpPr>
            <a:spLocks noChangeArrowheads="1"/>
          </p:cNvSpPr>
          <p:nvPr/>
        </p:nvSpPr>
        <p:spPr bwMode="auto">
          <a:xfrm>
            <a:off x="4728633" y="1783293"/>
            <a:ext cx="5280025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u="sng" dirty="0"/>
              <a:t>Печатный </a:t>
            </a:r>
            <a:r>
              <a:rPr lang="en-US" sz="2800" b="1" u="sng" dirty="0"/>
              <a:t>ISSN </a:t>
            </a:r>
            <a:r>
              <a:rPr lang="ru-RU" sz="2800" b="1" u="sng" dirty="0"/>
              <a:t>2409-9058</a:t>
            </a:r>
            <a:r>
              <a:rPr lang="en-US" sz="2800" b="1" u="sng" dirty="0"/>
              <a:t> </a:t>
            </a:r>
          </a:p>
          <a:p>
            <a:pPr>
              <a:defRPr/>
            </a:pPr>
            <a:r>
              <a:rPr lang="ru-RU" sz="2800" b="1" u="sng" dirty="0" err="1"/>
              <a:t>Online</a:t>
            </a:r>
            <a:r>
              <a:rPr lang="ru-RU" sz="2800" b="1" u="sng" dirty="0"/>
              <a:t> ISSN</a:t>
            </a:r>
            <a:r>
              <a:rPr lang="en-US" sz="2800" b="1" u="sng" dirty="0"/>
              <a:t> </a:t>
            </a:r>
            <a:r>
              <a:rPr lang="ru-RU" sz="2800" b="1" u="sng" dirty="0"/>
              <a:t>2412-2343</a:t>
            </a:r>
            <a:endParaRPr lang="en-US" sz="2800" b="1" u="sng" dirty="0"/>
          </a:p>
          <a:p>
            <a:pPr>
              <a:defRPr/>
            </a:pPr>
            <a:endParaRPr lang="en-US" sz="2800" b="1" u="sng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en-US" sz="2800" b="1" u="sng" dirty="0">
                <a:solidFill>
                  <a:srgbClr val="C00000"/>
                </a:solidFill>
              </a:rPr>
              <a:t>C</a:t>
            </a:r>
            <a:r>
              <a:rPr lang="ru-RU" sz="2800" b="1" u="sng" dirty="0" err="1">
                <a:solidFill>
                  <a:srgbClr val="C00000"/>
                </a:solidFill>
              </a:rPr>
              <a:t>айт</a:t>
            </a:r>
            <a:r>
              <a:rPr lang="ru-RU" sz="2800" b="1" u="sng" dirty="0">
                <a:solidFill>
                  <a:srgbClr val="C00000"/>
                </a:solidFill>
              </a:rPr>
              <a:t> журнала </a:t>
            </a:r>
          </a:p>
          <a:p>
            <a:pPr>
              <a:defRPr/>
            </a:pPr>
            <a:r>
              <a:rPr lang="en-US" sz="2800" b="1" dirty="0">
                <a:latin typeface="+mn-lt"/>
                <a:cs typeface="+mn-cs"/>
                <a:hlinkClick r:id="rId5"/>
              </a:rPr>
              <a:t>http://www.bricslawjournal.com/</a:t>
            </a:r>
            <a:endParaRPr lang="ru-RU" sz="2800" b="1" dirty="0">
              <a:latin typeface="+mn-lt"/>
              <a:cs typeface="+mn-cs"/>
              <a:hlinkClick r:id="rId5"/>
            </a:endParaRPr>
          </a:p>
        </p:txBody>
      </p:sp>
      <p:pic>
        <p:nvPicPr>
          <p:cNvPr id="18" name="Picture 9" descr="http://www.bricslawjournal.com/attachments/Image/heinonline_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433" y="4356630"/>
            <a:ext cx="1806575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7" descr="http://www.bricslawjournal.com/attachments/Image/skachannye-fayly-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220" y="5036079"/>
            <a:ext cx="1905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1" descr="http://www.bricslawjournal.com/attachments/Image/skachannye-fayly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608" y="5854171"/>
            <a:ext cx="180340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3" descr="http://www.bricslawjournal.com/attachments/Image/ulrich_t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495" y="4409017"/>
            <a:ext cx="189230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5" descr="http://www.bricslawjournal.com/attachments/Image/unnamed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703" y="5150909"/>
            <a:ext cx="12477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7" descr="http://www.bricslawjournal.com/attachments/Image/logo_social_e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920" y="6160139"/>
            <a:ext cx="194945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Картинки по запросу киберленинка логотип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230" y="4083578"/>
            <a:ext cx="1333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943" y="5548203"/>
            <a:ext cx="2134660" cy="611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766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6092" y="329607"/>
            <a:ext cx="6582408" cy="903758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400"/>
              </a:spcBef>
            </a:pPr>
            <a:r>
              <a:rPr lang="en-US" altLang="ru-RU" sz="2800" b="1" dirty="0">
                <a:solidFill>
                  <a:srgbClr val="7030A0"/>
                </a:solidFill>
              </a:rPr>
              <a:t>BRICS Law Journal</a:t>
            </a:r>
            <a:endParaRPr lang="ru-RU" sz="2800" dirty="0">
              <a:latin typeface="Fira Sans Book" panose="020B05030500000200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270" y="452602"/>
            <a:ext cx="1137667" cy="686375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582672" y="1341120"/>
            <a:ext cx="92608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474" y="495299"/>
            <a:ext cx="885385" cy="572613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9059117" y="563880"/>
            <a:ext cx="0" cy="49535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5"/>
          <p:cNvSpPr txBox="1">
            <a:spLocks/>
          </p:cNvSpPr>
          <p:nvPr/>
        </p:nvSpPr>
        <p:spPr>
          <a:xfrm>
            <a:off x="495300" y="1503363"/>
            <a:ext cx="4821767" cy="1030287"/>
          </a:xfrm>
          <a:prstGeom prst="rect">
            <a:avLst/>
          </a:prstGeom>
        </p:spPr>
        <p:txBody>
          <a:bodyPr vert="horz" lIns="104306" tIns="52153" rIns="104306" bIns="52153" rtlCol="0" anchor="b">
            <a:normAutofit fontScale="85000" lnSpcReduction="10000"/>
          </a:bodyPr>
          <a:lstStyle>
            <a:lvl1pPr algn="ctr" defTabSz="104305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600" b="1" u="sng" dirty="0" smtClean="0">
                <a:solidFill>
                  <a:srgbClr val="C00000"/>
                </a:solidFill>
              </a:rPr>
              <a:t>Цели создания и развития:</a:t>
            </a:r>
            <a:r>
              <a:rPr lang="ru-RU" altLang="ru-RU" sz="3600" b="1" dirty="0" smtClean="0">
                <a:solidFill>
                  <a:srgbClr val="7030A0"/>
                </a:solidFill>
              </a:rPr>
              <a:t/>
            </a:r>
            <a:br>
              <a:rPr lang="ru-RU" altLang="ru-RU" sz="3600" b="1" dirty="0" smtClean="0">
                <a:solidFill>
                  <a:srgbClr val="7030A0"/>
                </a:solidFill>
              </a:rPr>
            </a:br>
            <a:endParaRPr lang="ru-RU" altLang="ru-RU" sz="3600" b="1" dirty="0" smtClean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8762" y="2828925"/>
            <a:ext cx="3373437" cy="1639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ru-RU" sz="1600" b="1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развитие</a:t>
            </a:r>
            <a:r>
              <a:rPr lang="ru-RU" sz="16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российской правовой науки </a:t>
            </a:r>
            <a:r>
              <a:rPr lang="ru-RU" sz="1600" b="1" dirty="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                                </a:t>
            </a:r>
            <a:r>
              <a:rPr lang="ru-RU" sz="1600" dirty="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и </a:t>
            </a:r>
            <a:r>
              <a:rPr lang="ru-RU" sz="16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распространение результатов научных исследований и разработок российской правовой школы в международном научном сообществе</a:t>
            </a:r>
            <a:endParaRPr lang="ru-RU" sz="16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18867" y="2631282"/>
            <a:ext cx="3542965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ru-RU" sz="1600" b="1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формирование</a:t>
            </a:r>
            <a:r>
              <a:rPr lang="ru-RU" sz="16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международной экспертной площадки </a:t>
            </a:r>
            <a:r>
              <a:rPr lang="ru-RU" sz="1600" b="1" dirty="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                    </a:t>
            </a:r>
            <a:r>
              <a:rPr lang="ru-RU" sz="1600" dirty="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для </a:t>
            </a:r>
            <a:r>
              <a:rPr lang="ru-RU" sz="16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анализа процессов, происходящих в современном международном праве и отраслях права стран БРИКС</a:t>
            </a:r>
            <a:endParaRPr lang="ru-RU" sz="16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6" t="4330" r="13025" b="12901"/>
          <a:stretch>
            <a:fillRect/>
          </a:stretch>
        </p:blipFill>
        <p:spPr bwMode="auto">
          <a:xfrm>
            <a:off x="3799946" y="2374899"/>
            <a:ext cx="2789237" cy="293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3152247" y="5509683"/>
            <a:ext cx="5157787" cy="1181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ru-RU" sz="1600" b="1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создание благоприятных условий</a:t>
            </a:r>
            <a:r>
              <a:rPr lang="ru-RU" sz="16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                            для </a:t>
            </a:r>
            <a:r>
              <a:rPr lang="ru-RU" sz="16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повышения уровня научных исследований российских ученых в области права</a:t>
            </a:r>
            <a:endParaRPr lang="ru-RU" sz="20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78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6092" y="329607"/>
            <a:ext cx="6582408" cy="903758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400"/>
              </a:spcBef>
            </a:pPr>
            <a:r>
              <a:rPr lang="en-US" altLang="ru-RU" sz="2800" b="1" dirty="0">
                <a:solidFill>
                  <a:srgbClr val="7030A0"/>
                </a:solidFill>
              </a:rPr>
              <a:t>BRICS Law Journal</a:t>
            </a:r>
            <a:endParaRPr lang="ru-RU" sz="2800" dirty="0">
              <a:latin typeface="Fira Sans Book" panose="020B05030500000200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270" y="452602"/>
            <a:ext cx="1137667" cy="686375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582672" y="1341120"/>
            <a:ext cx="92608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474" y="495299"/>
            <a:ext cx="885385" cy="572613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9059117" y="563880"/>
            <a:ext cx="0" cy="49535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одержимое 6"/>
          <p:cNvSpPr txBox="1">
            <a:spLocks/>
          </p:cNvSpPr>
          <p:nvPr/>
        </p:nvSpPr>
        <p:spPr>
          <a:xfrm>
            <a:off x="582672" y="1624013"/>
            <a:ext cx="5181600" cy="4351337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>
            <a:lvl1pPr marL="0" indent="0" algn="ctr" defTabSz="1043056" rtl="0" eaLnBrk="1" latinLnBrk="0" hangingPunct="1">
              <a:lnSpc>
                <a:spcPct val="90000"/>
              </a:lnSpc>
              <a:spcBef>
                <a:spcPts val="1141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altLang="ru-RU" b="1" u="sng" dirty="0" smtClean="0">
                <a:solidFill>
                  <a:srgbClr val="C00000"/>
                </a:solidFill>
              </a:rPr>
              <a:t>Миссия журнала:</a:t>
            </a:r>
          </a:p>
          <a:p>
            <a:pPr algn="l"/>
            <a:r>
              <a:rPr lang="ru-RU" altLang="ru-RU" sz="2000" dirty="0" smtClean="0"/>
              <a:t>обеспечение равноправной дискуссии российских юристов с зарубежными экспертами в области права</a:t>
            </a:r>
          </a:p>
          <a:p>
            <a:pPr algn="l"/>
            <a:r>
              <a:rPr lang="ru-RU" altLang="ru-RU" sz="2000" dirty="0" smtClean="0"/>
              <a:t>продвижение российского права, российской правовой школы, равно как и права стран БРИКС, в международном научном сообществе</a:t>
            </a:r>
          </a:p>
          <a:p>
            <a:pPr algn="l"/>
            <a:r>
              <a:rPr lang="ru-RU" altLang="ru-RU" sz="2000" dirty="0" smtClean="0"/>
              <a:t>повышения «узнаваемости» отечественных учёных и практиков за рубежом </a:t>
            </a:r>
          </a:p>
          <a:p>
            <a:pPr algn="l"/>
            <a:r>
              <a:rPr lang="ru-RU" altLang="ru-RU" sz="2000" dirty="0" smtClean="0"/>
              <a:t>укрепление престижа российских высших учебных заведений на международном уровне</a:t>
            </a:r>
          </a:p>
          <a:p>
            <a:pPr>
              <a:buFontTx/>
              <a:buChar char="-"/>
            </a:pPr>
            <a:endParaRPr lang="ru-RU" altLang="ru-RU" sz="2000" dirty="0" smtClean="0"/>
          </a:p>
          <a:p>
            <a:endParaRPr lang="ru-RU" altLang="ru-RU" sz="2000" b="1" u="sng" dirty="0" smtClean="0">
              <a:solidFill>
                <a:srgbClr val="C00000"/>
              </a:solidFill>
            </a:endParaRP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64271" y="1916987"/>
            <a:ext cx="4768261" cy="38742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095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6092" y="329607"/>
            <a:ext cx="6582408" cy="903758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400"/>
              </a:spcBef>
            </a:pPr>
            <a:r>
              <a:rPr lang="en-US" altLang="ru-RU" sz="2800" b="1" dirty="0">
                <a:solidFill>
                  <a:srgbClr val="7030A0"/>
                </a:solidFill>
              </a:rPr>
              <a:t>BRICS Law Journal</a:t>
            </a:r>
            <a:endParaRPr lang="ru-RU" sz="2800" dirty="0">
              <a:latin typeface="Fira Sans Book" panose="020B05030500000200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270" y="452602"/>
            <a:ext cx="1137667" cy="686375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582672" y="1341120"/>
            <a:ext cx="92608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474" y="495299"/>
            <a:ext cx="885385" cy="572613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9059117" y="563880"/>
            <a:ext cx="0" cy="49535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одержимое 6"/>
          <p:cNvSpPr txBox="1">
            <a:spLocks/>
          </p:cNvSpPr>
          <p:nvPr/>
        </p:nvSpPr>
        <p:spPr>
          <a:xfrm>
            <a:off x="582672" y="1535113"/>
            <a:ext cx="5173663" cy="4641850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>
            <a:lvl1pPr marL="0" indent="0" algn="ctr" defTabSz="1043056" rtl="0" eaLnBrk="1" latinLnBrk="0" hangingPunct="1">
              <a:lnSpc>
                <a:spcPct val="90000"/>
              </a:lnSpc>
              <a:spcBef>
                <a:spcPts val="1141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altLang="ru-RU" b="1" u="sng" dirty="0" smtClean="0">
                <a:solidFill>
                  <a:srgbClr val="C00000"/>
                </a:solidFill>
              </a:rPr>
              <a:t>Описание:</a:t>
            </a:r>
          </a:p>
          <a:p>
            <a:pPr algn="l"/>
            <a:r>
              <a:rPr lang="ru-RU" altLang="ru-RU" sz="2000" dirty="0" smtClean="0"/>
              <a:t>В редакционный совет журнала входят представители всех стран БРИКС, признанные ученые-юристы Бразилии, России, Китая, Индии и Южной Африки </a:t>
            </a:r>
          </a:p>
          <a:p>
            <a:pPr algn="l"/>
            <a:r>
              <a:rPr lang="ru-RU" altLang="ru-RU" sz="2000" dirty="0" smtClean="0"/>
              <a:t>Издается на английском языке, четыре раза в год как в электронном, так и в печатном издании</a:t>
            </a:r>
          </a:p>
          <a:p>
            <a:pPr algn="l"/>
            <a:r>
              <a:rPr lang="ru-RU" altLang="ru-RU" sz="2000" dirty="0" smtClean="0"/>
              <a:t>Все статьи журнала проходят рецензирование, отражают актуальную тематику  стран БРИКС и вносят значительный вклад в развитие ассоциации</a:t>
            </a:r>
          </a:p>
          <a:p>
            <a:endParaRPr lang="ru-RU" altLang="ru-RU" sz="2000" dirty="0" smtClean="0"/>
          </a:p>
        </p:txBody>
      </p:sp>
      <p:pic>
        <p:nvPicPr>
          <p:cNvPr id="10" name="Picture 6" descr="C:\Users\User\Desktop\Смагина Я.В\Новосибирск\BRICS law journal\content_bric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8036" y="3501094"/>
            <a:ext cx="4030133" cy="26758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142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6092" y="329607"/>
            <a:ext cx="6582408" cy="903758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400"/>
              </a:spcBef>
            </a:pPr>
            <a:r>
              <a:rPr lang="en-US" altLang="ru-RU" sz="2800" b="1" dirty="0" smtClean="0">
                <a:solidFill>
                  <a:srgbClr val="7030A0"/>
                </a:solidFill>
              </a:rPr>
              <a:t>BRICS Law Journal</a:t>
            </a:r>
            <a:endParaRPr lang="ru-RU" sz="2800" dirty="0">
              <a:latin typeface="Fira Sans Book" panose="020B05030500000200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270" y="452602"/>
            <a:ext cx="1137667" cy="686375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582672" y="1341120"/>
            <a:ext cx="92608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474" y="495299"/>
            <a:ext cx="885385" cy="572613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9059117" y="563880"/>
            <a:ext cx="0" cy="49535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964817243"/>
              </p:ext>
            </p:extLst>
          </p:nvPr>
        </p:nvGraphicFramePr>
        <p:xfrm>
          <a:off x="1380066" y="1468651"/>
          <a:ext cx="9072685" cy="5363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50" y="3180292"/>
            <a:ext cx="1466850" cy="206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3272" y="1468651"/>
            <a:ext cx="4483920" cy="4662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1141"/>
              </a:spcBef>
            </a:pPr>
            <a:r>
              <a:rPr lang="ru-RU" altLang="ru-RU" sz="2700" b="1" u="sng" dirty="0">
                <a:solidFill>
                  <a:srgbClr val="C00000"/>
                </a:solidFill>
              </a:rPr>
              <a:t>Приглашение к публикации:</a:t>
            </a:r>
          </a:p>
        </p:txBody>
      </p:sp>
    </p:spTree>
    <p:extLst>
      <p:ext uri="{BB962C8B-B14F-4D97-AF65-F5344CB8AC3E}">
        <p14:creationId xmlns:p14="http://schemas.microsoft.com/office/powerpoint/2010/main" val="131603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6092" y="329607"/>
            <a:ext cx="6582408" cy="903758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400"/>
              </a:spcBef>
            </a:pPr>
            <a:r>
              <a:rPr lang="en-US" altLang="ru-RU" sz="2800" b="1" dirty="0">
                <a:solidFill>
                  <a:srgbClr val="7030A0"/>
                </a:solidFill>
              </a:rPr>
              <a:t>BRICS Law Journal</a:t>
            </a:r>
            <a:endParaRPr lang="ru-RU" sz="2800" dirty="0">
              <a:latin typeface="Fira Sans Book" panose="020B05030500000200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270" y="452602"/>
            <a:ext cx="1137667" cy="686375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582672" y="1341120"/>
            <a:ext cx="92608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474" y="495299"/>
            <a:ext cx="885385" cy="572613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9059117" y="563880"/>
            <a:ext cx="0" cy="49535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одержимое 6"/>
          <p:cNvSpPr txBox="1">
            <a:spLocks/>
          </p:cNvSpPr>
          <p:nvPr/>
        </p:nvSpPr>
        <p:spPr>
          <a:xfrm>
            <a:off x="703263" y="2028825"/>
            <a:ext cx="9659937" cy="4105275"/>
          </a:xfrm>
          <a:prstGeom prst="rect">
            <a:avLst/>
          </a:prstGeom>
        </p:spPr>
        <p:txBody>
          <a:bodyPr vert="horz" lIns="104306" tIns="52153" rIns="104306" bIns="52153" rtlCol="0">
            <a:normAutofit fontScale="92500"/>
          </a:bodyPr>
          <a:lstStyle>
            <a:lvl1pPr marL="0" indent="0" algn="ctr" defTabSz="1043056" rtl="0" eaLnBrk="1" latinLnBrk="0" hangingPunct="1">
              <a:lnSpc>
                <a:spcPct val="90000"/>
              </a:lnSpc>
              <a:spcBef>
                <a:spcPts val="1141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indent="0" algn="ctr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altLang="ru-RU" sz="2900" b="1" u="sng" dirty="0" smtClean="0">
                <a:solidFill>
                  <a:srgbClr val="C00000"/>
                </a:solidFill>
              </a:rPr>
              <a:t>Примерная тематика публикаций:</a:t>
            </a:r>
          </a:p>
          <a:p>
            <a:pPr algn="l"/>
            <a:r>
              <a:rPr lang="ru-RU" altLang="ru-RU" sz="2200" dirty="0" smtClean="0"/>
              <a:t>Правовые основы функционирования БРИКС</a:t>
            </a:r>
          </a:p>
          <a:p>
            <a:pPr algn="l"/>
            <a:r>
              <a:rPr lang="ru-RU" altLang="ru-RU" sz="2200" dirty="0" smtClean="0"/>
              <a:t>Сотрудничество стран БРИКС по правовым вопросам</a:t>
            </a:r>
          </a:p>
          <a:p>
            <a:pPr algn="l"/>
            <a:r>
              <a:rPr lang="ru-RU" altLang="ru-RU" sz="2200" dirty="0" smtClean="0"/>
              <a:t>Анализ норм международного права для обеспечения функционирования БРИКС</a:t>
            </a:r>
          </a:p>
          <a:p>
            <a:pPr algn="l"/>
            <a:r>
              <a:rPr lang="ru-RU" altLang="ru-RU" sz="2200" dirty="0" smtClean="0"/>
              <a:t>Анализ национальных правовых систем стран БРИКС</a:t>
            </a:r>
          </a:p>
          <a:p>
            <a:pPr algn="l"/>
            <a:r>
              <a:rPr lang="ru-RU" altLang="ru-RU" sz="2200" dirty="0" smtClean="0"/>
              <a:t>Гармонизация правовых систем для обеспечения сотрудничества стран БРИКС</a:t>
            </a:r>
          </a:p>
          <a:p>
            <a:pPr algn="l"/>
            <a:r>
              <a:rPr lang="ru-RU" altLang="ru-RU" sz="2200" dirty="0" smtClean="0"/>
              <a:t>Правовое регулирование  в сферах , актуальных в повестке БРИКС (финансовые и налоговые отношения, противодействие терроризму, </a:t>
            </a:r>
            <a:r>
              <a:rPr lang="ru-RU" altLang="ru-RU" sz="2200" dirty="0" err="1" smtClean="0"/>
              <a:t>кибер</a:t>
            </a:r>
            <a:r>
              <a:rPr lang="ru-RU" altLang="ru-RU" sz="2200" dirty="0" smtClean="0"/>
              <a:t>-безопасность, </a:t>
            </a:r>
            <a:r>
              <a:rPr lang="ru-RU" altLang="ru-RU" sz="2200" dirty="0"/>
              <a:t>экономическая безопасность</a:t>
            </a:r>
            <a:r>
              <a:rPr lang="ru-RU" altLang="ru-RU" sz="2200" dirty="0" smtClean="0"/>
              <a:t>, охрана окружающей среды, энергетика, торговля, миграция и трудовые отношения, юридическое образование), иных</a:t>
            </a:r>
          </a:p>
        </p:txBody>
      </p:sp>
    </p:spTree>
    <p:extLst>
      <p:ext uri="{BB962C8B-B14F-4D97-AF65-F5344CB8AC3E}">
        <p14:creationId xmlns:p14="http://schemas.microsoft.com/office/powerpoint/2010/main" val="199422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</TotalTime>
  <Words>559</Words>
  <Application>Microsoft Office PowerPoint</Application>
  <PresentationFormat>Произвольный</PresentationFormat>
  <Paragraphs>99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  От регионального проекта                                  до международных баз данных:                развитие российских правовых журналов на примере BRICS Law Journal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Фаттахова Александра Николаевна</dc:creator>
  <cp:lastModifiedBy>seva</cp:lastModifiedBy>
  <cp:revision>18</cp:revision>
  <dcterms:created xsi:type="dcterms:W3CDTF">2017-12-26T09:56:39Z</dcterms:created>
  <dcterms:modified xsi:type="dcterms:W3CDTF">2018-04-20T17:52:39Z</dcterms:modified>
</cp:coreProperties>
</file>