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1"/>
  </p:notesMasterIdLst>
  <p:handoutMasterIdLst>
    <p:handoutMasterId r:id="rId12"/>
  </p:handoutMasterIdLst>
  <p:sldIdLst>
    <p:sldId id="540" r:id="rId2"/>
    <p:sldId id="665" r:id="rId3"/>
    <p:sldId id="666" r:id="rId4"/>
    <p:sldId id="667" r:id="rId5"/>
    <p:sldId id="661" r:id="rId6"/>
    <p:sldId id="663" r:id="rId7"/>
    <p:sldId id="664" r:id="rId8"/>
    <p:sldId id="662" r:id="rId9"/>
    <p:sldId id="616" r:id="rId10"/>
  </p:sldIdLst>
  <p:sldSz cx="9144000" cy="6858000" type="screen4x3"/>
  <p:notesSz cx="9872663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5674B9"/>
    <a:srgbClr val="FF6600"/>
    <a:srgbClr val="5F5F5F"/>
    <a:srgbClr val="555555"/>
    <a:srgbClr val="993366"/>
    <a:srgbClr val="969696"/>
    <a:srgbClr val="80808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244" autoAdjust="0"/>
    <p:restoredTop sz="86421" autoAdjust="0"/>
  </p:normalViewPr>
  <p:slideViewPr>
    <p:cSldViewPr>
      <p:cViewPr varScale="1">
        <p:scale>
          <a:sx n="100" d="100"/>
          <a:sy n="100" d="100"/>
        </p:scale>
        <p:origin x="594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="" xmlns:a16="http://schemas.microsoft.com/office/drawing/2014/main" id="{C8B06C9B-3965-431C-838E-6B092D689F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723" name="Rectangle 3">
            <a:extLst>
              <a:ext uri="{FF2B5EF4-FFF2-40B4-BE49-F238E27FC236}">
                <a16:creationId xmlns="" xmlns:a16="http://schemas.microsoft.com/office/drawing/2014/main" id="{7536D751-2410-4520-98BC-8F1F2C3CC29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724" name="Rectangle 4">
            <a:extLst>
              <a:ext uri="{FF2B5EF4-FFF2-40B4-BE49-F238E27FC236}">
                <a16:creationId xmlns="" xmlns:a16="http://schemas.microsoft.com/office/drawing/2014/main" id="{1ED6020D-023A-46C3-BE2F-2C644478E3A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725" name="Rectangle 5">
            <a:extLst>
              <a:ext uri="{FF2B5EF4-FFF2-40B4-BE49-F238E27FC236}">
                <a16:creationId xmlns="" xmlns:a16="http://schemas.microsoft.com/office/drawing/2014/main" id="{CC6523AD-D1FF-4806-B5C0-FE65D48B097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E017D18-EA92-476D-911C-D8064F889F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5260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="" xmlns:a16="http://schemas.microsoft.com/office/drawing/2014/main" id="{30932FD6-9FCB-41BB-8172-CC832BE8C9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B2B2B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1" name="Rectangle 3">
            <a:extLst>
              <a:ext uri="{FF2B5EF4-FFF2-40B4-BE49-F238E27FC236}">
                <a16:creationId xmlns="" xmlns:a16="http://schemas.microsoft.com/office/drawing/2014/main" id="{08BC7748-1C8A-48D4-8547-334EEBDD91F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B2B2B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="" xmlns:a16="http://schemas.microsoft.com/office/drawing/2014/main" id="{23327855-E41E-46C2-A2CF-112771B34DE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3" name="Rectangle 5">
            <a:extLst>
              <a:ext uri="{FF2B5EF4-FFF2-40B4-BE49-F238E27FC236}">
                <a16:creationId xmlns="" xmlns:a16="http://schemas.microsoft.com/office/drawing/2014/main" id="{9B2F63C4-5865-47D6-BE8F-A51B36EA820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038" y="3228975"/>
            <a:ext cx="7240587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9094" name="Rectangle 6">
            <a:extLst>
              <a:ext uri="{FF2B5EF4-FFF2-40B4-BE49-F238E27FC236}">
                <a16:creationId xmlns="" xmlns:a16="http://schemas.microsoft.com/office/drawing/2014/main" id="{699D6F97-73FF-442B-BE49-6A78002E535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B2B2B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5" name="Rectangle 7">
            <a:extLst>
              <a:ext uri="{FF2B5EF4-FFF2-40B4-BE49-F238E27FC236}">
                <a16:creationId xmlns="" xmlns:a16="http://schemas.microsoft.com/office/drawing/2014/main" id="{546CE9A4-7C3F-48F3-926A-06470900D5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rgbClr val="B2B2B2"/>
                </a:solidFill>
              </a:defRPr>
            </a:lvl1pPr>
          </a:lstStyle>
          <a:p>
            <a:pPr>
              <a:defRPr/>
            </a:pPr>
            <a:fld id="{A582B7C4-5159-40EF-946B-9EE6085F51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8075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Результаты научного производства не самоочевидны для общества. Поэтому в научном сообществе должен быть консенсус относительности значимости и качества собственных результатов деятельности – форма морального самооправдания по поводу затраченных средств,</a:t>
            </a:r>
            <a:r>
              <a:rPr lang="ru-RU" baseline="0" dirty="0"/>
              <a:t> часто публичных.</a:t>
            </a:r>
          </a:p>
          <a:p>
            <a:r>
              <a:rPr lang="ru-RU" baseline="0" dirty="0"/>
              <a:t>Врач-медик должен вести записи по поводу лечения пациента и показывать эти записи своим коллегам, дабы те высказали свое мнение относительно метода лечения. В случае летального исхода врач предъявлял в суде эти записи и комментарии своих коллег.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EB122-0F94-4BE4-B389-8BDA6D9715B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924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EB122-0F94-4BE4-B389-8BDA6D9715B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186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6EB122-0F94-4BE4-B389-8BDA6D9715B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075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1318718-6D1D-438A-8B08-92BA3EA3F0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956782B-A5DF-4235-8833-EA1B6096D1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E3565469-B702-4421-828F-E42AB8770A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A5991-5A0B-4BD5-9761-8DBF0D59A9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558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2646669-1BAE-4F59-A380-F5F81104B7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8F69D3F-920B-4A0A-BB49-A702A49624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623AEB8-FE9F-4AEA-B9AB-E3FEB924E0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CF17D-3834-47EF-A2EF-FF7C7B9507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795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E144EE4B-AA1A-4D5D-B312-EBCBAB2451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C79B07E-FD4B-4B62-B136-34BD40525B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20A832B-70A0-441D-AA72-171EE75CCB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3E608-175E-4B97-8C92-6FE5B3BECE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5789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803F397F-8130-46F9-853C-1C6B3BD4D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917E8AD2-AF45-4CA5-8670-38F3F1A735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EB041623-436C-4985-8564-F98161E88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C2CFA-02AB-4D1E-87CF-798CACD300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589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5E78CF85-9A0B-4116-96D9-53854FF1F9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E3778EC-6513-4D2B-B25F-2B85AF6945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A05018A2-EA12-4D6D-A2E0-D8DFBF8C56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53ADA-6EAD-40A2-A563-1DED7CEB96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090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3779036-9A13-4713-9D01-FCF8596261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9501D855-1ED9-497B-8F6F-8D18EDA7B2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8F8D67D-E1A8-48CD-99A5-A94EF4CF19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06176-1A7F-413A-B566-13CAD05219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808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88783D6-E07D-48B0-BCFF-95417A937E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BCD7049-29BD-4799-BAF8-4D42C54559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89A46D8-133E-431D-A721-1C644AB1C3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AD42B-1217-4C81-8BC2-592C5320F7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3370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76E9942C-FDFE-4F15-BB42-0329447320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9E15521-1625-47F7-8C21-1F3FE3E0AD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65EDA79F-7CA2-45A0-B633-2C0545F14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492F8-BB27-49E3-85E7-2DDA83A44A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335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DF5FDB42-1B0B-4BE9-9A30-ABF784B69C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F282637-3A21-4987-BCB4-3A920F0E00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6D05E20D-2318-46D8-89E4-4CAA31479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540BB-D5BA-4525-84E6-AD174AA1F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89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48F88D5-5629-4A14-A21D-37D2E709D0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922B1E0A-5A8F-488F-9A88-D295A956B1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4C50F1B2-A155-4C7F-9373-C0817B81F9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73DCE-8193-4874-A114-24AE79F6FC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509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153BF15-1372-454C-ACA7-B2EFC8C2A0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C4524F7-0C04-4638-A8F1-8D556DAE00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B2E189F-B0E0-49DE-B368-2129EB6F0A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06A73-D165-4D02-B2F1-F3CE453A73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216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07D6786-092D-42E1-86FF-18279A2781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EBA0042-E6EE-44D1-8FD0-2614561445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BFD1C6D-280D-42FE-8A61-FFCA3AF1AD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7748A-E83D-49F6-9A28-DDA9A5407F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540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D88D0D52-3D38-4B27-B4DD-2170BABBE6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96E5EE2C-6537-4999-8BAE-DF3546AD1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5780" name="Rectangle 4">
            <a:extLst>
              <a:ext uri="{FF2B5EF4-FFF2-40B4-BE49-F238E27FC236}">
                <a16:creationId xmlns="" xmlns:a16="http://schemas.microsoft.com/office/drawing/2014/main" id="{3F3FC34F-AB11-46E8-B9C8-E8BA70AEB2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1" name="Rectangle 5">
            <a:extLst>
              <a:ext uri="{FF2B5EF4-FFF2-40B4-BE49-F238E27FC236}">
                <a16:creationId xmlns="" xmlns:a16="http://schemas.microsoft.com/office/drawing/2014/main" id="{1C0523DA-122C-4FAD-9EC1-028205C233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2" name="Rectangle 6">
            <a:extLst>
              <a:ext uri="{FF2B5EF4-FFF2-40B4-BE49-F238E27FC236}">
                <a16:creationId xmlns="" xmlns:a16="http://schemas.microsoft.com/office/drawing/2014/main" id="{F30F9C55-75EE-425C-917A-B70C5C9862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116009A-7CA3-4359-A7D5-38D33E53B7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1">
            <a:extLst>
              <a:ext uri="{FF2B5EF4-FFF2-40B4-BE49-F238E27FC236}">
                <a16:creationId xmlns="" xmlns:a16="http://schemas.microsoft.com/office/drawing/2014/main" id="{E16AB322-10B0-406F-BCE9-53DC0F2BB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149725"/>
            <a:ext cx="2087562" cy="10795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 b="0">
              <a:solidFill>
                <a:schemeClr val="bg1"/>
              </a:solidFill>
            </a:endParaRPr>
          </a:p>
        </p:txBody>
      </p:sp>
      <p:pic>
        <p:nvPicPr>
          <p:cNvPr id="4099" name="Picture 5" descr="present_right">
            <a:extLst>
              <a:ext uri="{FF2B5EF4-FFF2-40B4-BE49-F238E27FC236}">
                <a16:creationId xmlns="" xmlns:a16="http://schemas.microsoft.com/office/drawing/2014/main" id="{65D05E4D-61AC-4F0C-839E-D4A6CD097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263" y="0"/>
            <a:ext cx="3127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29">
            <a:extLst>
              <a:ext uri="{FF2B5EF4-FFF2-40B4-BE49-F238E27FC236}">
                <a16:creationId xmlns="" xmlns:a16="http://schemas.microsoft.com/office/drawing/2014/main" id="{340FA190-5303-4219-9318-C11C4D889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876925"/>
            <a:ext cx="21605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6399" y="575558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dirty="0">
                <a:solidFill>
                  <a:srgbClr val="555555"/>
                </a:solidFill>
              </a:rPr>
              <a:t>Арефьев </a:t>
            </a:r>
            <a:endParaRPr lang="ru-RU" altLang="ru-RU" dirty="0" smtClean="0">
              <a:solidFill>
                <a:srgbClr val="555555"/>
              </a:solidFill>
            </a:endParaRPr>
          </a:p>
          <a:p>
            <a:r>
              <a:rPr lang="ru-RU" altLang="ru-RU" dirty="0" smtClean="0">
                <a:solidFill>
                  <a:srgbClr val="555555"/>
                </a:solidFill>
              </a:rPr>
              <a:t>Павел </a:t>
            </a:r>
            <a:r>
              <a:rPr lang="ru-RU" altLang="ru-RU" dirty="0">
                <a:solidFill>
                  <a:srgbClr val="555555"/>
                </a:solidFill>
              </a:rPr>
              <a:t>Геннадьевич</a:t>
            </a:r>
            <a:endParaRPr lang="ru-RU" dirty="0"/>
          </a:p>
        </p:txBody>
      </p:sp>
      <p:pic>
        <p:nvPicPr>
          <p:cNvPr id="4101" name="Picture 1">
            <a:extLst>
              <a:ext uri="{FF2B5EF4-FFF2-40B4-BE49-F238E27FC236}">
                <a16:creationId xmlns="" xmlns:a16="http://schemas.microsoft.com/office/drawing/2014/main" id="{BB769D7A-688D-4101-933E-E21A085AE7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93" b="52367"/>
          <a:stretch/>
        </p:blipFill>
        <p:spPr bwMode="auto">
          <a:xfrm>
            <a:off x="-4936" y="80305"/>
            <a:ext cx="8172450" cy="1656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10">
            <a:extLst>
              <a:ext uri="{FF2B5EF4-FFF2-40B4-BE49-F238E27FC236}">
                <a16:creationId xmlns="" xmlns:a16="http://schemas.microsoft.com/office/drawing/2014/main" id="{AD34A529-980A-45AA-9679-89E95E39A4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5496" y="1459958"/>
            <a:ext cx="8568952" cy="4032448"/>
          </a:xfrm>
          <a:solidFill>
            <a:schemeClr val="accent1"/>
          </a:solidFill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Смена парадигмы в организации экспертизы </a:t>
            </a:r>
            <a:r>
              <a:rPr lang="ru-RU" b="1" dirty="0" smtClean="0">
                <a:solidFill>
                  <a:schemeClr val="tx1"/>
                </a:solidFill>
              </a:rPr>
              <a:t>научных публикаций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От </a:t>
            </a:r>
            <a:r>
              <a:rPr lang="ru-RU" b="1" dirty="0">
                <a:solidFill>
                  <a:schemeClr val="tx1"/>
                </a:solidFill>
              </a:rPr>
              <a:t>закрытого рецензирования к открытому</a:t>
            </a:r>
            <a:endParaRPr lang="ru-RU" alt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78788" cy="475751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rgbClr val="FF0000"/>
                </a:solidFill>
              </a:rPr>
              <a:t>История научного рецензирования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836712"/>
            <a:ext cx="8556551" cy="5328592"/>
          </a:xfrm>
        </p:spPr>
        <p:txBody>
          <a:bodyPr>
            <a:normAutofit fontScale="25000" lnSpcReduction="20000"/>
          </a:bodyPr>
          <a:lstStyle/>
          <a:p>
            <a:pPr marL="385763" indent="-385763">
              <a:lnSpc>
                <a:spcPts val="2475"/>
              </a:lnSpc>
              <a:spcBef>
                <a:spcPts val="450"/>
              </a:spcBef>
              <a:buFont typeface="+mj-lt"/>
              <a:buAutoNum type="arabicPeriod"/>
            </a:pPr>
            <a:r>
              <a:rPr lang="ru-RU" sz="6600" dirty="0">
                <a:solidFill>
                  <a:srgbClr val="000099"/>
                </a:solidFill>
              </a:rPr>
              <a:t>Рецензирование в науке  - процедура экспертизы и оценки научного результата (публикации) членами сообщества. Это форма самоконтроля участников процесса производства научного знания.</a:t>
            </a:r>
          </a:p>
          <a:p>
            <a:pPr marL="385763" indent="-385763">
              <a:lnSpc>
                <a:spcPts val="2475"/>
              </a:lnSpc>
              <a:spcBef>
                <a:spcPts val="450"/>
              </a:spcBef>
              <a:buFont typeface="+mj-lt"/>
              <a:buAutoNum type="arabicPeriod"/>
            </a:pPr>
            <a:r>
              <a:rPr lang="ru-RU" sz="6600" dirty="0">
                <a:solidFill>
                  <a:srgbClr val="000099"/>
                </a:solidFill>
              </a:rPr>
              <a:t>Рецензирование исторически впервые упоминается в работах средневековых медиков: Али аль-</a:t>
            </a:r>
            <a:r>
              <a:rPr lang="ru-RU" sz="6600" dirty="0" err="1">
                <a:solidFill>
                  <a:srgbClr val="000099"/>
                </a:solidFill>
              </a:rPr>
              <a:t>Рухави</a:t>
            </a:r>
            <a:r>
              <a:rPr lang="ru-RU" sz="6600" dirty="0">
                <a:solidFill>
                  <a:srgbClr val="000099"/>
                </a:solidFill>
              </a:rPr>
              <a:t> </a:t>
            </a:r>
            <a:r>
              <a:rPr lang="en-US" sz="6600" dirty="0">
                <a:solidFill>
                  <a:srgbClr val="000099"/>
                </a:solidFill>
              </a:rPr>
              <a:t>“</a:t>
            </a:r>
            <a:r>
              <a:rPr lang="ru-RU" sz="6600" dirty="0" err="1">
                <a:solidFill>
                  <a:srgbClr val="000099"/>
                </a:solidFill>
              </a:rPr>
              <a:t>Адаб</a:t>
            </a:r>
            <a:r>
              <a:rPr lang="ru-RU" sz="6600" dirty="0">
                <a:solidFill>
                  <a:srgbClr val="000099"/>
                </a:solidFill>
              </a:rPr>
              <a:t> аль-</a:t>
            </a:r>
            <a:r>
              <a:rPr lang="ru-RU" sz="6600" dirty="0" err="1">
                <a:solidFill>
                  <a:srgbClr val="000099"/>
                </a:solidFill>
              </a:rPr>
              <a:t>табиб</a:t>
            </a:r>
            <a:r>
              <a:rPr lang="en-US" sz="6600" dirty="0">
                <a:solidFill>
                  <a:srgbClr val="000099"/>
                </a:solidFill>
              </a:rPr>
              <a:t>” (</a:t>
            </a:r>
            <a:r>
              <a:rPr lang="ru-RU" sz="6600" dirty="0">
                <a:solidFill>
                  <a:srgbClr val="000099"/>
                </a:solidFill>
              </a:rPr>
              <a:t>Этика врача) – конец </a:t>
            </a:r>
            <a:r>
              <a:rPr lang="en-US" sz="6600" dirty="0">
                <a:solidFill>
                  <a:srgbClr val="000099"/>
                </a:solidFill>
              </a:rPr>
              <a:t>IX</a:t>
            </a:r>
            <a:r>
              <a:rPr lang="ru-RU" sz="6600" dirty="0">
                <a:solidFill>
                  <a:srgbClr val="000099"/>
                </a:solidFill>
              </a:rPr>
              <a:t> – начало </a:t>
            </a:r>
            <a:r>
              <a:rPr lang="en-US" sz="6600" dirty="0">
                <a:solidFill>
                  <a:srgbClr val="000099"/>
                </a:solidFill>
              </a:rPr>
              <a:t>X </a:t>
            </a:r>
            <a:r>
              <a:rPr lang="ru-RU" sz="6600" dirty="0">
                <a:solidFill>
                  <a:srgbClr val="000099"/>
                </a:solidFill>
              </a:rPr>
              <a:t>вв.</a:t>
            </a:r>
            <a:r>
              <a:rPr lang="en-US" sz="6600" dirty="0">
                <a:solidFill>
                  <a:srgbClr val="000099"/>
                </a:solidFill>
              </a:rPr>
              <a:t>*</a:t>
            </a:r>
            <a:endParaRPr lang="ru-RU" sz="6600" dirty="0">
              <a:solidFill>
                <a:srgbClr val="000099"/>
              </a:solidFill>
            </a:endParaRPr>
          </a:p>
          <a:p>
            <a:pPr marL="385763" indent="-385763">
              <a:lnSpc>
                <a:spcPts val="2475"/>
              </a:lnSpc>
              <a:spcBef>
                <a:spcPts val="450"/>
              </a:spcBef>
              <a:buFont typeface="+mj-lt"/>
              <a:buAutoNum type="arabicPeriod"/>
            </a:pPr>
            <a:r>
              <a:rPr lang="ru-RU" sz="6600" dirty="0">
                <a:solidFill>
                  <a:srgbClr val="000099"/>
                </a:solidFill>
              </a:rPr>
              <a:t>Научное рецензирование в журнале в современном виде появляется в </a:t>
            </a:r>
            <a:r>
              <a:rPr lang="en-US" sz="6600" dirty="0">
                <a:solidFill>
                  <a:srgbClr val="000099"/>
                </a:solidFill>
              </a:rPr>
              <a:t>“T</a:t>
            </a:r>
            <a:r>
              <a:rPr lang="en-GB" sz="6600" dirty="0">
                <a:solidFill>
                  <a:srgbClr val="000099"/>
                </a:solidFill>
              </a:rPr>
              <a:t>he Royal Society of London” </a:t>
            </a:r>
            <a:r>
              <a:rPr lang="ru-RU" sz="6600" dirty="0">
                <a:solidFill>
                  <a:srgbClr val="000099"/>
                </a:solidFill>
              </a:rPr>
              <a:t>в журнале </a:t>
            </a:r>
            <a:r>
              <a:rPr lang="en-US" sz="6600" dirty="0">
                <a:solidFill>
                  <a:srgbClr val="000099"/>
                </a:solidFill>
              </a:rPr>
              <a:t>“Philosophical Transactions”</a:t>
            </a:r>
            <a:r>
              <a:rPr lang="ru-RU" sz="6600" dirty="0">
                <a:solidFill>
                  <a:srgbClr val="000099"/>
                </a:solidFill>
              </a:rPr>
              <a:t> </a:t>
            </a:r>
            <a:r>
              <a:rPr lang="en-GB" sz="6600" dirty="0">
                <a:solidFill>
                  <a:srgbClr val="000099"/>
                </a:solidFill>
              </a:rPr>
              <a:t>(1660-</a:t>
            </a:r>
            <a:r>
              <a:rPr lang="ru-RU" sz="6600" dirty="0">
                <a:solidFill>
                  <a:srgbClr val="000099"/>
                </a:solidFill>
              </a:rPr>
              <a:t>е гг.): рукописи писем, получаемые редакцией, должны быть проверены членами Королевского общества</a:t>
            </a:r>
          </a:p>
          <a:p>
            <a:pPr marL="385763" indent="-385763">
              <a:lnSpc>
                <a:spcPts val="2475"/>
              </a:lnSpc>
              <a:spcBef>
                <a:spcPts val="450"/>
              </a:spcBef>
              <a:buFont typeface="+mj-lt"/>
              <a:buAutoNum type="arabicPeriod"/>
            </a:pPr>
            <a:r>
              <a:rPr lang="ru-RU" sz="6600" dirty="0">
                <a:solidFill>
                  <a:srgbClr val="000099"/>
                </a:solidFill>
              </a:rPr>
              <a:t>Дальнейшее развитие системы рецензирования в </a:t>
            </a:r>
            <a:r>
              <a:rPr lang="en-US" sz="6600" dirty="0">
                <a:solidFill>
                  <a:srgbClr val="000099"/>
                </a:solidFill>
              </a:rPr>
              <a:t>“T</a:t>
            </a:r>
            <a:r>
              <a:rPr lang="en-GB" sz="6600" dirty="0">
                <a:solidFill>
                  <a:srgbClr val="000099"/>
                </a:solidFill>
              </a:rPr>
              <a:t>he Royal Society of Edinburgh” </a:t>
            </a:r>
            <a:r>
              <a:rPr lang="ru-RU" sz="6600" dirty="0">
                <a:solidFill>
                  <a:srgbClr val="000099"/>
                </a:solidFill>
              </a:rPr>
              <a:t>и в журнале </a:t>
            </a:r>
            <a:r>
              <a:rPr lang="en-US" sz="6600" dirty="0">
                <a:solidFill>
                  <a:srgbClr val="000099"/>
                </a:solidFill>
              </a:rPr>
              <a:t>“Philosophical Transactions”</a:t>
            </a:r>
            <a:r>
              <a:rPr lang="en-GB" sz="6600" dirty="0">
                <a:solidFill>
                  <a:srgbClr val="000099"/>
                </a:solidFill>
              </a:rPr>
              <a:t> </a:t>
            </a:r>
            <a:r>
              <a:rPr lang="ru-RU" sz="6600" dirty="0">
                <a:solidFill>
                  <a:srgbClr val="000099"/>
                </a:solidFill>
              </a:rPr>
              <a:t>(1730-1750-е гг.): рецензенты, как внешние эксперты и предметные специалисты, подтверждают или опровергают качество</a:t>
            </a:r>
            <a:r>
              <a:rPr lang="en-US" sz="6600" dirty="0">
                <a:solidFill>
                  <a:srgbClr val="000099"/>
                </a:solidFill>
              </a:rPr>
              <a:t>*</a:t>
            </a:r>
            <a:r>
              <a:rPr lang="ru-RU" sz="6600" dirty="0" smtClean="0">
                <a:solidFill>
                  <a:srgbClr val="000099"/>
                </a:solidFill>
              </a:rPr>
              <a:t>.</a:t>
            </a:r>
          </a:p>
          <a:p>
            <a:pPr marL="385763" indent="-385763">
              <a:lnSpc>
                <a:spcPts val="2475"/>
              </a:lnSpc>
              <a:spcBef>
                <a:spcPts val="450"/>
              </a:spcBef>
              <a:buFont typeface="+mj-lt"/>
              <a:buAutoNum type="arabicPeriod"/>
            </a:pPr>
            <a:r>
              <a:rPr lang="ru-RU" sz="6600" dirty="0" smtClean="0">
                <a:solidFill>
                  <a:srgbClr val="000099"/>
                </a:solidFill>
              </a:rPr>
              <a:t>Первые эксперименты в области открытого рецензирования:  конец 1990-х годов.</a:t>
            </a:r>
            <a:endParaRPr lang="ru-RU" sz="6600" dirty="0">
              <a:solidFill>
                <a:srgbClr val="000099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3600" dirty="0" smtClean="0">
              <a:solidFill>
                <a:srgbClr val="000099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solidFill>
                  <a:srgbClr val="000099"/>
                </a:solidFill>
              </a:rPr>
              <a:t>* </a:t>
            </a:r>
            <a:r>
              <a:rPr lang="ru-RU" sz="3600" dirty="0">
                <a:solidFill>
                  <a:srgbClr val="000099"/>
                </a:solidFill>
              </a:rPr>
              <a:t>Источник:  </a:t>
            </a:r>
            <a:r>
              <a:rPr lang="en-GB" sz="3600" dirty="0" err="1">
                <a:solidFill>
                  <a:srgbClr val="000099"/>
                </a:solidFill>
              </a:rPr>
              <a:t>Spier</a:t>
            </a:r>
            <a:r>
              <a:rPr lang="ru-RU" sz="3600" dirty="0">
                <a:solidFill>
                  <a:srgbClr val="000099"/>
                </a:solidFill>
              </a:rPr>
              <a:t> </a:t>
            </a:r>
            <a:r>
              <a:rPr lang="en-US" sz="3600" dirty="0">
                <a:solidFill>
                  <a:srgbClr val="000099"/>
                </a:solidFill>
              </a:rPr>
              <a:t>R. The history of the peer-review process // </a:t>
            </a:r>
            <a:r>
              <a:rPr lang="en-GB" sz="3600" dirty="0">
                <a:solidFill>
                  <a:srgbClr val="000099"/>
                </a:solidFill>
              </a:rPr>
              <a:t>TRENDS in Biotechnology. August 2002. Vol.20. No.8. Pp. 357-358. </a:t>
            </a:r>
            <a:r>
              <a:rPr lang="en-US" sz="3600" dirty="0">
                <a:solidFill>
                  <a:srgbClr val="000099"/>
                </a:solidFill>
              </a:rPr>
              <a:t>DOI: </a:t>
            </a:r>
            <a:r>
              <a:rPr lang="ru-RU" sz="3600" dirty="0">
                <a:solidFill>
                  <a:srgbClr val="000099"/>
                </a:solidFill>
              </a:rPr>
              <a:t>10.1016/S0167-7799(02)01985-6</a:t>
            </a:r>
            <a:r>
              <a:rPr lang="en-US" sz="3600" dirty="0">
                <a:solidFill>
                  <a:srgbClr val="000099"/>
                </a:solidFill>
              </a:rPr>
              <a:t>.</a:t>
            </a:r>
            <a:endParaRPr lang="ru-RU" sz="36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57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78788" cy="108012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Nature: </a:t>
            </a:r>
            <a:r>
              <a:rPr lang="ru-RU" sz="4000" dirty="0" smtClean="0">
                <a:solidFill>
                  <a:srgbClr val="FF0000"/>
                </a:solidFill>
              </a:rPr>
              <a:t>эксперимент по открытому рецензированию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40630" y="1484784"/>
            <a:ext cx="8556551" cy="5256584"/>
          </a:xfrm>
        </p:spPr>
        <p:txBody>
          <a:bodyPr>
            <a:normAutofit fontScale="70000" lnSpcReduction="20000"/>
          </a:bodyPr>
          <a:lstStyle/>
          <a:p>
            <a:pPr marL="385763" indent="-385763">
              <a:lnSpc>
                <a:spcPts val="37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4200" dirty="0" smtClean="0">
                <a:solidFill>
                  <a:srgbClr val="000099"/>
                </a:solidFill>
              </a:rPr>
              <a:t>2006 год – 1369 статей было предложено для открытого рецензирования. В среднем, </a:t>
            </a:r>
            <a:r>
              <a:rPr lang="en-US" sz="4200" dirty="0" smtClean="0">
                <a:solidFill>
                  <a:srgbClr val="000099"/>
                </a:solidFill>
              </a:rPr>
              <a:t>Nature </a:t>
            </a:r>
            <a:r>
              <a:rPr lang="ru-RU" sz="4200" dirty="0" smtClean="0">
                <a:solidFill>
                  <a:srgbClr val="000099"/>
                </a:solidFill>
              </a:rPr>
              <a:t>публикует в год около 10,000 работ.</a:t>
            </a:r>
          </a:p>
          <a:p>
            <a:pPr marL="385763" indent="-385763">
              <a:lnSpc>
                <a:spcPts val="37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4200" dirty="0" smtClean="0">
                <a:solidFill>
                  <a:srgbClr val="000099"/>
                </a:solidFill>
              </a:rPr>
              <a:t>Авторы 71 работы (5%) согласились с публикацией своих работ и рецензий в открытом режиме. 33 статьи не получили ни одной рецензии. 38 статей получили 92 рецензии.</a:t>
            </a:r>
            <a:endParaRPr lang="ru-RU" sz="4200" dirty="0">
              <a:solidFill>
                <a:srgbClr val="000099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3600" dirty="0" smtClean="0">
              <a:solidFill>
                <a:srgbClr val="000099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900" dirty="0" smtClean="0">
                <a:solidFill>
                  <a:srgbClr val="000099"/>
                </a:solidFill>
              </a:rPr>
              <a:t>* Источник: </a:t>
            </a:r>
            <a:r>
              <a:rPr lang="en-US" sz="2900" dirty="0">
                <a:solidFill>
                  <a:srgbClr val="000099"/>
                </a:solidFill>
              </a:rPr>
              <a:t>Overview: Nature's peer review </a:t>
            </a:r>
            <a:r>
              <a:rPr lang="en-US" sz="2900" dirty="0" smtClean="0">
                <a:solidFill>
                  <a:srgbClr val="000099"/>
                </a:solidFill>
              </a:rPr>
              <a:t>trial</a:t>
            </a:r>
            <a:r>
              <a:rPr lang="ru-RU" sz="2900" dirty="0" smtClean="0">
                <a:solidFill>
                  <a:srgbClr val="000099"/>
                </a:solidFill>
              </a:rPr>
              <a:t> // </a:t>
            </a:r>
            <a:r>
              <a:rPr lang="en-US" sz="2900" dirty="0" smtClean="0">
                <a:solidFill>
                  <a:srgbClr val="000099"/>
                </a:solidFill>
              </a:rPr>
              <a:t>Nature</a:t>
            </a:r>
            <a:r>
              <a:rPr lang="en-GB" sz="2900" dirty="0" smtClean="0">
                <a:solidFill>
                  <a:srgbClr val="000099"/>
                </a:solidFill>
              </a:rPr>
              <a:t>. </a:t>
            </a:r>
            <a:endParaRPr lang="ru-RU" sz="2900" dirty="0" smtClean="0">
              <a:solidFill>
                <a:srgbClr val="000099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900" dirty="0" smtClean="0">
                <a:solidFill>
                  <a:srgbClr val="000099"/>
                </a:solidFill>
              </a:rPr>
              <a:t>DOI: </a:t>
            </a:r>
            <a:r>
              <a:rPr lang="en-GB" sz="2900" dirty="0">
                <a:solidFill>
                  <a:srgbClr val="000099"/>
                </a:solidFill>
              </a:rPr>
              <a:t>10.1038/nature05535</a:t>
            </a:r>
            <a:r>
              <a:rPr lang="en-US" sz="2900" dirty="0" smtClean="0">
                <a:solidFill>
                  <a:srgbClr val="000099"/>
                </a:solidFill>
              </a:rPr>
              <a:t>.</a:t>
            </a:r>
            <a:endParaRPr lang="ru-RU" sz="29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069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78788" cy="1080120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Nature: </a:t>
            </a:r>
            <a:r>
              <a:rPr lang="ru-RU" sz="4000" smtClean="0">
                <a:solidFill>
                  <a:srgbClr val="FF0000"/>
                </a:solidFill>
              </a:rPr>
              <a:t>итог эксперимента </a:t>
            </a:r>
            <a:r>
              <a:rPr lang="ru-RU" sz="4000" dirty="0" smtClean="0">
                <a:solidFill>
                  <a:srgbClr val="FF0000"/>
                </a:solidFill>
              </a:rPr>
              <a:t>по открытому рецензированию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9632" t="12441" r="14769" b="5649"/>
          <a:stretch/>
        </p:blipFill>
        <p:spPr>
          <a:xfrm>
            <a:off x="35496" y="1628800"/>
            <a:ext cx="8928992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847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1" name="Picture 29">
            <a:extLst>
              <a:ext uri="{FF2B5EF4-FFF2-40B4-BE49-F238E27FC236}">
                <a16:creationId xmlns="" xmlns:a16="http://schemas.microsoft.com/office/drawing/2014/main" id="{DD24A49B-D629-4DEA-A32F-16D1C660B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78698"/>
            <a:ext cx="21605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" y="116632"/>
            <a:ext cx="9144000" cy="1152128"/>
          </a:xfrm>
        </p:spPr>
        <p:txBody>
          <a:bodyPr/>
          <a:lstStyle/>
          <a:p>
            <a:pPr algn="l"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4000" dirty="0" smtClean="0">
                <a:solidFill>
                  <a:srgbClr val="FF0000"/>
                </a:solidFill>
              </a:rPr>
              <a:t>Философия РИНЦ</a:t>
            </a:r>
            <a:endParaRPr lang="ru-RU" sz="4000" kern="1200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15734" y="1556792"/>
            <a:ext cx="8713315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lnSpc>
                <a:spcPts val="4900"/>
              </a:lnSpc>
              <a:spcAft>
                <a:spcPts val="600"/>
              </a:spcAft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3600" b="0" kern="1200" dirty="0" smtClean="0">
                <a:solidFill>
                  <a:srgbClr val="5674B9"/>
                </a:solidFill>
                <a:latin typeface="+mn-lt"/>
                <a:ea typeface="+mn-ea"/>
                <a:cs typeface="+mn-cs"/>
              </a:rPr>
              <a:t>Видовое разнообразие жанров изданий, типов публикаций с учетом дисциплинарной специфики – в комплектовании и оценке</a:t>
            </a:r>
            <a:endParaRPr lang="ru-RU" sz="3600" b="0" kern="1200" dirty="0">
              <a:solidFill>
                <a:srgbClr val="5674B9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7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1" name="Picture 29">
            <a:extLst>
              <a:ext uri="{FF2B5EF4-FFF2-40B4-BE49-F238E27FC236}">
                <a16:creationId xmlns="" xmlns:a16="http://schemas.microsoft.com/office/drawing/2014/main" id="{DD24A49B-D629-4DEA-A32F-16D1C660B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78698"/>
            <a:ext cx="21605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" y="116632"/>
            <a:ext cx="9144000" cy="1152128"/>
          </a:xfrm>
        </p:spPr>
        <p:txBody>
          <a:bodyPr/>
          <a:lstStyle/>
          <a:p>
            <a:pPr algn="l"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4000" dirty="0" smtClean="0">
                <a:solidFill>
                  <a:srgbClr val="FF0000"/>
                </a:solidFill>
              </a:rPr>
              <a:t>Методология РИНЦ</a:t>
            </a:r>
            <a:endParaRPr lang="ru-RU" sz="4000" kern="1200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15734" y="1556792"/>
            <a:ext cx="8713315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lnSpc>
                <a:spcPts val="4900"/>
              </a:lnSpc>
              <a:spcAft>
                <a:spcPts val="600"/>
              </a:spcAft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3600" b="0" kern="12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Научная публикация – это </a:t>
            </a:r>
            <a:r>
              <a:rPr lang="ru-RU" sz="3600" kern="12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произведение</a:t>
            </a:r>
            <a:r>
              <a:rPr lang="ru-RU" sz="3600" b="0" kern="12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, рукопись которого прошло экспертизу (рецензирование), которая предваряет процесс трансляции и распространения самого произведения.</a:t>
            </a:r>
            <a:endParaRPr lang="ru-RU" sz="3600" b="0" kern="1200"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121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1" name="Picture 29">
            <a:extLst>
              <a:ext uri="{FF2B5EF4-FFF2-40B4-BE49-F238E27FC236}">
                <a16:creationId xmlns="" xmlns:a16="http://schemas.microsoft.com/office/drawing/2014/main" id="{DD24A49B-D629-4DEA-A32F-16D1C660B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78698"/>
            <a:ext cx="21605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734" y="116632"/>
            <a:ext cx="8713315" cy="1152128"/>
          </a:xfrm>
        </p:spPr>
        <p:txBody>
          <a:bodyPr/>
          <a:lstStyle/>
          <a:p>
            <a:pPr algn="l"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4000" dirty="0" smtClean="0">
                <a:solidFill>
                  <a:srgbClr val="FF0000"/>
                </a:solidFill>
              </a:rPr>
              <a:t>Методология РИНЦ</a:t>
            </a:r>
            <a:endParaRPr lang="ru-RU" sz="4000" kern="1200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15734" y="1556792"/>
            <a:ext cx="8713315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lnSpc>
                <a:spcPts val="4900"/>
              </a:lnSpc>
              <a:spcAft>
                <a:spcPts val="600"/>
              </a:spcAft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3600" b="0" kern="1200" dirty="0" smtClean="0">
                <a:solidFill>
                  <a:srgbClr val="000099"/>
                </a:solidFill>
                <a:latin typeface="+mn-lt"/>
                <a:ea typeface="+mn-ea"/>
                <a:cs typeface="+mn-cs"/>
              </a:rPr>
              <a:t>Научные произведения, как и их авторы, неразрывно связаны с организациями, которые производят научное знание.</a:t>
            </a:r>
          </a:p>
        </p:txBody>
      </p:sp>
    </p:spTree>
    <p:extLst>
      <p:ext uri="{BB962C8B-B14F-4D97-AF65-F5344CB8AC3E}">
        <p14:creationId xmlns:p14="http://schemas.microsoft.com/office/powerpoint/2010/main" val="305446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1" name="Picture 29">
            <a:extLst>
              <a:ext uri="{FF2B5EF4-FFF2-40B4-BE49-F238E27FC236}">
                <a16:creationId xmlns="" xmlns:a16="http://schemas.microsoft.com/office/drawing/2014/main" id="{DD24A49B-D629-4DEA-A32F-16D1C660B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78698"/>
            <a:ext cx="21605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838"/>
            <a:ext cx="9144000" cy="792088"/>
          </a:xfrm>
        </p:spPr>
        <p:txBody>
          <a:bodyPr/>
          <a:lstStyle/>
          <a:p>
            <a:pPr algn="l"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4000" dirty="0" smtClean="0">
                <a:solidFill>
                  <a:srgbClr val="FF0000"/>
                </a:solidFill>
              </a:rPr>
              <a:t>Вопросы для обсуждения</a:t>
            </a:r>
            <a:endParaRPr lang="ru-RU" sz="4000" kern="1200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35496" y="812926"/>
            <a:ext cx="9144000" cy="5784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lnSpc>
                <a:spcPts val="3100"/>
              </a:lnSpc>
              <a:spcAft>
                <a:spcPts val="600"/>
              </a:spcAft>
            </a:pPr>
            <a:r>
              <a:rPr lang="ru-RU" sz="2400" dirty="0">
                <a:solidFill>
                  <a:srgbClr val="000099"/>
                </a:solidFill>
              </a:rPr>
              <a:t>1)</a:t>
            </a:r>
            <a:r>
              <a:rPr lang="ru-RU" sz="2400" b="0" dirty="0">
                <a:solidFill>
                  <a:srgbClr val="000099"/>
                </a:solidFill>
              </a:rPr>
              <a:t> </a:t>
            </a:r>
            <a:r>
              <a:rPr lang="ru-RU" sz="2400" dirty="0">
                <a:solidFill>
                  <a:srgbClr val="000099"/>
                </a:solidFill>
              </a:rPr>
              <a:t>Как развивается процесс рецензирования и экспертизы результатов научной работы в разных отраслях  современного знания? </a:t>
            </a:r>
            <a:r>
              <a:rPr lang="ru-RU" sz="2400" b="0" dirty="0">
                <a:solidFill>
                  <a:srgbClr val="000099"/>
                </a:solidFill>
              </a:rPr>
              <a:t>Основные характерные черты – три-четыре характеристики.</a:t>
            </a:r>
          </a:p>
          <a:p>
            <a:pPr algn="l">
              <a:lnSpc>
                <a:spcPts val="3100"/>
              </a:lnSpc>
              <a:spcAft>
                <a:spcPts val="600"/>
              </a:spcAft>
            </a:pPr>
            <a:r>
              <a:rPr lang="ru-RU" sz="2400" dirty="0">
                <a:solidFill>
                  <a:srgbClr val="000099"/>
                </a:solidFill>
              </a:rPr>
              <a:t>2)   В ближайшее время будет </a:t>
            </a:r>
            <a:r>
              <a:rPr lang="ru-RU" sz="2400" dirty="0" smtClean="0">
                <a:solidFill>
                  <a:srgbClr val="000099"/>
                </a:solidFill>
              </a:rPr>
              <a:t>ли появляться </a:t>
            </a:r>
            <a:r>
              <a:rPr lang="ru-RU" sz="2400" dirty="0">
                <a:solidFill>
                  <a:srgbClr val="000099"/>
                </a:solidFill>
              </a:rPr>
              <a:t>формат открытого рецензирования в </a:t>
            </a:r>
            <a:r>
              <a:rPr lang="ru-RU" sz="2400" dirty="0" smtClean="0">
                <a:solidFill>
                  <a:srgbClr val="000099"/>
                </a:solidFill>
              </a:rPr>
              <a:t>российских научных журналах?</a:t>
            </a:r>
            <a:endParaRPr lang="ru-RU" sz="2400" dirty="0">
              <a:solidFill>
                <a:srgbClr val="000099"/>
              </a:solidFill>
            </a:endParaRPr>
          </a:p>
          <a:p>
            <a:pPr algn="l">
              <a:lnSpc>
                <a:spcPts val="3100"/>
              </a:lnSpc>
              <a:spcAft>
                <a:spcPts val="600"/>
              </a:spcAft>
            </a:pPr>
            <a:r>
              <a:rPr lang="ru-RU" sz="2400" dirty="0">
                <a:solidFill>
                  <a:srgbClr val="000099"/>
                </a:solidFill>
              </a:rPr>
              <a:t>3)   Как влияют на процесс рецензирования два фактора:</a:t>
            </a:r>
          </a:p>
          <a:p>
            <a:pPr algn="l">
              <a:lnSpc>
                <a:spcPts val="3100"/>
              </a:lnSpc>
              <a:spcAft>
                <a:spcPts val="600"/>
              </a:spcAft>
            </a:pPr>
            <a:r>
              <a:rPr lang="ru-RU" sz="2400" b="0" dirty="0">
                <a:solidFill>
                  <a:srgbClr val="000099"/>
                </a:solidFill>
              </a:rPr>
              <a:t>a.  </a:t>
            </a:r>
            <a:r>
              <a:rPr lang="ru-RU" sz="2400" b="0" dirty="0" smtClean="0">
                <a:solidFill>
                  <a:srgbClr val="000099"/>
                </a:solidFill>
              </a:rPr>
              <a:t>Все </a:t>
            </a:r>
            <a:r>
              <a:rPr lang="ru-RU" sz="2400" b="0" dirty="0">
                <a:solidFill>
                  <a:srgbClr val="000099"/>
                </a:solidFill>
              </a:rPr>
              <a:t>большее число журналов имеют ТОЛЬКО онлайновую редакцию, без печатной версии?</a:t>
            </a:r>
          </a:p>
          <a:p>
            <a:pPr algn="l">
              <a:lnSpc>
                <a:spcPts val="3100"/>
              </a:lnSpc>
              <a:spcAft>
                <a:spcPts val="600"/>
              </a:spcAft>
            </a:pPr>
            <a:r>
              <a:rPr lang="ru-RU" sz="2400" b="0" dirty="0">
                <a:solidFill>
                  <a:srgbClr val="000099"/>
                </a:solidFill>
              </a:rPr>
              <a:t>b.  </a:t>
            </a:r>
            <a:r>
              <a:rPr lang="ru-RU" sz="2400" b="0" dirty="0" smtClean="0">
                <a:solidFill>
                  <a:srgbClr val="000099"/>
                </a:solidFill>
              </a:rPr>
              <a:t>Демографические </a:t>
            </a:r>
            <a:r>
              <a:rPr lang="ru-RU" sz="2400" b="0" dirty="0">
                <a:solidFill>
                  <a:srgbClr val="000099"/>
                </a:solidFill>
              </a:rPr>
              <a:t>процессы и изменения в корпусе авторов и рецензентов: и авторы, и рецензенты становятся моложе. Демографический фактор оказывает влияние на состояние процесса экспертизы?</a:t>
            </a:r>
          </a:p>
        </p:txBody>
      </p:sp>
    </p:spTree>
    <p:extLst>
      <p:ext uri="{BB962C8B-B14F-4D97-AF65-F5344CB8AC3E}">
        <p14:creationId xmlns:p14="http://schemas.microsoft.com/office/powerpoint/2010/main" val="295931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>
            <a:extLst>
              <a:ext uri="{FF2B5EF4-FFF2-40B4-BE49-F238E27FC236}">
                <a16:creationId xmlns="" xmlns:a16="http://schemas.microsoft.com/office/drawing/2014/main" id="{E54603EF-0036-471C-AE8C-14D3EAB79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7345363" cy="458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1" name="TextBox 2">
            <a:extLst>
              <a:ext uri="{FF2B5EF4-FFF2-40B4-BE49-F238E27FC236}">
                <a16:creationId xmlns="" xmlns:a16="http://schemas.microsoft.com/office/drawing/2014/main" id="{E2756E7C-BEE0-44C2-8D69-7F4D05A2E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124" y="2468224"/>
            <a:ext cx="7597336" cy="76944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bg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bg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bg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bg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4400" dirty="0">
                <a:solidFill>
                  <a:srgbClr val="FF6600"/>
                </a:solidFill>
                <a:latin typeface="+mj-lt"/>
                <a:ea typeface="+mj-ea"/>
                <a:cs typeface="+mj-cs"/>
              </a:rPr>
              <a:t>СПАСИБО ЗА ВНИМАНИЕ</a:t>
            </a:r>
            <a:r>
              <a:rPr lang="en-US" sz="4400" dirty="0">
                <a:solidFill>
                  <a:srgbClr val="FF6600"/>
                </a:solidFill>
                <a:latin typeface="+mj-lt"/>
                <a:ea typeface="+mj-ea"/>
                <a:cs typeface="+mj-cs"/>
              </a:rPr>
              <a:t>!</a:t>
            </a:r>
            <a:endParaRPr lang="ru-RU" sz="4400" dirty="0">
              <a:solidFill>
                <a:srgbClr val="FF66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A40E7A6-31A9-4DF0-86B7-5BAB30400AA6}"/>
              </a:ext>
            </a:extLst>
          </p:cNvPr>
          <p:cNvSpPr txBox="1"/>
          <p:nvPr/>
        </p:nvSpPr>
        <p:spPr>
          <a:xfrm>
            <a:off x="328785" y="4358337"/>
            <a:ext cx="4812921" cy="213135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ts val="4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4000" dirty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Контакты:</a:t>
            </a:r>
          </a:p>
          <a:p>
            <a:pPr>
              <a:lnSpc>
                <a:spcPts val="4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arefiev@elibrary.ru</a:t>
            </a:r>
            <a:endParaRPr lang="ru-RU" sz="4000" dirty="0">
              <a:solidFill>
                <a:schemeClr val="bg1"/>
              </a:solidFill>
              <a:latin typeface="+mn-lt"/>
            </a:endParaRPr>
          </a:p>
          <a:p>
            <a:pPr>
              <a:lnSpc>
                <a:spcPts val="4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4000" dirty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+</a:t>
            </a:r>
            <a:r>
              <a:rPr lang="ru-RU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7 (</a:t>
            </a:r>
            <a:r>
              <a:rPr lang="en-US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495</a:t>
            </a:r>
            <a:r>
              <a:rPr lang="ru-RU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) </a:t>
            </a:r>
            <a:r>
              <a:rPr lang="en-US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544</a:t>
            </a:r>
            <a:r>
              <a:rPr lang="ru-RU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24</a:t>
            </a:r>
            <a:r>
              <a:rPr lang="ru-RU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94</a:t>
            </a:r>
            <a:endParaRPr lang="en-US" sz="400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15365" name="Picture 29">
            <a:extLst>
              <a:ext uri="{FF2B5EF4-FFF2-40B4-BE49-F238E27FC236}">
                <a16:creationId xmlns="" xmlns:a16="http://schemas.microsoft.com/office/drawing/2014/main" id="{2F9472CE-A73F-4BCF-A747-3BA195537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069" y="5805264"/>
            <a:ext cx="21605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6" name="Picture 3" descr="present_right">
            <a:extLst>
              <a:ext uri="{FF2B5EF4-FFF2-40B4-BE49-F238E27FC236}">
                <a16:creationId xmlns="" xmlns:a16="http://schemas.microsoft.com/office/drawing/2014/main" id="{10DBA46B-5EC3-41C2-A037-7E2D1E6A4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263" y="0"/>
            <a:ext cx="3127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elibrary1">
  <a:themeElements>
    <a:clrScheme name="elibrary1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elibrary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library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ibrary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ibrary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ibrary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ibrary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ibrary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ibrary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ibrary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ibrary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ibrary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ibrary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ibrary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56098</TotalTime>
  <Words>441</Words>
  <Application>Microsoft Office PowerPoint</Application>
  <PresentationFormat>Экран (4:3)</PresentationFormat>
  <Paragraphs>39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Arial</vt:lpstr>
      <vt:lpstr>elibrary1</vt:lpstr>
      <vt:lpstr>Смена парадигмы в организации экспертизы научных публикаций:  От закрытого рецензирования к открытому</vt:lpstr>
      <vt:lpstr>История научного рецензирования</vt:lpstr>
      <vt:lpstr>Nature: эксперимент по открытому рецензированию</vt:lpstr>
      <vt:lpstr>Nature: итог эксперимента по открытому рецензированию</vt:lpstr>
      <vt:lpstr>Философия РИНЦ</vt:lpstr>
      <vt:lpstr>Методология РИНЦ</vt:lpstr>
      <vt:lpstr>Методология РИНЦ</vt:lpstr>
      <vt:lpstr>Вопросы для обсуждения</vt:lpstr>
      <vt:lpstr>Презентация PowerPoint</vt:lpstr>
    </vt:vector>
  </TitlesOfParts>
  <Company>Intra-Center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gerko</dc:creator>
  <cp:lastModifiedBy>arefiev64@gmail.com</cp:lastModifiedBy>
  <cp:revision>943</cp:revision>
  <dcterms:created xsi:type="dcterms:W3CDTF">2004-12-27T02:26:30Z</dcterms:created>
  <dcterms:modified xsi:type="dcterms:W3CDTF">2018-04-26T05:38:33Z</dcterms:modified>
</cp:coreProperties>
</file>