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3"/>
  </p:notesMasterIdLst>
  <p:handoutMasterIdLst>
    <p:handoutMasterId r:id="rId34"/>
  </p:handoutMasterIdLst>
  <p:sldIdLst>
    <p:sldId id="310" r:id="rId3"/>
    <p:sldId id="311" r:id="rId4"/>
    <p:sldId id="302" r:id="rId5"/>
    <p:sldId id="301" r:id="rId6"/>
    <p:sldId id="309" r:id="rId7"/>
    <p:sldId id="313" r:id="rId8"/>
    <p:sldId id="314" r:id="rId9"/>
    <p:sldId id="315" r:id="rId10"/>
    <p:sldId id="321" r:id="rId11"/>
    <p:sldId id="316" r:id="rId12"/>
    <p:sldId id="283" r:id="rId13"/>
    <p:sldId id="322" r:id="rId14"/>
    <p:sldId id="287" r:id="rId15"/>
    <p:sldId id="323" r:id="rId16"/>
    <p:sldId id="281" r:id="rId17"/>
    <p:sldId id="293" r:id="rId18"/>
    <p:sldId id="284" r:id="rId19"/>
    <p:sldId id="285" r:id="rId20"/>
    <p:sldId id="288" r:id="rId21"/>
    <p:sldId id="290" r:id="rId22"/>
    <p:sldId id="291" r:id="rId23"/>
    <p:sldId id="286" r:id="rId24"/>
    <p:sldId id="317" r:id="rId25"/>
    <p:sldId id="324" r:id="rId26"/>
    <p:sldId id="325" r:id="rId27"/>
    <p:sldId id="318" r:id="rId28"/>
    <p:sldId id="319" r:id="rId29"/>
    <p:sldId id="320" r:id="rId30"/>
    <p:sldId id="294" r:id="rId31"/>
    <p:sldId id="269"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7D80"/>
    <a:srgbClr val="A57798"/>
    <a:srgbClr val="A49962"/>
    <a:srgbClr val="485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8"/>
    <p:restoredTop sz="93529" autoAdjust="0"/>
  </p:normalViewPr>
  <p:slideViewPr>
    <p:cSldViewPr snapToGrid="0" snapToObjects="1">
      <p:cViewPr>
        <p:scale>
          <a:sx n="60" d="100"/>
          <a:sy n="60" d="100"/>
        </p:scale>
        <p:origin x="-2352" y="-10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B5BE0EF-69DF-4CC8-AA60-D693CF347512}" type="datetimeFigureOut">
              <a:rPr lang="en-US" altLang="en-US"/>
              <a:pPr>
                <a:defRPr/>
              </a:pPr>
              <a:t>4/25/2018</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E288A76-83A1-4059-8D30-91D090B30541}" type="slidenum">
              <a:rPr lang="en-US" altLang="en-US"/>
              <a:pPr>
                <a:defRPr/>
              </a:pPr>
              <a:t>‹#›</a:t>
            </a:fld>
            <a:endParaRPr lang="en-US" altLang="en-US"/>
          </a:p>
        </p:txBody>
      </p:sp>
    </p:spTree>
    <p:extLst>
      <p:ext uri="{BB962C8B-B14F-4D97-AF65-F5344CB8AC3E}">
        <p14:creationId xmlns:p14="http://schemas.microsoft.com/office/powerpoint/2010/main" val="2397823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B538754-3953-4080-9A96-69937AE3254B}" type="datetimeFigureOut">
              <a:rPr lang="en-US" altLang="en-US"/>
              <a:pPr>
                <a:defRPr/>
              </a:pPr>
              <a:t>4/25/2018</a:t>
            </a:fld>
            <a:endParaRPr lang="en-US"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11BDEB1-A281-4B09-AF65-4F87B75AFB88}" type="slidenum">
              <a:rPr lang="en-US" altLang="en-US"/>
              <a:pPr>
                <a:defRPr/>
              </a:pPr>
              <a:t>‹#›</a:t>
            </a:fld>
            <a:endParaRPr lang="en-US" altLang="en-US"/>
          </a:p>
        </p:txBody>
      </p:sp>
    </p:spTree>
    <p:extLst>
      <p:ext uri="{BB962C8B-B14F-4D97-AF65-F5344CB8AC3E}">
        <p14:creationId xmlns:p14="http://schemas.microsoft.com/office/powerpoint/2010/main" val="1953912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Membership</a:t>
            </a:r>
            <a:r>
              <a:rPr lang="en-GB" baseline="0" dirty="0" smtClean="0"/>
              <a:t> organisation – promote integrity….. Highlight key points.</a:t>
            </a:r>
          </a:p>
          <a:p>
            <a:r>
              <a:rPr lang="en-GB" baseline="0" dirty="0" smtClean="0"/>
              <a:t>From http://publicationethics.org/files/u7140/StrategicPlan2016_2018.pdf </a:t>
            </a:r>
          </a:p>
          <a:p>
            <a:endParaRPr lang="en-GB" baseline="0" dirty="0" smtClean="0"/>
          </a:p>
        </p:txBody>
      </p:sp>
    </p:spTree>
    <p:extLst>
      <p:ext uri="{BB962C8B-B14F-4D97-AF65-F5344CB8AC3E}">
        <p14:creationId xmlns:p14="http://schemas.microsoft.com/office/powerpoint/2010/main" val="3053561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pPr/>
              <a:t>6</a:t>
            </a:fld>
            <a:endParaRPr lang="en-GB"/>
          </a:p>
        </p:txBody>
      </p:sp>
    </p:spTree>
    <p:extLst>
      <p:ext uri="{BB962C8B-B14F-4D97-AF65-F5344CB8AC3E}">
        <p14:creationId xmlns:p14="http://schemas.microsoft.com/office/powerpoint/2010/main" val="4133871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By editor </a:t>
            </a:r>
          </a:p>
          <a:p>
            <a:r>
              <a:rPr lang="en-GB" sz="2400" dirty="0"/>
              <a:t>By software</a:t>
            </a:r>
          </a:p>
          <a:p>
            <a:r>
              <a:rPr lang="en-GB" sz="2400" dirty="0"/>
              <a:t>By reviewers</a:t>
            </a:r>
          </a:p>
          <a:p>
            <a:r>
              <a:rPr lang="en-GB" sz="2400" dirty="0"/>
              <a:t>By authors</a:t>
            </a:r>
          </a:p>
          <a:p>
            <a:r>
              <a:rPr lang="en-GB" sz="2400" dirty="0"/>
              <a:t>During peer review</a:t>
            </a:r>
          </a:p>
          <a:p>
            <a:r>
              <a:rPr lang="en-GB" sz="2400" dirty="0"/>
              <a:t>And post-publication (readers)</a:t>
            </a:r>
          </a:p>
          <a:p>
            <a:endParaRPr lang="en-GB" dirty="0"/>
          </a:p>
        </p:txBody>
      </p:sp>
    </p:spTree>
    <p:extLst>
      <p:ext uri="{BB962C8B-B14F-4D97-AF65-F5344CB8AC3E}">
        <p14:creationId xmlns:p14="http://schemas.microsoft.com/office/powerpoint/2010/main" val="241042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pPr/>
              <a:t>8</a:t>
            </a:fld>
            <a:endParaRPr lang="en-GB"/>
          </a:p>
        </p:txBody>
      </p:sp>
    </p:spTree>
    <p:extLst>
      <p:ext uri="{BB962C8B-B14F-4D97-AF65-F5344CB8AC3E}">
        <p14:creationId xmlns:p14="http://schemas.microsoft.com/office/powerpoint/2010/main" val="2726571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pPr/>
              <a:t>9</a:t>
            </a:fld>
            <a:endParaRPr lang="en-GB"/>
          </a:p>
        </p:txBody>
      </p:sp>
    </p:spTree>
    <p:extLst>
      <p:ext uri="{BB962C8B-B14F-4D97-AF65-F5344CB8AC3E}">
        <p14:creationId xmlns:p14="http://schemas.microsoft.com/office/powerpoint/2010/main" val="128736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pPr/>
              <a:t>10</a:t>
            </a:fld>
            <a:endParaRPr lang="en-GB"/>
          </a:p>
        </p:txBody>
      </p:sp>
    </p:spTree>
    <p:extLst>
      <p:ext uri="{BB962C8B-B14F-4D97-AF65-F5344CB8AC3E}">
        <p14:creationId xmlns:p14="http://schemas.microsoft.com/office/powerpoint/2010/main" val="295961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Persian, French, Chinese, …. </a:t>
            </a:r>
            <a:endParaRPr lang="en-US" dirty="0"/>
          </a:p>
        </p:txBody>
      </p:sp>
      <p:sp>
        <p:nvSpPr>
          <p:cNvPr id="4" name="Slide Number Placeholder 3"/>
          <p:cNvSpPr>
            <a:spLocks noGrp="1"/>
          </p:cNvSpPr>
          <p:nvPr>
            <p:ph type="sldNum" sz="quarter" idx="10"/>
          </p:nvPr>
        </p:nvSpPr>
        <p:spPr/>
        <p:txBody>
          <a:bodyPr/>
          <a:lstStyle/>
          <a:p>
            <a:pPr>
              <a:defRPr/>
            </a:pPr>
            <a:fld id="{A11BDEB1-A281-4B09-AF65-4F87B75AFB88}" type="slidenum">
              <a:rPr lang="en-US" altLang="en-US" smtClean="0"/>
              <a:pPr>
                <a:defRPr/>
              </a:pPr>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A0C45F4-FBE8-45C3-88E6-00ED5DE1044B}" type="datetimeFigureOut">
              <a:rPr lang="en-US" altLang="en-US"/>
              <a:pPr>
                <a:defRPr/>
              </a:pPr>
              <a:t>4/25/2018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15C6ACE-D503-415A-A427-C91CBA688EFA}"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047160-209A-44F1-8CFA-FF3DB2BC5683}" type="datetimeFigureOut">
              <a:rPr lang="en-US" altLang="en-US"/>
              <a:pPr>
                <a:defRPr/>
              </a:pPr>
              <a:t>4/25/2018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6803B95-2CDB-43CF-8CD3-E371692E2E0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C7FCAB-E823-4743-AE9B-7DDE01729459}" type="datetimeFigureOut">
              <a:rPr lang="en-US" altLang="en-US"/>
              <a:pPr>
                <a:defRPr/>
              </a:pPr>
              <a:t>4/25/2018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83E5BD0-6F7F-498E-9FE5-9C486B58067C}"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8F37589-903F-4E5E-8410-41E6EE39A95C}" type="datetimeFigureOut">
              <a:rPr lang="en-US" altLang="en-US"/>
              <a:pPr>
                <a:defRPr/>
              </a:pPr>
              <a:t>4/25/2018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23C9A89-7CAD-4629-97C2-5FDCD8EB94F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7CE83CE-6BFF-4EB6-9888-1EE0B7F91822}" type="datetimeFigureOut">
              <a:rPr lang="en-US" altLang="en-US"/>
              <a:pPr>
                <a:defRPr/>
              </a:pPr>
              <a:t>4/25/2018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BF89F92-BD6F-42AB-9427-64851DD0F19B}"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97B3C0E4-4572-43A1-B1E7-677DF1616E2D}" type="datetimeFigureOut">
              <a:rPr lang="en-US" altLang="en-US"/>
              <a:pPr>
                <a:defRPr/>
              </a:pPr>
              <a:t>4/25/2018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3096D8A-3545-4C2A-A4B5-E3505DAB861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DC29FA5-C8FD-4D36-99F2-5B10C96A8F36}" type="datetimeFigureOut">
              <a:rPr lang="en-US" altLang="en-US"/>
              <a:pPr>
                <a:defRPr/>
              </a:pPr>
              <a:t>4/25/2018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D28EF87-2303-4B82-A39C-0C08DCD84BFA}"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A03AFD4-D3C8-4D52-BA26-F97A8E37AACE}" type="datetimeFigureOut">
              <a:rPr lang="en-US" altLang="en-US"/>
              <a:pPr>
                <a:defRPr/>
              </a:pPr>
              <a:t>4/25/2018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BBCD7AD1-2BCE-4793-8413-8D64A40AFEE0}"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FE253BB-E904-4BDE-945D-48D4C229D4CB}" type="datetimeFigureOut">
              <a:rPr lang="en-US" altLang="en-US"/>
              <a:pPr>
                <a:defRPr/>
              </a:pPr>
              <a:t>4/25/2018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23040794-F39B-4111-AE0A-D3C868B880CB}"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9DF395-EB19-4AB2-99A0-33608230CB7D}" type="datetimeFigureOut">
              <a:rPr lang="en-US" altLang="en-US"/>
              <a:pPr>
                <a:defRPr/>
              </a:pPr>
              <a:t>4/25/2018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59AA1E2F-DFD4-40FA-8EDC-C2DF8FDA7738}"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AD8428B6-4DCE-4248-B3AF-A59E2856CF34}" type="datetimeFigureOut">
              <a:rPr lang="en-US" altLang="en-US"/>
              <a:pPr>
                <a:defRPr/>
              </a:pPr>
              <a:t>4/25/2018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78A9472E-8012-4D53-948B-2BA33CCE667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44A3A5-404C-4517-AD5F-D1C0233827BA}" type="datetimeFigureOut">
              <a:rPr lang="en-US" altLang="en-US"/>
              <a:pPr>
                <a:defRPr/>
              </a:pPr>
              <a:t>4/25/2018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3D5C4F6-8DCE-4FCE-8AC6-2E35A6E16510}"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096AEF2-3EDA-45F6-8392-6413E799DB3F}" type="datetimeFigureOut">
              <a:rPr lang="en-US" altLang="en-US"/>
              <a:pPr>
                <a:defRPr/>
              </a:pPr>
              <a:t>4/25/2018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4FE805A-FA6A-4FCC-8541-B630146FC95F}"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F87E06-07DD-4495-A1AD-378CD33AF9D6}" type="datetimeFigureOut">
              <a:rPr lang="en-US" altLang="en-US"/>
              <a:pPr>
                <a:defRPr/>
              </a:pPr>
              <a:t>4/25/2018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E2A067A-5C6C-4D6B-9740-6D67BEF9CAD1}"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A14F7B-5812-4EDA-9864-B0F58304CECC}" type="datetimeFigureOut">
              <a:rPr lang="en-US" altLang="en-US"/>
              <a:pPr>
                <a:defRPr/>
              </a:pPr>
              <a:t>4/25/2018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1269D8B-9BD7-4F80-B2CF-7DADD5546693}"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95D21BE9-936B-4B85-8778-5F6DACAA3A8D}" type="datetimeFigureOut">
              <a:rPr lang="en-US" altLang="en-US"/>
              <a:pPr>
                <a:defRPr/>
              </a:pPr>
              <a:t>4/25/2018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D40E5A4-D483-459A-9E04-5F30F4F780FA}"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EA6DA68-BD23-4C6E-9238-4A3C45E92400}" type="datetimeFigureOut">
              <a:rPr lang="en-US" altLang="en-US"/>
              <a:pPr>
                <a:defRPr/>
              </a:pPr>
              <a:t>4/25/2018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B43994B-D680-4F93-BD4B-524E80622DD5}"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1CCE428-0CA5-4E0F-A71C-0B3A7911E303}" type="datetimeFigureOut">
              <a:rPr lang="en-US" altLang="en-US"/>
              <a:pPr>
                <a:defRPr/>
              </a:pPr>
              <a:t>4/25/2018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8CE8FA16-A7A5-499E-A6CA-C25FF5BB1D6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7987C7-FEBC-484D-8375-4AF1012AEAD7}" type="datetimeFigureOut">
              <a:rPr lang="en-US" altLang="en-US"/>
              <a:pPr>
                <a:defRPr/>
              </a:pPr>
              <a:t>4/25/2018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E2A0EC42-B728-4722-B706-4FE048E45B7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A5A181-E591-454B-9D93-6651A573ADD6}" type="datetimeFigureOut">
              <a:rPr lang="en-US" altLang="en-US"/>
              <a:pPr>
                <a:defRPr/>
              </a:pPr>
              <a:t>4/25/2018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2696621F-3195-4F22-9C90-71CEE35063D8}"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44365E5-CBC1-43C8-8BBD-D722016D4DA0}" type="datetimeFigureOut">
              <a:rPr lang="en-US" altLang="en-US"/>
              <a:pPr>
                <a:defRPr/>
              </a:pPr>
              <a:t>4/25/2018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21FD76F-B8B0-4352-B37F-442BE5FEFB76}"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C94B6D0-14F7-487B-9566-A8FCFF548035}" type="datetimeFigureOut">
              <a:rPr lang="en-US" altLang="en-US"/>
              <a:pPr>
                <a:defRPr/>
              </a:pPr>
              <a:t>4/25/2018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D6115A80-D404-45B4-BFB2-9AD6D6008009}"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350BFCE7-DA71-46FA-921E-2DDF0FD6A91B}" type="datetimeFigureOut">
              <a:rPr lang="en-US" altLang="en-US"/>
              <a:pPr>
                <a:defRPr/>
              </a:pPr>
              <a:t>4/25/2018</a:t>
            </a:fld>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F75E58A-A912-4756-9D33-79651043DB37}" type="slidenum">
              <a:rPr lang="en-US" altLang="en-US"/>
              <a:pPr>
                <a:defRPr/>
              </a:pPr>
              <a:t>‹#›</a:t>
            </a:fld>
            <a:endParaRPr lang="en-US" altLang="en-US"/>
          </a:p>
        </p:txBody>
      </p:sp>
      <p:sp>
        <p:nvSpPr>
          <p:cNvPr id="7" name="Shape 24"/>
          <p:cNvSpPr>
            <a:spLocks noChangeArrowheads="1"/>
          </p:cNvSpPr>
          <p:nvPr userDrawn="1"/>
        </p:nvSpPr>
        <p:spPr bwMode="auto">
          <a:xfrm>
            <a:off x="9424988" y="6342063"/>
            <a:ext cx="23018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9" tIns="35719" rIns="35719" bIns="35719" anchor="ctr">
            <a:spAutoFit/>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r" eaLnBrk="1">
              <a:lnSpc>
                <a:spcPct val="10000"/>
              </a:lnSpc>
              <a:spcBef>
                <a:spcPct val="0"/>
              </a:spcBef>
              <a:buFontTx/>
              <a:buNone/>
              <a:defRPr/>
            </a:pPr>
            <a:r>
              <a:rPr lang="en-US" altLang="en-US" sz="1900" dirty="0" smtClean="0">
                <a:solidFill>
                  <a:srgbClr val="AD82A1"/>
                </a:solidFill>
                <a:latin typeface="Arial" pitchFamily="34" charset="0"/>
                <a:ea typeface="Berthold Akzidenz Grotesk BE Me" pitchFamily="2" charset="0"/>
                <a:cs typeface="Arial" pitchFamily="34" charset="0"/>
                <a:sym typeface="Berthold Akzidenz Grotesk BE Me" pitchFamily="2" charset="0"/>
              </a:rPr>
              <a:t>publicationethics.org</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noChangeArrowheads="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0B627773-13ED-4BB4-994A-A4479E9AFF23}" type="datetimeFigureOut">
              <a:rPr lang="en-US" altLang="en-US"/>
              <a:pPr>
                <a:defRPr/>
              </a:pPr>
              <a:t>4/25/2018</a:t>
            </a:fld>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1FD5BDC-B721-4DB5-96C0-B77494B3C46A}" type="slidenum">
              <a:rPr lang="en-US" altLang="en-US"/>
              <a:pPr>
                <a:defRPr/>
              </a:pPr>
              <a:t>‹#›</a:t>
            </a:fld>
            <a:endParaRPr lang="en-US" altLang="en-US"/>
          </a:p>
        </p:txBody>
      </p:sp>
      <p:sp>
        <p:nvSpPr>
          <p:cNvPr id="7" name="Shape 24"/>
          <p:cNvSpPr>
            <a:spLocks noChangeArrowheads="1"/>
          </p:cNvSpPr>
          <p:nvPr userDrawn="1"/>
        </p:nvSpPr>
        <p:spPr bwMode="auto">
          <a:xfrm>
            <a:off x="9424988" y="6342063"/>
            <a:ext cx="23018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9" tIns="35719" rIns="35719" bIns="35719" anchor="ctr">
            <a:spAutoFit/>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r" eaLnBrk="1">
              <a:lnSpc>
                <a:spcPct val="10000"/>
              </a:lnSpc>
              <a:spcBef>
                <a:spcPct val="0"/>
              </a:spcBef>
              <a:buFontTx/>
              <a:buNone/>
              <a:defRPr/>
            </a:pPr>
            <a:r>
              <a:rPr lang="en-US" altLang="en-US" sz="1900" dirty="0" smtClean="0">
                <a:solidFill>
                  <a:srgbClr val="AD82A1"/>
                </a:solidFill>
                <a:latin typeface="Arial" pitchFamily="34" charset="0"/>
                <a:ea typeface="Berthold Akzidenz Grotesk BE Me" pitchFamily="2" charset="0"/>
                <a:cs typeface="Arial" pitchFamily="34" charset="0"/>
                <a:sym typeface="Berthold Akzidenz Grotesk BE Me" pitchFamily="2" charset="0"/>
              </a:rPr>
              <a:t>publicationethics.org</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hyperlink" Target="https://publicationethics.org/case/withdrawing-authorship"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publicationethics.org/case/withdrawing-authorshi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publicationethics.org/case/duplicate-submission-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publicationethics.org/case/duplicate-submission-2"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publicationethics.org/files/u7140/Authorship%20problems.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ublicationethics.org/files/COPE%20PR_Manipulation_Process.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ublicationethics.org/resources/flowcharts"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publicationethics.org/resources/discussion-documents/5-what-constitutes-authorship-june-201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publicationethics.org/files/retraction%20guidelin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20"/>
          <p:cNvSpPr>
            <a:spLocks noChangeArrowheads="1"/>
          </p:cNvSpPr>
          <p:nvPr/>
        </p:nvSpPr>
        <p:spPr bwMode="auto">
          <a:xfrm>
            <a:off x="431371" y="1599992"/>
            <a:ext cx="11329259" cy="17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5719" tIns="35719" rIns="35719" bIns="35719" anchor="ctr">
            <a:spAutoFit/>
          </a:bodyPr>
          <a:lstStyle/>
          <a:p>
            <a:pPr algn="ctr"/>
            <a:r>
              <a:rPr lang="en-US" sz="2800" b="1" i="1" dirty="0" smtClean="0">
                <a:solidFill>
                  <a:schemeClr val="tx1"/>
                </a:solidFill>
              </a:rPr>
              <a:t>Promoting Integrity in Research and Its Publication: How COPE Supports Editors and Publishers</a:t>
            </a:r>
          </a:p>
          <a:p>
            <a:pPr algn="ctr"/>
            <a:endParaRPr lang="en-US" sz="2000" dirty="0" smtClean="0">
              <a:solidFill>
                <a:schemeClr val="tx1"/>
              </a:solidFill>
              <a:latin typeface="Arial" charset="0"/>
              <a:ea typeface="Berthold Akzidenz Grotesk BE Me" charset="0"/>
              <a:cs typeface="Arial" charset="0"/>
              <a:sym typeface="Berthold Akzidenz Grotesk BE Me" charset="0"/>
            </a:endParaRPr>
          </a:p>
          <a:p>
            <a:r>
              <a:rPr lang="en-US" sz="1600" dirty="0" smtClean="0">
                <a:solidFill>
                  <a:schemeClr val="tx1"/>
                </a:solidFill>
                <a:latin typeface="Arial" charset="0"/>
                <a:ea typeface="Berthold Akzidenz Grotesk BE Me" charset="0"/>
                <a:cs typeface="Arial" charset="0"/>
                <a:sym typeface="Berthold Akzidenz Grotesk BE Me" charset="0"/>
              </a:rPr>
              <a:t>The 7th International Scientific and Practical Conference “World-class scientific publication”</a:t>
            </a:r>
          </a:p>
          <a:p>
            <a:pPr defTabSz="409575" eaLnBrk="1"/>
            <a:r>
              <a:rPr lang="en-US" sz="1600" dirty="0" smtClean="0">
                <a:solidFill>
                  <a:schemeClr val="tx1"/>
                </a:solidFill>
                <a:latin typeface="Arial" charset="0"/>
                <a:ea typeface="Berthold Akzidenz Grotesk BE Me" charset="0"/>
                <a:cs typeface="Arial" charset="0"/>
                <a:sym typeface="Berthold Akzidenz Grotesk BE Me" charset="0"/>
              </a:rPr>
              <a:t>26 April 2018, Moscow, Russia</a:t>
            </a:r>
            <a:endParaRPr lang="en-US" sz="1600" dirty="0">
              <a:solidFill>
                <a:srgbClr val="A49962"/>
              </a:solidFill>
              <a:latin typeface="Arial" charset="0"/>
              <a:ea typeface="Berthold Akzidenz Grotesk BE Me" charset="0"/>
              <a:cs typeface="Arial" charset="0"/>
              <a:sym typeface="Berthold Akzidenz Grotesk BE Me" charset="0"/>
            </a:endParaRPr>
          </a:p>
        </p:txBody>
      </p:sp>
      <p:sp>
        <p:nvSpPr>
          <p:cNvPr id="15362" name="Shape 21"/>
          <p:cNvSpPr>
            <a:spLocks noChangeArrowheads="1"/>
          </p:cNvSpPr>
          <p:nvPr/>
        </p:nvSpPr>
        <p:spPr bwMode="auto">
          <a:xfrm>
            <a:off x="627063" y="2855915"/>
            <a:ext cx="86852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spAutoFit/>
          </a:bodyPr>
          <a:lstStyle/>
          <a:p>
            <a:pPr defTabSz="409575" eaLnBrk="1"/>
            <a:endParaRPr lang="en-US" sz="2400">
              <a:solidFill>
                <a:srgbClr val="000000"/>
              </a:solidFill>
              <a:latin typeface="Arial" charset="0"/>
              <a:cs typeface="Arial" charset="0"/>
              <a:sym typeface="Helvetica Light" charset="0"/>
            </a:endParaRPr>
          </a:p>
        </p:txBody>
      </p:sp>
      <p:cxnSp>
        <p:nvCxnSpPr>
          <p:cNvPr id="8" name="Straight Connector 7"/>
          <p:cNvCxnSpPr/>
          <p:nvPr/>
        </p:nvCxnSpPr>
        <p:spPr>
          <a:xfrm>
            <a:off x="719403" y="2564904"/>
            <a:ext cx="10800000" cy="0"/>
          </a:xfrm>
          <a:prstGeom prst="line">
            <a:avLst/>
          </a:prstGeom>
          <a:noFill/>
          <a:ln w="12700" cap="flat">
            <a:solidFill>
              <a:schemeClr val="accent3">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pic>
        <p:nvPicPr>
          <p:cNvPr id="153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07952"/>
            <a:ext cx="58515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7381" y="4005065"/>
            <a:ext cx="10945216" cy="1600438"/>
          </a:xfrm>
          <a:prstGeom prst="rect">
            <a:avLst/>
          </a:prstGeom>
        </p:spPr>
        <p:txBody>
          <a:bodyPr wrap="square">
            <a:spAutoFit/>
          </a:bodyPr>
          <a:lstStyle/>
          <a:p>
            <a:pPr defTabSz="409575" eaLnBrk="1"/>
            <a:r>
              <a:rPr lang="en-GB" b="1" dirty="0" err="1" smtClean="0">
                <a:solidFill>
                  <a:srgbClr val="000000"/>
                </a:solidFill>
                <a:latin typeface="Arial" charset="0"/>
                <a:cs typeface="Arial" charset="0"/>
                <a:sym typeface="Helvetica Light" charset="0"/>
              </a:rPr>
              <a:t>Behrooz</a:t>
            </a:r>
            <a:r>
              <a:rPr lang="en-GB" b="1" dirty="0" smtClean="0">
                <a:solidFill>
                  <a:srgbClr val="000000"/>
                </a:solidFill>
                <a:latin typeface="Arial" charset="0"/>
                <a:cs typeface="Arial" charset="0"/>
                <a:sym typeface="Helvetica Light" charset="0"/>
              </a:rPr>
              <a:t> </a:t>
            </a:r>
            <a:r>
              <a:rPr lang="en-GB" b="1" dirty="0" err="1" smtClean="0">
                <a:solidFill>
                  <a:srgbClr val="000000"/>
                </a:solidFill>
                <a:latin typeface="Arial" charset="0"/>
                <a:cs typeface="Arial" charset="0"/>
                <a:sym typeface="Helvetica Light" charset="0"/>
              </a:rPr>
              <a:t>Astaneh</a:t>
            </a:r>
            <a:r>
              <a:rPr lang="en-GB" b="1" dirty="0" smtClean="0">
                <a:solidFill>
                  <a:srgbClr val="000000"/>
                </a:solidFill>
                <a:latin typeface="Arial" charset="0"/>
                <a:cs typeface="Arial" charset="0"/>
                <a:sym typeface="Helvetica Light" charset="0"/>
              </a:rPr>
              <a:t> M.D</a:t>
            </a:r>
          </a:p>
          <a:p>
            <a:pPr defTabSz="409575" eaLnBrk="1"/>
            <a:r>
              <a:rPr lang="en-GB" sz="1600" b="1" dirty="0" smtClean="0">
                <a:solidFill>
                  <a:srgbClr val="000000"/>
                </a:solidFill>
                <a:latin typeface="Arial" charset="0"/>
                <a:cs typeface="Arial" charset="0"/>
                <a:sym typeface="Helvetica Light" charset="0"/>
              </a:rPr>
              <a:t>COPE Council Member</a:t>
            </a:r>
          </a:p>
          <a:p>
            <a:pPr defTabSz="409575" eaLnBrk="1"/>
            <a:r>
              <a:rPr lang="en-GB" sz="1600" b="1" dirty="0" smtClean="0">
                <a:solidFill>
                  <a:srgbClr val="000000"/>
                </a:solidFill>
                <a:latin typeface="Arial" charset="0"/>
                <a:cs typeface="Arial" charset="0"/>
                <a:sym typeface="Helvetica Light" charset="0"/>
              </a:rPr>
              <a:t>Head, Medical Journalism Department, Shiraz University of Medical Sciences</a:t>
            </a:r>
          </a:p>
          <a:p>
            <a:pPr defTabSz="409575" eaLnBrk="1"/>
            <a:r>
              <a:rPr lang="en-GB" sz="1600" b="1" dirty="0" smtClean="0">
                <a:solidFill>
                  <a:srgbClr val="000000"/>
                </a:solidFill>
                <a:latin typeface="Arial" charset="0"/>
                <a:cs typeface="Arial" charset="0"/>
                <a:sym typeface="Helvetica Light" charset="0"/>
              </a:rPr>
              <a:t>Editor-in-Chief, Iranian Journal of Medical Sciences</a:t>
            </a:r>
          </a:p>
          <a:p>
            <a:pPr defTabSz="409575" eaLnBrk="1"/>
            <a:r>
              <a:rPr lang="en-GB" sz="1600" b="1" dirty="0" smtClean="0">
                <a:solidFill>
                  <a:srgbClr val="000000"/>
                </a:solidFill>
                <a:latin typeface="Arial" charset="0"/>
                <a:cs typeface="Arial" charset="0"/>
                <a:sym typeface="Helvetica Light" charset="0"/>
              </a:rPr>
              <a:t>Vice President, EMAME</a:t>
            </a:r>
          </a:p>
          <a:p>
            <a:pPr defTabSz="409575" eaLnBrk="1"/>
            <a:r>
              <a:rPr lang="en-GB" sz="1600" b="1" dirty="0" smtClean="0">
                <a:solidFill>
                  <a:srgbClr val="000000"/>
                </a:solidFill>
                <a:latin typeface="Arial" charset="0"/>
                <a:cs typeface="Arial" charset="0"/>
                <a:sym typeface="Helvetica Light" charset="0"/>
              </a:rPr>
              <a:t>Vice President, Iranian Society of Medical Editors</a:t>
            </a:r>
            <a:endParaRPr lang="en-US" sz="1600" dirty="0">
              <a:solidFill>
                <a:srgbClr val="000000"/>
              </a:solidFill>
              <a:latin typeface="Arial" charset="0"/>
              <a:cs typeface="Arial" charset="0"/>
              <a:sym typeface="Helvetica Light" charset="0"/>
            </a:endParaRPr>
          </a:p>
        </p:txBody>
      </p:sp>
    </p:spTree>
    <p:extLst>
      <p:ext uri="{BB962C8B-B14F-4D97-AF65-F5344CB8AC3E}">
        <p14:creationId xmlns:p14="http://schemas.microsoft.com/office/powerpoint/2010/main" val="2142419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335" y="964925"/>
            <a:ext cx="6429947" cy="269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1"/>
          <p:cNvSpPr txBox="1">
            <a:spLocks/>
          </p:cNvSpPr>
          <p:nvPr/>
        </p:nvSpPr>
        <p:spPr>
          <a:xfrm>
            <a:off x="536350" y="284530"/>
            <a:ext cx="7293359" cy="645170"/>
          </a:xfrm>
          <a:prstGeom prst="rect">
            <a:avLst/>
          </a:prstGeom>
        </p:spPr>
        <p:txBody>
          <a:bodyPr lIns="67355" tIns="33677" rIns="67355" bIns="33677"/>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700" dirty="0"/>
              <a:t>COPE forum</a:t>
            </a:r>
            <a:endParaRPr lang="en-US" sz="2700" dirty="0"/>
          </a:p>
        </p:txBody>
      </p:sp>
      <p:sp>
        <p:nvSpPr>
          <p:cNvPr id="7" name="Content Placeholder 1"/>
          <p:cNvSpPr txBox="1">
            <a:spLocks/>
          </p:cNvSpPr>
          <p:nvPr/>
        </p:nvSpPr>
        <p:spPr bwMode="auto">
          <a:xfrm>
            <a:off x="2730056" y="3988701"/>
            <a:ext cx="7646481" cy="336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355" tIns="33677" rIns="67355" bIns="33677"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100" dirty="0"/>
              <a:t>Anonymous description of real issues (cases)</a:t>
            </a:r>
          </a:p>
          <a:p>
            <a:r>
              <a:rPr lang="en-GB" sz="2100" dirty="0"/>
              <a:t>Discussion</a:t>
            </a:r>
          </a:p>
          <a:p>
            <a:r>
              <a:rPr lang="en-GB" sz="2100" dirty="0"/>
              <a:t>Advice, follow up, resolution</a:t>
            </a:r>
          </a:p>
          <a:p>
            <a:r>
              <a:rPr lang="en-GB" sz="2100" dirty="0"/>
              <a:t>Searchable resource</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224" y="938168"/>
            <a:ext cx="1902024" cy="371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5250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77375" y="6088063"/>
            <a:ext cx="3236913" cy="1314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3935413" y="2601913"/>
            <a:ext cx="3671888" cy="3671887"/>
          </a:xfrm>
          <a:prstGeom prst="ellipse">
            <a:avLst/>
          </a:prstGeom>
          <a:solidFill>
            <a:srgbClr val="A49946"/>
          </a:solidFill>
          <a:ln w="114300" cmpd="thinThick">
            <a:noFill/>
          </a:ln>
        </p:spPr>
        <p:style>
          <a:lnRef idx="2">
            <a:schemeClr val="accent1">
              <a:shade val="50000"/>
            </a:schemeClr>
          </a:lnRef>
          <a:fillRef idx="1">
            <a:schemeClr val="accent1"/>
          </a:fillRef>
          <a:effectRef idx="0">
            <a:schemeClr val="accent1"/>
          </a:effectRef>
          <a:fontRef idx="minor">
            <a:schemeClr val="lt1"/>
          </a:fontRef>
        </p:style>
        <p:txBody>
          <a:bodyPr lIns="0" tIns="324000" rIns="0" bIns="28800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ts val="2600"/>
              </a:lnSpc>
              <a:defRPr/>
            </a:pPr>
            <a:endParaRPr lang="en-US" altLang="en-US" sz="20000" smtClean="0">
              <a:solidFill>
                <a:srgbClr val="FFFFFF"/>
              </a:solidFill>
              <a:latin typeface="Arial" pitchFamily="34" charset="0"/>
              <a:cs typeface="Arial" pitchFamily="34" charset="0"/>
            </a:endParaRPr>
          </a:p>
        </p:txBody>
      </p:sp>
      <p:sp>
        <p:nvSpPr>
          <p:cNvPr id="6" name="Rectangle 5"/>
          <p:cNvSpPr/>
          <p:nvPr/>
        </p:nvSpPr>
        <p:spPr>
          <a:xfrm>
            <a:off x="-10491788" y="3495675"/>
            <a:ext cx="10225088" cy="259238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1269" name="Shape 20"/>
          <p:cNvSpPr>
            <a:spLocks noChangeArrowheads="1"/>
          </p:cNvSpPr>
          <p:nvPr/>
        </p:nvSpPr>
        <p:spPr bwMode="auto">
          <a:xfrm>
            <a:off x="627063" y="498475"/>
            <a:ext cx="1660525" cy="719138"/>
          </a:xfrm>
          <a:prstGeom prst="rect">
            <a:avLst/>
          </a:prstGeom>
          <a:noFill/>
          <a:ln w="12700">
            <a:noFill/>
            <a:miter lim="400000"/>
            <a:headEnd/>
            <a:tailEnd/>
          </a:ln>
        </p:spPr>
        <p:txBody>
          <a:bodyPr wrap="none" lIns="35719" tIns="35719" rIns="35719" bIns="35719" anchor="ctr">
            <a:spAutoFit/>
          </a:bodyPr>
          <a:lstStyle/>
          <a:p>
            <a:pPr defTabSz="409575" eaLnBrk="1"/>
            <a:r>
              <a:rPr lang="en-GB" altLang="en-US" sz="4200" b="1">
                <a:solidFill>
                  <a:srgbClr val="A57798"/>
                </a:solidFill>
                <a:latin typeface="Arial" pitchFamily="34" charset="0"/>
                <a:ea typeface="Berthold Akzidenz Grotesk BE Me" pitchFamily="2" charset="0"/>
                <a:cs typeface="Arial" pitchFamily="34" charset="0"/>
                <a:sym typeface="Berthold Akzidenz Grotesk BE Me" pitchFamily="2" charset="0"/>
              </a:rPr>
              <a:t>Cases</a:t>
            </a:r>
            <a:endParaRPr lang="en-US" altLang="en-US" sz="4200" b="1">
              <a:solidFill>
                <a:srgbClr val="A57798"/>
              </a:solidFill>
              <a:latin typeface="Arial" pitchFamily="34" charset="0"/>
              <a:ea typeface="Berthold Akzidenz Grotesk BE Me" pitchFamily="2" charset="0"/>
              <a:cs typeface="Arial" pitchFamily="34" charset="0"/>
              <a:sym typeface="Berthold Akzidenz Grotesk BE Me" pitchFamily="2" charset="0"/>
            </a:endParaRPr>
          </a:p>
        </p:txBody>
      </p:sp>
      <p:sp>
        <p:nvSpPr>
          <p:cNvPr id="9" name="Shape 21"/>
          <p:cNvSpPr/>
          <p:nvPr/>
        </p:nvSpPr>
        <p:spPr>
          <a:xfrm>
            <a:off x="627063" y="1280288"/>
            <a:ext cx="11077575" cy="2120645"/>
          </a:xfrm>
          <a:prstGeom prst="rect">
            <a:avLst/>
          </a:prstGeom>
          <a:ln w="12700">
            <a:miter lim="400000"/>
          </a:ln>
          <a:extLst/>
        </p:spPr>
        <p:txBody>
          <a:bodyPr lIns="35719" tIns="35719" rIns="35719" bIns="35719">
            <a:spAutoFit/>
          </a:bodyPr>
          <a:lstStyle>
            <a:lvl1pPr algn="l">
              <a:defRPr sz="2600"/>
            </a:lvl1pPr>
          </a:lstStyle>
          <a:p>
            <a:pPr defTabSz="410751" eaLnBrk="1" fontAlgn="auto">
              <a:spcBef>
                <a:spcPts val="0"/>
              </a:spcBef>
              <a:spcAft>
                <a:spcPts val="0"/>
              </a:spcAft>
              <a:defRPr/>
            </a:pPr>
            <a:r>
              <a:rPr lang="en-GB" altLang="en-US" sz="2800" b="1" dirty="0" smtClean="0">
                <a:solidFill>
                  <a:srgbClr val="A57798"/>
                </a:solidFill>
                <a:latin typeface="Arial" pitchFamily="34" charset="0"/>
                <a:ea typeface="Berthold Akzidenz Grotesk BE Me" pitchFamily="2" charset="0"/>
                <a:cs typeface="Arial" pitchFamily="34" charset="0"/>
                <a:sym typeface="Berthold Akzidenz Grotesk BE Me" pitchFamily="2" charset="0"/>
              </a:rPr>
              <a:t>Withdrawing </a:t>
            </a:r>
            <a:r>
              <a:rPr lang="en-GB" altLang="en-US" sz="2800" b="1" dirty="0">
                <a:solidFill>
                  <a:srgbClr val="A57798"/>
                </a:solidFill>
                <a:latin typeface="Arial" pitchFamily="34" charset="0"/>
                <a:ea typeface="Berthold Akzidenz Grotesk BE Me" pitchFamily="2" charset="0"/>
                <a:cs typeface="Arial" pitchFamily="34" charset="0"/>
                <a:sym typeface="Berthold Akzidenz Grotesk BE Me" pitchFamily="2" charset="0"/>
              </a:rPr>
              <a:t>from authorship (17-10</a:t>
            </a:r>
            <a:r>
              <a:rPr lang="en-GB" altLang="en-US" sz="2800" b="1" dirty="0" smtClean="0">
                <a:solidFill>
                  <a:srgbClr val="A57798"/>
                </a:solidFill>
                <a:latin typeface="Arial" pitchFamily="34" charset="0"/>
                <a:ea typeface="Berthold Akzidenz Grotesk BE Me" pitchFamily="2" charset="0"/>
                <a:cs typeface="Arial" pitchFamily="34" charset="0"/>
                <a:sym typeface="Berthold Akzidenz Grotesk BE Me" pitchFamily="2" charset="0"/>
              </a:rPr>
              <a:t>). </a:t>
            </a:r>
            <a:r>
              <a:rPr lang="en-GB" sz="2628" kern="0" dirty="0" smtClean="0">
                <a:solidFill>
                  <a:srgbClr val="000000"/>
                </a:solidFill>
                <a:latin typeface="Arial" panose="020B0604020202020204" pitchFamily="34" charset="0"/>
                <a:cs typeface="Arial" panose="020B0604020202020204" pitchFamily="34" charset="0"/>
                <a:sym typeface="Helvetica Light"/>
              </a:rPr>
              <a:t>An already published paper is under </a:t>
            </a:r>
            <a:r>
              <a:rPr lang="en-GB" sz="2628" kern="0" dirty="0">
                <a:solidFill>
                  <a:srgbClr val="000000"/>
                </a:solidFill>
                <a:latin typeface="Arial" panose="020B0604020202020204" pitchFamily="34" charset="0"/>
                <a:cs typeface="Arial" panose="020B0604020202020204" pitchFamily="34" charset="0"/>
                <a:sym typeface="Helvetica Light"/>
              </a:rPr>
              <a:t>investigation by the </a:t>
            </a:r>
            <a:r>
              <a:rPr lang="en-GB" sz="2628" kern="0" dirty="0" smtClean="0">
                <a:solidFill>
                  <a:srgbClr val="000000"/>
                </a:solidFill>
                <a:latin typeface="Arial" panose="020B0604020202020204" pitchFamily="34" charset="0"/>
                <a:cs typeface="Arial" panose="020B0604020202020204" pitchFamily="34" charset="0"/>
                <a:sym typeface="Helvetica Light"/>
              </a:rPr>
              <a:t>host institution </a:t>
            </a:r>
            <a:r>
              <a:rPr lang="en-GB" sz="2628" kern="0" dirty="0">
                <a:solidFill>
                  <a:srgbClr val="000000"/>
                </a:solidFill>
                <a:latin typeface="Arial" panose="020B0604020202020204" pitchFamily="34" charset="0"/>
                <a:cs typeface="Arial" panose="020B0604020202020204" pitchFamily="34" charset="0"/>
                <a:sym typeface="Helvetica Light"/>
              </a:rPr>
              <a:t>for misconduct</a:t>
            </a:r>
            <a:r>
              <a:rPr lang="en-GB" sz="2628" kern="0" dirty="0" smtClean="0">
                <a:solidFill>
                  <a:srgbClr val="000000"/>
                </a:solidFill>
                <a:latin typeface="Arial" panose="020B0604020202020204" pitchFamily="34" charset="0"/>
                <a:cs typeface="Arial" panose="020B0604020202020204" pitchFamily="34" charset="0"/>
                <a:sym typeface="Helvetica Light"/>
              </a:rPr>
              <a:t>. </a:t>
            </a:r>
            <a:r>
              <a:rPr lang="en-GB" sz="2628" kern="0" dirty="0">
                <a:solidFill>
                  <a:srgbClr val="000000"/>
                </a:solidFill>
                <a:latin typeface="Arial" panose="020B0604020202020204" pitchFamily="34" charset="0"/>
                <a:cs typeface="Arial" panose="020B0604020202020204" pitchFamily="34" charset="0"/>
                <a:sym typeface="Helvetica Light"/>
              </a:rPr>
              <a:t>After </a:t>
            </a:r>
            <a:r>
              <a:rPr lang="en-GB" sz="2628" kern="0" dirty="0" smtClean="0">
                <a:solidFill>
                  <a:srgbClr val="000000"/>
                </a:solidFill>
                <a:latin typeface="Arial" panose="020B0604020202020204" pitchFamily="34" charset="0"/>
                <a:cs typeface="Arial" panose="020B0604020202020204" pitchFamily="34" charset="0"/>
                <a:sym typeface="Helvetica Light"/>
              </a:rPr>
              <a:t>investigations </a:t>
            </a:r>
            <a:r>
              <a:rPr lang="en-GB" sz="2628" kern="0" dirty="0">
                <a:solidFill>
                  <a:srgbClr val="000000"/>
                </a:solidFill>
                <a:latin typeface="Arial" panose="020B0604020202020204" pitchFamily="34" charset="0"/>
                <a:cs typeface="Arial" panose="020B0604020202020204" pitchFamily="34" charset="0"/>
                <a:sym typeface="Helvetica Light"/>
              </a:rPr>
              <a:t>started, an author asked to be removed from authorship</a:t>
            </a:r>
            <a:r>
              <a:rPr lang="en-GB" sz="2628" kern="0" dirty="0" smtClean="0">
                <a:solidFill>
                  <a:srgbClr val="000000"/>
                </a:solidFill>
                <a:latin typeface="Arial" panose="020B0604020202020204" pitchFamily="34" charset="0"/>
                <a:cs typeface="Arial" panose="020B0604020202020204" pitchFamily="34" charset="0"/>
                <a:sym typeface="Helvetica Light"/>
              </a:rPr>
              <a:t>. What should the journal do?</a:t>
            </a:r>
          </a:p>
          <a:p>
            <a:pPr defTabSz="410751" eaLnBrk="1" fontAlgn="auto">
              <a:spcBef>
                <a:spcPts val="0"/>
              </a:spcBef>
              <a:spcAft>
                <a:spcPts val="0"/>
              </a:spcAft>
              <a:defRPr/>
            </a:pPr>
            <a:endParaRPr lang="en-GB" sz="2628" kern="0" dirty="0">
              <a:solidFill>
                <a:srgbClr val="000000"/>
              </a:solidFill>
              <a:latin typeface="Arial" panose="020B0604020202020204" pitchFamily="34" charset="0"/>
              <a:cs typeface="Arial" panose="020B0604020202020204" pitchFamily="34" charset="0"/>
              <a:sym typeface="Helvetica Light"/>
            </a:endParaRPr>
          </a:p>
        </p:txBody>
      </p:sp>
      <p:sp>
        <p:nvSpPr>
          <p:cNvPr id="11271" name="Rectangle 1"/>
          <p:cNvSpPr>
            <a:spLocks noChangeArrowheads="1"/>
          </p:cNvSpPr>
          <p:nvPr/>
        </p:nvSpPr>
        <p:spPr bwMode="auto">
          <a:xfrm>
            <a:off x="5975350" y="6376988"/>
            <a:ext cx="6032500" cy="369887"/>
          </a:xfrm>
          <a:prstGeom prst="rect">
            <a:avLst/>
          </a:prstGeom>
          <a:noFill/>
          <a:ln w="9525">
            <a:noFill/>
            <a:miter lim="800000"/>
            <a:headEnd/>
            <a:tailEnd/>
          </a:ln>
        </p:spPr>
        <p:txBody>
          <a:bodyPr wrap="none">
            <a:spAutoFit/>
          </a:bodyPr>
          <a:lstStyle/>
          <a:p>
            <a:r>
              <a:rPr lang="en-US" altLang="en-US">
                <a:latin typeface="Arial" pitchFamily="34" charset="0"/>
                <a:cs typeface="Arial" pitchFamily="34" charset="0"/>
                <a:hlinkClick r:id="rId2"/>
              </a:rPr>
              <a:t>https://publicationethics.org/case/withdrawing-authorship</a:t>
            </a:r>
            <a:r>
              <a:rPr lang="en-US" altLang="en-US">
                <a:latin typeface="Arial" pitchFamily="34" charset="0"/>
                <a:cs typeface="Arial" pitchFamily="34" charset="0"/>
              </a:rPr>
              <a:t> </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77375" y="6088063"/>
            <a:ext cx="3236913" cy="1314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3935413" y="2601913"/>
            <a:ext cx="3671888" cy="3671887"/>
          </a:xfrm>
          <a:prstGeom prst="ellipse">
            <a:avLst/>
          </a:prstGeom>
          <a:solidFill>
            <a:srgbClr val="A49946"/>
          </a:solidFill>
          <a:ln w="114300" cmpd="thinThick">
            <a:noFill/>
          </a:ln>
        </p:spPr>
        <p:style>
          <a:lnRef idx="2">
            <a:schemeClr val="accent1">
              <a:shade val="50000"/>
            </a:schemeClr>
          </a:lnRef>
          <a:fillRef idx="1">
            <a:schemeClr val="accent1"/>
          </a:fillRef>
          <a:effectRef idx="0">
            <a:schemeClr val="accent1"/>
          </a:effectRef>
          <a:fontRef idx="minor">
            <a:schemeClr val="lt1"/>
          </a:fontRef>
        </p:style>
        <p:txBody>
          <a:bodyPr lIns="0" tIns="324000" rIns="0" bIns="28800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ts val="2600"/>
              </a:lnSpc>
              <a:defRPr/>
            </a:pPr>
            <a:endParaRPr lang="en-US" altLang="en-US" sz="20000" smtClean="0">
              <a:solidFill>
                <a:srgbClr val="FFFFFF"/>
              </a:solidFill>
              <a:latin typeface="Arial" pitchFamily="34" charset="0"/>
              <a:cs typeface="Arial" pitchFamily="34" charset="0"/>
            </a:endParaRPr>
          </a:p>
        </p:txBody>
      </p:sp>
      <p:sp>
        <p:nvSpPr>
          <p:cNvPr id="11269" name="Shape 20"/>
          <p:cNvSpPr>
            <a:spLocks noChangeArrowheads="1"/>
          </p:cNvSpPr>
          <p:nvPr/>
        </p:nvSpPr>
        <p:spPr bwMode="auto">
          <a:xfrm>
            <a:off x="627063" y="498475"/>
            <a:ext cx="1660525" cy="719138"/>
          </a:xfrm>
          <a:prstGeom prst="rect">
            <a:avLst/>
          </a:prstGeom>
          <a:noFill/>
          <a:ln w="12700">
            <a:noFill/>
            <a:miter lim="400000"/>
            <a:headEnd/>
            <a:tailEnd/>
          </a:ln>
        </p:spPr>
        <p:txBody>
          <a:bodyPr wrap="none" lIns="35719" tIns="35719" rIns="35719" bIns="35719" anchor="ctr">
            <a:spAutoFit/>
          </a:bodyPr>
          <a:lstStyle/>
          <a:p>
            <a:pPr defTabSz="409575" eaLnBrk="1"/>
            <a:r>
              <a:rPr lang="en-GB" altLang="en-US" sz="4200" b="1">
                <a:solidFill>
                  <a:srgbClr val="A57798"/>
                </a:solidFill>
                <a:latin typeface="Arial" pitchFamily="34" charset="0"/>
                <a:ea typeface="Berthold Akzidenz Grotesk BE Me" pitchFamily="2" charset="0"/>
                <a:cs typeface="Arial" pitchFamily="34" charset="0"/>
                <a:sym typeface="Berthold Akzidenz Grotesk BE Me" pitchFamily="2" charset="0"/>
              </a:rPr>
              <a:t>Cases</a:t>
            </a:r>
            <a:endParaRPr lang="en-US" altLang="en-US" sz="4200" b="1">
              <a:solidFill>
                <a:srgbClr val="A57798"/>
              </a:solidFill>
              <a:latin typeface="Arial" pitchFamily="34" charset="0"/>
              <a:ea typeface="Berthold Akzidenz Grotesk BE Me" pitchFamily="2" charset="0"/>
              <a:cs typeface="Arial" pitchFamily="34" charset="0"/>
              <a:sym typeface="Berthold Akzidenz Grotesk BE Me" pitchFamily="2" charset="0"/>
            </a:endParaRPr>
          </a:p>
        </p:txBody>
      </p:sp>
      <p:sp>
        <p:nvSpPr>
          <p:cNvPr id="9" name="Shape 21"/>
          <p:cNvSpPr/>
          <p:nvPr/>
        </p:nvSpPr>
        <p:spPr>
          <a:xfrm>
            <a:off x="627063" y="1280288"/>
            <a:ext cx="11077575" cy="4116191"/>
          </a:xfrm>
          <a:prstGeom prst="rect">
            <a:avLst/>
          </a:prstGeom>
          <a:ln w="12700">
            <a:miter lim="400000"/>
          </a:ln>
          <a:extLst/>
        </p:spPr>
        <p:txBody>
          <a:bodyPr lIns="35719" tIns="35719" rIns="35719" bIns="35719">
            <a:spAutoFit/>
          </a:bodyPr>
          <a:lstStyle>
            <a:lvl1pPr algn="l">
              <a:defRPr sz="2600"/>
            </a:lvl1pPr>
          </a:lstStyle>
          <a:p>
            <a:pPr defTabSz="410751" eaLnBrk="1" fontAlgn="auto">
              <a:spcBef>
                <a:spcPts val="0"/>
              </a:spcBef>
              <a:spcAft>
                <a:spcPts val="0"/>
              </a:spcAft>
              <a:defRPr/>
            </a:pPr>
            <a:endParaRPr lang="en-GB" sz="2628" kern="0" dirty="0">
              <a:solidFill>
                <a:srgbClr val="000000"/>
              </a:solidFill>
              <a:latin typeface="Arial" panose="020B0604020202020204" pitchFamily="34" charset="0"/>
              <a:cs typeface="Arial" panose="020B0604020202020204" pitchFamily="34" charset="0"/>
              <a:sym typeface="Helvetica Light"/>
            </a:endParaRPr>
          </a:p>
          <a:p>
            <a:pPr defTabSz="410751" eaLnBrk="1" fontAlgn="auto">
              <a:spcBef>
                <a:spcPts val="0"/>
              </a:spcBef>
              <a:spcAft>
                <a:spcPts val="0"/>
              </a:spcAft>
              <a:defRPr/>
            </a:pPr>
            <a:r>
              <a:rPr lang="en-GB" sz="2628" kern="0" dirty="0" smtClean="0">
                <a:solidFill>
                  <a:srgbClr val="000000"/>
                </a:solidFill>
                <a:latin typeface="Arial" panose="020B0604020202020204" pitchFamily="34" charset="0"/>
                <a:cs typeface="Arial" panose="020B0604020202020204" pitchFamily="34" charset="0"/>
                <a:sym typeface="Helvetica Light"/>
              </a:rPr>
              <a:t>ADVICE</a:t>
            </a:r>
            <a:r>
              <a:rPr lang="en-GB" sz="2628" kern="0" dirty="0">
                <a:solidFill>
                  <a:srgbClr val="000000"/>
                </a:solidFill>
                <a:latin typeface="Arial" panose="020B0604020202020204" pitchFamily="34" charset="0"/>
                <a:cs typeface="Arial" panose="020B0604020202020204" pitchFamily="34" charset="0"/>
                <a:sym typeface="Helvetica Light"/>
              </a:rPr>
              <a:t>: </a:t>
            </a:r>
            <a:r>
              <a:rPr lang="en-GB" sz="2628" kern="0" dirty="0" smtClean="0">
                <a:solidFill>
                  <a:srgbClr val="000000"/>
                </a:solidFill>
                <a:latin typeface="Arial" panose="020B0604020202020204" pitchFamily="34" charset="0"/>
                <a:cs typeface="Arial" panose="020B0604020202020204" pitchFamily="34" charset="0"/>
                <a:sym typeface="Helvetica Light"/>
              </a:rPr>
              <a:t>Postpone </a:t>
            </a:r>
            <a:r>
              <a:rPr lang="en-GB" sz="2628" kern="0" dirty="0">
                <a:solidFill>
                  <a:srgbClr val="000000"/>
                </a:solidFill>
                <a:latin typeface="Arial" panose="020B0604020202020204" pitchFamily="34" charset="0"/>
                <a:cs typeface="Arial" panose="020B0604020202020204" pitchFamily="34" charset="0"/>
                <a:sym typeface="Helvetica Light"/>
              </a:rPr>
              <a:t>any decision until after the investigation. </a:t>
            </a:r>
            <a:r>
              <a:rPr lang="en-GB" sz="2628" kern="0" dirty="0" smtClean="0">
                <a:solidFill>
                  <a:srgbClr val="000000"/>
                </a:solidFill>
                <a:latin typeface="Arial" panose="020B0604020202020204" pitchFamily="34" charset="0"/>
                <a:cs typeface="Arial" panose="020B0604020202020204" pitchFamily="34" charset="0"/>
                <a:sym typeface="Helvetica Light"/>
              </a:rPr>
              <a:t>Consider </a:t>
            </a:r>
            <a:r>
              <a:rPr lang="en-GB" sz="2628" kern="0" dirty="0">
                <a:solidFill>
                  <a:srgbClr val="000000"/>
                </a:solidFill>
                <a:latin typeface="Arial" panose="020B0604020202020204" pitchFamily="34" charset="0"/>
                <a:cs typeface="Arial" panose="020B0604020202020204" pitchFamily="34" charset="0"/>
                <a:sym typeface="Helvetica Light"/>
              </a:rPr>
              <a:t>publishing an expression of </a:t>
            </a:r>
            <a:r>
              <a:rPr lang="en-GB" sz="2628" kern="0" dirty="0" smtClean="0">
                <a:solidFill>
                  <a:srgbClr val="000000"/>
                </a:solidFill>
                <a:latin typeface="Arial" panose="020B0604020202020204" pitchFamily="34" charset="0"/>
                <a:cs typeface="Arial" panose="020B0604020202020204" pitchFamily="34" charset="0"/>
                <a:sym typeface="Helvetica Light"/>
              </a:rPr>
              <a:t>concern. Await </a:t>
            </a:r>
            <a:r>
              <a:rPr lang="en-GB" sz="2628" kern="0" dirty="0">
                <a:solidFill>
                  <a:srgbClr val="000000"/>
                </a:solidFill>
                <a:latin typeface="Arial" panose="020B0604020202020204" pitchFamily="34" charset="0"/>
                <a:cs typeface="Arial" panose="020B0604020202020204" pitchFamily="34" charset="0"/>
                <a:sym typeface="Helvetica Light"/>
              </a:rPr>
              <a:t>the outcome of the investigation before making any changes to the paper</a:t>
            </a:r>
            <a:r>
              <a:rPr lang="en-GB" sz="2628" kern="0" dirty="0" smtClean="0">
                <a:solidFill>
                  <a:srgbClr val="000000"/>
                </a:solidFill>
                <a:latin typeface="Arial" panose="020B0604020202020204" pitchFamily="34" charset="0"/>
                <a:cs typeface="Arial" panose="020B0604020202020204" pitchFamily="34" charset="0"/>
                <a:sym typeface="Helvetica Light"/>
              </a:rPr>
              <a:t>. This </a:t>
            </a:r>
            <a:r>
              <a:rPr lang="en-GB" sz="2628" kern="0" dirty="0">
                <a:solidFill>
                  <a:srgbClr val="000000"/>
                </a:solidFill>
                <a:latin typeface="Arial" panose="020B0604020202020204" pitchFamily="34" charset="0"/>
                <a:cs typeface="Arial" panose="020B0604020202020204" pitchFamily="34" charset="0"/>
                <a:sym typeface="Helvetica Light"/>
              </a:rPr>
              <a:t>could be thought of </a:t>
            </a:r>
            <a:r>
              <a:rPr lang="en-GB" sz="2628" kern="0" dirty="0" smtClean="0">
                <a:solidFill>
                  <a:srgbClr val="000000"/>
                </a:solidFill>
                <a:latin typeface="Arial" panose="020B0604020202020204" pitchFamily="34" charset="0"/>
                <a:cs typeface="Arial" panose="020B0604020202020204" pitchFamily="34" charset="0"/>
                <a:sym typeface="Helvetica Light"/>
              </a:rPr>
              <a:t>as an </a:t>
            </a:r>
            <a:r>
              <a:rPr lang="en-GB" sz="2628" kern="0" dirty="0">
                <a:solidFill>
                  <a:srgbClr val="000000"/>
                </a:solidFill>
                <a:latin typeface="Arial" panose="020B0604020202020204" pitchFamily="34" charset="0"/>
                <a:cs typeface="Arial" panose="020B0604020202020204" pitchFamily="34" charset="0"/>
                <a:sym typeface="Helvetica Light"/>
              </a:rPr>
              <a:t>authorship </a:t>
            </a:r>
            <a:r>
              <a:rPr lang="en-GB" sz="2628" kern="0" dirty="0" smtClean="0">
                <a:solidFill>
                  <a:srgbClr val="000000"/>
                </a:solidFill>
                <a:latin typeface="Arial" panose="020B0604020202020204" pitchFamily="34" charset="0"/>
                <a:cs typeface="Arial" panose="020B0604020202020204" pitchFamily="34" charset="0"/>
                <a:sym typeface="Helvetica Light"/>
              </a:rPr>
              <a:t>dispute. Are </a:t>
            </a:r>
            <a:r>
              <a:rPr lang="en-GB" sz="2628" kern="0" dirty="0">
                <a:solidFill>
                  <a:srgbClr val="000000"/>
                </a:solidFill>
                <a:latin typeface="Arial" panose="020B0604020202020204" pitchFamily="34" charset="0"/>
                <a:cs typeface="Arial" panose="020B0604020202020204" pitchFamily="34" charset="0"/>
                <a:sym typeface="Helvetica Light"/>
              </a:rPr>
              <a:t>all the authors from the same institution? The author may have a legitimate reason for wanting to be removed if he is from a different institution. A suggestion for the editor was to ask the author why he wishes to be removed from the article</a:t>
            </a:r>
            <a:r>
              <a:rPr lang="en-GB" sz="2628" kern="0" dirty="0" smtClean="0">
                <a:solidFill>
                  <a:srgbClr val="000000"/>
                </a:solidFill>
                <a:latin typeface="Arial" panose="020B0604020202020204" pitchFamily="34" charset="0"/>
                <a:cs typeface="Arial" panose="020B0604020202020204" pitchFamily="34" charset="0"/>
                <a:sym typeface="Helvetica Light"/>
              </a:rPr>
              <a:t>. Most </a:t>
            </a:r>
            <a:r>
              <a:rPr lang="en-GB" sz="2628" kern="0" dirty="0">
                <a:solidFill>
                  <a:srgbClr val="000000"/>
                </a:solidFill>
                <a:latin typeface="Arial" panose="020B0604020202020204" pitchFamily="34" charset="0"/>
                <a:cs typeface="Arial" panose="020B0604020202020204" pitchFamily="34" charset="0"/>
                <a:sym typeface="Helvetica Light"/>
              </a:rPr>
              <a:t>of the Forum agreed with a robust “no” to the </a:t>
            </a:r>
            <a:r>
              <a:rPr lang="en-GB" sz="2628" kern="0" dirty="0" smtClean="0">
                <a:solidFill>
                  <a:srgbClr val="000000"/>
                </a:solidFill>
                <a:latin typeface="Arial" panose="020B0604020202020204" pitchFamily="34" charset="0"/>
                <a:cs typeface="Arial" panose="020B0604020202020204" pitchFamily="34" charset="0"/>
                <a:sym typeface="Helvetica Light"/>
              </a:rPr>
              <a:t>request, </a:t>
            </a:r>
            <a:r>
              <a:rPr lang="en-GB" sz="2628" kern="0" dirty="0">
                <a:solidFill>
                  <a:srgbClr val="000000"/>
                </a:solidFill>
                <a:latin typeface="Arial" panose="020B0604020202020204" pitchFamily="34" charset="0"/>
                <a:cs typeface="Arial" panose="020B0604020202020204" pitchFamily="34" charset="0"/>
                <a:sym typeface="Helvetica Light"/>
              </a:rPr>
              <a:t>and with </a:t>
            </a:r>
            <a:r>
              <a:rPr lang="en-GB" sz="2628" kern="0" dirty="0" smtClean="0">
                <a:solidFill>
                  <a:srgbClr val="000000"/>
                </a:solidFill>
                <a:latin typeface="Arial" panose="020B0604020202020204" pitchFamily="34" charset="0"/>
                <a:cs typeface="Arial" panose="020B0604020202020204" pitchFamily="34" charset="0"/>
                <a:sym typeface="Helvetica Light"/>
              </a:rPr>
              <a:t/>
            </a:r>
            <a:br>
              <a:rPr lang="en-GB" sz="2628" kern="0" dirty="0" smtClean="0">
                <a:solidFill>
                  <a:srgbClr val="000000"/>
                </a:solidFill>
                <a:latin typeface="Arial" panose="020B0604020202020204" pitchFamily="34" charset="0"/>
                <a:cs typeface="Arial" panose="020B0604020202020204" pitchFamily="34" charset="0"/>
                <a:sym typeface="Helvetica Light"/>
              </a:rPr>
            </a:br>
            <a:r>
              <a:rPr lang="en-GB" sz="2628" kern="0" dirty="0" smtClean="0">
                <a:solidFill>
                  <a:srgbClr val="000000"/>
                </a:solidFill>
                <a:latin typeface="Arial" panose="020B0604020202020204" pitchFamily="34" charset="0"/>
                <a:cs typeface="Arial" panose="020B0604020202020204" pitchFamily="34" charset="0"/>
                <a:sym typeface="Helvetica Light"/>
              </a:rPr>
              <a:t>contacting </a:t>
            </a:r>
            <a:r>
              <a:rPr lang="en-GB" sz="2628" kern="0" dirty="0">
                <a:solidFill>
                  <a:srgbClr val="000000"/>
                </a:solidFill>
                <a:latin typeface="Arial" panose="020B0604020202020204" pitchFamily="34" charset="0"/>
                <a:cs typeface="Arial" panose="020B0604020202020204" pitchFamily="34" charset="0"/>
                <a:sym typeface="Helvetica Light"/>
              </a:rPr>
              <a:t>the institution</a:t>
            </a:r>
            <a:r>
              <a:rPr lang="en-GB" sz="2628" kern="0" dirty="0" smtClean="0">
                <a:solidFill>
                  <a:srgbClr val="000000"/>
                </a:solidFill>
                <a:latin typeface="Arial" panose="020B0604020202020204" pitchFamily="34" charset="0"/>
                <a:cs typeface="Arial" panose="020B0604020202020204" pitchFamily="34" charset="0"/>
                <a:sym typeface="Helvetica Light"/>
              </a:rPr>
              <a:t>.</a:t>
            </a:r>
            <a:endParaRPr sz="2628" kern="0" dirty="0">
              <a:solidFill>
                <a:srgbClr val="000000"/>
              </a:solidFill>
              <a:latin typeface="Arial" panose="020B0604020202020204" pitchFamily="34" charset="0"/>
              <a:cs typeface="Arial" panose="020B0604020202020204" pitchFamily="34" charset="0"/>
              <a:sym typeface="Helvetica Light"/>
            </a:endParaRPr>
          </a:p>
        </p:txBody>
      </p:sp>
      <p:sp>
        <p:nvSpPr>
          <p:cNvPr id="11271" name="Rectangle 1"/>
          <p:cNvSpPr>
            <a:spLocks noChangeArrowheads="1"/>
          </p:cNvSpPr>
          <p:nvPr/>
        </p:nvSpPr>
        <p:spPr bwMode="auto">
          <a:xfrm>
            <a:off x="5975350" y="6376988"/>
            <a:ext cx="6032500" cy="369887"/>
          </a:xfrm>
          <a:prstGeom prst="rect">
            <a:avLst/>
          </a:prstGeom>
          <a:noFill/>
          <a:ln w="9525">
            <a:noFill/>
            <a:miter lim="800000"/>
            <a:headEnd/>
            <a:tailEnd/>
          </a:ln>
        </p:spPr>
        <p:txBody>
          <a:bodyPr wrap="none">
            <a:spAutoFit/>
          </a:bodyPr>
          <a:lstStyle/>
          <a:p>
            <a:r>
              <a:rPr lang="en-US" altLang="en-US">
                <a:latin typeface="Arial" pitchFamily="34" charset="0"/>
                <a:cs typeface="Arial" pitchFamily="34" charset="0"/>
                <a:hlinkClick r:id="rId2"/>
              </a:rPr>
              <a:t>https://publicationethics.org/case/withdrawing-authorship</a:t>
            </a:r>
            <a:r>
              <a:rPr lang="en-US" altLang="en-US">
                <a:latin typeface="Arial" pitchFamily="34" charset="0"/>
                <a:cs typeface="Arial" pitchFamily="34" charset="0"/>
              </a:rPr>
              <a:t> </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18638" y="6245225"/>
            <a:ext cx="3236912" cy="1128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3935413" y="2601913"/>
            <a:ext cx="3671888" cy="3671887"/>
          </a:xfrm>
          <a:prstGeom prst="ellipse">
            <a:avLst/>
          </a:prstGeom>
          <a:solidFill>
            <a:srgbClr val="A49946"/>
          </a:solidFill>
          <a:ln w="114300" cmpd="thinThick">
            <a:noFill/>
          </a:ln>
        </p:spPr>
        <p:style>
          <a:lnRef idx="2">
            <a:schemeClr val="accent1">
              <a:shade val="50000"/>
            </a:schemeClr>
          </a:lnRef>
          <a:fillRef idx="1">
            <a:schemeClr val="accent1"/>
          </a:fillRef>
          <a:effectRef idx="0">
            <a:schemeClr val="accent1"/>
          </a:effectRef>
          <a:fontRef idx="minor">
            <a:schemeClr val="lt1"/>
          </a:fontRef>
        </p:style>
        <p:txBody>
          <a:bodyPr lIns="0" tIns="324000" rIns="0" bIns="28800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ts val="2600"/>
              </a:lnSpc>
              <a:defRPr/>
            </a:pPr>
            <a:endParaRPr lang="en-US" altLang="en-US" sz="20000" smtClean="0">
              <a:solidFill>
                <a:srgbClr val="FFFFFF"/>
              </a:solidFill>
              <a:latin typeface="Arial" pitchFamily="34" charset="0"/>
              <a:cs typeface="Arial" pitchFamily="34" charset="0"/>
            </a:endParaRPr>
          </a:p>
        </p:txBody>
      </p:sp>
      <p:sp>
        <p:nvSpPr>
          <p:cNvPr id="6" name="Rectangle 5"/>
          <p:cNvSpPr/>
          <p:nvPr/>
        </p:nvSpPr>
        <p:spPr>
          <a:xfrm>
            <a:off x="-10491788" y="3495675"/>
            <a:ext cx="10225088" cy="259238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2293" name="Shape 20"/>
          <p:cNvSpPr>
            <a:spLocks noChangeArrowheads="1"/>
          </p:cNvSpPr>
          <p:nvPr/>
        </p:nvSpPr>
        <p:spPr bwMode="auto">
          <a:xfrm>
            <a:off x="627063" y="498475"/>
            <a:ext cx="1660525" cy="719138"/>
          </a:xfrm>
          <a:prstGeom prst="rect">
            <a:avLst/>
          </a:prstGeom>
          <a:noFill/>
          <a:ln w="12700">
            <a:noFill/>
            <a:miter lim="400000"/>
            <a:headEnd/>
            <a:tailEnd/>
          </a:ln>
        </p:spPr>
        <p:txBody>
          <a:bodyPr wrap="none" lIns="35719" tIns="35719" rIns="35719" bIns="35719" anchor="ctr">
            <a:spAutoFit/>
          </a:bodyPr>
          <a:lstStyle/>
          <a:p>
            <a:pPr defTabSz="409575" eaLnBrk="1"/>
            <a:r>
              <a:rPr lang="en-GB" altLang="en-US" sz="4200" b="1">
                <a:solidFill>
                  <a:srgbClr val="A57798"/>
                </a:solidFill>
                <a:latin typeface="Arial" pitchFamily="34" charset="0"/>
                <a:ea typeface="Berthold Akzidenz Grotesk BE Me" pitchFamily="2" charset="0"/>
                <a:cs typeface="Arial" pitchFamily="34" charset="0"/>
                <a:sym typeface="Berthold Akzidenz Grotesk BE Me" pitchFamily="2" charset="0"/>
              </a:rPr>
              <a:t>Cases</a:t>
            </a:r>
            <a:endParaRPr lang="en-US" altLang="en-US" sz="4200" b="1">
              <a:solidFill>
                <a:srgbClr val="A57798"/>
              </a:solidFill>
              <a:latin typeface="Arial" pitchFamily="34" charset="0"/>
              <a:ea typeface="Berthold Akzidenz Grotesk BE Me" pitchFamily="2" charset="0"/>
              <a:cs typeface="Arial" pitchFamily="34" charset="0"/>
              <a:sym typeface="Berthold Akzidenz Grotesk BE Me" pitchFamily="2" charset="0"/>
            </a:endParaRPr>
          </a:p>
        </p:txBody>
      </p:sp>
      <p:sp>
        <p:nvSpPr>
          <p:cNvPr id="9" name="Shape 21"/>
          <p:cNvSpPr/>
          <p:nvPr/>
        </p:nvSpPr>
        <p:spPr>
          <a:xfrm>
            <a:off x="627063" y="1390650"/>
            <a:ext cx="11077575" cy="2929456"/>
          </a:xfrm>
          <a:prstGeom prst="rect">
            <a:avLst/>
          </a:prstGeom>
          <a:ln w="12700">
            <a:miter lim="400000"/>
          </a:ln>
          <a:extLst/>
        </p:spPr>
        <p:txBody>
          <a:bodyPr lIns="35719" tIns="35719" rIns="35719" bIns="35719">
            <a:spAutoFit/>
          </a:bodyPr>
          <a:lstStyle>
            <a:lvl1pPr algn="l">
              <a:defRPr sz="2600"/>
            </a:lvl1pPr>
          </a:lstStyle>
          <a:p>
            <a:pPr defTabSz="410751" eaLnBrk="1" fontAlgn="auto">
              <a:spcBef>
                <a:spcPts val="0"/>
              </a:spcBef>
              <a:spcAft>
                <a:spcPts val="0"/>
              </a:spcAft>
              <a:defRPr/>
            </a:pPr>
            <a:r>
              <a:rPr lang="en-GB" altLang="en-US" sz="2800" b="1" dirty="0" smtClean="0">
                <a:solidFill>
                  <a:srgbClr val="A57798"/>
                </a:solidFill>
                <a:latin typeface="Arial" pitchFamily="34" charset="0"/>
                <a:ea typeface="Berthold Akzidenz Grotesk BE Me" pitchFamily="2" charset="0"/>
                <a:cs typeface="Arial" pitchFamily="34" charset="0"/>
                <a:sym typeface="Berthold Akzidenz Grotesk BE Me" pitchFamily="2" charset="0"/>
              </a:rPr>
              <a:t>Duplicate submission (09-15). </a:t>
            </a:r>
            <a:r>
              <a:rPr lang="en-GB" sz="2628" kern="0" dirty="0">
                <a:solidFill>
                  <a:srgbClr val="000000"/>
                </a:solidFill>
                <a:latin typeface="Arial" panose="020B0604020202020204" pitchFamily="34" charset="0"/>
                <a:cs typeface="Arial" panose="020B0604020202020204" pitchFamily="34" charset="0"/>
                <a:sym typeface="Helvetica Light"/>
              </a:rPr>
              <a:t>We received a manuscript for consideration. </a:t>
            </a:r>
            <a:r>
              <a:rPr lang="en-GB" sz="2628" kern="0" dirty="0" smtClean="0">
                <a:solidFill>
                  <a:srgbClr val="000000"/>
                </a:solidFill>
                <a:latin typeface="Arial" panose="020B0604020202020204" pitchFamily="34" charset="0"/>
                <a:cs typeface="Arial" panose="020B0604020202020204" pitchFamily="34" charset="0"/>
                <a:sym typeface="Helvetica Light"/>
              </a:rPr>
              <a:t>The </a:t>
            </a:r>
            <a:r>
              <a:rPr lang="en-GB" sz="2628" kern="0" dirty="0">
                <a:solidFill>
                  <a:srgbClr val="000000"/>
                </a:solidFill>
                <a:latin typeface="Arial" panose="020B0604020202020204" pitchFamily="34" charset="0"/>
                <a:cs typeface="Arial" panose="020B0604020202020204" pitchFamily="34" charset="0"/>
                <a:sym typeface="Helvetica Light"/>
              </a:rPr>
              <a:t>editor-in-chief received an invitation from another journal to review the same paper. </a:t>
            </a:r>
            <a:r>
              <a:rPr lang="en-GB" sz="2628" kern="0" dirty="0" smtClean="0">
                <a:solidFill>
                  <a:srgbClr val="000000"/>
                </a:solidFill>
                <a:latin typeface="Arial" panose="020B0604020202020204" pitchFamily="34" charset="0"/>
                <a:cs typeface="Arial" panose="020B0604020202020204" pitchFamily="34" charset="0"/>
                <a:sym typeface="Helvetica Light"/>
              </a:rPr>
              <a:t>We emailed </a:t>
            </a:r>
            <a:r>
              <a:rPr lang="en-GB" sz="2628" kern="0" dirty="0">
                <a:solidFill>
                  <a:srgbClr val="000000"/>
                </a:solidFill>
                <a:latin typeface="Arial" panose="020B0604020202020204" pitchFamily="34" charset="0"/>
                <a:cs typeface="Arial" panose="020B0604020202020204" pitchFamily="34" charset="0"/>
                <a:sym typeface="Helvetica Light"/>
              </a:rPr>
              <a:t>the authors of the paper asking for an </a:t>
            </a:r>
            <a:r>
              <a:rPr lang="en-GB" sz="2628" kern="0" dirty="0" smtClean="0">
                <a:solidFill>
                  <a:srgbClr val="000000"/>
                </a:solidFill>
                <a:latin typeface="Arial" panose="020B0604020202020204" pitchFamily="34" charset="0"/>
                <a:cs typeface="Arial" panose="020B0604020202020204" pitchFamily="34" charset="0"/>
                <a:sym typeface="Helvetica Light"/>
              </a:rPr>
              <a:t>explanation. The </a:t>
            </a:r>
            <a:r>
              <a:rPr lang="en-GB" sz="2628" kern="0" dirty="0">
                <a:solidFill>
                  <a:srgbClr val="000000"/>
                </a:solidFill>
                <a:latin typeface="Arial" panose="020B0604020202020204" pitchFamily="34" charset="0"/>
                <a:cs typeface="Arial" panose="020B0604020202020204" pitchFamily="34" charset="0"/>
                <a:sym typeface="Helvetica Light"/>
              </a:rPr>
              <a:t>authors withdrew their paper from the second </a:t>
            </a:r>
            <a:r>
              <a:rPr lang="en-GB" sz="2628" kern="0" dirty="0" smtClean="0">
                <a:solidFill>
                  <a:srgbClr val="000000"/>
                </a:solidFill>
                <a:latin typeface="Arial" panose="020B0604020202020204" pitchFamily="34" charset="0"/>
                <a:cs typeface="Arial" panose="020B0604020202020204" pitchFamily="34" charset="0"/>
                <a:sym typeface="Helvetica Light"/>
              </a:rPr>
              <a:t>journal. </a:t>
            </a:r>
            <a:r>
              <a:rPr lang="en-GB" sz="2628" kern="0" dirty="0">
                <a:solidFill>
                  <a:srgbClr val="000000"/>
                </a:solidFill>
                <a:latin typeface="Arial" panose="020B0604020202020204" pitchFamily="34" charset="0"/>
                <a:cs typeface="Arial" panose="020B0604020202020204" pitchFamily="34" charset="0"/>
                <a:sym typeface="Helvetica Light"/>
              </a:rPr>
              <a:t>The corresponding author </a:t>
            </a:r>
            <a:r>
              <a:rPr lang="en-GB" sz="2628" kern="0" dirty="0" smtClean="0">
                <a:solidFill>
                  <a:srgbClr val="000000"/>
                </a:solidFill>
                <a:latin typeface="Arial" panose="020B0604020202020204" pitchFamily="34" charset="0"/>
                <a:cs typeface="Arial" panose="020B0604020202020204" pitchFamily="34" charset="0"/>
                <a:sym typeface="Helvetica Light"/>
              </a:rPr>
              <a:t>hoped </a:t>
            </a:r>
            <a:r>
              <a:rPr lang="en-GB" sz="2628" kern="0" dirty="0">
                <a:solidFill>
                  <a:srgbClr val="000000"/>
                </a:solidFill>
                <a:latin typeface="Arial" panose="020B0604020202020204" pitchFamily="34" charset="0"/>
                <a:cs typeface="Arial" panose="020B0604020202020204" pitchFamily="34" charset="0"/>
                <a:sym typeface="Helvetica Light"/>
              </a:rPr>
              <a:t>that we would still consider his submission. </a:t>
            </a:r>
            <a:r>
              <a:rPr lang="en-GB" sz="2628" kern="0" dirty="0" smtClean="0">
                <a:solidFill>
                  <a:srgbClr val="000000"/>
                </a:solidFill>
                <a:latin typeface="Arial" panose="020B0604020202020204" pitchFamily="34" charset="0"/>
                <a:cs typeface="Arial" panose="020B0604020202020204" pitchFamily="34" charset="0"/>
                <a:sym typeface="Helvetica Light"/>
              </a:rPr>
              <a:t>We </a:t>
            </a:r>
            <a:r>
              <a:rPr lang="en-GB" sz="2628" kern="0" dirty="0">
                <a:solidFill>
                  <a:srgbClr val="000000"/>
                </a:solidFill>
                <a:latin typeface="Arial" panose="020B0604020202020204" pitchFamily="34" charset="0"/>
                <a:cs typeface="Arial" panose="020B0604020202020204" pitchFamily="34" charset="0"/>
                <a:sym typeface="Helvetica Light"/>
              </a:rPr>
              <a:t>are unsure as to how to proceed. </a:t>
            </a:r>
            <a:endParaRPr lang="en-GB" sz="2628" kern="0" dirty="0" smtClean="0">
              <a:solidFill>
                <a:srgbClr val="000000"/>
              </a:solidFill>
              <a:latin typeface="Arial" panose="020B0604020202020204" pitchFamily="34" charset="0"/>
              <a:cs typeface="Arial" panose="020B0604020202020204" pitchFamily="34" charset="0"/>
              <a:sym typeface="Helvetica Light"/>
            </a:endParaRPr>
          </a:p>
          <a:p>
            <a:pPr defTabSz="410751" eaLnBrk="1" fontAlgn="auto">
              <a:spcBef>
                <a:spcPts val="0"/>
              </a:spcBef>
              <a:spcAft>
                <a:spcPts val="0"/>
              </a:spcAft>
              <a:defRPr/>
            </a:pPr>
            <a:endParaRPr lang="en-GB" sz="2628" kern="0" dirty="0">
              <a:solidFill>
                <a:srgbClr val="000000"/>
              </a:solidFill>
              <a:latin typeface="Arial" panose="020B0604020202020204" pitchFamily="34" charset="0"/>
              <a:cs typeface="Arial" panose="020B0604020202020204" pitchFamily="34" charset="0"/>
              <a:sym typeface="Helvetica Light"/>
            </a:endParaRPr>
          </a:p>
        </p:txBody>
      </p:sp>
      <p:sp>
        <p:nvSpPr>
          <p:cNvPr id="12295" name="Rectangle 1"/>
          <p:cNvSpPr>
            <a:spLocks noChangeArrowheads="1"/>
          </p:cNvSpPr>
          <p:nvPr/>
        </p:nvSpPr>
        <p:spPr bwMode="auto">
          <a:xfrm>
            <a:off x="6159500" y="6388100"/>
            <a:ext cx="6032500" cy="369888"/>
          </a:xfrm>
          <a:prstGeom prst="rect">
            <a:avLst/>
          </a:prstGeom>
          <a:noFill/>
          <a:ln w="9525">
            <a:noFill/>
            <a:miter lim="800000"/>
            <a:headEnd/>
            <a:tailEnd/>
          </a:ln>
        </p:spPr>
        <p:txBody>
          <a:bodyPr wrap="none">
            <a:spAutoFit/>
          </a:bodyPr>
          <a:lstStyle/>
          <a:p>
            <a:r>
              <a:rPr lang="en-US" altLang="en-US">
                <a:latin typeface="Arial" pitchFamily="34" charset="0"/>
                <a:cs typeface="Arial" pitchFamily="34" charset="0"/>
                <a:hlinkClick r:id="rId2"/>
              </a:rPr>
              <a:t>https://publicationethics.org/case/duplicate-submission-2</a:t>
            </a:r>
            <a:r>
              <a:rPr lang="en-US" altLang="en-US">
                <a:latin typeface="Arial" pitchFamily="34" charset="0"/>
                <a:cs typeface="Arial" pitchFamily="34" charset="0"/>
              </a:rPr>
              <a:t> </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18638" y="6245225"/>
            <a:ext cx="3236912" cy="1128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3935413" y="2601913"/>
            <a:ext cx="3671888" cy="3671887"/>
          </a:xfrm>
          <a:prstGeom prst="ellipse">
            <a:avLst/>
          </a:prstGeom>
          <a:solidFill>
            <a:srgbClr val="A49946"/>
          </a:solidFill>
          <a:ln w="114300" cmpd="thinThick">
            <a:noFill/>
          </a:ln>
        </p:spPr>
        <p:style>
          <a:lnRef idx="2">
            <a:schemeClr val="accent1">
              <a:shade val="50000"/>
            </a:schemeClr>
          </a:lnRef>
          <a:fillRef idx="1">
            <a:schemeClr val="accent1"/>
          </a:fillRef>
          <a:effectRef idx="0">
            <a:schemeClr val="accent1"/>
          </a:effectRef>
          <a:fontRef idx="minor">
            <a:schemeClr val="lt1"/>
          </a:fontRef>
        </p:style>
        <p:txBody>
          <a:bodyPr lIns="0" tIns="324000" rIns="0" bIns="28800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ts val="2600"/>
              </a:lnSpc>
              <a:defRPr/>
            </a:pPr>
            <a:endParaRPr lang="en-US" altLang="en-US" sz="20000" smtClean="0">
              <a:solidFill>
                <a:srgbClr val="FFFFFF"/>
              </a:solidFill>
              <a:latin typeface="Arial" pitchFamily="34" charset="0"/>
              <a:cs typeface="Arial" pitchFamily="34" charset="0"/>
            </a:endParaRPr>
          </a:p>
        </p:txBody>
      </p:sp>
      <p:sp>
        <p:nvSpPr>
          <p:cNvPr id="6" name="Rectangle 5"/>
          <p:cNvSpPr/>
          <p:nvPr/>
        </p:nvSpPr>
        <p:spPr>
          <a:xfrm>
            <a:off x="-10491788" y="3495675"/>
            <a:ext cx="10225088" cy="259238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12293" name="Shape 20"/>
          <p:cNvSpPr>
            <a:spLocks noChangeArrowheads="1"/>
          </p:cNvSpPr>
          <p:nvPr/>
        </p:nvSpPr>
        <p:spPr bwMode="auto">
          <a:xfrm>
            <a:off x="627063" y="498475"/>
            <a:ext cx="1660525" cy="719138"/>
          </a:xfrm>
          <a:prstGeom prst="rect">
            <a:avLst/>
          </a:prstGeom>
          <a:noFill/>
          <a:ln w="12700">
            <a:noFill/>
            <a:miter lim="400000"/>
            <a:headEnd/>
            <a:tailEnd/>
          </a:ln>
        </p:spPr>
        <p:txBody>
          <a:bodyPr wrap="none" lIns="35719" tIns="35719" rIns="35719" bIns="35719" anchor="ctr">
            <a:spAutoFit/>
          </a:bodyPr>
          <a:lstStyle/>
          <a:p>
            <a:pPr defTabSz="409575" eaLnBrk="1"/>
            <a:r>
              <a:rPr lang="en-GB" altLang="en-US" sz="4200" b="1">
                <a:solidFill>
                  <a:srgbClr val="A57798"/>
                </a:solidFill>
                <a:latin typeface="Arial" pitchFamily="34" charset="0"/>
                <a:ea typeface="Berthold Akzidenz Grotesk BE Me" pitchFamily="2" charset="0"/>
                <a:cs typeface="Arial" pitchFamily="34" charset="0"/>
                <a:sym typeface="Berthold Akzidenz Grotesk BE Me" pitchFamily="2" charset="0"/>
              </a:rPr>
              <a:t>Cases</a:t>
            </a:r>
            <a:endParaRPr lang="en-US" altLang="en-US" sz="4200" b="1">
              <a:solidFill>
                <a:srgbClr val="A57798"/>
              </a:solidFill>
              <a:latin typeface="Arial" pitchFamily="34" charset="0"/>
              <a:ea typeface="Berthold Akzidenz Grotesk BE Me" pitchFamily="2" charset="0"/>
              <a:cs typeface="Arial" pitchFamily="34" charset="0"/>
              <a:sym typeface="Berthold Akzidenz Grotesk BE Me" pitchFamily="2" charset="0"/>
            </a:endParaRPr>
          </a:p>
        </p:txBody>
      </p:sp>
      <p:sp>
        <p:nvSpPr>
          <p:cNvPr id="9" name="Shape 21"/>
          <p:cNvSpPr/>
          <p:nvPr/>
        </p:nvSpPr>
        <p:spPr>
          <a:xfrm>
            <a:off x="627063" y="1390650"/>
            <a:ext cx="11077575" cy="2498569"/>
          </a:xfrm>
          <a:prstGeom prst="rect">
            <a:avLst/>
          </a:prstGeom>
          <a:ln w="12700">
            <a:miter lim="400000"/>
          </a:ln>
          <a:extLst/>
        </p:spPr>
        <p:txBody>
          <a:bodyPr lIns="35719" tIns="35719" rIns="35719" bIns="35719">
            <a:spAutoFit/>
          </a:bodyPr>
          <a:lstStyle>
            <a:lvl1pPr algn="l">
              <a:defRPr sz="2600"/>
            </a:lvl1pPr>
          </a:lstStyle>
          <a:p>
            <a:pPr defTabSz="410751" eaLnBrk="1" fontAlgn="auto">
              <a:spcBef>
                <a:spcPts val="0"/>
              </a:spcBef>
              <a:spcAft>
                <a:spcPts val="0"/>
              </a:spcAft>
              <a:defRPr/>
            </a:pPr>
            <a:r>
              <a:rPr lang="en-GB" sz="2628" kern="0" dirty="0" smtClean="0">
                <a:solidFill>
                  <a:srgbClr val="000000"/>
                </a:solidFill>
                <a:latin typeface="Arial" panose="020B0604020202020204" pitchFamily="34" charset="0"/>
                <a:cs typeface="Arial" panose="020B0604020202020204" pitchFamily="34" charset="0"/>
                <a:sym typeface="Helvetica Light"/>
              </a:rPr>
              <a:t>ADVICE</a:t>
            </a:r>
            <a:r>
              <a:rPr lang="en-GB" sz="2628" kern="0" dirty="0">
                <a:solidFill>
                  <a:srgbClr val="000000"/>
                </a:solidFill>
                <a:latin typeface="Arial" panose="020B0604020202020204" pitchFamily="34" charset="0"/>
                <a:cs typeface="Arial" panose="020B0604020202020204" pitchFamily="34" charset="0"/>
                <a:sym typeface="Helvetica Light"/>
              </a:rPr>
              <a:t>: </a:t>
            </a:r>
            <a:r>
              <a:rPr lang="en-GB" sz="2628" kern="0" dirty="0" smtClean="0">
                <a:solidFill>
                  <a:srgbClr val="000000"/>
                </a:solidFill>
                <a:latin typeface="Arial" panose="020B0604020202020204" pitchFamily="34" charset="0"/>
                <a:cs typeface="Arial" panose="020B0604020202020204" pitchFamily="34" charset="0"/>
                <a:sym typeface="Helvetica Light"/>
              </a:rPr>
              <a:t>There </a:t>
            </a:r>
            <a:r>
              <a:rPr lang="en-GB" sz="2628" kern="0" dirty="0">
                <a:solidFill>
                  <a:srgbClr val="000000"/>
                </a:solidFill>
                <a:latin typeface="Arial" panose="020B0604020202020204" pitchFamily="34" charset="0"/>
                <a:cs typeface="Arial" panose="020B0604020202020204" pitchFamily="34" charset="0"/>
                <a:sym typeface="Helvetica Light"/>
              </a:rPr>
              <a:t>was conflicting </a:t>
            </a:r>
            <a:r>
              <a:rPr lang="en-GB" sz="2628" kern="0" dirty="0" smtClean="0">
                <a:solidFill>
                  <a:srgbClr val="000000"/>
                </a:solidFill>
                <a:latin typeface="Arial" panose="020B0604020202020204" pitchFamily="34" charset="0"/>
                <a:cs typeface="Arial" panose="020B0604020202020204" pitchFamily="34" charset="0"/>
                <a:sym typeface="Helvetica Light"/>
              </a:rPr>
              <a:t>advice. </a:t>
            </a:r>
            <a:r>
              <a:rPr lang="en-GB" sz="2628" kern="0" dirty="0">
                <a:solidFill>
                  <a:srgbClr val="000000"/>
                </a:solidFill>
                <a:latin typeface="Arial" panose="020B0604020202020204" pitchFamily="34" charset="0"/>
                <a:cs typeface="Arial" panose="020B0604020202020204" pitchFamily="34" charset="0"/>
                <a:sym typeface="Helvetica Light"/>
              </a:rPr>
              <a:t>Some suggested rejecting the paper, while others thought it was more appropriate to write a firm letter to the authors explaining that their behaviour was unacceptable. </a:t>
            </a:r>
            <a:r>
              <a:rPr lang="en-GB" sz="2628" kern="0" dirty="0" smtClean="0">
                <a:solidFill>
                  <a:srgbClr val="000000"/>
                </a:solidFill>
                <a:latin typeface="Arial" panose="020B0604020202020204" pitchFamily="34" charset="0"/>
                <a:cs typeface="Arial" panose="020B0604020202020204" pitchFamily="34" charset="0"/>
                <a:sym typeface="Helvetica Light"/>
              </a:rPr>
              <a:t>It </a:t>
            </a:r>
            <a:r>
              <a:rPr lang="en-GB" sz="2628" kern="0" dirty="0">
                <a:solidFill>
                  <a:srgbClr val="000000"/>
                </a:solidFill>
                <a:latin typeface="Arial" panose="020B0604020202020204" pitchFamily="34" charset="0"/>
                <a:cs typeface="Arial" panose="020B0604020202020204" pitchFamily="34" charset="0"/>
                <a:sym typeface="Helvetica Light"/>
              </a:rPr>
              <a:t>was also suggested copying the letter to the dean of the author’s institution so that the institution could put in place guidelines on submission of papers so that this does not occur again</a:t>
            </a:r>
            <a:r>
              <a:rPr lang="en-GB" sz="2628" kern="0" dirty="0" smtClean="0">
                <a:solidFill>
                  <a:srgbClr val="000000"/>
                </a:solidFill>
                <a:latin typeface="Arial" panose="020B0604020202020204" pitchFamily="34" charset="0"/>
                <a:cs typeface="Arial" panose="020B0604020202020204" pitchFamily="34" charset="0"/>
                <a:sym typeface="Helvetica Light"/>
              </a:rPr>
              <a:t>.</a:t>
            </a:r>
            <a:endParaRPr lang="en-GB" sz="2628" kern="0" dirty="0">
              <a:solidFill>
                <a:srgbClr val="000000"/>
              </a:solidFill>
              <a:latin typeface="Arial" panose="020B0604020202020204" pitchFamily="34" charset="0"/>
              <a:cs typeface="Arial" panose="020B0604020202020204" pitchFamily="34" charset="0"/>
              <a:sym typeface="Helvetica Light"/>
            </a:endParaRPr>
          </a:p>
        </p:txBody>
      </p:sp>
      <p:sp>
        <p:nvSpPr>
          <p:cNvPr id="12295" name="Rectangle 1"/>
          <p:cNvSpPr>
            <a:spLocks noChangeArrowheads="1"/>
          </p:cNvSpPr>
          <p:nvPr/>
        </p:nvSpPr>
        <p:spPr bwMode="auto">
          <a:xfrm>
            <a:off x="6159500" y="6388100"/>
            <a:ext cx="6032500" cy="369888"/>
          </a:xfrm>
          <a:prstGeom prst="rect">
            <a:avLst/>
          </a:prstGeom>
          <a:noFill/>
          <a:ln w="9525">
            <a:noFill/>
            <a:miter lim="800000"/>
            <a:headEnd/>
            <a:tailEnd/>
          </a:ln>
        </p:spPr>
        <p:txBody>
          <a:bodyPr wrap="none">
            <a:spAutoFit/>
          </a:bodyPr>
          <a:lstStyle/>
          <a:p>
            <a:r>
              <a:rPr lang="en-US" altLang="en-US">
                <a:latin typeface="Arial" pitchFamily="34" charset="0"/>
                <a:cs typeface="Arial" pitchFamily="34" charset="0"/>
                <a:hlinkClick r:id="rId2"/>
              </a:rPr>
              <a:t>https://publicationethics.org/case/duplicate-submission-2</a:t>
            </a:r>
            <a:r>
              <a:rPr lang="en-US" altLang="en-US">
                <a:latin typeface="Arial" pitchFamily="34" charset="0"/>
                <a:cs typeface="Arial" pitchFamily="34" charset="0"/>
              </a:rPr>
              <a:t> </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35413" y="2601913"/>
            <a:ext cx="3671888" cy="3671887"/>
          </a:xfrm>
          <a:prstGeom prst="ellipse">
            <a:avLst/>
          </a:prstGeom>
          <a:solidFill>
            <a:srgbClr val="A49946"/>
          </a:solidFill>
          <a:ln w="114300" cmpd="thinThick">
            <a:noFill/>
          </a:ln>
        </p:spPr>
        <p:style>
          <a:lnRef idx="2">
            <a:schemeClr val="accent1">
              <a:shade val="50000"/>
            </a:schemeClr>
          </a:lnRef>
          <a:fillRef idx="1">
            <a:schemeClr val="accent1"/>
          </a:fillRef>
          <a:effectRef idx="0">
            <a:schemeClr val="accent1"/>
          </a:effectRef>
          <a:fontRef idx="minor">
            <a:schemeClr val="lt1"/>
          </a:fontRef>
        </p:style>
        <p:txBody>
          <a:bodyPr lIns="0" tIns="324000" rIns="0" bIns="28800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ts val="2600"/>
              </a:lnSpc>
              <a:defRPr/>
            </a:pPr>
            <a:endParaRPr lang="en-US" altLang="en-US" sz="20000" smtClean="0">
              <a:solidFill>
                <a:srgbClr val="FFFFFF"/>
              </a:solidFill>
              <a:latin typeface="Arial" pitchFamily="34" charset="0"/>
              <a:cs typeface="Arial" pitchFamily="34" charset="0"/>
            </a:endParaRPr>
          </a:p>
        </p:txBody>
      </p:sp>
      <p:sp>
        <p:nvSpPr>
          <p:cNvPr id="6" name="Rectangle 5"/>
          <p:cNvSpPr/>
          <p:nvPr/>
        </p:nvSpPr>
        <p:spPr>
          <a:xfrm>
            <a:off x="-10491788" y="3495675"/>
            <a:ext cx="10225088" cy="259238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9" name="Shape 21"/>
          <p:cNvSpPr/>
          <p:nvPr/>
        </p:nvSpPr>
        <p:spPr>
          <a:xfrm>
            <a:off x="627063" y="1390650"/>
            <a:ext cx="11077575" cy="476250"/>
          </a:xfrm>
          <a:prstGeom prst="rect">
            <a:avLst/>
          </a:prstGeom>
          <a:ln w="12700">
            <a:miter lim="400000"/>
          </a:ln>
          <a:extLst/>
        </p:spPr>
        <p:txBody>
          <a:bodyPr lIns="35719" tIns="35719" rIns="35719" bIns="35719">
            <a:spAutoFit/>
          </a:bodyPr>
          <a:lstStyle>
            <a:lvl1pPr algn="l">
              <a:defRPr sz="2600"/>
            </a:lvl1pPr>
          </a:lstStyle>
          <a:p>
            <a:pPr defTabSz="410751" eaLnBrk="1" fontAlgn="auto">
              <a:spcBef>
                <a:spcPts val="0"/>
              </a:spcBef>
              <a:spcAft>
                <a:spcPts val="0"/>
              </a:spcAft>
              <a:defRPr/>
            </a:pPr>
            <a:endParaRPr sz="2628" kern="0" dirty="0">
              <a:solidFill>
                <a:srgbClr val="000000"/>
              </a:solidFill>
              <a:latin typeface="Arial" panose="020B0604020202020204" pitchFamily="34" charset="0"/>
              <a:cs typeface="Arial" panose="020B0604020202020204" pitchFamily="34" charset="0"/>
              <a:sym typeface="Helvetica Light"/>
            </a:endParaRPr>
          </a:p>
        </p:txBody>
      </p:sp>
      <p:sp>
        <p:nvSpPr>
          <p:cNvPr id="3" name="Content Placeholder 2"/>
          <p:cNvSpPr>
            <a:spLocks noGrp="1"/>
          </p:cNvSpPr>
          <p:nvPr>
            <p:ph idx="1"/>
          </p:nvPr>
        </p:nvSpPr>
        <p:spPr>
          <a:xfrm>
            <a:off x="419100" y="1295400"/>
            <a:ext cx="7327900" cy="3090863"/>
          </a:xfrm>
        </p:spPr>
        <p:txBody>
          <a:bodyPr/>
          <a:lstStyle/>
          <a:p>
            <a:pPr marL="0" indent="0">
              <a:buFont typeface="Arial" pitchFamily="34" charset="0"/>
              <a:buNone/>
              <a:defRPr/>
            </a:pPr>
            <a:r>
              <a:rPr lang="en-GB" altLang="en-US" sz="1800" b="1" dirty="0" smtClean="0">
                <a:solidFill>
                  <a:srgbClr val="667D80"/>
                </a:solidFill>
                <a:latin typeface="Arial" pitchFamily="34" charset="0"/>
                <a:ea typeface="Berthold Akzidenz Grotesk BE Me" pitchFamily="2" charset="0"/>
                <a:cs typeface="Arial" pitchFamily="34" charset="0"/>
                <a:sym typeface="Berthold Akzidenz Grotesk BE Me" pitchFamily="2" charset="0"/>
              </a:rPr>
              <a:t>Signs that might indicate authorship problems</a:t>
            </a:r>
          </a:p>
          <a:p>
            <a:pPr>
              <a:defRPr/>
            </a:pPr>
            <a:r>
              <a:rPr lang="en-GB" sz="1800" dirty="0" smtClean="0">
                <a:latin typeface="Arial" panose="020B0604020202020204" pitchFamily="34" charset="0"/>
                <a:cs typeface="Arial" panose="020B0604020202020204" pitchFamily="34" charset="0"/>
              </a:rPr>
              <a:t>Corresponding author is unable to respond to reviewers’ comments.</a:t>
            </a:r>
          </a:p>
          <a:p>
            <a:pPr>
              <a:defRPr/>
            </a:pPr>
            <a:r>
              <a:rPr lang="en-GB" sz="1800" dirty="0" smtClean="0">
                <a:latin typeface="Arial" panose="020B0604020202020204" pitchFamily="34" charset="0"/>
                <a:cs typeface="Arial" panose="020B0604020202020204" pitchFamily="34" charset="0"/>
              </a:rPr>
              <a:t>Changes are made by somebody not on the author list (check Word document properties but there may be an innocent explanation)</a:t>
            </a:r>
          </a:p>
          <a:p>
            <a:pPr>
              <a:defRPr/>
            </a:pPr>
            <a:r>
              <a:rPr lang="en-GB" sz="1800" dirty="0" smtClean="0">
                <a:latin typeface="Arial" panose="020B0604020202020204" pitchFamily="34" charset="0"/>
                <a:cs typeface="Arial" panose="020B0604020202020204" pitchFamily="34" charset="0"/>
              </a:rPr>
              <a:t>Document properties show the manuscript was drafted by someone not on the author list or properly acknowledged (but see above)</a:t>
            </a:r>
          </a:p>
          <a:p>
            <a:pPr>
              <a:defRPr/>
            </a:pPr>
            <a:r>
              <a:rPr lang="en-GB" sz="1800" dirty="0" smtClean="0">
                <a:latin typeface="Arial" panose="020B0604020202020204" pitchFamily="34" charset="0"/>
                <a:cs typeface="Arial" panose="020B0604020202020204" pitchFamily="34" charset="0"/>
              </a:rPr>
              <a:t>Impossibly prolific author e.g. of review articles/opinion pieces (detected by a Medline or Google search using the author’s name)</a:t>
            </a:r>
          </a:p>
          <a:p>
            <a:pPr>
              <a:defRPr/>
            </a:pPr>
            <a:r>
              <a:rPr lang="en-GB" sz="1800" dirty="0" smtClean="0">
                <a:latin typeface="Arial" panose="020B0604020202020204" pitchFamily="34" charset="0"/>
                <a:cs typeface="Arial" panose="020B0604020202020204" pitchFamily="34" charset="0"/>
              </a:rPr>
              <a:t>Several similar review articles/editorials/opinion pieces published under different author names (detected by a Medline or Google search)</a:t>
            </a:r>
          </a:p>
          <a:p>
            <a:pPr>
              <a:defRPr/>
            </a:pPr>
            <a:r>
              <a:rPr lang="en-GB" sz="1800" dirty="0" smtClean="0">
                <a:latin typeface="Arial" panose="020B0604020202020204" pitchFamily="34" charset="0"/>
                <a:cs typeface="Arial" panose="020B0604020202020204" pitchFamily="34" charset="0"/>
              </a:rPr>
              <a:t>Role missing from list of contributors (e.g. it appears that none of the authors were responsible for analysing the data or drafting the paper)</a:t>
            </a:r>
          </a:p>
          <a:p>
            <a:pPr>
              <a:defRPr/>
            </a:pPr>
            <a:r>
              <a:rPr lang="en-GB" sz="1800" dirty="0" smtClean="0">
                <a:latin typeface="Arial" panose="020B0604020202020204" pitchFamily="34" charset="0"/>
                <a:cs typeface="Arial" panose="020B0604020202020204" pitchFamily="34" charset="0"/>
              </a:rPr>
              <a:t>Unfeasibly long or short author list (e.g. a simple case report with a dozen authors or a randomised trial with a single author</a:t>
            </a:r>
            <a:endParaRPr lang="en-US" sz="1800" dirty="0">
              <a:latin typeface="Arial" panose="020B0604020202020204" pitchFamily="34" charset="0"/>
              <a:cs typeface="Arial" panose="020B0604020202020204" pitchFamily="34" charset="0"/>
            </a:endParaRPr>
          </a:p>
        </p:txBody>
      </p:sp>
      <p:pic>
        <p:nvPicPr>
          <p:cNvPr id="13" name="Picture 12"/>
          <p:cNvPicPr>
            <a:picLocks noChangeAspect="1" noChangeArrowheads="1"/>
          </p:cNvPicPr>
          <p:nvPr/>
        </p:nvPicPr>
        <p:blipFill>
          <a:blip r:embed="rId2"/>
          <a:srcRect t="9402" b="13461"/>
          <a:stretch>
            <a:fillRect/>
          </a:stretch>
        </p:blipFill>
        <p:spPr bwMode="auto">
          <a:xfrm>
            <a:off x="8074025" y="495300"/>
            <a:ext cx="3714750" cy="45847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3"/>
          <p:cNvSpPr>
            <a:spLocks noChangeArrowheads="1"/>
          </p:cNvSpPr>
          <p:nvPr/>
        </p:nvSpPr>
        <p:spPr bwMode="auto">
          <a:xfrm>
            <a:off x="8074025" y="5962650"/>
            <a:ext cx="3714750" cy="646113"/>
          </a:xfrm>
          <a:prstGeom prst="rect">
            <a:avLst/>
          </a:prstGeom>
          <a:solidFill>
            <a:schemeClr val="bg1"/>
          </a:solidFill>
          <a:ln w="9525">
            <a:noFill/>
            <a:miter lim="800000"/>
            <a:headEnd/>
            <a:tailEnd/>
          </a:ln>
        </p:spPr>
        <p:txBody>
          <a:bodyPr>
            <a:spAutoFit/>
          </a:bodyPr>
          <a:lstStyle/>
          <a:p>
            <a:r>
              <a:rPr lang="en-US" altLang="en-US">
                <a:latin typeface="Arial" pitchFamily="34" charset="0"/>
                <a:cs typeface="Arial" pitchFamily="34" charset="0"/>
                <a:hlinkClick r:id="rId3"/>
              </a:rPr>
              <a:t>https://publicationethics.org/files/u7140/Authorship%20problems.pdf</a:t>
            </a:r>
            <a:r>
              <a:rPr lang="en-US" altLang="en-US">
                <a:latin typeface="Arial" pitchFamily="34" charset="0"/>
                <a:cs typeface="Arial" pitchFamily="34" charset="0"/>
              </a:rPr>
              <a:t> </a:t>
            </a:r>
          </a:p>
        </p:txBody>
      </p:sp>
      <p:sp>
        <p:nvSpPr>
          <p:cNvPr id="13320" name="Shape 20"/>
          <p:cNvSpPr>
            <a:spLocks noChangeArrowheads="1"/>
          </p:cNvSpPr>
          <p:nvPr/>
        </p:nvSpPr>
        <p:spPr bwMode="auto">
          <a:xfrm>
            <a:off x="419100" y="466725"/>
            <a:ext cx="6992938" cy="719138"/>
          </a:xfrm>
          <a:prstGeom prst="rect">
            <a:avLst/>
          </a:prstGeom>
          <a:noFill/>
          <a:ln w="12700">
            <a:noFill/>
            <a:miter lim="400000"/>
            <a:headEnd/>
            <a:tailEnd/>
          </a:ln>
        </p:spPr>
        <p:txBody>
          <a:bodyPr lIns="35719" tIns="35719" rIns="35719" bIns="35719" anchor="ctr">
            <a:spAutoFit/>
          </a:bodyPr>
          <a:lstStyle/>
          <a:p>
            <a:pPr defTabSz="409575" eaLnBrk="1"/>
            <a:r>
              <a:rPr lang="en-GB" altLang="en-US" sz="4200" b="1">
                <a:solidFill>
                  <a:srgbClr val="667D80"/>
                </a:solidFill>
                <a:latin typeface="Arial" pitchFamily="34" charset="0"/>
                <a:ea typeface="Berthold Akzidenz Grotesk BE Me" pitchFamily="2" charset="0"/>
                <a:cs typeface="Arial" pitchFamily="34" charset="0"/>
                <a:sym typeface="Berthold Akzidenz Grotesk BE Me" pitchFamily="2" charset="0"/>
              </a:rPr>
              <a:t>Advice</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35413" y="2601913"/>
            <a:ext cx="3671888" cy="3671887"/>
          </a:xfrm>
          <a:prstGeom prst="ellipse">
            <a:avLst/>
          </a:prstGeom>
          <a:solidFill>
            <a:srgbClr val="A49946"/>
          </a:solidFill>
          <a:ln w="114300" cmpd="thinThick">
            <a:noFill/>
          </a:ln>
        </p:spPr>
        <p:style>
          <a:lnRef idx="2">
            <a:schemeClr val="accent1">
              <a:shade val="50000"/>
            </a:schemeClr>
          </a:lnRef>
          <a:fillRef idx="1">
            <a:schemeClr val="accent1"/>
          </a:fillRef>
          <a:effectRef idx="0">
            <a:schemeClr val="accent1"/>
          </a:effectRef>
          <a:fontRef idx="minor">
            <a:schemeClr val="lt1"/>
          </a:fontRef>
        </p:style>
        <p:txBody>
          <a:bodyPr lIns="0" tIns="324000" rIns="0" bIns="28800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ts val="2600"/>
              </a:lnSpc>
              <a:defRPr/>
            </a:pPr>
            <a:endParaRPr lang="en-US" altLang="en-US" sz="20000" smtClean="0">
              <a:solidFill>
                <a:srgbClr val="FFFFFF"/>
              </a:solidFill>
              <a:latin typeface="Arial" pitchFamily="34" charset="0"/>
              <a:cs typeface="Arial" pitchFamily="34" charset="0"/>
            </a:endParaRPr>
          </a:p>
        </p:txBody>
      </p:sp>
      <p:sp>
        <p:nvSpPr>
          <p:cNvPr id="6" name="Rectangle 5"/>
          <p:cNvSpPr/>
          <p:nvPr/>
        </p:nvSpPr>
        <p:spPr>
          <a:xfrm>
            <a:off x="-10491788" y="3495675"/>
            <a:ext cx="10225088" cy="259238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9" name="Shape 21"/>
          <p:cNvSpPr/>
          <p:nvPr/>
        </p:nvSpPr>
        <p:spPr>
          <a:xfrm>
            <a:off x="627063" y="1390650"/>
            <a:ext cx="11077575" cy="476250"/>
          </a:xfrm>
          <a:prstGeom prst="rect">
            <a:avLst/>
          </a:prstGeom>
          <a:ln w="12700">
            <a:miter lim="400000"/>
          </a:ln>
          <a:extLst/>
        </p:spPr>
        <p:txBody>
          <a:bodyPr lIns="35719" tIns="35719" rIns="35719" bIns="35719">
            <a:spAutoFit/>
          </a:bodyPr>
          <a:lstStyle>
            <a:lvl1pPr algn="l">
              <a:defRPr sz="2600"/>
            </a:lvl1pPr>
          </a:lstStyle>
          <a:p>
            <a:pPr defTabSz="410751" eaLnBrk="1" fontAlgn="auto">
              <a:spcBef>
                <a:spcPts val="0"/>
              </a:spcBef>
              <a:spcAft>
                <a:spcPts val="0"/>
              </a:spcAft>
              <a:defRPr/>
            </a:pPr>
            <a:endParaRPr sz="2628" kern="0" dirty="0">
              <a:solidFill>
                <a:srgbClr val="000000"/>
              </a:solidFill>
              <a:latin typeface="Arial" panose="020B0604020202020204" pitchFamily="34" charset="0"/>
              <a:cs typeface="Arial" panose="020B0604020202020204" pitchFamily="34" charset="0"/>
              <a:sym typeface="Helvetica Light"/>
            </a:endParaRPr>
          </a:p>
        </p:txBody>
      </p:sp>
      <p:sp>
        <p:nvSpPr>
          <p:cNvPr id="14341" name="Shape 20"/>
          <p:cNvSpPr>
            <a:spLocks noChangeArrowheads="1"/>
          </p:cNvSpPr>
          <p:nvPr/>
        </p:nvSpPr>
        <p:spPr bwMode="auto">
          <a:xfrm>
            <a:off x="419100" y="466725"/>
            <a:ext cx="6992938" cy="719138"/>
          </a:xfrm>
          <a:prstGeom prst="rect">
            <a:avLst/>
          </a:prstGeom>
          <a:noFill/>
          <a:ln w="12700">
            <a:noFill/>
            <a:miter lim="400000"/>
            <a:headEnd/>
            <a:tailEnd/>
          </a:ln>
        </p:spPr>
        <p:txBody>
          <a:bodyPr lIns="35719" tIns="35719" rIns="35719" bIns="35719" anchor="ctr">
            <a:spAutoFit/>
          </a:bodyPr>
          <a:lstStyle/>
          <a:p>
            <a:pPr defTabSz="409575" eaLnBrk="1"/>
            <a:r>
              <a:rPr lang="en-GB" altLang="en-US" sz="4200" b="1">
                <a:solidFill>
                  <a:srgbClr val="667D80"/>
                </a:solidFill>
                <a:latin typeface="Arial" pitchFamily="34" charset="0"/>
                <a:ea typeface="Berthold Akzidenz Grotesk BE Me" pitchFamily="2" charset="0"/>
                <a:cs typeface="Arial" pitchFamily="34" charset="0"/>
                <a:sym typeface="Berthold Akzidenz Grotesk BE Me" pitchFamily="2" charset="0"/>
              </a:rPr>
              <a:t>Advice</a:t>
            </a:r>
          </a:p>
        </p:txBody>
      </p:sp>
      <p:pic>
        <p:nvPicPr>
          <p:cNvPr id="14342" name="Picture 9"/>
          <p:cNvPicPr>
            <a:picLocks noChangeAspect="1"/>
          </p:cNvPicPr>
          <p:nvPr/>
        </p:nvPicPr>
        <p:blipFill>
          <a:blip r:embed="rId2"/>
          <a:srcRect l="32961" t="17363" r="8261" b="35358"/>
          <a:stretch>
            <a:fillRect/>
          </a:stretch>
        </p:blipFill>
        <p:spPr bwMode="auto">
          <a:xfrm>
            <a:off x="2576513" y="1254125"/>
            <a:ext cx="9615487" cy="4833938"/>
          </a:xfrm>
          <a:prstGeom prst="rect">
            <a:avLst/>
          </a:prstGeom>
          <a:noFill/>
          <a:ln w="9525">
            <a:noFill/>
            <a:miter lim="800000"/>
            <a:headEnd/>
            <a:tailEnd/>
          </a:ln>
        </p:spPr>
      </p:pic>
      <p:sp>
        <p:nvSpPr>
          <p:cNvPr id="14343" name="Content Placeholder 2"/>
          <p:cNvSpPr txBox="1">
            <a:spLocks/>
          </p:cNvSpPr>
          <p:nvPr/>
        </p:nvSpPr>
        <p:spPr bwMode="auto">
          <a:xfrm>
            <a:off x="419100" y="1295400"/>
            <a:ext cx="2438400" cy="3090863"/>
          </a:xfrm>
          <a:prstGeom prst="rect">
            <a:avLst/>
          </a:prstGeom>
          <a:noFill/>
          <a:ln w="9525">
            <a:noFill/>
            <a:miter lim="800000"/>
            <a:headEnd/>
            <a:tailEnd/>
          </a:ln>
        </p:spPr>
        <p:txBody>
          <a:bodyPr/>
          <a:lstStyle/>
          <a:p>
            <a:pPr>
              <a:spcBef>
                <a:spcPts val="1000"/>
              </a:spcBef>
              <a:buFont typeface="Arial" pitchFamily="34" charset="0"/>
              <a:buNone/>
            </a:pPr>
            <a:r>
              <a:rPr lang="en-GB" altLang="en-US" b="1">
                <a:solidFill>
                  <a:srgbClr val="667D80"/>
                </a:solidFill>
                <a:latin typeface="Arial" pitchFamily="34" charset="0"/>
                <a:ea typeface="Berthold Akzidenz Grotesk BE Me" pitchFamily="2" charset="0"/>
                <a:cs typeface="Arial" pitchFamily="34" charset="0"/>
                <a:sym typeface="Berthold Akzidenz Grotesk BE Me" pitchFamily="2" charset="0"/>
              </a:rPr>
              <a:t>How to recognise potential manipulation of the peer review process</a:t>
            </a:r>
          </a:p>
          <a:p>
            <a:pPr>
              <a:spcBef>
                <a:spcPts val="1000"/>
              </a:spcBef>
              <a:buFont typeface="Arial" pitchFamily="34" charset="0"/>
              <a:buNone/>
            </a:pPr>
            <a:r>
              <a:rPr lang="en-GB" altLang="en-US">
                <a:latin typeface="Arial" pitchFamily="34" charset="0"/>
                <a:ea typeface="Berthold Akzidenz Grotesk BE Me" pitchFamily="2" charset="0"/>
                <a:cs typeface="Arial" pitchFamily="34" charset="0"/>
                <a:sym typeface="Berthold Akzidenz Grotesk BE Me" pitchFamily="2" charset="0"/>
              </a:rPr>
              <a:t>The features or patterns of activity shown are suggested to </a:t>
            </a:r>
            <a:r>
              <a:rPr lang="en-GB" altLang="en-US" b="1">
                <a:latin typeface="Arial" pitchFamily="34" charset="0"/>
                <a:ea typeface="Berthold Akzidenz Grotesk BE Me" pitchFamily="2" charset="0"/>
                <a:cs typeface="Arial" pitchFamily="34" charset="0"/>
                <a:sym typeface="Berthold Akzidenz Grotesk BE Me" pitchFamily="2" charset="0"/>
              </a:rPr>
              <a:t>help recognise potential signs </a:t>
            </a:r>
            <a:r>
              <a:rPr lang="en-GB" altLang="en-US">
                <a:latin typeface="Arial" pitchFamily="34" charset="0"/>
                <a:ea typeface="Berthold Akzidenz Grotesk BE Me" pitchFamily="2" charset="0"/>
                <a:cs typeface="Arial" pitchFamily="34" charset="0"/>
                <a:sym typeface="Berthold Akzidenz Grotesk BE Me" pitchFamily="2" charset="0"/>
              </a:rPr>
              <a:t>of peer review manipulation. </a:t>
            </a:r>
          </a:p>
          <a:p>
            <a:pPr>
              <a:spcBef>
                <a:spcPts val="1000"/>
              </a:spcBef>
              <a:buFont typeface="Arial" pitchFamily="34" charset="0"/>
              <a:buNone/>
            </a:pPr>
            <a:r>
              <a:rPr lang="en-GB" altLang="en-US">
                <a:latin typeface="Arial" pitchFamily="34" charset="0"/>
                <a:ea typeface="Berthold Akzidenz Grotesk BE Me" pitchFamily="2" charset="0"/>
                <a:cs typeface="Arial" pitchFamily="34" charset="0"/>
                <a:sym typeface="Berthold Akzidenz Grotesk BE Me" pitchFamily="2" charset="0"/>
              </a:rPr>
              <a:t>Often it is the </a:t>
            </a:r>
            <a:r>
              <a:rPr lang="en-GB" altLang="en-US" b="1">
                <a:latin typeface="Arial" pitchFamily="34" charset="0"/>
                <a:ea typeface="Berthold Akzidenz Grotesk BE Me" pitchFamily="2" charset="0"/>
                <a:cs typeface="Arial" pitchFamily="34" charset="0"/>
                <a:sym typeface="Berthold Akzidenz Grotesk BE Me" pitchFamily="2" charset="0"/>
              </a:rPr>
              <a:t>occurrence of these features in combination </a:t>
            </a:r>
            <a:r>
              <a:rPr lang="en-GB" altLang="en-US">
                <a:latin typeface="Arial" pitchFamily="34" charset="0"/>
                <a:ea typeface="Berthold Akzidenz Grotesk BE Me" pitchFamily="2" charset="0"/>
                <a:cs typeface="Arial" pitchFamily="34" charset="0"/>
                <a:sym typeface="Berthold Akzidenz Grotesk BE Me" pitchFamily="2" charset="0"/>
              </a:rPr>
              <a:t>that may indicate a potential issue.</a:t>
            </a:r>
            <a:endParaRPr lang="en-GB" altLang="en-US" b="1">
              <a:solidFill>
                <a:srgbClr val="A49962"/>
              </a:solidFill>
              <a:latin typeface="Arial" pitchFamily="34" charset="0"/>
              <a:ea typeface="Berthold Akzidenz Grotesk BE Me" pitchFamily="2" charset="0"/>
              <a:cs typeface="Arial" pitchFamily="34" charset="0"/>
              <a:sym typeface="Berthold Akzidenz Grotesk BE Me" pitchFamily="2" charset="0"/>
            </a:endParaRPr>
          </a:p>
        </p:txBody>
      </p:sp>
      <p:sp>
        <p:nvSpPr>
          <p:cNvPr id="14344" name="Rectangle 6"/>
          <p:cNvSpPr>
            <a:spLocks noChangeArrowheads="1"/>
          </p:cNvSpPr>
          <p:nvPr/>
        </p:nvSpPr>
        <p:spPr bwMode="auto">
          <a:xfrm>
            <a:off x="4111625" y="6230938"/>
            <a:ext cx="7848600" cy="368300"/>
          </a:xfrm>
          <a:prstGeom prst="rect">
            <a:avLst/>
          </a:prstGeom>
          <a:solidFill>
            <a:schemeClr val="bg1"/>
          </a:solidFill>
          <a:ln w="9525">
            <a:noFill/>
            <a:miter lim="800000"/>
            <a:headEnd/>
            <a:tailEnd/>
          </a:ln>
        </p:spPr>
        <p:txBody>
          <a:bodyPr>
            <a:spAutoFit/>
          </a:bodyPr>
          <a:lstStyle/>
          <a:p>
            <a:r>
              <a:rPr lang="en-US" altLang="en-US">
                <a:latin typeface="Arial" pitchFamily="34" charset="0"/>
                <a:cs typeface="Arial" pitchFamily="34" charset="0"/>
                <a:hlinkClick r:id="rId3"/>
              </a:rPr>
              <a:t>https://publicationethics.org/files/COPE%20PR_Manipulation_Process.pdf</a:t>
            </a:r>
            <a:r>
              <a:rPr lang="en-US" altLang="en-US">
                <a:latin typeface="Arial" pitchFamily="34" charset="0"/>
                <a:cs typeface="Arial" pitchFamily="34" charset="0"/>
              </a:rPr>
              <a:t> </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35413" y="2601913"/>
            <a:ext cx="3671888" cy="3671887"/>
          </a:xfrm>
          <a:prstGeom prst="ellipse">
            <a:avLst/>
          </a:prstGeom>
          <a:solidFill>
            <a:srgbClr val="A49946"/>
          </a:solidFill>
          <a:ln w="114300" cmpd="thinThick">
            <a:noFill/>
          </a:ln>
        </p:spPr>
        <p:style>
          <a:lnRef idx="2">
            <a:schemeClr val="accent1">
              <a:shade val="50000"/>
            </a:schemeClr>
          </a:lnRef>
          <a:fillRef idx="1">
            <a:schemeClr val="accent1"/>
          </a:fillRef>
          <a:effectRef idx="0">
            <a:schemeClr val="accent1"/>
          </a:effectRef>
          <a:fontRef idx="minor">
            <a:schemeClr val="lt1"/>
          </a:fontRef>
        </p:style>
        <p:txBody>
          <a:bodyPr lIns="0" tIns="324000" rIns="0" bIns="28800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ts val="2600"/>
              </a:lnSpc>
              <a:defRPr/>
            </a:pPr>
            <a:endParaRPr lang="en-US" altLang="en-US" sz="20000" smtClean="0">
              <a:solidFill>
                <a:srgbClr val="FFFFFF"/>
              </a:solidFill>
              <a:latin typeface="Arial" pitchFamily="34" charset="0"/>
              <a:cs typeface="Arial" pitchFamily="34" charset="0"/>
            </a:endParaRPr>
          </a:p>
        </p:txBody>
      </p:sp>
      <p:sp>
        <p:nvSpPr>
          <p:cNvPr id="6" name="Rectangle 5"/>
          <p:cNvSpPr/>
          <p:nvPr/>
        </p:nvSpPr>
        <p:spPr>
          <a:xfrm>
            <a:off x="-10491788" y="3495675"/>
            <a:ext cx="10225088" cy="259238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9" name="Shape 21"/>
          <p:cNvSpPr/>
          <p:nvPr/>
        </p:nvSpPr>
        <p:spPr>
          <a:xfrm>
            <a:off x="627063" y="1390650"/>
            <a:ext cx="11077575" cy="476250"/>
          </a:xfrm>
          <a:prstGeom prst="rect">
            <a:avLst/>
          </a:prstGeom>
          <a:ln w="12700">
            <a:miter lim="400000"/>
          </a:ln>
          <a:extLst/>
        </p:spPr>
        <p:txBody>
          <a:bodyPr lIns="35719" tIns="35719" rIns="35719" bIns="35719">
            <a:spAutoFit/>
          </a:bodyPr>
          <a:lstStyle>
            <a:lvl1pPr algn="l">
              <a:defRPr sz="2600"/>
            </a:lvl1pPr>
          </a:lstStyle>
          <a:p>
            <a:pPr defTabSz="410751" eaLnBrk="1" fontAlgn="auto">
              <a:spcBef>
                <a:spcPts val="0"/>
              </a:spcBef>
              <a:spcAft>
                <a:spcPts val="0"/>
              </a:spcAft>
              <a:defRPr/>
            </a:pPr>
            <a:endParaRPr sz="2628" kern="0" dirty="0">
              <a:solidFill>
                <a:srgbClr val="000000"/>
              </a:solidFill>
              <a:latin typeface="Arial" panose="020B0604020202020204" pitchFamily="34" charset="0"/>
              <a:cs typeface="Arial" panose="020B0604020202020204" pitchFamily="34" charset="0"/>
              <a:sym typeface="Helvetica Light"/>
            </a:endParaRPr>
          </a:p>
        </p:txBody>
      </p:sp>
      <p:sp>
        <p:nvSpPr>
          <p:cNvPr id="15365" name="Shape 20"/>
          <p:cNvSpPr>
            <a:spLocks noChangeArrowheads="1"/>
          </p:cNvSpPr>
          <p:nvPr/>
        </p:nvSpPr>
        <p:spPr bwMode="auto">
          <a:xfrm>
            <a:off x="419100" y="466725"/>
            <a:ext cx="6992938" cy="719138"/>
          </a:xfrm>
          <a:prstGeom prst="rect">
            <a:avLst/>
          </a:prstGeom>
          <a:noFill/>
          <a:ln w="12700">
            <a:noFill/>
            <a:miter lim="400000"/>
            <a:headEnd/>
            <a:tailEnd/>
          </a:ln>
        </p:spPr>
        <p:txBody>
          <a:bodyPr lIns="35719" tIns="35719" rIns="35719" bIns="35719" anchor="ctr">
            <a:spAutoFit/>
          </a:bodyPr>
          <a:lstStyle/>
          <a:p>
            <a:pPr defTabSz="409575" eaLnBrk="1"/>
            <a:r>
              <a:rPr lang="en-GB" altLang="en-US" sz="4200" b="1">
                <a:solidFill>
                  <a:srgbClr val="A49962"/>
                </a:solidFill>
                <a:latin typeface="Arial" pitchFamily="34" charset="0"/>
                <a:ea typeface="Berthold Akzidenz Grotesk BE Me" pitchFamily="2" charset="0"/>
                <a:cs typeface="Arial" pitchFamily="34" charset="0"/>
                <a:sym typeface="Berthold Akzidenz Grotesk BE Me" pitchFamily="2" charset="0"/>
              </a:rPr>
              <a:t>Flowcharts</a:t>
            </a:r>
          </a:p>
        </p:txBody>
      </p:sp>
      <p:pic>
        <p:nvPicPr>
          <p:cNvPr id="15366" name="Picture 2"/>
          <p:cNvPicPr>
            <a:picLocks noChangeAspect="1" noChangeArrowheads="1"/>
          </p:cNvPicPr>
          <p:nvPr/>
        </p:nvPicPr>
        <p:blipFill>
          <a:blip r:embed="rId2"/>
          <a:srcRect t="1840"/>
          <a:stretch>
            <a:fillRect/>
          </a:stretch>
        </p:blipFill>
        <p:spPr bwMode="auto">
          <a:xfrm>
            <a:off x="1703388" y="1060450"/>
            <a:ext cx="10001250" cy="15708313"/>
          </a:xfrm>
          <a:prstGeom prst="rect">
            <a:avLst/>
          </a:prstGeom>
          <a:noFill/>
          <a:ln w="9525">
            <a:noFill/>
            <a:miter lim="800000"/>
            <a:headEnd/>
            <a:tailEnd/>
          </a:ln>
        </p:spPr>
      </p:pic>
      <p:sp>
        <p:nvSpPr>
          <p:cNvPr id="15367" name="Rectangle 10"/>
          <p:cNvSpPr>
            <a:spLocks noChangeArrowheads="1"/>
          </p:cNvSpPr>
          <p:nvPr/>
        </p:nvSpPr>
        <p:spPr bwMode="auto">
          <a:xfrm>
            <a:off x="6704013" y="282575"/>
            <a:ext cx="5224462" cy="368300"/>
          </a:xfrm>
          <a:prstGeom prst="rect">
            <a:avLst/>
          </a:prstGeom>
          <a:noFill/>
          <a:ln w="9525">
            <a:noFill/>
            <a:miter lim="800000"/>
            <a:headEnd/>
            <a:tailEnd/>
          </a:ln>
        </p:spPr>
        <p:txBody>
          <a:bodyPr wrap="none">
            <a:spAutoFit/>
          </a:bodyPr>
          <a:lstStyle/>
          <a:p>
            <a:r>
              <a:rPr lang="en-US" altLang="en-US">
                <a:latin typeface="Arial" pitchFamily="34" charset="0"/>
                <a:cs typeface="Arial" pitchFamily="34" charset="0"/>
                <a:hlinkClick r:id="rId3"/>
              </a:rPr>
              <a:t>https://publicationethics.org/resources/flowcharts</a:t>
            </a:r>
            <a:r>
              <a:rPr lang="en-US" altLang="en-US">
                <a:latin typeface="Arial" pitchFamily="34" charset="0"/>
                <a:cs typeface="Arial" pitchFamily="34" charset="0"/>
              </a:rPr>
              <a:t> </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35413" y="2601913"/>
            <a:ext cx="3671888" cy="3671887"/>
          </a:xfrm>
          <a:prstGeom prst="ellipse">
            <a:avLst/>
          </a:prstGeom>
          <a:solidFill>
            <a:srgbClr val="A49946"/>
          </a:solidFill>
          <a:ln w="114300" cmpd="thinThick">
            <a:noFill/>
          </a:ln>
        </p:spPr>
        <p:style>
          <a:lnRef idx="2">
            <a:schemeClr val="accent1">
              <a:shade val="50000"/>
            </a:schemeClr>
          </a:lnRef>
          <a:fillRef idx="1">
            <a:schemeClr val="accent1"/>
          </a:fillRef>
          <a:effectRef idx="0">
            <a:schemeClr val="accent1"/>
          </a:effectRef>
          <a:fontRef idx="minor">
            <a:schemeClr val="lt1"/>
          </a:fontRef>
        </p:style>
        <p:txBody>
          <a:bodyPr lIns="0" tIns="324000" rIns="0" bIns="28800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ts val="2600"/>
              </a:lnSpc>
              <a:defRPr/>
            </a:pPr>
            <a:endParaRPr lang="en-US" altLang="en-US" sz="20000" smtClean="0">
              <a:solidFill>
                <a:srgbClr val="FFFFFF"/>
              </a:solidFill>
              <a:latin typeface="Arial" pitchFamily="34" charset="0"/>
              <a:cs typeface="Arial" pitchFamily="34" charset="0"/>
            </a:endParaRPr>
          </a:p>
        </p:txBody>
      </p:sp>
      <p:sp>
        <p:nvSpPr>
          <p:cNvPr id="6" name="Rectangle 5"/>
          <p:cNvSpPr/>
          <p:nvPr/>
        </p:nvSpPr>
        <p:spPr>
          <a:xfrm>
            <a:off x="-10491788" y="3495675"/>
            <a:ext cx="10225088" cy="259238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9" name="Shape 21"/>
          <p:cNvSpPr/>
          <p:nvPr/>
        </p:nvSpPr>
        <p:spPr>
          <a:xfrm>
            <a:off x="627063" y="1390650"/>
            <a:ext cx="11077575" cy="476250"/>
          </a:xfrm>
          <a:prstGeom prst="rect">
            <a:avLst/>
          </a:prstGeom>
          <a:ln w="12700">
            <a:miter lim="400000"/>
          </a:ln>
          <a:extLst/>
        </p:spPr>
        <p:txBody>
          <a:bodyPr lIns="35719" tIns="35719" rIns="35719" bIns="35719">
            <a:spAutoFit/>
          </a:bodyPr>
          <a:lstStyle>
            <a:lvl1pPr algn="l">
              <a:defRPr sz="2600"/>
            </a:lvl1pPr>
          </a:lstStyle>
          <a:p>
            <a:pPr defTabSz="410751" eaLnBrk="1" fontAlgn="auto">
              <a:spcBef>
                <a:spcPts val="0"/>
              </a:spcBef>
              <a:spcAft>
                <a:spcPts val="0"/>
              </a:spcAft>
              <a:defRPr/>
            </a:pPr>
            <a:endParaRPr sz="2628" kern="0" dirty="0">
              <a:solidFill>
                <a:srgbClr val="000000"/>
              </a:solidFill>
              <a:latin typeface="Arial" panose="020B0604020202020204" pitchFamily="34" charset="0"/>
              <a:cs typeface="Arial" panose="020B0604020202020204" pitchFamily="34" charset="0"/>
              <a:sym typeface="Helvetica Light"/>
            </a:endParaRPr>
          </a:p>
        </p:txBody>
      </p:sp>
      <p:pic>
        <p:nvPicPr>
          <p:cNvPr id="16389" name="Picture 2"/>
          <p:cNvPicPr>
            <a:picLocks noChangeAspect="1" noChangeArrowheads="1"/>
          </p:cNvPicPr>
          <p:nvPr/>
        </p:nvPicPr>
        <p:blipFill>
          <a:blip r:embed="rId2"/>
          <a:srcRect t="38071"/>
          <a:stretch>
            <a:fillRect/>
          </a:stretch>
        </p:blipFill>
        <p:spPr bwMode="auto">
          <a:xfrm>
            <a:off x="1703388" y="-163513"/>
            <a:ext cx="10001250" cy="9910763"/>
          </a:xfrm>
          <a:prstGeom prst="rect">
            <a:avLst/>
          </a:prstGeom>
          <a:noFill/>
          <a:ln w="9525">
            <a:noFill/>
            <a:miter lim="800000"/>
            <a:headEnd/>
            <a:tailEnd/>
          </a:ln>
        </p:spPr>
      </p:pic>
      <p:sp>
        <p:nvSpPr>
          <p:cNvPr id="2" name="Rectangle 1"/>
          <p:cNvSpPr/>
          <p:nvPr/>
        </p:nvSpPr>
        <p:spPr>
          <a:xfrm>
            <a:off x="9694863" y="5122863"/>
            <a:ext cx="2497137" cy="1735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35413" y="2601913"/>
            <a:ext cx="3671888" cy="3671887"/>
          </a:xfrm>
          <a:prstGeom prst="ellipse">
            <a:avLst/>
          </a:prstGeom>
          <a:solidFill>
            <a:srgbClr val="A49946"/>
          </a:solidFill>
          <a:ln w="114300" cmpd="thinThick">
            <a:noFill/>
          </a:ln>
        </p:spPr>
        <p:style>
          <a:lnRef idx="2">
            <a:schemeClr val="accent1">
              <a:shade val="50000"/>
            </a:schemeClr>
          </a:lnRef>
          <a:fillRef idx="1">
            <a:schemeClr val="accent1"/>
          </a:fillRef>
          <a:effectRef idx="0">
            <a:schemeClr val="accent1"/>
          </a:effectRef>
          <a:fontRef idx="minor">
            <a:schemeClr val="lt1"/>
          </a:fontRef>
        </p:style>
        <p:txBody>
          <a:bodyPr lIns="0" tIns="324000" rIns="0" bIns="28800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ts val="2600"/>
              </a:lnSpc>
              <a:defRPr/>
            </a:pPr>
            <a:endParaRPr lang="en-US" altLang="en-US" sz="20000" smtClean="0">
              <a:solidFill>
                <a:srgbClr val="FFFFFF"/>
              </a:solidFill>
              <a:latin typeface="Arial" pitchFamily="34" charset="0"/>
              <a:cs typeface="Arial" pitchFamily="34" charset="0"/>
            </a:endParaRPr>
          </a:p>
        </p:txBody>
      </p:sp>
      <p:sp>
        <p:nvSpPr>
          <p:cNvPr id="6" name="Rectangle 5"/>
          <p:cNvSpPr/>
          <p:nvPr/>
        </p:nvSpPr>
        <p:spPr>
          <a:xfrm>
            <a:off x="-10491788" y="3495675"/>
            <a:ext cx="10225088" cy="259238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9" name="Shape 21"/>
          <p:cNvSpPr/>
          <p:nvPr/>
        </p:nvSpPr>
        <p:spPr>
          <a:xfrm>
            <a:off x="627063" y="1390650"/>
            <a:ext cx="11077575" cy="476250"/>
          </a:xfrm>
          <a:prstGeom prst="rect">
            <a:avLst/>
          </a:prstGeom>
          <a:ln w="12700">
            <a:miter lim="400000"/>
          </a:ln>
          <a:extLst/>
        </p:spPr>
        <p:txBody>
          <a:bodyPr lIns="35719" tIns="35719" rIns="35719" bIns="35719">
            <a:spAutoFit/>
          </a:bodyPr>
          <a:lstStyle>
            <a:lvl1pPr algn="l">
              <a:defRPr sz="2600"/>
            </a:lvl1pPr>
          </a:lstStyle>
          <a:p>
            <a:pPr defTabSz="410751" eaLnBrk="1" fontAlgn="auto">
              <a:spcBef>
                <a:spcPts val="0"/>
              </a:spcBef>
              <a:spcAft>
                <a:spcPts val="0"/>
              </a:spcAft>
              <a:defRPr/>
            </a:pPr>
            <a:endParaRPr sz="2628" kern="0" dirty="0">
              <a:solidFill>
                <a:srgbClr val="000000"/>
              </a:solidFill>
              <a:latin typeface="Arial" panose="020B0604020202020204" pitchFamily="34" charset="0"/>
              <a:cs typeface="Arial" panose="020B0604020202020204" pitchFamily="34" charset="0"/>
              <a:sym typeface="Helvetica Light"/>
            </a:endParaRPr>
          </a:p>
        </p:txBody>
      </p:sp>
      <p:pic>
        <p:nvPicPr>
          <p:cNvPr id="17413" name="Picture 2"/>
          <p:cNvPicPr>
            <a:picLocks noChangeAspect="1" noChangeArrowheads="1"/>
          </p:cNvPicPr>
          <p:nvPr/>
        </p:nvPicPr>
        <p:blipFill>
          <a:blip r:embed="rId3"/>
          <a:srcRect/>
          <a:stretch>
            <a:fillRect/>
          </a:stretch>
        </p:blipFill>
        <p:spPr bwMode="auto">
          <a:xfrm>
            <a:off x="1703388" y="1274763"/>
            <a:ext cx="10001250" cy="16002000"/>
          </a:xfrm>
          <a:prstGeom prst="rect">
            <a:avLst/>
          </a:prstGeom>
          <a:noFill/>
          <a:ln w="9525">
            <a:noFill/>
            <a:miter lim="800000"/>
            <a:headEnd/>
            <a:tailEnd/>
          </a:ln>
        </p:spPr>
      </p:pic>
      <p:sp>
        <p:nvSpPr>
          <p:cNvPr id="17414" name="Shape 20"/>
          <p:cNvSpPr>
            <a:spLocks noChangeArrowheads="1"/>
          </p:cNvSpPr>
          <p:nvPr/>
        </p:nvSpPr>
        <p:spPr bwMode="auto">
          <a:xfrm>
            <a:off x="419100" y="466725"/>
            <a:ext cx="6992938" cy="719138"/>
          </a:xfrm>
          <a:prstGeom prst="rect">
            <a:avLst/>
          </a:prstGeom>
          <a:noFill/>
          <a:ln w="12700">
            <a:noFill/>
            <a:miter lim="400000"/>
            <a:headEnd/>
            <a:tailEnd/>
          </a:ln>
        </p:spPr>
        <p:txBody>
          <a:bodyPr lIns="35719" tIns="35719" rIns="35719" bIns="35719" anchor="ctr">
            <a:spAutoFit/>
          </a:bodyPr>
          <a:lstStyle/>
          <a:p>
            <a:pPr defTabSz="409575" eaLnBrk="1"/>
            <a:r>
              <a:rPr lang="en-GB" altLang="en-US" sz="4200" b="1">
                <a:solidFill>
                  <a:srgbClr val="A49962"/>
                </a:solidFill>
                <a:latin typeface="Arial" pitchFamily="34" charset="0"/>
                <a:ea typeface="Berthold Akzidenz Grotesk BE Me" pitchFamily="2" charset="0"/>
                <a:cs typeface="Arial" pitchFamily="34" charset="0"/>
                <a:sym typeface="Berthold Akzidenz Grotesk BE Me" pitchFamily="2" charset="0"/>
              </a:rPr>
              <a:t>Flowcharts</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68266" y="398488"/>
            <a:ext cx="7293359" cy="645170"/>
          </a:xfrm>
          <a:prstGeom prst="rect">
            <a:avLst/>
          </a:prstGeom>
        </p:spPr>
        <p:txBody>
          <a:bodyPr lIns="67355" tIns="33677" rIns="67355" bIns="33677"/>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a:buNone/>
            </a:pPr>
            <a:r>
              <a:rPr lang="en-GB" dirty="0" smtClean="0">
                <a:latin typeface="Arial" pitchFamily="34" charset="0"/>
                <a:cs typeface="Arial" pitchFamily="34" charset="0"/>
              </a:rPr>
              <a:t>What is COPE?</a:t>
            </a:r>
            <a:endParaRPr lang="en-GB"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19" y="2053305"/>
            <a:ext cx="12056804" cy="346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7861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35413" y="2601913"/>
            <a:ext cx="3671888" cy="3671887"/>
          </a:xfrm>
          <a:prstGeom prst="ellipse">
            <a:avLst/>
          </a:prstGeom>
          <a:solidFill>
            <a:srgbClr val="A49946"/>
          </a:solidFill>
          <a:ln w="114300" cmpd="thinThick">
            <a:noFill/>
          </a:ln>
        </p:spPr>
        <p:style>
          <a:lnRef idx="2">
            <a:schemeClr val="accent1">
              <a:shade val="50000"/>
            </a:schemeClr>
          </a:lnRef>
          <a:fillRef idx="1">
            <a:schemeClr val="accent1"/>
          </a:fillRef>
          <a:effectRef idx="0">
            <a:schemeClr val="accent1"/>
          </a:effectRef>
          <a:fontRef idx="minor">
            <a:schemeClr val="lt1"/>
          </a:fontRef>
        </p:style>
        <p:txBody>
          <a:bodyPr lIns="0" tIns="324000" rIns="0" bIns="28800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ts val="2600"/>
              </a:lnSpc>
              <a:defRPr/>
            </a:pPr>
            <a:endParaRPr lang="en-US" altLang="en-US" sz="20000" smtClean="0">
              <a:solidFill>
                <a:srgbClr val="FFFFFF"/>
              </a:solidFill>
              <a:latin typeface="Arial" pitchFamily="34" charset="0"/>
              <a:cs typeface="Arial" pitchFamily="34" charset="0"/>
            </a:endParaRPr>
          </a:p>
        </p:txBody>
      </p:sp>
      <p:sp>
        <p:nvSpPr>
          <p:cNvPr id="6" name="Rectangle 5"/>
          <p:cNvSpPr/>
          <p:nvPr/>
        </p:nvSpPr>
        <p:spPr>
          <a:xfrm>
            <a:off x="-10491788" y="3495675"/>
            <a:ext cx="10225088" cy="259238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9" name="Shape 21"/>
          <p:cNvSpPr/>
          <p:nvPr/>
        </p:nvSpPr>
        <p:spPr>
          <a:xfrm>
            <a:off x="627063" y="1390650"/>
            <a:ext cx="11077575" cy="476250"/>
          </a:xfrm>
          <a:prstGeom prst="rect">
            <a:avLst/>
          </a:prstGeom>
          <a:ln w="12700">
            <a:miter lim="400000"/>
          </a:ln>
          <a:extLst/>
        </p:spPr>
        <p:txBody>
          <a:bodyPr lIns="35719" tIns="35719" rIns="35719" bIns="35719">
            <a:spAutoFit/>
          </a:bodyPr>
          <a:lstStyle>
            <a:lvl1pPr algn="l">
              <a:defRPr sz="2600"/>
            </a:lvl1pPr>
          </a:lstStyle>
          <a:p>
            <a:pPr defTabSz="410751" eaLnBrk="1" fontAlgn="auto">
              <a:spcBef>
                <a:spcPts val="0"/>
              </a:spcBef>
              <a:spcAft>
                <a:spcPts val="0"/>
              </a:spcAft>
              <a:defRPr/>
            </a:pPr>
            <a:endParaRPr sz="2628" kern="0" dirty="0">
              <a:solidFill>
                <a:srgbClr val="000000"/>
              </a:solidFill>
              <a:latin typeface="Arial" panose="020B0604020202020204" pitchFamily="34" charset="0"/>
              <a:cs typeface="Arial" panose="020B0604020202020204" pitchFamily="34" charset="0"/>
              <a:sym typeface="Helvetica Light"/>
            </a:endParaRPr>
          </a:p>
        </p:txBody>
      </p:sp>
      <p:pic>
        <p:nvPicPr>
          <p:cNvPr id="18437" name="Picture 2"/>
          <p:cNvPicPr>
            <a:picLocks noChangeAspect="1" noChangeArrowheads="1"/>
          </p:cNvPicPr>
          <p:nvPr/>
        </p:nvPicPr>
        <p:blipFill>
          <a:blip r:embed="rId2"/>
          <a:srcRect t="34895"/>
          <a:stretch>
            <a:fillRect/>
          </a:stretch>
        </p:blipFill>
        <p:spPr bwMode="auto">
          <a:xfrm>
            <a:off x="1703388" y="0"/>
            <a:ext cx="10001250" cy="10418763"/>
          </a:xfrm>
          <a:prstGeom prst="rect">
            <a:avLst/>
          </a:prstGeom>
          <a:noFill/>
          <a:ln w="9525">
            <a:noFill/>
            <a:miter lim="800000"/>
            <a:headEnd/>
            <a:tailEnd/>
          </a:ln>
        </p:spPr>
      </p:pic>
      <p:sp>
        <p:nvSpPr>
          <p:cNvPr id="7" name="Rectangle 6"/>
          <p:cNvSpPr/>
          <p:nvPr/>
        </p:nvSpPr>
        <p:spPr>
          <a:xfrm>
            <a:off x="9694863" y="1058863"/>
            <a:ext cx="2497137" cy="5799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35413" y="2601913"/>
            <a:ext cx="3671888" cy="3671887"/>
          </a:xfrm>
          <a:prstGeom prst="ellipse">
            <a:avLst/>
          </a:prstGeom>
          <a:solidFill>
            <a:srgbClr val="A49946"/>
          </a:solidFill>
          <a:ln w="114300" cmpd="thinThick">
            <a:noFill/>
          </a:ln>
        </p:spPr>
        <p:style>
          <a:lnRef idx="2">
            <a:schemeClr val="accent1">
              <a:shade val="50000"/>
            </a:schemeClr>
          </a:lnRef>
          <a:fillRef idx="1">
            <a:schemeClr val="accent1"/>
          </a:fillRef>
          <a:effectRef idx="0">
            <a:schemeClr val="accent1"/>
          </a:effectRef>
          <a:fontRef idx="minor">
            <a:schemeClr val="lt1"/>
          </a:fontRef>
        </p:style>
        <p:txBody>
          <a:bodyPr lIns="0" tIns="324000" rIns="0" bIns="28800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ts val="2600"/>
              </a:lnSpc>
              <a:defRPr/>
            </a:pPr>
            <a:endParaRPr lang="en-US" altLang="en-US" sz="20000" smtClean="0">
              <a:solidFill>
                <a:srgbClr val="FFFFFF"/>
              </a:solidFill>
              <a:latin typeface="Arial" pitchFamily="34" charset="0"/>
              <a:cs typeface="Arial" pitchFamily="34" charset="0"/>
            </a:endParaRPr>
          </a:p>
        </p:txBody>
      </p:sp>
      <p:sp>
        <p:nvSpPr>
          <p:cNvPr id="6" name="Rectangle 5"/>
          <p:cNvSpPr/>
          <p:nvPr/>
        </p:nvSpPr>
        <p:spPr>
          <a:xfrm>
            <a:off x="-10491788" y="3495675"/>
            <a:ext cx="10225088" cy="259238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9" name="Shape 21"/>
          <p:cNvSpPr/>
          <p:nvPr/>
        </p:nvSpPr>
        <p:spPr>
          <a:xfrm>
            <a:off x="627063" y="1390650"/>
            <a:ext cx="11077575" cy="476250"/>
          </a:xfrm>
          <a:prstGeom prst="rect">
            <a:avLst/>
          </a:prstGeom>
          <a:ln w="12700">
            <a:miter lim="400000"/>
          </a:ln>
          <a:extLst/>
        </p:spPr>
        <p:txBody>
          <a:bodyPr lIns="35719" tIns="35719" rIns="35719" bIns="35719">
            <a:spAutoFit/>
          </a:bodyPr>
          <a:lstStyle>
            <a:lvl1pPr algn="l">
              <a:defRPr sz="2600"/>
            </a:lvl1pPr>
          </a:lstStyle>
          <a:p>
            <a:pPr defTabSz="410751" eaLnBrk="1" fontAlgn="auto">
              <a:spcBef>
                <a:spcPts val="0"/>
              </a:spcBef>
              <a:spcAft>
                <a:spcPts val="0"/>
              </a:spcAft>
              <a:defRPr/>
            </a:pPr>
            <a:endParaRPr sz="2628" kern="0" dirty="0">
              <a:solidFill>
                <a:srgbClr val="000000"/>
              </a:solidFill>
              <a:latin typeface="Arial" panose="020B0604020202020204" pitchFamily="34" charset="0"/>
              <a:cs typeface="Arial" panose="020B0604020202020204" pitchFamily="34" charset="0"/>
              <a:sym typeface="Helvetica Light"/>
            </a:endParaRPr>
          </a:p>
        </p:txBody>
      </p:sp>
      <p:pic>
        <p:nvPicPr>
          <p:cNvPr id="19461" name="Picture 2"/>
          <p:cNvPicPr>
            <a:picLocks noChangeAspect="1" noChangeArrowheads="1"/>
          </p:cNvPicPr>
          <p:nvPr/>
        </p:nvPicPr>
        <p:blipFill>
          <a:blip r:embed="rId2"/>
          <a:srcRect t="77753" b="8040"/>
          <a:stretch>
            <a:fillRect/>
          </a:stretch>
        </p:blipFill>
        <p:spPr bwMode="auto">
          <a:xfrm>
            <a:off x="1703388" y="0"/>
            <a:ext cx="10001250" cy="22733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35413" y="2601913"/>
            <a:ext cx="3671888" cy="3671887"/>
          </a:xfrm>
          <a:prstGeom prst="ellipse">
            <a:avLst/>
          </a:prstGeom>
          <a:solidFill>
            <a:srgbClr val="A49946"/>
          </a:solidFill>
          <a:ln w="114300" cmpd="thinThick">
            <a:noFill/>
          </a:ln>
        </p:spPr>
        <p:style>
          <a:lnRef idx="2">
            <a:schemeClr val="accent1">
              <a:shade val="50000"/>
            </a:schemeClr>
          </a:lnRef>
          <a:fillRef idx="1">
            <a:schemeClr val="accent1"/>
          </a:fillRef>
          <a:effectRef idx="0">
            <a:schemeClr val="accent1"/>
          </a:effectRef>
          <a:fontRef idx="minor">
            <a:schemeClr val="lt1"/>
          </a:fontRef>
        </p:style>
        <p:txBody>
          <a:bodyPr lIns="0" tIns="324000" rIns="0" bIns="28800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ts val="2600"/>
              </a:lnSpc>
              <a:defRPr/>
            </a:pPr>
            <a:endParaRPr lang="en-US" altLang="en-US" sz="20000" smtClean="0">
              <a:solidFill>
                <a:srgbClr val="FFFFFF"/>
              </a:solidFill>
              <a:latin typeface="Arial" pitchFamily="34" charset="0"/>
              <a:cs typeface="Arial" pitchFamily="34" charset="0"/>
            </a:endParaRPr>
          </a:p>
        </p:txBody>
      </p:sp>
      <p:sp>
        <p:nvSpPr>
          <p:cNvPr id="6" name="Rectangle 5"/>
          <p:cNvSpPr/>
          <p:nvPr/>
        </p:nvSpPr>
        <p:spPr>
          <a:xfrm>
            <a:off x="-10491788" y="3495675"/>
            <a:ext cx="10225088" cy="259238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9" name="Shape 21"/>
          <p:cNvSpPr/>
          <p:nvPr/>
        </p:nvSpPr>
        <p:spPr>
          <a:xfrm>
            <a:off x="6386513" y="1295399"/>
            <a:ext cx="5537200" cy="476542"/>
          </a:xfrm>
          <a:prstGeom prst="rect">
            <a:avLst/>
          </a:prstGeom>
          <a:ln w="12700">
            <a:miter lim="400000"/>
          </a:ln>
          <a:extLst/>
        </p:spPr>
        <p:txBody>
          <a:bodyPr wrap="square" lIns="35719" tIns="35719" rIns="35719" bIns="35719">
            <a:spAutoFit/>
          </a:bodyPr>
          <a:lstStyle>
            <a:lvl1pPr algn="l">
              <a:defRPr sz="2600"/>
            </a:lvl1pPr>
          </a:lstStyle>
          <a:p>
            <a:pPr defTabSz="410751" eaLnBrk="1" fontAlgn="auto">
              <a:spcBef>
                <a:spcPts val="0"/>
              </a:spcBef>
              <a:spcAft>
                <a:spcPts val="0"/>
              </a:spcAft>
              <a:defRPr/>
            </a:pPr>
            <a:endParaRPr sz="2628" kern="0" dirty="0">
              <a:solidFill>
                <a:srgbClr val="000000"/>
              </a:solidFill>
              <a:latin typeface="Arial" panose="020B0604020202020204" pitchFamily="34" charset="0"/>
              <a:cs typeface="Arial" panose="020B0604020202020204" pitchFamily="34" charset="0"/>
              <a:sym typeface="Helvetica Light"/>
            </a:endParaRPr>
          </a:p>
        </p:txBody>
      </p:sp>
      <p:sp>
        <p:nvSpPr>
          <p:cNvPr id="21509" name="Rectangle 3"/>
          <p:cNvSpPr>
            <a:spLocks noChangeArrowheads="1"/>
          </p:cNvSpPr>
          <p:nvPr/>
        </p:nvSpPr>
        <p:spPr bwMode="auto">
          <a:xfrm>
            <a:off x="7069138" y="5949950"/>
            <a:ext cx="4992687" cy="647700"/>
          </a:xfrm>
          <a:prstGeom prst="rect">
            <a:avLst/>
          </a:prstGeom>
          <a:solidFill>
            <a:schemeClr val="bg1"/>
          </a:solidFill>
          <a:ln w="9525">
            <a:noFill/>
            <a:miter lim="800000"/>
            <a:headEnd/>
            <a:tailEnd/>
          </a:ln>
        </p:spPr>
        <p:txBody>
          <a:bodyPr>
            <a:spAutoFit/>
          </a:bodyPr>
          <a:lstStyle/>
          <a:p>
            <a:r>
              <a:rPr lang="en-US" altLang="en-US" dirty="0">
                <a:latin typeface="Arial" pitchFamily="34" charset="0"/>
                <a:cs typeface="Arial" pitchFamily="34" charset="0"/>
                <a:hlinkClick r:id="rId2"/>
              </a:rPr>
              <a:t>https://publicationethics.org/files/u7141/What%20constitutes%20authorship%20Chinese.pdf </a:t>
            </a:r>
          </a:p>
        </p:txBody>
      </p:sp>
      <p:sp>
        <p:nvSpPr>
          <p:cNvPr id="21510" name="Shape 20"/>
          <p:cNvSpPr>
            <a:spLocks noChangeArrowheads="1"/>
          </p:cNvSpPr>
          <p:nvPr/>
        </p:nvSpPr>
        <p:spPr bwMode="auto">
          <a:xfrm>
            <a:off x="419100" y="466725"/>
            <a:ext cx="6992938" cy="719138"/>
          </a:xfrm>
          <a:prstGeom prst="rect">
            <a:avLst/>
          </a:prstGeom>
          <a:noFill/>
          <a:ln w="12700">
            <a:noFill/>
            <a:miter lim="400000"/>
            <a:headEnd/>
            <a:tailEnd/>
          </a:ln>
        </p:spPr>
        <p:txBody>
          <a:bodyPr lIns="35719" tIns="35719" rIns="35719" bIns="35719" anchor="ctr">
            <a:spAutoFit/>
          </a:bodyPr>
          <a:lstStyle/>
          <a:p>
            <a:pPr defTabSz="409575" eaLnBrk="1"/>
            <a:r>
              <a:rPr lang="en-GB" altLang="en-US" sz="4200" b="1">
                <a:solidFill>
                  <a:srgbClr val="A57798"/>
                </a:solidFill>
                <a:latin typeface="Arial" pitchFamily="34" charset="0"/>
                <a:ea typeface="Berthold Akzidenz Grotesk BE Me" pitchFamily="2" charset="0"/>
                <a:cs typeface="Arial" pitchFamily="34" charset="0"/>
                <a:sym typeface="Berthold Akzidenz Grotesk BE Me" pitchFamily="2" charset="0"/>
              </a:rPr>
              <a:t>Discussion documents</a:t>
            </a:r>
          </a:p>
        </p:txBody>
      </p:sp>
      <p:sp>
        <p:nvSpPr>
          <p:cNvPr id="11" name="Rectangle 10"/>
          <p:cNvSpPr/>
          <p:nvPr/>
        </p:nvSpPr>
        <p:spPr>
          <a:xfrm>
            <a:off x="-53975" y="247650"/>
            <a:ext cx="1690688" cy="4708525"/>
          </a:xfrm>
          <a:prstGeom prst="rect">
            <a:avLst/>
          </a:prstGeom>
        </p:spPr>
        <p:txBody>
          <a:bodyPr wrap="none">
            <a:spAutoFit/>
          </a:bodyPr>
          <a:lstStyle/>
          <a:p>
            <a:pPr defTabSz="449263">
              <a:defRPr/>
            </a:pPr>
            <a:r>
              <a:rPr lang="en-GB" sz="30000" spc="-3000" dirty="0">
                <a:solidFill>
                  <a:srgbClr val="A57798"/>
                </a:solidFill>
                <a:latin typeface="Times New Roman" panose="02020603050405020304" pitchFamily="18" charset="0"/>
                <a:ea typeface="MS PGothic" pitchFamily="34" charset="-128"/>
                <a:cs typeface="Times New Roman" panose="02020603050405020304" pitchFamily="18" charset="0"/>
              </a:rPr>
              <a:t>‘‘</a:t>
            </a:r>
            <a:endParaRPr lang="en-GB" sz="2000" dirty="0">
              <a:solidFill>
                <a:srgbClr val="A57798"/>
              </a:solidFill>
              <a:latin typeface="Arial" panose="020B0604020202020204" pitchFamily="34" charset="0"/>
              <a:cs typeface="Arial" panose="020B0604020202020204" pitchFamily="34" charset="0"/>
            </a:endParaRPr>
          </a:p>
        </p:txBody>
      </p:sp>
      <p:sp>
        <p:nvSpPr>
          <p:cNvPr id="21512" name="Content Placeholder 2"/>
          <p:cNvSpPr>
            <a:spLocks noGrp="1"/>
          </p:cNvSpPr>
          <p:nvPr>
            <p:ph idx="1"/>
          </p:nvPr>
        </p:nvSpPr>
        <p:spPr>
          <a:xfrm>
            <a:off x="846138" y="1295400"/>
            <a:ext cx="5540375" cy="3090863"/>
          </a:xfrm>
        </p:spPr>
        <p:txBody>
          <a:bodyPr/>
          <a:lstStyle/>
          <a:p>
            <a:pPr marL="0" indent="0">
              <a:lnSpc>
                <a:spcPct val="100000"/>
              </a:lnSpc>
              <a:buFont typeface="Arial" pitchFamily="34" charset="0"/>
              <a:buNone/>
            </a:pPr>
            <a:r>
              <a:rPr lang="en-GB" altLang="en-US" sz="2500" dirty="0" smtClean="0">
                <a:latin typeface="Arial" pitchFamily="34" charset="0"/>
                <a:cs typeface="Arial" pitchFamily="34" charset="0"/>
              </a:rPr>
              <a:t>	</a:t>
            </a:r>
            <a:r>
              <a:rPr lang="en-GB" altLang="en-US" sz="2500" b="1" dirty="0" smtClean="0">
                <a:solidFill>
                  <a:srgbClr val="A57798"/>
                </a:solidFill>
                <a:latin typeface="Arial" pitchFamily="34" charset="0"/>
                <a:cs typeface="Arial" pitchFamily="34" charset="0"/>
              </a:rPr>
              <a:t>What constitutes 	authorship? </a:t>
            </a:r>
            <a:r>
              <a:rPr lang="en-GB" altLang="en-US" sz="2500" dirty="0" smtClean="0">
                <a:latin typeface="Arial" pitchFamily="34" charset="0"/>
                <a:cs typeface="Arial" pitchFamily="34" charset="0"/>
              </a:rPr>
              <a:t>This document 	aims to </a:t>
            </a:r>
            <a:r>
              <a:rPr lang="en-GB" altLang="en-US" sz="2500" b="1" dirty="0" smtClean="0">
                <a:latin typeface="Arial" pitchFamily="34" charset="0"/>
                <a:cs typeface="Arial" pitchFamily="34" charset="0"/>
              </a:rPr>
              <a:t>stimulate discussion </a:t>
            </a:r>
            <a:r>
              <a:rPr lang="en-GB" altLang="en-US" sz="2500" dirty="0" smtClean="0">
                <a:latin typeface="Arial" pitchFamily="34" charset="0"/>
                <a:cs typeface="Arial" pitchFamily="34" charset="0"/>
              </a:rPr>
              <a:t>around the most common authorship issues faced by COPE members. It discusses </a:t>
            </a:r>
            <a:r>
              <a:rPr lang="en-GB" altLang="en-US" sz="2500" b="1" dirty="0" smtClean="0">
                <a:latin typeface="Arial" pitchFamily="34" charset="0"/>
                <a:cs typeface="Arial" pitchFamily="34" charset="0"/>
              </a:rPr>
              <a:t>existing guidelines on authorship</a:t>
            </a:r>
            <a:r>
              <a:rPr lang="en-GB" altLang="en-US" sz="2500" dirty="0" smtClean="0">
                <a:latin typeface="Arial" pitchFamily="34" charset="0"/>
                <a:cs typeface="Arial" pitchFamily="34" charset="0"/>
              </a:rPr>
              <a:t>, puts together some basic principles to help </a:t>
            </a:r>
            <a:r>
              <a:rPr lang="en-GB" altLang="en-US" sz="2500" b="1" dirty="0" smtClean="0">
                <a:latin typeface="Arial" pitchFamily="34" charset="0"/>
                <a:cs typeface="Arial" pitchFamily="34" charset="0"/>
              </a:rPr>
              <a:t>prevent common problems</a:t>
            </a:r>
            <a:r>
              <a:rPr lang="en-GB" altLang="en-US" sz="2500" dirty="0" smtClean="0">
                <a:latin typeface="Arial" pitchFamily="34" charset="0"/>
                <a:cs typeface="Arial" pitchFamily="34" charset="0"/>
              </a:rPr>
              <a:t>, and sets out some of the more thorny issues that have come to light in previous discussions, many of which are discipline-specific and which require more nuanced consideration. </a:t>
            </a:r>
            <a:endParaRPr lang="en-US" altLang="en-US" sz="2500" dirty="0" smtClean="0">
              <a:latin typeface="Arial" pitchFamily="34" charset="0"/>
              <a:cs typeface="Arial" pitchFamily="34" charset="0"/>
            </a:endParaRPr>
          </a:p>
        </p:txBody>
      </p:sp>
      <p:sp>
        <p:nvSpPr>
          <p:cNvPr id="10" name="Content Placeholder 2"/>
          <p:cNvSpPr txBox="1">
            <a:spLocks/>
          </p:cNvSpPr>
          <p:nvPr/>
        </p:nvSpPr>
        <p:spPr bwMode="auto">
          <a:xfrm>
            <a:off x="6386513" y="1295400"/>
            <a:ext cx="5540375" cy="3090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1000"/>
              </a:spcBef>
              <a:spcAft>
                <a:spcPct val="0"/>
              </a:spcAft>
              <a:buClrTx/>
              <a:buSzTx/>
              <a:buFont typeface="Arial" pitchFamily="34" charset="0"/>
              <a:buNone/>
              <a:tabLst/>
              <a:defRPr/>
            </a:pPr>
            <a:r>
              <a:rPr kumimoji="0" lang="en-GB" altLang="en-US" sz="25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altLang="en-US" sz="25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2" name="Picture 11" descr="What constitutes authorship.jpg"/>
          <p:cNvPicPr>
            <a:picLocks noChangeAspect="1"/>
          </p:cNvPicPr>
          <p:nvPr/>
        </p:nvPicPr>
        <p:blipFill>
          <a:blip r:embed="rId3"/>
          <a:stretch>
            <a:fillRect/>
          </a:stretch>
        </p:blipFill>
        <p:spPr>
          <a:xfrm>
            <a:off x="6720114" y="827314"/>
            <a:ext cx="5471886" cy="5122636"/>
          </a:xfrm>
          <a:prstGeom prst="rect">
            <a:avLst/>
          </a:prstGeom>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b="1" dirty="0" smtClean="0">
                <a:solidFill>
                  <a:srgbClr val="667D80"/>
                </a:solidFill>
                <a:latin typeface="Arial" pitchFamily="34" charset="0"/>
                <a:ea typeface="Berthold Akzidenz Grotesk BE Me" pitchFamily="2" charset="0"/>
                <a:cs typeface="Arial" pitchFamily="34" charset="0"/>
                <a:sym typeface="Berthold Akzidenz Grotesk BE Me" pitchFamily="2" charset="0"/>
              </a:rPr>
              <a:t>Guidelines</a:t>
            </a:r>
            <a:endParaRPr lang="en-US" dirty="0"/>
          </a:p>
        </p:txBody>
      </p:sp>
      <p:pic>
        <p:nvPicPr>
          <p:cNvPr id="4" name="Content Placeholder 3" descr="Guidlines 1.jpg"/>
          <p:cNvPicPr>
            <a:picLocks noGrp="1" noChangeAspect="1"/>
          </p:cNvPicPr>
          <p:nvPr>
            <p:ph idx="1"/>
          </p:nvPr>
        </p:nvPicPr>
        <p:blipFill>
          <a:blip r:embed="rId2"/>
          <a:stretch>
            <a:fillRect/>
          </a:stretch>
        </p:blipFill>
        <p:spPr>
          <a:xfrm>
            <a:off x="0" y="1690688"/>
            <a:ext cx="12192000" cy="5167311"/>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uidline of transparency.jpg"/>
          <p:cNvPicPr>
            <a:picLocks noGrp="1" noChangeAspect="1"/>
          </p:cNvPicPr>
          <p:nvPr>
            <p:ph idx="1"/>
          </p:nvPr>
        </p:nvPicPr>
        <p:blipFill>
          <a:blip r:embed="rId2"/>
          <a:stretch>
            <a:fillRect/>
          </a:stretch>
        </p:blipFill>
        <p:spPr>
          <a:xfrm>
            <a:off x="1" y="0"/>
            <a:ext cx="12192000" cy="6858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ransparency2.jpg"/>
          <p:cNvPicPr>
            <a:picLocks noGrp="1" noChangeAspect="1"/>
          </p:cNvPicPr>
          <p:nvPr>
            <p:ph idx="1"/>
          </p:nvPr>
        </p:nvPicPr>
        <p:blipFill>
          <a:blip r:embed="rId2"/>
          <a:stretch>
            <a:fillRect/>
          </a:stretch>
        </p:blipFill>
        <p:spPr>
          <a:xfrm>
            <a:off x="1" y="0"/>
            <a:ext cx="12192000" cy="6858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b="1" dirty="0" smtClean="0">
                <a:solidFill>
                  <a:srgbClr val="667D80"/>
                </a:solidFill>
                <a:latin typeface="Arial" pitchFamily="34" charset="0"/>
                <a:ea typeface="Berthold Akzidenz Grotesk BE Me" pitchFamily="2" charset="0"/>
                <a:cs typeface="Arial" pitchFamily="34" charset="0"/>
                <a:sym typeface="Berthold Akzidenz Grotesk BE Me" pitchFamily="2" charset="0"/>
              </a:rPr>
              <a:t>Guidelines</a:t>
            </a:r>
            <a:endParaRPr lang="en-US" dirty="0"/>
          </a:p>
        </p:txBody>
      </p:sp>
      <p:pic>
        <p:nvPicPr>
          <p:cNvPr id="4" name="Content Placeholder 3" descr="guidlines 2.jpg"/>
          <p:cNvPicPr>
            <a:picLocks noGrp="1" noChangeAspect="1"/>
          </p:cNvPicPr>
          <p:nvPr>
            <p:ph idx="1"/>
          </p:nvPr>
        </p:nvPicPr>
        <p:blipFill>
          <a:blip r:embed="rId2"/>
          <a:stretch>
            <a:fillRect/>
          </a:stretch>
        </p:blipFill>
        <p:spPr>
          <a:xfrm>
            <a:off x="0" y="1690688"/>
            <a:ext cx="12192000" cy="5167311"/>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b="1" dirty="0" smtClean="0">
                <a:solidFill>
                  <a:srgbClr val="667D80"/>
                </a:solidFill>
                <a:latin typeface="Arial" pitchFamily="34" charset="0"/>
                <a:ea typeface="Berthold Akzidenz Grotesk BE Me" pitchFamily="2" charset="0"/>
                <a:cs typeface="Arial" pitchFamily="34" charset="0"/>
                <a:sym typeface="Berthold Akzidenz Grotesk BE Me" pitchFamily="2" charset="0"/>
              </a:rPr>
              <a:t>Guidelines</a:t>
            </a:r>
            <a:endParaRPr lang="en-US" dirty="0"/>
          </a:p>
        </p:txBody>
      </p:sp>
      <p:pic>
        <p:nvPicPr>
          <p:cNvPr id="4" name="Content Placeholder 3" descr="Guidline 3.jpg"/>
          <p:cNvPicPr>
            <a:picLocks noGrp="1" noChangeAspect="1"/>
          </p:cNvPicPr>
          <p:nvPr>
            <p:ph idx="1"/>
          </p:nvPr>
        </p:nvPicPr>
        <p:blipFill>
          <a:blip r:embed="rId2"/>
          <a:stretch>
            <a:fillRect/>
          </a:stretch>
        </p:blipFill>
        <p:spPr>
          <a:xfrm>
            <a:off x="1" y="1825624"/>
            <a:ext cx="12192000" cy="50323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b="1" dirty="0" smtClean="0">
                <a:solidFill>
                  <a:srgbClr val="667D80"/>
                </a:solidFill>
                <a:latin typeface="Arial" pitchFamily="34" charset="0"/>
                <a:ea typeface="Berthold Akzidenz Grotesk BE Me" pitchFamily="2" charset="0"/>
                <a:cs typeface="Arial" pitchFamily="34" charset="0"/>
                <a:sym typeface="Berthold Akzidenz Grotesk BE Me" pitchFamily="2" charset="0"/>
              </a:rPr>
              <a:t>Guidelines</a:t>
            </a:r>
            <a:endParaRPr lang="en-US" dirty="0"/>
          </a:p>
        </p:txBody>
      </p:sp>
      <p:pic>
        <p:nvPicPr>
          <p:cNvPr id="4" name="Content Placeholder 3" descr="Guidline 4.jpg"/>
          <p:cNvPicPr>
            <a:picLocks noGrp="1" noChangeAspect="1"/>
          </p:cNvPicPr>
          <p:nvPr>
            <p:ph idx="1"/>
          </p:nvPr>
        </p:nvPicPr>
        <p:blipFill>
          <a:blip r:embed="rId2"/>
          <a:stretch>
            <a:fillRect/>
          </a:stretch>
        </p:blipFill>
        <p:spPr>
          <a:xfrm>
            <a:off x="0" y="1690689"/>
            <a:ext cx="12191999" cy="516731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35413" y="2601913"/>
            <a:ext cx="3671888" cy="3671887"/>
          </a:xfrm>
          <a:prstGeom prst="ellipse">
            <a:avLst/>
          </a:prstGeom>
          <a:solidFill>
            <a:srgbClr val="A49946"/>
          </a:solidFill>
          <a:ln w="114300" cmpd="thinThick">
            <a:noFill/>
          </a:ln>
        </p:spPr>
        <p:style>
          <a:lnRef idx="2">
            <a:schemeClr val="accent1">
              <a:shade val="50000"/>
            </a:schemeClr>
          </a:lnRef>
          <a:fillRef idx="1">
            <a:schemeClr val="accent1"/>
          </a:fillRef>
          <a:effectRef idx="0">
            <a:schemeClr val="accent1"/>
          </a:effectRef>
          <a:fontRef idx="minor">
            <a:schemeClr val="lt1"/>
          </a:fontRef>
        </p:style>
        <p:txBody>
          <a:bodyPr lIns="0" tIns="324000" rIns="0" bIns="28800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ts val="2600"/>
              </a:lnSpc>
              <a:defRPr/>
            </a:pPr>
            <a:endParaRPr lang="en-US" altLang="en-US" sz="20000" smtClean="0">
              <a:solidFill>
                <a:srgbClr val="FFFFFF"/>
              </a:solidFill>
              <a:latin typeface="Arial" pitchFamily="34" charset="0"/>
              <a:cs typeface="Arial" pitchFamily="34" charset="0"/>
            </a:endParaRPr>
          </a:p>
        </p:txBody>
      </p:sp>
      <p:sp>
        <p:nvSpPr>
          <p:cNvPr id="6" name="Rectangle 5"/>
          <p:cNvSpPr/>
          <p:nvPr/>
        </p:nvSpPr>
        <p:spPr>
          <a:xfrm>
            <a:off x="-10491788" y="3495675"/>
            <a:ext cx="10225088" cy="259238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mtClean="0">
              <a:solidFill>
                <a:srgbClr val="FFFFFF"/>
              </a:solidFill>
            </a:endParaRPr>
          </a:p>
        </p:txBody>
      </p:sp>
      <p:sp>
        <p:nvSpPr>
          <p:cNvPr id="9" name="Shape 21"/>
          <p:cNvSpPr/>
          <p:nvPr/>
        </p:nvSpPr>
        <p:spPr>
          <a:xfrm>
            <a:off x="627063" y="1390650"/>
            <a:ext cx="11077575" cy="476250"/>
          </a:xfrm>
          <a:prstGeom prst="rect">
            <a:avLst/>
          </a:prstGeom>
          <a:ln w="12700">
            <a:miter lim="400000"/>
          </a:ln>
          <a:extLst/>
        </p:spPr>
        <p:txBody>
          <a:bodyPr lIns="35719" tIns="35719" rIns="35719" bIns="35719">
            <a:spAutoFit/>
          </a:bodyPr>
          <a:lstStyle>
            <a:lvl1pPr algn="l">
              <a:defRPr sz="2600"/>
            </a:lvl1pPr>
          </a:lstStyle>
          <a:p>
            <a:pPr defTabSz="410751" eaLnBrk="1" fontAlgn="auto">
              <a:spcBef>
                <a:spcPts val="0"/>
              </a:spcBef>
              <a:spcAft>
                <a:spcPts val="0"/>
              </a:spcAft>
              <a:defRPr/>
            </a:pPr>
            <a:endParaRPr sz="2628" kern="0" dirty="0">
              <a:solidFill>
                <a:srgbClr val="000000"/>
              </a:solidFill>
              <a:latin typeface="Arial" panose="020B0604020202020204" pitchFamily="34" charset="0"/>
              <a:cs typeface="Arial" panose="020B0604020202020204" pitchFamily="34" charset="0"/>
              <a:sym typeface="Helvetica Light"/>
            </a:endParaRPr>
          </a:p>
        </p:txBody>
      </p:sp>
      <p:sp>
        <p:nvSpPr>
          <p:cNvPr id="22533" name="Rectangle 3"/>
          <p:cNvSpPr>
            <a:spLocks noChangeArrowheads="1"/>
          </p:cNvSpPr>
          <p:nvPr/>
        </p:nvSpPr>
        <p:spPr bwMode="auto">
          <a:xfrm>
            <a:off x="8374063" y="6073775"/>
            <a:ext cx="3541712" cy="646113"/>
          </a:xfrm>
          <a:prstGeom prst="rect">
            <a:avLst/>
          </a:prstGeom>
          <a:solidFill>
            <a:schemeClr val="bg1"/>
          </a:solidFill>
          <a:ln w="9525">
            <a:noFill/>
            <a:miter lim="800000"/>
            <a:headEnd/>
            <a:tailEnd/>
          </a:ln>
        </p:spPr>
        <p:txBody>
          <a:bodyPr>
            <a:spAutoFit/>
          </a:bodyPr>
          <a:lstStyle/>
          <a:p>
            <a:r>
              <a:rPr lang="en-US" altLang="en-US">
                <a:latin typeface="Arial" pitchFamily="34" charset="0"/>
                <a:cs typeface="Arial" pitchFamily="34" charset="0"/>
                <a:hlinkClick r:id="rId2"/>
              </a:rPr>
              <a:t>https://publicationethics.org/files/retraction%20guidelines.pdf</a:t>
            </a:r>
            <a:r>
              <a:rPr lang="en-US" altLang="en-US">
                <a:latin typeface="Arial" pitchFamily="34" charset="0"/>
                <a:cs typeface="Arial" pitchFamily="34" charset="0"/>
              </a:rPr>
              <a:t> </a:t>
            </a:r>
          </a:p>
        </p:txBody>
      </p:sp>
      <p:sp>
        <p:nvSpPr>
          <p:cNvPr id="22534" name="Shape 20"/>
          <p:cNvSpPr>
            <a:spLocks noChangeArrowheads="1"/>
          </p:cNvSpPr>
          <p:nvPr/>
        </p:nvSpPr>
        <p:spPr bwMode="auto">
          <a:xfrm>
            <a:off x="419100" y="466725"/>
            <a:ext cx="6992938" cy="719138"/>
          </a:xfrm>
          <a:prstGeom prst="rect">
            <a:avLst/>
          </a:prstGeom>
          <a:noFill/>
          <a:ln w="12700">
            <a:noFill/>
            <a:miter lim="400000"/>
            <a:headEnd/>
            <a:tailEnd/>
          </a:ln>
        </p:spPr>
        <p:txBody>
          <a:bodyPr lIns="35719" tIns="35719" rIns="35719" bIns="35719" anchor="ctr">
            <a:spAutoFit/>
          </a:bodyPr>
          <a:lstStyle/>
          <a:p>
            <a:pPr defTabSz="409575" eaLnBrk="1"/>
            <a:r>
              <a:rPr lang="en-GB" altLang="en-US" sz="4200" b="1" dirty="0">
                <a:solidFill>
                  <a:srgbClr val="667D80"/>
                </a:solidFill>
                <a:latin typeface="Arial" pitchFamily="34" charset="0"/>
                <a:ea typeface="Berthold Akzidenz Grotesk BE Me" pitchFamily="2" charset="0"/>
                <a:cs typeface="Arial" pitchFamily="34" charset="0"/>
                <a:sym typeface="Berthold Akzidenz Grotesk BE Me" pitchFamily="2" charset="0"/>
              </a:rPr>
              <a:t>Guidelines: Retractions</a:t>
            </a:r>
          </a:p>
        </p:txBody>
      </p:sp>
      <p:sp>
        <p:nvSpPr>
          <p:cNvPr id="3" name="Content Placeholder 2"/>
          <p:cNvSpPr>
            <a:spLocks noGrp="1"/>
          </p:cNvSpPr>
          <p:nvPr>
            <p:ph idx="1"/>
          </p:nvPr>
        </p:nvSpPr>
        <p:spPr>
          <a:xfrm>
            <a:off x="419100" y="1295400"/>
            <a:ext cx="5746750" cy="3090863"/>
          </a:xfrm>
        </p:spPr>
        <p:txBody>
          <a:bodyPr/>
          <a:lstStyle/>
          <a:p>
            <a:pPr marL="0" indent="0">
              <a:lnSpc>
                <a:spcPct val="100000"/>
              </a:lnSpc>
              <a:buFont typeface="Arial" pitchFamily="34" charset="0"/>
              <a:buNone/>
              <a:defRPr/>
            </a:pPr>
            <a:r>
              <a:rPr lang="en-GB" sz="2400" b="1" dirty="0" smtClean="0">
                <a:solidFill>
                  <a:srgbClr val="667D80"/>
                </a:solidFill>
                <a:latin typeface="Arial" panose="020B0604020202020204" pitchFamily="34" charset="0"/>
                <a:cs typeface="Arial" panose="020B0604020202020204" pitchFamily="34" charset="0"/>
              </a:rPr>
              <a:t>This is an extract. Please, read the whole guideline. </a:t>
            </a:r>
            <a:r>
              <a:rPr lang="en-GB" sz="2400" dirty="0" smtClean="0">
                <a:latin typeface="Arial" panose="020B0604020202020204" pitchFamily="34" charset="0"/>
                <a:cs typeface="Arial" panose="020B0604020202020204" pitchFamily="34" charset="0"/>
              </a:rPr>
              <a:t>Editors should consider retracting a publication if: </a:t>
            </a:r>
          </a:p>
          <a:p>
            <a:pPr>
              <a:lnSpc>
                <a:spcPct val="100000"/>
              </a:lnSpc>
              <a:defRPr/>
            </a:pPr>
            <a:r>
              <a:rPr lang="en-GB" sz="2400" dirty="0" smtClean="0">
                <a:latin typeface="Arial" panose="020B0604020202020204" pitchFamily="34" charset="0"/>
                <a:cs typeface="Arial" panose="020B0604020202020204" pitchFamily="34" charset="0"/>
              </a:rPr>
              <a:t>They have evidence that the findings are </a:t>
            </a:r>
            <a:r>
              <a:rPr lang="en-GB" sz="2400" b="1" dirty="0" smtClean="0">
                <a:latin typeface="Arial" panose="020B0604020202020204" pitchFamily="34" charset="0"/>
                <a:cs typeface="Arial" panose="020B0604020202020204" pitchFamily="34" charset="0"/>
              </a:rPr>
              <a:t>unreliable</a:t>
            </a:r>
            <a:r>
              <a:rPr lang="en-GB" sz="2400" dirty="0" smtClean="0">
                <a:latin typeface="Arial" panose="020B0604020202020204" pitchFamily="34" charset="0"/>
                <a:cs typeface="Arial" panose="020B0604020202020204" pitchFamily="34" charset="0"/>
              </a:rPr>
              <a:t>, either as a result of misconduct (e.g. data fabrication) or honest error (e.g. miscalculation) </a:t>
            </a:r>
          </a:p>
          <a:p>
            <a:pPr>
              <a:lnSpc>
                <a:spcPct val="100000"/>
              </a:lnSpc>
              <a:defRPr/>
            </a:pPr>
            <a:r>
              <a:rPr lang="en-GB" sz="2400" dirty="0" smtClean="0">
                <a:latin typeface="Arial" panose="020B0604020202020204" pitchFamily="34" charset="0"/>
                <a:cs typeface="Arial" panose="020B0604020202020204" pitchFamily="34" charset="0"/>
              </a:rPr>
              <a:t>The findings have been </a:t>
            </a:r>
            <a:r>
              <a:rPr lang="en-GB" sz="2400" b="1" dirty="0" smtClean="0">
                <a:latin typeface="Arial" panose="020B0604020202020204" pitchFamily="34" charset="0"/>
                <a:cs typeface="Arial" panose="020B0604020202020204" pitchFamily="34" charset="0"/>
              </a:rPr>
              <a:t>published elsewhere </a:t>
            </a:r>
            <a:r>
              <a:rPr lang="en-GB" sz="2400" dirty="0" smtClean="0">
                <a:latin typeface="Arial" panose="020B0604020202020204" pitchFamily="34" charset="0"/>
                <a:cs typeface="Arial" panose="020B0604020202020204" pitchFamily="34" charset="0"/>
              </a:rPr>
              <a:t>without cross-referencing, permission or justification (i.e. redundant publication) </a:t>
            </a:r>
          </a:p>
          <a:p>
            <a:pPr>
              <a:lnSpc>
                <a:spcPct val="100000"/>
              </a:lnSpc>
              <a:defRPr/>
            </a:pPr>
            <a:r>
              <a:rPr lang="en-GB" sz="2400" dirty="0" smtClean="0">
                <a:latin typeface="Arial" panose="020B0604020202020204" pitchFamily="34" charset="0"/>
                <a:cs typeface="Arial" panose="020B0604020202020204" pitchFamily="34" charset="0"/>
              </a:rPr>
              <a:t>It constitutes </a:t>
            </a:r>
            <a:r>
              <a:rPr lang="en-GB" sz="2400" b="1" dirty="0" smtClean="0">
                <a:latin typeface="Arial" panose="020B0604020202020204" pitchFamily="34" charset="0"/>
                <a:cs typeface="Arial" panose="020B0604020202020204" pitchFamily="34" charset="0"/>
              </a:rPr>
              <a:t>plagiarism</a:t>
            </a:r>
            <a:r>
              <a:rPr lang="en-GB" sz="2400" dirty="0" smtClean="0">
                <a:latin typeface="Arial" panose="020B0604020202020204" pitchFamily="34" charset="0"/>
                <a:cs typeface="Arial" panose="020B0604020202020204" pitchFamily="34" charset="0"/>
              </a:rPr>
              <a:t> or reports </a:t>
            </a:r>
            <a:r>
              <a:rPr lang="en-GB" sz="2400" b="1" dirty="0" smtClean="0">
                <a:latin typeface="Arial" panose="020B0604020202020204" pitchFamily="34" charset="0"/>
                <a:cs typeface="Arial" panose="020B0604020202020204" pitchFamily="34" charset="0"/>
              </a:rPr>
              <a:t>unethical research </a:t>
            </a:r>
            <a:endParaRPr lang="en-US" sz="2400" b="1" dirty="0">
              <a:latin typeface="Arial" panose="020B0604020202020204" pitchFamily="34" charset="0"/>
              <a:cs typeface="Arial" panose="020B0604020202020204" pitchFamily="34" charset="0"/>
            </a:endParaRPr>
          </a:p>
        </p:txBody>
      </p:sp>
      <p:sp>
        <p:nvSpPr>
          <p:cNvPr id="22536" name="Content Placeholder 2"/>
          <p:cNvSpPr txBox="1">
            <a:spLocks/>
          </p:cNvSpPr>
          <p:nvPr/>
        </p:nvSpPr>
        <p:spPr bwMode="auto">
          <a:xfrm>
            <a:off x="6386513" y="1347788"/>
            <a:ext cx="5529262" cy="4725987"/>
          </a:xfrm>
          <a:prstGeom prst="rect">
            <a:avLst/>
          </a:prstGeom>
          <a:noFill/>
          <a:ln w="9525">
            <a:noFill/>
            <a:miter lim="800000"/>
            <a:headEnd/>
            <a:tailEnd/>
          </a:ln>
        </p:spPr>
        <p:txBody>
          <a:bodyPr/>
          <a:lstStyle/>
          <a:p>
            <a:pPr>
              <a:spcBef>
                <a:spcPts val="1000"/>
              </a:spcBef>
              <a:buFont typeface="Arial" pitchFamily="34" charset="0"/>
              <a:buNone/>
            </a:pPr>
            <a:r>
              <a:rPr lang="en-GB" altLang="en-US" sz="2400" dirty="0">
                <a:latin typeface="Arial" pitchFamily="34" charset="0"/>
                <a:cs typeface="Arial" pitchFamily="34" charset="0"/>
              </a:rPr>
              <a:t>Retraction is a mechanism for correcting the literature and alerting readers to publications that contain such seriously flawed or erroneous data that their findings and conclusions cannot be relied upon. Unreliable data may result from honest error or from research misconduct. </a:t>
            </a:r>
          </a:p>
          <a:p>
            <a:pPr>
              <a:spcBef>
                <a:spcPts val="1000"/>
              </a:spcBef>
              <a:buFont typeface="Arial" pitchFamily="34" charset="0"/>
              <a:buNone/>
            </a:pPr>
            <a:r>
              <a:rPr lang="en-GB" altLang="en-US" sz="2400" dirty="0">
                <a:latin typeface="Arial" pitchFamily="34" charset="0"/>
                <a:cs typeface="Arial" pitchFamily="34" charset="0"/>
              </a:rPr>
              <a:t>The </a:t>
            </a:r>
            <a:r>
              <a:rPr lang="en-GB" altLang="en-US" sz="2400" b="1" dirty="0">
                <a:latin typeface="Arial" pitchFamily="34" charset="0"/>
                <a:cs typeface="Arial" pitchFamily="34" charset="0"/>
              </a:rPr>
              <a:t>main purpose of retractions is to correct the literature </a:t>
            </a:r>
            <a:r>
              <a:rPr lang="en-GB" altLang="en-US" sz="2400" dirty="0">
                <a:latin typeface="Arial" pitchFamily="34" charset="0"/>
                <a:cs typeface="Arial" pitchFamily="34" charset="0"/>
              </a:rPr>
              <a:t>and ensure its integrity rather than to punish authors who misbehave.</a:t>
            </a:r>
          </a:p>
          <a:p>
            <a:pPr>
              <a:spcBef>
                <a:spcPts val="1000"/>
              </a:spcBef>
              <a:buFont typeface="Arial" pitchFamily="34" charset="0"/>
              <a:buNone/>
            </a:pPr>
            <a:endParaRPr lang="en-GB" altLang="en-US" sz="2400"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CA" altLang="en-US" sz="4200" b="1" smtClean="0">
                <a:solidFill>
                  <a:srgbClr val="A57798"/>
                </a:solidFill>
                <a:latin typeface="Arial" pitchFamily="34" charset="0"/>
                <a:cs typeface="Arial" pitchFamily="34" charset="0"/>
              </a:rPr>
              <a:t>What are we and who are we?</a:t>
            </a:r>
          </a:p>
        </p:txBody>
      </p:sp>
      <p:sp>
        <p:nvSpPr>
          <p:cNvPr id="3" name="Content Placeholder 2">
            <a:extLst>
              <a:ext uri="{FF2B5EF4-FFF2-40B4-BE49-F238E27FC236}"/>
            </a:extLst>
          </p:cNvPr>
          <p:cNvSpPr>
            <a:spLocks noGrp="1"/>
          </p:cNvSpPr>
          <p:nvPr>
            <p:ph idx="1"/>
          </p:nvPr>
        </p:nvSpPr>
        <p:spPr/>
        <p:txBody>
          <a:bodyPr>
            <a:normAutofit fontScale="77500" lnSpcReduction="20000"/>
          </a:bodyPr>
          <a:lstStyle/>
          <a:p>
            <a:pPr>
              <a:lnSpc>
                <a:spcPct val="120000"/>
              </a:lnSpc>
              <a:defRPr/>
            </a:pPr>
            <a:r>
              <a:rPr lang="en-CA" dirty="0">
                <a:latin typeface="Arial" panose="020B0604020202020204" pitchFamily="34" charset="0"/>
                <a:cs typeface="Arial" panose="020B0604020202020204" pitchFamily="34" charset="0"/>
              </a:rPr>
              <a:t>As an organization, COPE’s role is to assist editors of scholarly journals and publisher/owners in their endeavour to </a:t>
            </a:r>
            <a:r>
              <a:rPr lang="en-CA" b="1" dirty="0">
                <a:latin typeface="Arial" panose="020B0604020202020204" pitchFamily="34" charset="0"/>
                <a:cs typeface="Arial" panose="020B0604020202020204" pitchFamily="34" charset="0"/>
              </a:rPr>
              <a:t>preserve and promote the integrity of the scholarly record </a:t>
            </a:r>
            <a:r>
              <a:rPr lang="en-CA" dirty="0">
                <a:latin typeface="Arial" panose="020B0604020202020204" pitchFamily="34" charset="0"/>
                <a:cs typeface="Arial" panose="020B0604020202020204" pitchFamily="34" charset="0"/>
              </a:rPr>
              <a:t>through policies and practices that reflect the current best principles of transparency as well as integrity.</a:t>
            </a:r>
          </a:p>
          <a:p>
            <a:pPr>
              <a:lnSpc>
                <a:spcPct val="120000"/>
              </a:lnSpc>
              <a:defRPr/>
            </a:pPr>
            <a:r>
              <a:rPr lang="en-CA" dirty="0" smtClean="0">
                <a:latin typeface="Arial" panose="020B0604020202020204" pitchFamily="34" charset="0"/>
                <a:cs typeface="Arial" panose="020B0604020202020204" pitchFamily="34" charset="0"/>
              </a:rPr>
              <a:t>COPE </a:t>
            </a:r>
            <a:r>
              <a:rPr lang="en-CA" dirty="0">
                <a:latin typeface="Arial" panose="020B0604020202020204" pitchFamily="34" charset="0"/>
                <a:cs typeface="Arial" panose="020B0604020202020204" pitchFamily="34" charset="0"/>
              </a:rPr>
              <a:t>is a membership organization. Our members are primarily editors of </a:t>
            </a:r>
            <a:r>
              <a:rPr lang="en-CA" b="1" dirty="0">
                <a:latin typeface="Arial" panose="020B0604020202020204" pitchFamily="34" charset="0"/>
                <a:cs typeface="Arial" panose="020B0604020202020204" pitchFamily="34" charset="0"/>
              </a:rPr>
              <a:t>journals and publishers </a:t>
            </a:r>
            <a:r>
              <a:rPr lang="en-CA" dirty="0">
                <a:latin typeface="Arial" panose="020B0604020202020204" pitchFamily="34" charset="0"/>
                <a:cs typeface="Arial" panose="020B0604020202020204" pitchFamily="34" charset="0"/>
              </a:rPr>
              <a:t>although we are currently exploring expanding our membership. Part of this potential expansion is being explored with a pilot project with </a:t>
            </a:r>
            <a:r>
              <a:rPr lang="en-CA" b="1" dirty="0">
                <a:latin typeface="Arial" panose="020B0604020202020204" pitchFamily="34" charset="0"/>
                <a:cs typeface="Arial" panose="020B0604020202020204" pitchFamily="34" charset="0"/>
              </a:rPr>
              <a:t>five universities around the world</a:t>
            </a:r>
            <a:r>
              <a:rPr lang="en-CA" dirty="0">
                <a:latin typeface="Arial" panose="020B0604020202020204" pitchFamily="34" charset="0"/>
                <a:cs typeface="Arial" panose="020B0604020202020204" pitchFamily="34" charset="0"/>
              </a:rPr>
              <a:t>.</a:t>
            </a:r>
          </a:p>
          <a:p>
            <a:pPr>
              <a:lnSpc>
                <a:spcPct val="120000"/>
              </a:lnSpc>
              <a:defRPr/>
            </a:pPr>
            <a:r>
              <a:rPr lang="en-CA" dirty="0" smtClean="0">
                <a:latin typeface="Arial" panose="020B0604020202020204" pitchFamily="34" charset="0"/>
                <a:cs typeface="Arial" panose="020B0604020202020204" pitchFamily="34" charset="0"/>
              </a:rPr>
              <a:t>COPE </a:t>
            </a:r>
            <a:r>
              <a:rPr lang="en-CA" dirty="0">
                <a:latin typeface="Arial" panose="020B0604020202020204" pitchFamily="34" charset="0"/>
                <a:cs typeface="Arial" panose="020B0604020202020204" pitchFamily="34" charset="0"/>
              </a:rPr>
              <a:t>operates, manages and governs the organization with a small group of paid employees and a large </a:t>
            </a:r>
            <a:r>
              <a:rPr lang="en-CA" b="1" dirty="0">
                <a:latin typeface="Arial" panose="020B0604020202020204" pitchFamily="34" charset="0"/>
                <a:cs typeface="Arial" panose="020B0604020202020204" pitchFamily="34" charset="0"/>
              </a:rPr>
              <a:t>group of very active volunteers</a:t>
            </a:r>
            <a:r>
              <a:rPr lang="en-CA" dirty="0">
                <a:latin typeface="Arial" panose="020B0604020202020204" pitchFamily="34" charset="0"/>
                <a:cs typeface="Arial" panose="020B0604020202020204" pitchFamily="34" charset="0"/>
              </a:rPr>
              <a:t> who serve on the trustee board and council.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67D80"/>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838200" y="250825"/>
            <a:ext cx="10515600" cy="1560513"/>
          </a:xfrm>
        </p:spPr>
        <p:txBody>
          <a:bodyPr/>
          <a:lstStyle/>
          <a:p>
            <a:pPr algn="ctr">
              <a:lnSpc>
                <a:spcPct val="100000"/>
              </a:lnSpc>
            </a:pPr>
            <a:r>
              <a:rPr lang="en-GB" altLang="en-US" smtClean="0">
                <a:solidFill>
                  <a:schemeClr val="bg1"/>
                </a:solidFill>
                <a:latin typeface="Arial" pitchFamily="34" charset="0"/>
                <a:cs typeface="Arial" pitchFamily="34" charset="0"/>
              </a:rPr>
              <a:t>Thank you! </a:t>
            </a:r>
            <a:br>
              <a:rPr lang="en-GB" altLang="en-US" smtClean="0">
                <a:solidFill>
                  <a:schemeClr val="bg1"/>
                </a:solidFill>
                <a:latin typeface="Arial" pitchFamily="34" charset="0"/>
                <a:cs typeface="Arial" pitchFamily="34" charset="0"/>
              </a:rPr>
            </a:br>
            <a:r>
              <a:rPr lang="en-GB" altLang="en-US" sz="3200" smtClean="0">
                <a:solidFill>
                  <a:schemeClr val="bg1"/>
                </a:solidFill>
                <a:latin typeface="Arial" pitchFamily="34" charset="0"/>
                <a:cs typeface="Arial" pitchFamily="34" charset="0"/>
              </a:rPr>
              <a:t>— publicationethics.org —</a:t>
            </a:r>
            <a:endParaRPr lang="en-US" altLang="en-US" sz="3200" smtClean="0">
              <a:solidFill>
                <a:schemeClr val="bg1"/>
              </a:solidFill>
              <a:latin typeface="Arial" pitchFamily="34" charset="0"/>
              <a:cs typeface="Arial" pitchFamily="34" charset="0"/>
            </a:endParaRPr>
          </a:p>
        </p:txBody>
      </p:sp>
      <p:pic>
        <p:nvPicPr>
          <p:cNvPr id="24579" name="Content Placeholder 3"/>
          <p:cNvPicPr>
            <a:picLocks noGrp="1" noChangeAspect="1"/>
          </p:cNvPicPr>
          <p:nvPr>
            <p:ph idx="1"/>
          </p:nvPr>
        </p:nvPicPr>
        <p:blipFill>
          <a:blip r:embed="rId2"/>
          <a:srcRect/>
          <a:stretch>
            <a:fillRect/>
          </a:stretch>
        </p:blipFill>
        <p:spPr>
          <a:xfrm>
            <a:off x="0" y="1925638"/>
            <a:ext cx="12192000" cy="493236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7775" y="2349500"/>
            <a:ext cx="14616113" cy="2159000"/>
          </a:xfrm>
          <a:prstGeom prst="rect">
            <a:avLst/>
          </a:prstGeom>
          <a:noFill/>
          <a:ln w="76200">
            <a:solidFill>
              <a:srgbClr val="A577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6000" dirty="0">
                <a:solidFill>
                  <a:srgbClr val="667D80"/>
                </a:solidFill>
                <a:latin typeface="Arial" panose="020B0604020202020204" pitchFamily="34" charset="0"/>
                <a:cs typeface="Arial" panose="020B0604020202020204" pitchFamily="34" charset="0"/>
              </a:rPr>
              <a:t>30+ Council members</a:t>
            </a:r>
          </a:p>
          <a:p>
            <a:pPr algn="ctr">
              <a:defRPr/>
            </a:pPr>
            <a:r>
              <a:rPr lang="en-GB" sz="2000" dirty="0">
                <a:solidFill>
                  <a:srgbClr val="667D80"/>
                </a:solidFill>
                <a:latin typeface="Arial" panose="020B0604020202020204" pitchFamily="34" charset="0"/>
                <a:cs typeface="Arial" panose="020B0604020202020204" pitchFamily="34" charset="0"/>
              </a:rPr>
              <a:t>Lead all the work of COPE, </a:t>
            </a:r>
          </a:p>
          <a:p>
            <a:pPr algn="ctr">
              <a:defRPr/>
            </a:pPr>
            <a:r>
              <a:rPr lang="en-GB" sz="2000" dirty="0">
                <a:solidFill>
                  <a:srgbClr val="667D80"/>
                </a:solidFill>
                <a:latin typeface="Arial" panose="020B0604020202020204" pitchFamily="34" charset="0"/>
                <a:cs typeface="Arial" panose="020B0604020202020204" pitchFamily="34" charset="0"/>
              </a:rPr>
              <a:t>Subcommittees, Working groups</a:t>
            </a:r>
            <a:endParaRPr lang="en-US" sz="2000" dirty="0">
              <a:solidFill>
                <a:srgbClr val="667D80"/>
              </a:solidFill>
              <a:latin typeface="Arial" panose="020B0604020202020204" pitchFamily="34" charset="0"/>
              <a:cs typeface="Arial" panose="020B0604020202020204" pitchFamily="34" charset="0"/>
            </a:endParaRPr>
          </a:p>
        </p:txBody>
      </p:sp>
      <p:sp>
        <p:nvSpPr>
          <p:cNvPr id="5" name="Rectangle 4"/>
          <p:cNvSpPr/>
          <p:nvPr/>
        </p:nvSpPr>
        <p:spPr>
          <a:xfrm>
            <a:off x="-7938" y="4508500"/>
            <a:ext cx="12192001" cy="2160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6000" dirty="0">
                <a:solidFill>
                  <a:srgbClr val="667D80"/>
                </a:solidFill>
                <a:latin typeface="Arial" panose="020B0604020202020204" pitchFamily="34" charset="0"/>
                <a:cs typeface="Arial" panose="020B0604020202020204" pitchFamily="34" charset="0"/>
              </a:rPr>
              <a:t>12,000+ members</a:t>
            </a:r>
            <a:endParaRPr lang="en-US" sz="6000" dirty="0">
              <a:solidFill>
                <a:srgbClr val="667D80"/>
              </a:solidFill>
              <a:latin typeface="Arial" panose="020B0604020202020204" pitchFamily="34" charset="0"/>
              <a:cs typeface="Arial" panose="020B0604020202020204" pitchFamily="34" charset="0"/>
            </a:endParaRPr>
          </a:p>
        </p:txBody>
      </p:sp>
      <p:sp>
        <p:nvSpPr>
          <p:cNvPr id="6" name="Rectangle 5"/>
          <p:cNvSpPr/>
          <p:nvPr/>
        </p:nvSpPr>
        <p:spPr>
          <a:xfrm>
            <a:off x="-7938" y="179388"/>
            <a:ext cx="12192001" cy="215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6000" dirty="0">
                <a:solidFill>
                  <a:srgbClr val="667D80"/>
                </a:solidFill>
                <a:latin typeface="Arial" panose="020B0604020202020204" pitchFamily="34" charset="0"/>
                <a:cs typeface="Arial" panose="020B0604020202020204" pitchFamily="34" charset="0"/>
              </a:rPr>
              <a:t>10+ Trustees</a:t>
            </a:r>
          </a:p>
          <a:p>
            <a:pPr algn="ctr">
              <a:defRPr/>
            </a:pPr>
            <a:r>
              <a:rPr lang="en-GB" sz="2000" dirty="0">
                <a:solidFill>
                  <a:srgbClr val="667D80"/>
                </a:solidFill>
                <a:latin typeface="Arial" panose="020B0604020202020204" pitchFamily="34" charset="0"/>
                <a:cs typeface="Arial" panose="020B0604020202020204" pitchFamily="34" charset="0"/>
              </a:rPr>
              <a:t>Members of Council with </a:t>
            </a:r>
          </a:p>
          <a:p>
            <a:pPr algn="ctr">
              <a:defRPr/>
            </a:pPr>
            <a:r>
              <a:rPr lang="en-GB" sz="2000" dirty="0">
                <a:solidFill>
                  <a:srgbClr val="667D80"/>
                </a:solidFill>
                <a:latin typeface="Arial" panose="020B0604020202020204" pitchFamily="34" charset="0"/>
                <a:cs typeface="Arial" panose="020B0604020202020204" pitchFamily="34" charset="0"/>
              </a:rPr>
              <a:t>legal responsibilities for COPE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7798"/>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sp>
        <p:nvSpPr>
          <p:cNvPr id="8195" name="Content Placeholder 2"/>
          <p:cNvSpPr>
            <a:spLocks noGrp="1"/>
          </p:cNvSpPr>
          <p:nvPr>
            <p:ph idx="1"/>
          </p:nvPr>
        </p:nvSpPr>
        <p:spPr/>
        <p:txBody>
          <a:bodyPr/>
          <a:lstStyle/>
          <a:p>
            <a:endParaRPr lang="en-US" smtClean="0"/>
          </a:p>
        </p:txBody>
      </p:sp>
      <p:pic>
        <p:nvPicPr>
          <p:cNvPr id="8196" name="Picture 2"/>
          <p:cNvPicPr>
            <a:picLocks noChangeAspect="1" noChangeArrowheads="1"/>
          </p:cNvPicPr>
          <p:nvPr/>
        </p:nvPicPr>
        <p:blipFill>
          <a:blip r:embed="rId2"/>
          <a:srcRect/>
          <a:stretch>
            <a:fillRect/>
          </a:stretch>
        </p:blipFill>
        <p:spPr bwMode="auto">
          <a:xfrm>
            <a:off x="682625" y="-282575"/>
            <a:ext cx="10899775" cy="714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2402113" y="2403091"/>
            <a:ext cx="7809315" cy="1019100"/>
          </a:xfrm>
          <a:prstGeom prst="rect">
            <a:avLst/>
          </a:prstGeom>
        </p:spPr>
        <p:txBody>
          <a:bodyPr lIns="67355" tIns="33677" rIns="67355" bIns="33677"/>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a:buNone/>
            </a:pPr>
            <a:r>
              <a:rPr lang="en-GB" dirty="0" smtClean="0">
                <a:latin typeface="Arial" pitchFamily="34" charset="0"/>
                <a:cs typeface="Arial" pitchFamily="34" charset="0"/>
              </a:rPr>
              <a:t>What are the big issues?</a:t>
            </a:r>
            <a:endParaRPr lang="en-US" dirty="0">
              <a:latin typeface="Arial" pitchFamily="34" charset="0"/>
              <a:cs typeface="Arial" pitchFamily="34" charset="0"/>
            </a:endParaRPr>
          </a:p>
        </p:txBody>
      </p:sp>
    </p:spTree>
    <p:extLst>
      <p:ext uri="{BB962C8B-B14F-4D97-AF65-F5344CB8AC3E}">
        <p14:creationId xmlns:p14="http://schemas.microsoft.com/office/powerpoint/2010/main" val="225667725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187" y="372158"/>
            <a:ext cx="11384917" cy="566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235150" y="6239448"/>
            <a:ext cx="6195716" cy="2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55" tIns="33677" rIns="67355" bIns="33677">
            <a:spAutoFit/>
          </a:bodyPr>
          <a:lstStyle/>
          <a:p>
            <a:pPr eaLnBrk="1" hangingPunct="1"/>
            <a:r>
              <a:rPr lang="en-US" altLang="en-US" sz="1000" dirty="0" err="1">
                <a:latin typeface="Arial" panose="020B0604020202020204" pitchFamily="34" charset="0"/>
              </a:rPr>
              <a:t>Marcovitch</a:t>
            </a:r>
            <a:r>
              <a:rPr lang="en-US" altLang="en-US" sz="1000" dirty="0">
                <a:latin typeface="Arial" panose="020B0604020202020204" pitchFamily="34" charset="0"/>
              </a:rPr>
              <a:t> </a:t>
            </a:r>
            <a:r>
              <a:rPr lang="en-US" altLang="en-US" sz="1000" i="1" dirty="0">
                <a:latin typeface="Arial" panose="020B0604020202020204" pitchFamily="34" charset="0"/>
              </a:rPr>
              <a:t>et al. </a:t>
            </a:r>
            <a:r>
              <a:rPr lang="en-US" altLang="en-US" sz="1000" dirty="0">
                <a:latin typeface="Arial" panose="020B0604020202020204" pitchFamily="34" charset="0"/>
              </a:rPr>
              <a:t>Croat Med J. 2010 </a:t>
            </a:r>
            <a:r>
              <a:rPr lang="en-US" altLang="en-US" sz="1000" dirty="0" err="1">
                <a:latin typeface="Arial" panose="020B0604020202020204" pitchFamily="34" charset="0"/>
              </a:rPr>
              <a:t>doi</a:t>
            </a:r>
            <a:r>
              <a:rPr lang="en-US" altLang="en-US" sz="1000" dirty="0">
                <a:latin typeface="Arial" panose="020B0604020202020204" pitchFamily="34" charset="0"/>
              </a:rPr>
              <a:t>: 10.3325/cmj.2010.51.7</a:t>
            </a:r>
          </a:p>
        </p:txBody>
      </p:sp>
    </p:spTree>
    <p:extLst>
      <p:ext uri="{BB962C8B-B14F-4D97-AF65-F5344CB8AC3E}">
        <p14:creationId xmlns:p14="http://schemas.microsoft.com/office/powerpoint/2010/main" val="394640797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3182572" y="2705643"/>
            <a:ext cx="7809315" cy="1019100"/>
          </a:xfrm>
          <a:prstGeom prst="rect">
            <a:avLst/>
          </a:prstGeom>
        </p:spPr>
        <p:txBody>
          <a:bodyPr lIns="67355" tIns="33677" rIns="67355" bIns="33677"/>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a:buNone/>
            </a:pPr>
            <a:r>
              <a:rPr lang="en-GB" dirty="0" smtClean="0">
                <a:latin typeface="Arial" pitchFamily="34" charset="0"/>
                <a:cs typeface="Arial" pitchFamily="34" charset="0"/>
              </a:rPr>
              <a:t>What help can you get?</a:t>
            </a:r>
            <a:endParaRPr lang="en-US" dirty="0">
              <a:latin typeface="Arial" pitchFamily="34" charset="0"/>
              <a:cs typeface="Arial" pitchFamily="34" charset="0"/>
            </a:endParaRPr>
          </a:p>
        </p:txBody>
      </p:sp>
    </p:spTree>
    <p:extLst>
      <p:ext uri="{BB962C8B-B14F-4D97-AF65-F5344CB8AC3E}">
        <p14:creationId xmlns:p14="http://schemas.microsoft.com/office/powerpoint/2010/main" val="352037823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368266" y="398488"/>
            <a:ext cx="9380463" cy="645170"/>
          </a:xfrm>
          <a:prstGeom prst="rect">
            <a:avLst/>
          </a:prstGeom>
        </p:spPr>
        <p:txBody>
          <a:bodyPr lIns="67355" tIns="33677" rIns="67355" bIns="33677"/>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a:buNone/>
            </a:pPr>
            <a:r>
              <a:rPr lang="en-GB" altLang="en-US" dirty="0" smtClean="0">
                <a:latin typeface="Arial" pitchFamily="34" charset="0"/>
                <a:cs typeface="Arial" pitchFamily="34" charset="0"/>
              </a:rPr>
              <a:t>COPE resources and services</a:t>
            </a:r>
            <a:endParaRPr lang="en-US" dirty="0">
              <a:latin typeface="Arial" pitchFamily="34" charset="0"/>
              <a:cs typeface="Arial" pitchFamily="34" charset="0"/>
            </a:endParaRPr>
          </a:p>
        </p:txBody>
      </p:sp>
      <p:sp>
        <p:nvSpPr>
          <p:cNvPr id="5" name="Content Placeholder 1"/>
          <p:cNvSpPr txBox="1">
            <a:spLocks/>
          </p:cNvSpPr>
          <p:nvPr/>
        </p:nvSpPr>
        <p:spPr bwMode="auto">
          <a:xfrm>
            <a:off x="691270" y="1232298"/>
            <a:ext cx="11094329" cy="487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355" tIns="33677" rIns="67355" bIns="33677"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t>A neutral place (forum) to discuss </a:t>
            </a:r>
            <a:r>
              <a:rPr lang="en-GB" sz="2800" dirty="0" smtClean="0"/>
              <a:t>issues</a:t>
            </a:r>
          </a:p>
          <a:p>
            <a:r>
              <a:rPr lang="en-GB" sz="2800" dirty="0"/>
              <a:t>Searchable database of ‘cases</a:t>
            </a:r>
            <a:r>
              <a:rPr lang="en-GB" sz="2800" dirty="0" smtClean="0"/>
              <a:t>’</a:t>
            </a:r>
            <a:endParaRPr lang="en-GB" sz="2800" dirty="0"/>
          </a:p>
          <a:p>
            <a:r>
              <a:rPr lang="en-GB" sz="2800" dirty="0"/>
              <a:t>A website of freely available resources</a:t>
            </a:r>
          </a:p>
          <a:p>
            <a:r>
              <a:rPr lang="en-GB" sz="2800" dirty="0" smtClean="0"/>
              <a:t>Flowcharts</a:t>
            </a:r>
          </a:p>
          <a:p>
            <a:r>
              <a:rPr lang="en-GB" sz="2800" dirty="0" smtClean="0"/>
              <a:t>Core Practices</a:t>
            </a:r>
            <a:endParaRPr lang="en-GB" sz="2800" dirty="0"/>
          </a:p>
          <a:p>
            <a:r>
              <a:rPr lang="en-GB" sz="2800" dirty="0" smtClean="0"/>
              <a:t>Discussion </a:t>
            </a:r>
            <a:r>
              <a:rPr lang="en-GB" sz="2800" dirty="0"/>
              <a:t>documents</a:t>
            </a:r>
          </a:p>
          <a:p>
            <a:r>
              <a:rPr lang="en-GB" sz="2800" dirty="0"/>
              <a:t>Seminars/workshops</a:t>
            </a:r>
          </a:p>
          <a:p>
            <a:r>
              <a:rPr lang="en-GB" sz="2800" dirty="0" err="1"/>
              <a:t>elearning</a:t>
            </a:r>
            <a:r>
              <a:rPr lang="en-GB" sz="2800" dirty="0"/>
              <a:t> </a:t>
            </a:r>
            <a:r>
              <a:rPr lang="en-GB" sz="2800" dirty="0" smtClean="0"/>
              <a:t>modules</a:t>
            </a:r>
          </a:p>
          <a:p>
            <a:r>
              <a:rPr lang="en-GB" altLang="en-US" sz="2800" dirty="0" smtClean="0"/>
              <a:t>Guidelines</a:t>
            </a:r>
            <a:endParaRPr lang="en-US" altLang="en-US" sz="2800" dirty="0" smtClean="0"/>
          </a:p>
          <a:p>
            <a:endParaRPr lang="en-GB" sz="2100" dirty="0"/>
          </a:p>
        </p:txBody>
      </p:sp>
    </p:spTree>
    <p:extLst>
      <p:ext uri="{BB962C8B-B14F-4D97-AF65-F5344CB8AC3E}">
        <p14:creationId xmlns:p14="http://schemas.microsoft.com/office/powerpoint/2010/main" val="380386646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 id="{5521E7A8-A4EB-D744-8AF9-4B05A619FC95}" vid="{608EC035-FC98-574B-978B-AE7EDBD1758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 id="{5521E7A8-A4EB-D744-8AF9-4B05A619FC95}" vid="{608EC035-FC98-574B-978B-AE7EDBD1758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3855</TotalTime>
  <Words>1022</Words>
  <Application>Microsoft Office PowerPoint</Application>
  <PresentationFormat>Произвольный</PresentationFormat>
  <Paragraphs>103</Paragraphs>
  <Slides>30</Slides>
  <Notes>8</Notes>
  <HiddenSlides>0</HiddenSlides>
  <MMClips>0</MMClips>
  <ScaleCrop>false</ScaleCrop>
  <HeadingPairs>
    <vt:vector size="4" baseType="variant">
      <vt:variant>
        <vt:lpstr>Тема</vt:lpstr>
      </vt:variant>
      <vt:variant>
        <vt:i4>2</vt:i4>
      </vt:variant>
      <vt:variant>
        <vt:lpstr>Заголовки слайдов</vt:lpstr>
      </vt:variant>
      <vt:variant>
        <vt:i4>30</vt:i4>
      </vt:variant>
    </vt:vector>
  </HeadingPairs>
  <TitlesOfParts>
    <vt:vector size="32" baseType="lpstr">
      <vt:lpstr>Office Theme</vt:lpstr>
      <vt:lpstr>1_Office Theme</vt:lpstr>
      <vt:lpstr>Презентация PowerPoint</vt:lpstr>
      <vt:lpstr>Презентация PowerPoint</vt:lpstr>
      <vt:lpstr>What are we and who are we?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Guidelines</vt:lpstr>
      <vt:lpstr>Презентация PowerPoint</vt:lpstr>
      <vt:lpstr>Презентация PowerPoint</vt:lpstr>
      <vt:lpstr>Guidelines</vt:lpstr>
      <vt:lpstr>Guidelines</vt:lpstr>
      <vt:lpstr>Guidelines</vt:lpstr>
      <vt:lpstr>Презентация PowerPoint</vt:lpstr>
      <vt:lpstr>Thank you!  — publicationethics.org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Gough</dc:creator>
  <cp:lastModifiedBy>seva</cp:lastModifiedBy>
  <cp:revision>110</cp:revision>
  <dcterms:created xsi:type="dcterms:W3CDTF">2017-10-20T17:13:31Z</dcterms:created>
  <dcterms:modified xsi:type="dcterms:W3CDTF">2018-04-25T20:49:03Z</dcterms:modified>
</cp:coreProperties>
</file>