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6" r:id="rId11"/>
    <p:sldId id="26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>
      <p:cViewPr>
        <p:scale>
          <a:sx n="115" d="100"/>
          <a:sy n="115" d="100"/>
        </p:scale>
        <p:origin x="-12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9B5A-094B-4848-8761-76C9D84A4BE3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E43C3-832E-496C-BA6C-D50964E1F9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973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9B5A-094B-4848-8761-76C9D84A4BE3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E43C3-832E-496C-BA6C-D50964E1F9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111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9B5A-094B-4848-8761-76C9D84A4BE3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E43C3-832E-496C-BA6C-D50964E1F9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2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9B5A-094B-4848-8761-76C9D84A4BE3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E43C3-832E-496C-BA6C-D50964E1F9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9B5A-094B-4848-8761-76C9D84A4BE3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E43C3-832E-496C-BA6C-D50964E1F9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034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9B5A-094B-4848-8761-76C9D84A4BE3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E43C3-832E-496C-BA6C-D50964E1F9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783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9B5A-094B-4848-8761-76C9D84A4BE3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E43C3-832E-496C-BA6C-D50964E1F9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1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9B5A-094B-4848-8761-76C9D84A4BE3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E43C3-832E-496C-BA6C-D50964E1F9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768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9B5A-094B-4848-8761-76C9D84A4BE3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E43C3-832E-496C-BA6C-D50964E1F9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606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9B5A-094B-4848-8761-76C9D84A4BE3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E43C3-832E-496C-BA6C-D50964E1F9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657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9B5A-094B-4848-8761-76C9D84A4BE3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E43C3-832E-496C-BA6C-D50964E1F9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799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E9B5A-094B-4848-8761-76C9D84A4BE3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E43C3-832E-496C-BA6C-D50964E1F9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71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91402" y="1122363"/>
            <a:ext cx="10347158" cy="2387600"/>
          </a:xfrm>
        </p:spPr>
        <p:txBody>
          <a:bodyPr>
            <a:noAutofit/>
          </a:bodyPr>
          <a:lstStyle/>
          <a:p>
            <a:r>
              <a:rPr lang="ru-RU" sz="4800" b="1" dirty="0" err="1"/>
              <a:t>Диссеропедия</a:t>
            </a:r>
            <a:r>
              <a:rPr lang="ru-RU" sz="4800" b="1" dirty="0"/>
              <a:t> российских журналов: годовые итоги, потолок возможностей и перспективы научной периодики 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ru-RU" sz="4800" b="1" dirty="0" smtClean="0"/>
              <a:t>в </a:t>
            </a:r>
            <a:r>
              <a:rPr lang="ru-RU" sz="4800" b="1" dirty="0"/>
              <a:t>России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4071486"/>
            <a:ext cx="9144000" cy="1455821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Алексей Касьян (Институт языкознания РАН </a:t>
            </a:r>
            <a:r>
              <a:rPr lang="en-US" sz="2800" dirty="0" smtClean="0"/>
              <a:t>/ </a:t>
            </a:r>
            <a:r>
              <a:rPr lang="ru-RU" sz="2800" dirty="0" err="1" smtClean="0"/>
              <a:t>Диссеропедия</a:t>
            </a:r>
            <a:r>
              <a:rPr lang="ru-RU" sz="2800" dirty="0" smtClean="0"/>
              <a:t> российских журналов)</a:t>
            </a:r>
            <a:endParaRPr lang="ru-RU" sz="2800" dirty="0"/>
          </a:p>
        </p:txBody>
      </p:sp>
      <p:sp>
        <p:nvSpPr>
          <p:cNvPr id="6" name="Subtitle 4"/>
          <p:cNvSpPr txBox="1">
            <a:spLocks/>
          </p:cNvSpPr>
          <p:nvPr/>
        </p:nvSpPr>
        <p:spPr>
          <a:xfrm>
            <a:off x="1524000" y="5072514"/>
            <a:ext cx="9144000" cy="1455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/>
              <a:t>7-я Международная научно-практическая конференция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«</a:t>
            </a:r>
            <a:r>
              <a:rPr lang="ru-RU" sz="2000" dirty="0"/>
              <a:t>Научное издание международного уровня - 2018: редакционная политика, открытый доступ, научные коммуникации</a:t>
            </a:r>
            <a:r>
              <a:rPr lang="ru-RU" sz="2000" dirty="0" smtClean="0"/>
              <a:t>»</a:t>
            </a:r>
          </a:p>
          <a:p>
            <a:r>
              <a:rPr lang="ru-RU" sz="2000" dirty="0" smtClean="0"/>
              <a:t>Москва, 26 апр. 2018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295145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Есть ли перспективы у внутрироссийских белых списков?</a:t>
            </a:r>
            <a:endParaRPr lang="ru-RU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964581"/>
            <a:ext cx="10515600" cy="2269106"/>
          </a:xfrm>
        </p:spPr>
        <p:txBody>
          <a:bodyPr>
            <a:noAutofit/>
          </a:bodyPr>
          <a:lstStyle/>
          <a:p>
            <a:r>
              <a:rPr lang="ru-RU" dirty="0"/>
              <a:t>Редакции </a:t>
            </a:r>
            <a:r>
              <a:rPr lang="ru-RU" dirty="0" smtClean="0"/>
              <a:t>выгодно</a:t>
            </a:r>
          </a:p>
          <a:p>
            <a:r>
              <a:rPr lang="ru-RU" dirty="0"/>
              <a:t>Вузу выгодно </a:t>
            </a:r>
            <a:endParaRPr lang="ru-RU" dirty="0" smtClean="0"/>
          </a:p>
          <a:p>
            <a:r>
              <a:rPr lang="ru-RU" dirty="0"/>
              <a:t>Авторам </a:t>
            </a:r>
            <a:r>
              <a:rPr lang="ru-RU" dirty="0" smtClean="0"/>
              <a:t>выгодно</a:t>
            </a:r>
          </a:p>
          <a:p>
            <a:r>
              <a:rPr lang="ru-RU" dirty="0"/>
              <a:t>Типографиям </a:t>
            </a:r>
            <a:r>
              <a:rPr lang="ru-RU" dirty="0" smtClean="0"/>
              <a:t>выгодно</a:t>
            </a:r>
          </a:p>
          <a:p>
            <a:endParaRPr lang="ru-RU" dirty="0"/>
          </a:p>
          <a:p>
            <a:r>
              <a:rPr lang="ru-RU" dirty="0" smtClean="0"/>
              <a:t>Не выгодны налогоплательщикам</a:t>
            </a:r>
          </a:p>
          <a:p>
            <a:r>
              <a:rPr lang="ru-RU" dirty="0" smtClean="0"/>
              <a:t>Не выгодны добросовестным ученым</a:t>
            </a:r>
            <a:endParaRPr lang="ru-RU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200" y="191479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/>
              <a:t>Кому выгодны слабые журналы в РИНЦ/ВАК?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49789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Есть ли перспективы у внутрироссийских белых списков?</a:t>
            </a:r>
            <a:endParaRPr lang="ru-RU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165684"/>
            <a:ext cx="10515600" cy="3068003"/>
          </a:xfrm>
        </p:spPr>
        <p:txBody>
          <a:bodyPr>
            <a:noAutofit/>
          </a:bodyPr>
          <a:lstStyle/>
          <a:p>
            <a:r>
              <a:rPr lang="ru-RU" dirty="0" smtClean="0"/>
              <a:t>Белые списки: сильное противодействие </a:t>
            </a:r>
            <a:r>
              <a:rPr lang="ru-RU" dirty="0"/>
              <a:t>со стороны </a:t>
            </a:r>
            <a:r>
              <a:rPr lang="ru-RU" dirty="0" smtClean="0"/>
              <a:t>научного </a:t>
            </a:r>
            <a:r>
              <a:rPr lang="ru-RU" dirty="0"/>
              <a:t>и издательского </a:t>
            </a:r>
            <a:r>
              <a:rPr lang="ru-RU" dirty="0" smtClean="0"/>
              <a:t>сообщества.</a:t>
            </a:r>
          </a:p>
          <a:p>
            <a:r>
              <a:rPr lang="ru-RU" dirty="0" smtClean="0"/>
              <a:t>Нехватка экспертов, не имеющих конфликта интересов.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8621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0716"/>
            <a:ext cx="11097126" cy="622699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Конец 2016</a:t>
            </a:r>
            <a:r>
              <a:rPr lang="ru-RU" sz="3200" dirty="0"/>
              <a:t>: запуск «</a:t>
            </a:r>
            <a:r>
              <a:rPr lang="ru-RU" sz="3200" dirty="0" err="1"/>
              <a:t>Диссеропедии</a:t>
            </a:r>
            <a:r>
              <a:rPr lang="ru-RU" sz="3200" dirty="0"/>
              <a:t> российских журналов</a:t>
            </a:r>
            <a:r>
              <a:rPr lang="ru-RU" sz="3200" dirty="0" smtClean="0"/>
              <a:t>»</a:t>
            </a:r>
          </a:p>
        </p:txBody>
      </p:sp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3342" y="1888477"/>
            <a:ext cx="7058658" cy="4969523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838200" y="1884682"/>
            <a:ext cx="4186187" cy="49733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>
                <a:solidFill>
                  <a:srgbClr val="FF0000"/>
                </a:solidFill>
              </a:rPr>
              <a:t>Начало </a:t>
            </a:r>
            <a:r>
              <a:rPr lang="ru-RU" sz="3200" dirty="0" smtClean="0">
                <a:solidFill>
                  <a:srgbClr val="FF0000"/>
                </a:solidFill>
              </a:rPr>
              <a:t>2018</a:t>
            </a:r>
            <a:endParaRPr lang="ru-RU" sz="3200" dirty="0"/>
          </a:p>
          <a:p>
            <a:pPr lvl="1"/>
            <a:r>
              <a:rPr lang="ru-RU" sz="2800" dirty="0"/>
              <a:t>21 критерий.</a:t>
            </a:r>
          </a:p>
          <a:p>
            <a:pPr lvl="1"/>
            <a:r>
              <a:rPr lang="ru-RU" sz="2800" dirty="0"/>
              <a:t>Более 600 журналов открыто + </a:t>
            </a:r>
            <a:r>
              <a:rPr lang="ru-RU" sz="2800" dirty="0" err="1"/>
              <a:t>ок</a:t>
            </a:r>
            <a:r>
              <a:rPr lang="ru-RU" sz="2800" dirty="0"/>
              <a:t>. 1000 журналов в разработке.</a:t>
            </a:r>
          </a:p>
          <a:p>
            <a:pPr lvl="1"/>
            <a:r>
              <a:rPr lang="ru-RU" sz="2800" dirty="0"/>
              <a:t>Проверен почти весь перечень ВАК.</a:t>
            </a:r>
          </a:p>
        </p:txBody>
      </p:sp>
    </p:spTree>
    <p:extLst>
      <p:ext uri="{BB962C8B-B14F-4D97-AF65-F5344CB8AC3E}">
        <p14:creationId xmlns:p14="http://schemas.microsoft.com/office/powerpoint/2010/main" val="3199553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1243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→  	</a:t>
            </a:r>
            <a:r>
              <a:rPr lang="ru-RU" dirty="0" smtClean="0"/>
              <a:t>живительный эффект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en-US" dirty="0"/>
              <a:t>	</a:t>
            </a:r>
            <a:r>
              <a:rPr lang="ru-RU" dirty="0" smtClean="0"/>
              <a:t>на среднестатистический научный журнал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0716"/>
            <a:ext cx="10515600" cy="215741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2017</a:t>
            </a:r>
            <a:r>
              <a:rPr lang="ru-RU" sz="3200" dirty="0"/>
              <a:t>: исключение некачественных журналов из базы РИНЦ и перечня ВАК.</a:t>
            </a:r>
          </a:p>
        </p:txBody>
      </p:sp>
    </p:spTree>
    <p:extLst>
      <p:ext uri="{BB962C8B-B14F-4D97-AF65-F5344CB8AC3E}">
        <p14:creationId xmlns:p14="http://schemas.microsoft.com/office/powerpoint/2010/main" val="3453825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Два тяжких нарушения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авторецензии </a:t>
            </a:r>
          </a:p>
          <a:p>
            <a:r>
              <a:rPr lang="ru-RU" sz="3200" dirty="0" smtClean="0"/>
              <a:t>отсутствие </a:t>
            </a:r>
            <a:r>
              <a:rPr lang="ru-RU" sz="3200" dirty="0"/>
              <a:t>положения об издательской </a:t>
            </a:r>
            <a:r>
              <a:rPr lang="ru-RU" sz="3200" dirty="0" smtClean="0"/>
              <a:t>этике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67051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Авторецензии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839936" cy="4351338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2015 </a:t>
            </a:r>
            <a:r>
              <a:rPr lang="en-US" b="1" dirty="0">
                <a:solidFill>
                  <a:srgbClr val="FF0000"/>
                </a:solidFill>
              </a:rPr>
              <a:t>/</a:t>
            </a:r>
            <a:r>
              <a:rPr lang="ru-RU" b="1" dirty="0" smtClean="0">
                <a:solidFill>
                  <a:srgbClr val="FF0000"/>
                </a:solidFill>
              </a:rPr>
              <a:t> нач. 2016 </a:t>
            </a:r>
            <a:r>
              <a:rPr lang="ru-RU" b="1" dirty="0">
                <a:solidFill>
                  <a:srgbClr val="FF0000"/>
                </a:solidFill>
              </a:rPr>
              <a:t>гг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rgbClr val="FF0000"/>
                </a:solidFill>
              </a:rPr>
              <a:t>конец 2017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г.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78136" y="1825625"/>
            <a:ext cx="751386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1/3 от всех журналов в перечне ВАК </a:t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 err="1" smtClean="0"/>
              <a:t>ок</a:t>
            </a:r>
            <a:r>
              <a:rPr lang="ru-RU" dirty="0" smtClean="0"/>
              <a:t>. 680 наименований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из </a:t>
            </a:r>
            <a:r>
              <a:rPr lang="ru-RU" dirty="0" err="1" smtClean="0"/>
              <a:t>ок</a:t>
            </a:r>
            <a:r>
              <a:rPr lang="ru-RU" dirty="0" smtClean="0"/>
              <a:t>. 2000 </a:t>
            </a:r>
            <a:r>
              <a:rPr lang="ru-RU" dirty="0" err="1" smtClean="0"/>
              <a:t>ваковских</a:t>
            </a:r>
            <a:r>
              <a:rPr lang="ru-RU" dirty="0" smtClean="0"/>
              <a:t> журналов)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1/6 от всех журналов в перечне ВАК или менее.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И продолжает уменьшаться.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1513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Положение об издательской этике</a:t>
            </a:r>
            <a:endParaRPr lang="ru-RU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825625"/>
            <a:ext cx="383993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FF0000"/>
                </a:solidFill>
              </a:rPr>
              <a:t>2016 г.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rgbClr val="FF0000"/>
                </a:solidFill>
              </a:rPr>
              <a:t>начало 2018 г.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78136" y="1825625"/>
            <a:ext cx="717096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редкость (кроме медицинских изданий).</a:t>
            </a:r>
            <a:endParaRPr lang="ru-RU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около </a:t>
            </a:r>
            <a:r>
              <a:rPr lang="en-US" dirty="0" smtClean="0"/>
              <a:t>2/3 </a:t>
            </a:r>
            <a:r>
              <a:rPr lang="ru-RU" dirty="0" smtClean="0"/>
              <a:t>от всех </a:t>
            </a:r>
            <a:r>
              <a:rPr lang="ru-RU" dirty="0" err="1" smtClean="0"/>
              <a:t>ваковских</a:t>
            </a:r>
            <a:r>
              <a:rPr lang="ru-RU" dirty="0" smtClean="0"/>
              <a:t> журналов имеют на сайте положение об этике.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3644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Повышение научного качества?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789"/>
          </a:xfrm>
        </p:spPr>
        <p:txBody>
          <a:bodyPr/>
          <a:lstStyle/>
          <a:p>
            <a:r>
              <a:rPr lang="ru-RU" dirty="0" smtClean="0"/>
              <a:t>Да, до определенной степени.</a:t>
            </a:r>
            <a:endParaRPr lang="ru-RU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668865"/>
            <a:ext cx="10515600" cy="12050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Объективные ограничения?</a:t>
            </a:r>
            <a:endParaRPr lang="ru-RU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5129375"/>
            <a:ext cx="10515600" cy="1205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Слишком много журналов </a:t>
            </a:r>
            <a:r>
              <a:rPr lang="en-US" dirty="0" smtClean="0"/>
              <a:t>↔ </a:t>
            </a:r>
            <a:r>
              <a:rPr lang="ru-RU" dirty="0" smtClean="0"/>
              <a:t>слишком мало контента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6744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будет развиваться рынок?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834162" cy="4351338"/>
          </a:xfrm>
        </p:spPr>
        <p:txBody>
          <a:bodyPr/>
          <a:lstStyle/>
          <a:p>
            <a:r>
              <a:rPr lang="ru-RU" dirty="0" smtClean="0"/>
              <a:t>Соблюдение внешних правил.</a:t>
            </a:r>
          </a:p>
          <a:p>
            <a:r>
              <a:rPr lang="ru-RU" dirty="0" smtClean="0"/>
              <a:t>Слабые или имитационные статьи</a:t>
            </a:r>
            <a:r>
              <a:rPr lang="en-US" dirty="0" smtClean="0"/>
              <a:t>;</a:t>
            </a:r>
            <a:r>
              <a:rPr lang="ru-RU" dirty="0" smtClean="0"/>
              <a:t> некомпетентное рецензирование.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363771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Это потолок черных списков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1035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Локальные цели: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1895"/>
            <a:ext cx="7834162" cy="1599422"/>
          </a:xfrm>
        </p:spPr>
        <p:txBody>
          <a:bodyPr/>
          <a:lstStyle/>
          <a:p>
            <a:r>
              <a:rPr lang="ru-RU" dirty="0" smtClean="0"/>
              <a:t>Соблюдение публикационной этики</a:t>
            </a:r>
          </a:p>
          <a:p>
            <a:r>
              <a:rPr lang="ru-RU" dirty="0" smtClean="0"/>
              <a:t>Борьба с плагиатом.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50280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Необходимы белые списки </a:t>
            </a:r>
            <a:endParaRPr lang="en-US" dirty="0" smtClean="0"/>
          </a:p>
          <a:p>
            <a:r>
              <a:rPr lang="ru-RU" sz="2800" dirty="0" smtClean="0"/>
              <a:t>(ВАК, РИНЦ, </a:t>
            </a:r>
            <a:r>
              <a:rPr lang="ru-RU" sz="2800" dirty="0"/>
              <a:t>белый список ВШЭ, белые списки новых </a:t>
            </a:r>
            <a:r>
              <a:rPr lang="ru-RU" sz="2800" dirty="0" err="1"/>
              <a:t>диссоветов</a:t>
            </a:r>
            <a:r>
              <a:rPr lang="ru-RU" sz="2800" dirty="0"/>
              <a:t> при вузах, </a:t>
            </a:r>
            <a:r>
              <a:rPr lang="en-US" sz="2800" dirty="0"/>
              <a:t>Scopus, </a:t>
            </a:r>
            <a:r>
              <a:rPr lang="en-US" sz="2800" dirty="0" err="1"/>
              <a:t>WoS</a:t>
            </a:r>
            <a:r>
              <a:rPr lang="ru-RU" sz="2800" dirty="0"/>
              <a:t> и др.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200" y="290459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Конечная цель:</a:t>
            </a:r>
            <a:endParaRPr lang="ru-RU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4091360"/>
            <a:ext cx="7834162" cy="1599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Высокое научное </a:t>
            </a:r>
            <a:r>
              <a:rPr lang="ru-RU" dirty="0"/>
              <a:t>качество журналов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275524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1441</TotalTime>
  <Words>269</Words>
  <Application>Microsoft Office PowerPoint</Application>
  <PresentationFormat>Произвольный</PresentationFormat>
  <Paragraphs>57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Диссеропедия российских журналов: годовые итоги, потолок возможностей и перспективы научной периодики  в России</vt:lpstr>
      <vt:lpstr>Презентация PowerPoint</vt:lpstr>
      <vt:lpstr>→   живительный эффект    на среднестатистический научный журнал</vt:lpstr>
      <vt:lpstr>Два тяжких нарушения</vt:lpstr>
      <vt:lpstr>Авторецензии</vt:lpstr>
      <vt:lpstr>Положение об издательской этике</vt:lpstr>
      <vt:lpstr>Повышение научного качества?</vt:lpstr>
      <vt:lpstr>Как будет развиваться рынок?</vt:lpstr>
      <vt:lpstr>Локальные цели:</vt:lpstr>
      <vt:lpstr>Есть ли перспективы у внутрироссийских белых списков?</vt:lpstr>
      <vt:lpstr>Есть ли перспективы у внутрироссийских белых списков?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</dc:creator>
  <cp:lastModifiedBy>seva</cp:lastModifiedBy>
  <cp:revision>53</cp:revision>
  <dcterms:created xsi:type="dcterms:W3CDTF">2018-03-09T20:57:59Z</dcterms:created>
  <dcterms:modified xsi:type="dcterms:W3CDTF">2018-04-25T13:56:51Z</dcterms:modified>
</cp:coreProperties>
</file>