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3" r:id="rId10"/>
    <p:sldId id="265" r:id="rId11"/>
    <p:sldId id="273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5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280" y="-7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5E2C-9251-4BD1-BD3E-C3D0E191B36C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2B8D5-7382-4F96-984A-B25B5DBCF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8916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064896" cy="194421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Роль журналов в процессе интеграции российских исследований в мировую экономическую науку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704856" cy="3096344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Евсей</a:t>
            </a:r>
            <a:r>
              <a:rPr lang="ru-RU" b="1" dirty="0" smtClean="0">
                <a:solidFill>
                  <a:schemeClr val="tx1"/>
                </a:solidFill>
              </a:rPr>
              <a:t> Гурвич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ru-RU" sz="2800" b="1" i="1" dirty="0" smtClean="0">
                <a:solidFill>
                  <a:schemeClr val="tx1"/>
                </a:solidFill>
              </a:rPr>
              <a:t>Экономическая экспертная группа</a:t>
            </a:r>
            <a:endParaRPr lang="en-US" sz="2800" b="1" i="1" dirty="0" smtClean="0">
              <a:solidFill>
                <a:schemeClr val="tx1"/>
              </a:solidFill>
            </a:endParaRPr>
          </a:p>
          <a:p>
            <a:endParaRPr lang="ru-RU" sz="2800" dirty="0" smtClean="0"/>
          </a:p>
          <a:p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Конференция «Научное издание международного уровня – 2018»</a:t>
            </a:r>
            <a:r>
              <a:rPr lang="ru-RU" sz="2800" b="1" dirty="0" smtClean="0"/>
              <a:t>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26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апреля </a:t>
            </a:r>
            <a:r>
              <a:rPr lang="en-US" sz="2800" b="1" dirty="0" smtClean="0">
                <a:solidFill>
                  <a:schemeClr val="tx1"/>
                </a:solidFill>
              </a:rPr>
              <a:t>201</a:t>
            </a:r>
            <a:r>
              <a:rPr lang="ru-RU" sz="2800" b="1" dirty="0" smtClean="0">
                <a:solidFill>
                  <a:schemeClr val="tx1"/>
                </a:solidFill>
              </a:rPr>
              <a:t>8, Москва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96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Основное содержание Журнального периода - 2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Расширение экспорта исследований российской экономики, выполненных по международным стандартам, опубликованных в России (преодоление языкового барьера). </a:t>
            </a:r>
          </a:p>
          <a:p>
            <a:pPr marL="723900" algn="just"/>
            <a:r>
              <a:rPr lang="ru-RU" sz="2800" dirty="0" smtClean="0"/>
              <a:t>К полной или выборочной публикации некоторых российских журналов на английском добавился издаваемый </a:t>
            </a:r>
            <a:r>
              <a:rPr lang="ru-RU" sz="2800" dirty="0" err="1" smtClean="0"/>
              <a:t>Elsevier</a:t>
            </a:r>
            <a:r>
              <a:rPr lang="ru-RU" sz="2800" dirty="0" smtClean="0"/>
              <a:t> с 2015 г. </a:t>
            </a:r>
            <a:r>
              <a:rPr lang="ru-RU" sz="2800" dirty="0" err="1" smtClean="0"/>
              <a:t>Russian</a:t>
            </a:r>
            <a:r>
              <a:rPr lang="ru-RU" sz="2800" dirty="0" smtClean="0"/>
              <a:t> J</a:t>
            </a:r>
            <a:r>
              <a:rPr lang="en-US" sz="2800" dirty="0" err="1" smtClean="0"/>
              <a:t>ournal</a:t>
            </a:r>
            <a:r>
              <a:rPr lang="en-US" sz="2800" dirty="0" smtClean="0"/>
              <a:t> of</a:t>
            </a:r>
            <a:r>
              <a:rPr lang="ru-RU" sz="2800" dirty="0" smtClean="0"/>
              <a:t> </a:t>
            </a:r>
            <a:r>
              <a:rPr lang="ru-RU" sz="2800" dirty="0" err="1" smtClean="0"/>
              <a:t>Economics</a:t>
            </a:r>
            <a:r>
              <a:rPr lang="ru-RU" sz="2800" dirty="0" smtClean="0"/>
              <a:t>,  </a:t>
            </a:r>
            <a:endParaRPr lang="en-US" sz="2800" dirty="0" smtClean="0"/>
          </a:p>
          <a:p>
            <a:pPr marL="723900" algn="just"/>
            <a:r>
              <a:rPr lang="ru-RU" sz="2800" dirty="0" smtClean="0"/>
              <a:t>Журнал ЦБ "Деньги и кредит" начал выходить параллельно на двух языках, то же планирует начать ЖНЭА. 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Важность снятия языкового барьера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25658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Это ослабляет искажение стимулов для российских экономистов: </a:t>
            </a:r>
          </a:p>
          <a:p>
            <a:pPr marL="812800" algn="just"/>
            <a:r>
              <a:rPr lang="ru-RU" sz="2400" dirty="0" smtClean="0"/>
              <a:t>До сих пор почти единственным каналом интеграции российских исследований (и исследователей) была публикация в международных журналах. </a:t>
            </a:r>
          </a:p>
          <a:p>
            <a:pPr marL="812800" algn="just"/>
            <a:r>
              <a:rPr lang="ru-RU" sz="2400" dirty="0" smtClean="0"/>
              <a:t>Но! </a:t>
            </a:r>
            <a:r>
              <a:rPr lang="ru-RU" sz="2400" dirty="0" err="1" smtClean="0"/>
              <a:t>Топовые</a:t>
            </a:r>
            <a:r>
              <a:rPr lang="ru-RU" sz="2400" dirty="0" smtClean="0"/>
              <a:t> международные журналы публикуют работы представляющие общемировой интерес, а у нас остается огромное поле не изученных внутренних проблем –  карта свойств российской экономики наполовину состоит из «белых пятен».</a:t>
            </a:r>
          </a:p>
          <a:p>
            <a:pPr marL="812800" algn="just"/>
            <a:r>
              <a:rPr lang="ru-RU" sz="2400" dirty="0" smtClean="0"/>
              <a:t>Перевод российских журналах позволяет стирать эти «пятна» и одновременно делать работы доступными международной аудитории.  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Основное содержание Журнального периода - 3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Доведение стандартов лучших российских журналов до международного уровня (т.е. импорт стандартов качества журналов),</a:t>
            </a:r>
          </a:p>
          <a:p>
            <a:pPr algn="just"/>
            <a:r>
              <a:rPr lang="ru-RU" sz="2800" dirty="0" smtClean="0"/>
              <a:t>На сегодня 14 журналов прямо или в переводной версии входят в </a:t>
            </a:r>
            <a:r>
              <a:rPr lang="en-US" sz="2800" dirty="0" smtClean="0"/>
              <a:t>Scopus </a:t>
            </a:r>
            <a:r>
              <a:rPr lang="ru-RU" sz="2800" dirty="0" smtClean="0"/>
              <a:t>или </a:t>
            </a:r>
            <a:r>
              <a:rPr lang="en-US" sz="2800" dirty="0" smtClean="0"/>
              <a:t>Web of Science. </a:t>
            </a:r>
            <a:r>
              <a:rPr lang="ru-RU" sz="2800" dirty="0" smtClean="0"/>
              <a:t>Еще три года назад таких (если не ошибаюсь) было 3.</a:t>
            </a:r>
          </a:p>
          <a:p>
            <a:pPr algn="just"/>
            <a:r>
              <a:rPr lang="ru-RU" sz="2800" dirty="0" smtClean="0"/>
              <a:t>Таким образом, на данном этапе передовая группа экономистов достигла международных стандартов проведения исследований. И ведущую роль в формировании таких стандартов сыграли ведущие журналы.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Результаты: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600" dirty="0" smtClean="0"/>
              <a:t>Накопление объективных знаний о свойствах российской экономики, </a:t>
            </a:r>
          </a:p>
          <a:p>
            <a:pPr algn="just"/>
            <a:r>
              <a:rPr lang="ru-RU" sz="3600" dirty="0" smtClean="0"/>
              <a:t>Все большее число в правительстве, Банке России и среди других ЛПР выпускников «новой экономической школы»,</a:t>
            </a:r>
          </a:p>
          <a:p>
            <a:pPr algn="just"/>
            <a:r>
              <a:rPr lang="ru-RU" sz="3600" dirty="0" smtClean="0"/>
              <a:t>Как следствие обеих тенденций – повышение обоснованности решений в рамках экономической политики. </a:t>
            </a:r>
            <a:endParaRPr lang="en-US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Число экономических журналов в РИНЦ по категориям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3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2214578"/>
                <a:gridCol w="1900222"/>
              </a:tblGrid>
              <a:tr h="745334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  <a:tr h="745334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/>
                </a:tc>
              </a:tr>
              <a:tr h="745334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Перечень ВАК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0" marR="0" marT="0" marB="0" anchor="ctr"/>
                </a:tc>
              </a:tr>
              <a:tr h="745334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Ядро </a:t>
                      </a:r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РИНЦ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ctr"/>
                </a:tc>
              </a:tr>
              <a:tr h="74533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RSCI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ctr"/>
                </a:tc>
              </a:tr>
              <a:tr h="74533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Входит в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Scopus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или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Web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of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(прямо или в переводной версии)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Широкая картина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Число российских журналов отвечающих международным стандартам вероятно больше 14, но вряд ли превышает 30. </a:t>
            </a:r>
          </a:p>
          <a:p>
            <a:pPr algn="just"/>
            <a:r>
              <a:rPr lang="ru-RU" dirty="0" smtClean="0"/>
              <a:t>Это составляет примерно 2% от всех издаваемых журналов.</a:t>
            </a:r>
          </a:p>
          <a:p>
            <a:pPr algn="just"/>
            <a:r>
              <a:rPr lang="ru-RU" dirty="0" smtClean="0"/>
              <a:t>Это значит что и доля экономических исследований выполняемых по современным стандартам – несколько процентов.</a:t>
            </a:r>
          </a:p>
          <a:p>
            <a:pPr algn="just"/>
            <a:r>
              <a:rPr lang="ru-RU" dirty="0" smtClean="0"/>
              <a:t>Судя по всему остальная часть журналов и исследований по-прежнему остается на уровне «Архаического периода».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Широкая картина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Эти журналы и исследования не только не вносят вклада в изучение российской экономики (не говоря о мировой экономической науке), но и обеспечивают воспроизводство «архаического» сектора в экономическом образовании.</a:t>
            </a:r>
          </a:p>
          <a:p>
            <a:pPr algn="just"/>
            <a:r>
              <a:rPr lang="ru-RU" dirty="0" smtClean="0"/>
              <a:t>Они готовят в университетах выпускников с советскими представлениями об экономике, которые потом становятся аспирантами и кандидатами, а «лучшие» из них – докторами и т.д.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У нас </a:t>
            </a:r>
            <a:r>
              <a:rPr lang="ru-RU" b="1" u="sng" dirty="0" smtClean="0"/>
              <a:t>быстро растет число </a:t>
            </a:r>
            <a:r>
              <a:rPr lang="ru-RU" dirty="0" smtClean="0"/>
              <a:t>исследователей, исследований, публикаций и журналов, соответствующих международным стандартам и интегрированных в мировую экономическую науку.</a:t>
            </a:r>
          </a:p>
          <a:p>
            <a:pPr algn="just"/>
            <a:r>
              <a:rPr lang="ru-RU" dirty="0" smtClean="0"/>
              <a:t>Вместе с тем </a:t>
            </a:r>
            <a:r>
              <a:rPr lang="ru-RU" b="1" u="sng" dirty="0" smtClean="0"/>
              <a:t>не убывает число «архаических» </a:t>
            </a:r>
            <a:r>
              <a:rPr lang="ru-RU" dirty="0" smtClean="0"/>
              <a:t>экономистов, преподавателей и журналов.</a:t>
            </a:r>
          </a:p>
          <a:p>
            <a:pPr algn="just"/>
            <a:r>
              <a:rPr lang="ru-RU" dirty="0" smtClean="0"/>
              <a:t>Необходимо решать сразу две задачи: </a:t>
            </a:r>
            <a:r>
              <a:rPr lang="ru-RU" b="1" u="sng" dirty="0" smtClean="0"/>
              <a:t>поддерживать, развивать и расширять </a:t>
            </a:r>
            <a:r>
              <a:rPr lang="ru-RU" dirty="0" smtClean="0"/>
              <a:t>первый сектор, и активно создавать механизмы </a:t>
            </a:r>
            <a:r>
              <a:rPr lang="ru-RU" b="1" u="sng" dirty="0" smtClean="0"/>
              <a:t>«созидательного разрушения» </a:t>
            </a:r>
            <a:r>
              <a:rPr lang="ru-RU" dirty="0" smtClean="0"/>
              <a:t>для второго.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Что делать?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Необходимо: </a:t>
            </a:r>
          </a:p>
          <a:p>
            <a:pPr marL="723900" indent="-457200" algn="just"/>
            <a:r>
              <a:rPr lang="ru-RU" dirty="0" smtClean="0"/>
              <a:t>Выделять ресурсы для создания и развития журналов международного уровня и их перевода.</a:t>
            </a:r>
          </a:p>
          <a:p>
            <a:pPr marL="723900" indent="-457200" algn="just"/>
            <a:r>
              <a:rPr lang="ru-RU" dirty="0" smtClean="0"/>
              <a:t>Создавать стимулы для доведения стандартов исследований/публикаций до международного уровня.</a:t>
            </a:r>
          </a:p>
          <a:p>
            <a:pPr marL="723900" indent="-457200" algn="just"/>
            <a:r>
              <a:rPr lang="ru-RU" dirty="0" smtClean="0"/>
              <a:t>Создавать стимулы для публикации российских исследователей в лучших российских журналах международного уровня.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Как это можно делать?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5145435"/>
          </a:xfrm>
        </p:spPr>
        <p:txBody>
          <a:bodyPr>
            <a:noAutofit/>
          </a:bodyPr>
          <a:lstStyle/>
          <a:p>
            <a:pPr algn="just"/>
            <a:r>
              <a:rPr lang="ru-RU" sz="2500" dirty="0" smtClean="0"/>
              <a:t>Стимулировать не только публикации в международных журналов (как сейчас делают университеты участвующие в проекте 5-100), но и в российских журналах международного уровня. Это критически важно, так как позволяет углублять наши знания о российской экономике (пока еще далеко не полные). </a:t>
            </a:r>
          </a:p>
          <a:p>
            <a:pPr algn="just"/>
            <a:r>
              <a:rPr lang="ru-RU" sz="2500" dirty="0" smtClean="0"/>
              <a:t>Усилить требования к публикациям результатов  докторских диссертаций – ограничить их  журналами международного уровня (как минимум - входящими в </a:t>
            </a:r>
            <a:r>
              <a:rPr lang="en-US" sz="2500" dirty="0" smtClean="0"/>
              <a:t>RSCI </a:t>
            </a:r>
            <a:r>
              <a:rPr lang="ru-RU" sz="2500" dirty="0" smtClean="0"/>
              <a:t>или в ядро РИНЦ).</a:t>
            </a:r>
          </a:p>
          <a:p>
            <a:pPr algn="just"/>
            <a:r>
              <a:rPr lang="ru-RU" sz="2500" dirty="0" smtClean="0"/>
              <a:t>Рассчитывать индекс </a:t>
            </a:r>
            <a:r>
              <a:rPr lang="ru-RU" sz="2500" dirty="0" err="1" smtClean="0"/>
              <a:t>Хирша</a:t>
            </a:r>
            <a:r>
              <a:rPr lang="ru-RU" sz="2500" dirty="0" smtClean="0"/>
              <a:t> не по всей РИНЦ, а только по журналам международного уровня, поощряя их и </a:t>
            </a:r>
            <a:r>
              <a:rPr lang="ru-RU" sz="2500" dirty="0" err="1" smtClean="0"/>
              <a:t>дестимулируя</a:t>
            </a:r>
            <a:r>
              <a:rPr lang="ru-RU" sz="2500" dirty="0" smtClean="0"/>
              <a:t> </a:t>
            </a:r>
            <a:r>
              <a:rPr lang="ru-RU" sz="2500" smtClean="0"/>
              <a:t>«архаические» </a:t>
            </a:r>
            <a:r>
              <a:rPr lang="ru-RU" sz="2500" dirty="0" smtClean="0"/>
              <a:t>публикации. </a:t>
            </a:r>
            <a:endParaRPr lang="en-US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ru-RU" b="1" dirty="0" smtClean="0"/>
              <a:t>Периоды развития российской экономической науки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Архаический (до 1992 г.)</a:t>
            </a:r>
            <a:r>
              <a:rPr lang="ru-RU" sz="4800" dirty="0" smtClean="0"/>
              <a:t> </a:t>
            </a:r>
          </a:p>
          <a:p>
            <a:r>
              <a:rPr lang="ru-RU" sz="4800" b="1" dirty="0" smtClean="0"/>
              <a:t>Школьный (1993 - 2003)</a:t>
            </a:r>
            <a:r>
              <a:rPr lang="ru-RU" sz="4800" dirty="0" smtClean="0"/>
              <a:t> </a:t>
            </a:r>
          </a:p>
          <a:p>
            <a:r>
              <a:rPr lang="ru-RU" sz="4800" b="1" dirty="0" smtClean="0"/>
              <a:t>Журнальный (2003-…)</a:t>
            </a:r>
            <a:r>
              <a:rPr lang="ru-RU" sz="4800" dirty="0" smtClean="0"/>
              <a:t> </a:t>
            </a:r>
            <a:endParaRPr lang="en-US" sz="4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Долгосрочная цель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12700" algn="just">
              <a:buNone/>
            </a:pPr>
            <a:r>
              <a:rPr lang="ru-RU" dirty="0" smtClean="0"/>
              <a:t>В этом случае мы сможем постепенно увеличивать ту небольшую (к сожалению) долю российской экономической науки и образования, которая сейчас соответствует международным стандартам, и перейти от воспроизводства в основном архаических работ и публикаций к современным, продуктивным и перспективным.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/>
              <a:t>Архаический период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МИРОВАЯ НАУКА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2800" b="1" dirty="0" smtClean="0"/>
              <a:t>Российская наука</a:t>
            </a:r>
            <a:endParaRPr lang="en-US" sz="2800" b="1" dirty="0"/>
          </a:p>
        </p:txBody>
      </p:sp>
      <p:sp>
        <p:nvSpPr>
          <p:cNvPr id="4" name="Oval 3"/>
          <p:cNvSpPr/>
          <p:nvPr/>
        </p:nvSpPr>
        <p:spPr>
          <a:xfrm>
            <a:off x="3347864" y="1340768"/>
            <a:ext cx="4968552" cy="46085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83768" y="3429000"/>
            <a:ext cx="1008112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987824" y="2060848"/>
            <a:ext cx="792088" cy="288032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907704" y="4293096"/>
            <a:ext cx="72008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Отличия российских исследований от международных в архаический период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6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3240360"/>
                <a:gridCol w="3106688"/>
              </a:tblGrid>
              <a:tr h="9323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Характе-ристика</a:t>
                      </a:r>
                      <a:endParaRPr lang="ru-RU" sz="2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СССР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Мир</a:t>
                      </a:r>
                    </a:p>
                  </a:txBody>
                  <a:tcPr marL="6350" marR="6350" marT="6350" marB="0" anchor="ctr"/>
                </a:tc>
              </a:tr>
              <a:tr h="1050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Предмет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Экономика социализма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Рыночная экономика</a:t>
                      </a:r>
                    </a:p>
                  </a:txBody>
                  <a:tcPr marL="6350" marR="6350" marT="6350" marB="0" anchor="ctr"/>
                </a:tc>
              </a:tr>
              <a:tr h="10698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Парадигма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Марксизм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Современные экономические теории</a:t>
                      </a:r>
                    </a:p>
                  </a:txBody>
                  <a:tcPr marL="6350" marR="6350" marT="6350" marB="0" anchor="ctr"/>
                </a:tc>
              </a:tr>
              <a:tr h="15933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Методология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Квазирелигиозная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(наличие не подлежащих ревизии абсолютных постулатов)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Естественнонаучная: принятие тех или иных наборов предположений</a:t>
                      </a: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Отличия российских исследований от международных в архаический период -2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4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2808312"/>
                <a:gridCol w="3538736"/>
              </a:tblGrid>
              <a:tr h="9323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Характе-ристика</a:t>
                      </a:r>
                      <a:endParaRPr lang="ru-RU" sz="2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СССР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Мир</a:t>
                      </a:r>
                    </a:p>
                  </a:txBody>
                  <a:tcPr marL="6350" marR="6350" marT="6350" marB="0" anchor="ctr"/>
                </a:tc>
              </a:tr>
              <a:tr h="1050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Требования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Не противоречит постулатам марксизма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Новые результаты по сравнению с известными науке</a:t>
                      </a:r>
                    </a:p>
                  </a:txBody>
                  <a:tcPr marL="6350" marR="6350" marT="6350" marB="0" anchor="ctr"/>
                </a:tc>
              </a:tr>
              <a:tr h="10698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Результаты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Высказывание (мнение, предложение)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Описание связей между экономическими показателями </a:t>
                      </a:r>
                    </a:p>
                  </a:txBody>
                  <a:tcPr marL="6350" marR="6350" marT="6350" marB="0" anchor="ctr"/>
                </a:tc>
              </a:tr>
              <a:tr h="15933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Обоснование выводов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Ссылки на труды классиков марксизма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Анализ моделей, основанных на признанных 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теориях; 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эконометрический анализ эмпирических данных </a:t>
                      </a: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Основное содержание школьного периода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 smtClean="0"/>
              <a:t>Импорт парадигмы экономической науки,</a:t>
            </a:r>
          </a:p>
          <a:p>
            <a:pPr algn="just"/>
            <a:r>
              <a:rPr lang="ru-RU" sz="3600" b="1" dirty="0" smtClean="0"/>
              <a:t>Импорт программ экономического образования,</a:t>
            </a:r>
          </a:p>
          <a:p>
            <a:pPr algn="just"/>
            <a:r>
              <a:rPr lang="ru-RU" sz="3600" b="1" dirty="0" smtClean="0"/>
              <a:t>Импорт учебников,</a:t>
            </a:r>
          </a:p>
          <a:p>
            <a:pPr algn="just"/>
            <a:r>
              <a:rPr lang="ru-RU" sz="3600" b="1" dirty="0" smtClean="0"/>
              <a:t>Частично импорт преподавателей.</a:t>
            </a:r>
            <a:endParaRPr lang="en-US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Основное содержание школьного периода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600" b="1" dirty="0" smtClean="0"/>
              <a:t>РЭШ: Полная ориентация на западные стандарты образования (упор на экономические модели),</a:t>
            </a:r>
          </a:p>
          <a:p>
            <a:pPr algn="just"/>
            <a:r>
              <a:rPr lang="ru-RU" sz="3600" b="1" dirty="0" smtClean="0"/>
              <a:t>ВШЭ: Экономическая теория + устройство российской экономики</a:t>
            </a:r>
            <a:r>
              <a:rPr lang="ru-RU" sz="3600" dirty="0" smtClean="0"/>
              <a:t>.</a:t>
            </a:r>
          </a:p>
          <a:p>
            <a:pPr algn="just"/>
            <a:r>
              <a:rPr lang="ru-RU" sz="3600" b="1" dirty="0" smtClean="0"/>
              <a:t>Параллельно реформе экономического образования  - экономические реформы как школа по принципу </a:t>
            </a:r>
            <a:r>
              <a:rPr lang="en-US" sz="3600" b="1" dirty="0" smtClean="0"/>
              <a:t>Learning by Doing.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Схема проведения экономических реформ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496944" cy="4867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874"/>
                <a:gridCol w="5661070"/>
              </a:tblGrid>
              <a:tr h="4437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71844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Источник: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значительной мере международный опыт, обобщенный международными организациями (МВФ, Мировой банк)</a:t>
                      </a:r>
                      <a:endParaRPr lang="en-US" sz="2400" dirty="0"/>
                    </a:p>
                  </a:txBody>
                  <a:tcPr/>
                </a:tc>
              </a:tr>
              <a:tr h="1069744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Основное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объек-тивное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содержание</a:t>
                      </a:r>
                      <a:endParaRPr lang="en-US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Импорт экономических институтов</a:t>
                      </a:r>
                    </a:p>
                  </a:txBody>
                  <a:tcPr marL="6350" marR="6350" marT="6350" marB="0" anchor="ctr"/>
                </a:tc>
              </a:tr>
              <a:tr h="89733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Активные участники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Аналитические центры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984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Дополнительный</a:t>
                      </a:r>
                      <a:r>
                        <a:rPr lang="ru-RU" sz="2400" b="1" baseline="0" dirty="0" smtClean="0"/>
                        <a:t> эффект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Импорт стандартов аналитической работы и консалтинга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Основное содержание Журнального периода (2003-…)</a:t>
            </a:r>
            <a:r>
              <a:rPr lang="ru-RU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Экспорт исследований выполненных по стандартам международных журналов</a:t>
            </a:r>
            <a:r>
              <a:rPr lang="en-US" b="1" dirty="0" smtClean="0"/>
              <a:t> (</a:t>
            </a:r>
            <a:r>
              <a:rPr lang="ru-RU" b="1" dirty="0" smtClean="0"/>
              <a:t>публикации в зарубежных журналах высокого уровня),</a:t>
            </a:r>
          </a:p>
          <a:p>
            <a:pPr algn="just"/>
            <a:r>
              <a:rPr lang="ru-RU" b="1" dirty="0" smtClean="0"/>
              <a:t>Исследования российской экономики </a:t>
            </a:r>
            <a:r>
              <a:rPr lang="ru-RU" b="1" dirty="0" err="1" smtClean="0"/>
              <a:t>выпол-няемые</a:t>
            </a:r>
            <a:r>
              <a:rPr lang="ru-RU" b="1" dirty="0" smtClean="0"/>
              <a:t> по международным стандартам,</a:t>
            </a:r>
          </a:p>
          <a:p>
            <a:pPr algn="just"/>
            <a:r>
              <a:rPr lang="ru-RU" b="1" dirty="0" smtClean="0"/>
              <a:t>Это подразумевает: </a:t>
            </a:r>
          </a:p>
          <a:p>
            <a:pPr marL="812800" indent="-355600" algn="just"/>
            <a:r>
              <a:rPr lang="ru-RU" b="1" dirty="0" smtClean="0"/>
              <a:t>Принятие современной парадигмы, </a:t>
            </a:r>
          </a:p>
          <a:p>
            <a:pPr marL="812800" indent="-355600" algn="just"/>
            <a:r>
              <a:rPr lang="ru-RU" b="1" dirty="0" smtClean="0"/>
              <a:t>Освоение современных инструментов эконометрического анализа, </a:t>
            </a:r>
          </a:p>
          <a:p>
            <a:pPr marL="812800" indent="-355600" algn="just"/>
            <a:r>
              <a:rPr lang="ru-RU" b="1" dirty="0" smtClean="0"/>
              <a:t>Освоение знаний о подходах используемых в мире для исследования соответствующих проблем, и т.д.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1004</Words>
  <Application>Microsoft Office PowerPoint</Application>
  <PresentationFormat>Экран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Роль журналов в процессе интеграции российских исследований в мировую экономическую науку</vt:lpstr>
      <vt:lpstr>Периоды развития российской экономической науки</vt:lpstr>
      <vt:lpstr>Архаический период</vt:lpstr>
      <vt:lpstr>Отличия российских исследований от международных в архаический период</vt:lpstr>
      <vt:lpstr>Отличия российских исследований от международных в архаический период -2</vt:lpstr>
      <vt:lpstr> Основное содержание школьного периода </vt:lpstr>
      <vt:lpstr>Основное содержание школьного периода - 2</vt:lpstr>
      <vt:lpstr>Схема проведения экономических реформ</vt:lpstr>
      <vt:lpstr>Основное содержание Журнального периода (2003-…) </vt:lpstr>
      <vt:lpstr>Основное содержание Журнального периода - 2</vt:lpstr>
      <vt:lpstr>Важность снятия языкового барьера</vt:lpstr>
      <vt:lpstr>Основное содержание Журнального периода - 3</vt:lpstr>
      <vt:lpstr>Результаты:</vt:lpstr>
      <vt:lpstr>Число экономических журналов в РИНЦ по категориям</vt:lpstr>
      <vt:lpstr>Широкая картина</vt:lpstr>
      <vt:lpstr>Широкая картина - 2</vt:lpstr>
      <vt:lpstr>Выводы</vt:lpstr>
      <vt:lpstr>Что делать?</vt:lpstr>
      <vt:lpstr>Как это можно делать?</vt:lpstr>
      <vt:lpstr>Долгосрочная цель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Russian economy: Three years of financial sanctions</dc:title>
  <dc:creator>Evsey Gurvich</dc:creator>
  <cp:lastModifiedBy>Evsey Gurvich</cp:lastModifiedBy>
  <cp:revision>127</cp:revision>
  <dcterms:modified xsi:type="dcterms:W3CDTF">2018-04-22T22:08:40Z</dcterms:modified>
</cp:coreProperties>
</file>