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0" r:id="rId1"/>
  </p:sldMasterIdLst>
  <p:notesMasterIdLst>
    <p:notesMasterId r:id="rId32"/>
  </p:notesMasterIdLst>
  <p:sldIdLst>
    <p:sldId id="256" r:id="rId2"/>
    <p:sldId id="260" r:id="rId3"/>
    <p:sldId id="257" r:id="rId4"/>
    <p:sldId id="259" r:id="rId5"/>
    <p:sldId id="265" r:id="rId6"/>
    <p:sldId id="258" r:id="rId7"/>
    <p:sldId id="261" r:id="rId8"/>
    <p:sldId id="266" r:id="rId9"/>
    <p:sldId id="267" r:id="rId10"/>
    <p:sldId id="274" r:id="rId11"/>
    <p:sldId id="277" r:id="rId12"/>
    <p:sldId id="275" r:id="rId13"/>
    <p:sldId id="262" r:id="rId14"/>
    <p:sldId id="269" r:id="rId15"/>
    <p:sldId id="276" r:id="rId16"/>
    <p:sldId id="270" r:id="rId17"/>
    <p:sldId id="285" r:id="rId18"/>
    <p:sldId id="263" r:id="rId19"/>
    <p:sldId id="283" r:id="rId20"/>
    <p:sldId id="287" r:id="rId21"/>
    <p:sldId id="278" r:id="rId22"/>
    <p:sldId id="281" r:id="rId23"/>
    <p:sldId id="286" r:id="rId24"/>
    <p:sldId id="264" r:id="rId25"/>
    <p:sldId id="279" r:id="rId26"/>
    <p:sldId id="280" r:id="rId27"/>
    <p:sldId id="288" r:id="rId28"/>
    <p:sldId id="273" r:id="rId29"/>
    <p:sldId id="289" r:id="rId30"/>
    <p:sldId id="29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56" autoAdjust="0"/>
    <p:restoredTop sz="94660"/>
  </p:normalViewPr>
  <p:slideViewPr>
    <p:cSldViewPr snapToGrid="0">
      <p:cViewPr>
        <p:scale>
          <a:sx n="94" d="100"/>
          <a:sy n="94" d="100"/>
        </p:scale>
        <p:origin x="66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microsoft.com/office/2011/relationships/chartStyle" Target="style13.xml"/><Relationship Id="rId2" Type="http://schemas.microsoft.com/office/2011/relationships/chartColorStyle" Target="colors13.xml"/><Relationship Id="rId3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microsoft.com/office/2011/relationships/chartStyle" Target="style14.xml"/><Relationship Id="rId2" Type="http://schemas.microsoft.com/office/2011/relationships/chartColorStyle" Target="colors14.xml"/><Relationship Id="rId3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microsoft.com/office/2011/relationships/chartStyle" Target="style15.xml"/><Relationship Id="rId2" Type="http://schemas.microsoft.com/office/2011/relationships/chartColorStyle" Target="colors15.xml"/><Relationship Id="rId3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microsoft.com/office/2011/relationships/chartStyle" Target="style16.xml"/><Relationship Id="rId2" Type="http://schemas.microsoft.com/office/2011/relationships/chartColorStyle" Target="colors16.xml"/><Relationship Id="rId3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microsoft.com/office/2011/relationships/chartStyle" Target="style17.xml"/><Relationship Id="rId2" Type="http://schemas.microsoft.com/office/2011/relationships/chartColorStyle" Target="colors17.xml"/><Relationship Id="rId3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microsoft.com/office/2011/relationships/chartStyle" Target="style18.xml"/><Relationship Id="rId2" Type="http://schemas.microsoft.com/office/2011/relationships/chartColorStyle" Target="colors18.xml"/><Relationship Id="rId3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microsoft.com/office/2011/relationships/chartStyle" Target="style19.xml"/><Relationship Id="rId2" Type="http://schemas.microsoft.com/office/2011/relationships/chartColorStyle" Target="colors19.xml"/><Relationship Id="rId3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microsoft.com/office/2011/relationships/chartStyle" Target="style20.xml"/><Relationship Id="rId2" Type="http://schemas.microsoft.com/office/2011/relationships/chartColorStyle" Target="colors20.xml"/><Relationship Id="rId3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microsoft.com/office/2011/relationships/chartStyle" Target="style21.xml"/><Relationship Id="rId2" Type="http://schemas.microsoft.com/office/2011/relationships/chartColorStyle" Target="colors21.xml"/><Relationship Id="rId3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Процент</a:t>
            </a:r>
            <a:r>
              <a:rPr lang="ru-RU" baseline="0" dirty="0" smtClean="0"/>
              <a:t> журналов, где и</a:t>
            </a:r>
            <a:r>
              <a:rPr lang="ru-RU" dirty="0" smtClean="0"/>
              <a:t>ностранцы</a:t>
            </a:r>
            <a:r>
              <a:rPr lang="ru-RU" baseline="0" dirty="0" smtClean="0"/>
              <a:t> включены  в состав РК/РС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от 289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РК</c:v>
                </c:pt>
                <c:pt idx="1">
                  <c:v>РС</c:v>
                </c:pt>
                <c:pt idx="2">
                  <c:v>РК+РС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40.5</c:v>
                </c:pt>
                <c:pt idx="1">
                  <c:v>42.5</c:v>
                </c:pt>
                <c:pt idx="2">
                  <c:v>70.5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449306368"/>
        <c:axId val="1121145584"/>
      </c:barChart>
      <c:catAx>
        <c:axId val="144930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1145584"/>
        <c:crosses val="autoZero"/>
        <c:auto val="1"/>
        <c:lblAlgn val="ctr"/>
        <c:lblOffset val="100"/>
        <c:noMultiLvlLbl val="0"/>
      </c:catAx>
      <c:valAx>
        <c:axId val="1121145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930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6459332122591"/>
          <c:y val="0.450446261802718"/>
          <c:w val="0.163125971582076"/>
          <c:h val="0.3551357583165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/>
              <a:t>Формирование портфеля статей: журналы,  в которых доля статей «домашних» авторов:</a:t>
            </a:r>
            <a:endParaRPr lang="is-I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0532166868799476"/>
          <c:y val="0.287896760454084"/>
          <c:w val="0.556454957719637"/>
          <c:h val="0.688182718459443"/>
        </c:manualLayout>
      </c:layout>
      <c:pieChart>
        <c:varyColors val="1"/>
        <c:ser>
          <c:idx val="0"/>
          <c:order val="0"/>
          <c:tx>
            <c:strRef>
              <c:f>Лист1!$B$4</c:f>
              <c:strCache>
                <c:ptCount val="1"/>
                <c:pt idx="0">
                  <c:v>92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9F-47F0-8535-8B9E700352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9F-47F0-8535-8B9E70035253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9F-47F0-8535-8B9E700352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C9-482A-A742-2105DACA1D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≥ 40%</c:v>
                </c:pt>
                <c:pt idx="1">
                  <c:v> 1 - 30%</c:v>
                </c:pt>
                <c:pt idx="2">
                  <c:v>31 - 39 %</c:v>
                </c:pt>
                <c:pt idx="3">
                  <c:v>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96.0</c:v>
                </c:pt>
                <c:pt idx="1">
                  <c:v>9.0</c:v>
                </c:pt>
                <c:pt idx="2">
                  <c:v>92.0</c:v>
                </c:pt>
                <c:pt idx="3">
                  <c:v>92.0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49F-47F0-8535-8B9E7003525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5870278625145"/>
          <c:y val="0.439145189819694"/>
          <c:w val="0.21891161000433"/>
          <c:h val="0.3059507894399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 них: средняя доля статей без соавторства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Средняя доля статей "домашних" авторов </c:v>
                </c:pt>
                <c:pt idx="1">
                  <c:v>Средняя доля статей авторов из других организаций России</c:v>
                </c:pt>
                <c:pt idx="2">
                  <c:v>Средняя доля статей авторов из других стран 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32.0</c:v>
                </c:pt>
                <c:pt idx="1">
                  <c:v>60.5</c:v>
                </c:pt>
                <c:pt idx="2">
                  <c:v>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них: средняя доля статей, написанных в соавторстве с учеными из стран СНГ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Средняя доля статей "домашних" авторов </c:v>
                </c:pt>
                <c:pt idx="1">
                  <c:v>Средняя доля статей авторов из других организаций России</c:v>
                </c:pt>
                <c:pt idx="2">
                  <c:v>Средняя доля статей авторов из других стран 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50.5</c:v>
                </c:pt>
                <c:pt idx="1">
                  <c:v>72.0</c:v>
                </c:pt>
                <c:pt idx="2">
                  <c:v>74.0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Из них: средняя доля статей, написанных в соавторстве с учеными из стран Д.З.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Средняя доля статей "домашних" авторов </c:v>
                </c:pt>
                <c:pt idx="1">
                  <c:v>Средняя доля статей авторов из других организаций России</c:v>
                </c:pt>
                <c:pt idx="2">
                  <c:v>Средняя доля статей авторов из других стран 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49.5</c:v>
                </c:pt>
                <c:pt idx="1">
                  <c:v>28.0</c:v>
                </c:pt>
                <c:pt idx="2">
                  <c:v>26.0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45794992"/>
        <c:axId val="1246332896"/>
      </c:barChart>
      <c:catAx>
        <c:axId val="114579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6332896"/>
        <c:crosses val="autoZero"/>
        <c:auto val="1"/>
        <c:lblAlgn val="ctr"/>
        <c:lblOffset val="100"/>
        <c:noMultiLvlLbl val="0"/>
      </c:catAx>
      <c:valAx>
        <c:axId val="124633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579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286751667318732"/>
          <c:y val="0.734510277350498"/>
          <c:w val="0.890630899785509"/>
          <c:h val="0.231277427081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Чтение</a:t>
            </a:r>
            <a:r>
              <a:rPr lang="ru-RU" baseline="0" dirty="0" smtClean="0"/>
              <a:t> литературы на иностранном языке: ссылки на  иностранные источники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средний процент пристатийных ссылок на русскоязычные источники</c:v>
                </c:pt>
                <c:pt idx="1">
                  <c:v>средний процент пристатийных ссылок на англоязычную литературу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76.0</c:v>
                </c:pt>
                <c:pt idx="1">
                  <c:v>24.0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4980796674637"/>
          <c:y val="0.348614015172859"/>
          <c:w val="0.362859423021264"/>
          <c:h val="0.5198913115012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10890349334647"/>
          <c:y val="0.0315270031756445"/>
          <c:w val="0.933623922110273"/>
          <c:h val="0.749262799423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да, 100%</c:v>
                </c:pt>
                <c:pt idx="1">
                  <c:v>да, 10-30%</c:v>
                </c:pt>
                <c:pt idx="2">
                  <c:v>да, больше 50%</c:v>
                </c:pt>
                <c:pt idx="3">
                  <c:v>да, меньше 10%</c:v>
                </c:pt>
                <c:pt idx="4">
                  <c:v>нет, только на русском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5.0</c:v>
                </c:pt>
                <c:pt idx="1">
                  <c:v>19.0</c:v>
                </c:pt>
                <c:pt idx="2">
                  <c:v>4.0</c:v>
                </c:pt>
                <c:pt idx="3">
                  <c:v>114.0</c:v>
                </c:pt>
                <c:pt idx="4">
                  <c:v>147.0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5E-480A-A9AE-CCB7545FEB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да, 100%</c:v>
                </c:pt>
                <c:pt idx="1">
                  <c:v>да, 10-30%</c:v>
                </c:pt>
                <c:pt idx="2">
                  <c:v>да, больше 50%</c:v>
                </c:pt>
                <c:pt idx="3">
                  <c:v>да, меньше 10%</c:v>
                </c:pt>
                <c:pt idx="4">
                  <c:v>нет, только на русском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1.730103806228374</c:v>
                </c:pt>
                <c:pt idx="1">
                  <c:v>6.57439446366782</c:v>
                </c:pt>
                <c:pt idx="2">
                  <c:v>1.3840830449827</c:v>
                </c:pt>
                <c:pt idx="3">
                  <c:v>39.4463667820069</c:v>
                </c:pt>
                <c:pt idx="4">
                  <c:v>50.8650519031142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5E-480A-A9AE-CCB7545FE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9805088"/>
        <c:axId val="1119807408"/>
      </c:barChart>
      <c:catAx>
        <c:axId val="111980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9807408"/>
        <c:crosses val="autoZero"/>
        <c:auto val="1"/>
        <c:lblAlgn val="ctr"/>
        <c:lblOffset val="100"/>
        <c:noMultiLvlLbl val="0"/>
      </c:catAx>
      <c:valAx>
        <c:axId val="111980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980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10890349334647"/>
          <c:y val="0.0315270031756445"/>
          <c:w val="0.933623922110273"/>
          <c:h val="0.58459306796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Наличие оглавлений на английском языке в каждом выпуске</c:v>
                </c:pt>
                <c:pt idx="1">
                  <c:v>Наличие метаданных к каждой научной статье на русском языке</c:v>
                </c:pt>
                <c:pt idx="2">
                  <c:v>Наличие данных об организации автора(ов) (аффилиации) на английском языке</c:v>
                </c:pt>
                <c:pt idx="3">
                  <c:v>Наличие списков литературы на латинице (References)</c:v>
                </c:pt>
                <c:pt idx="4">
                  <c:v>Планируется ли издание англоязычного варианта (для русскоязычных журналов, не имеющих англоязычного варианта)?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260.0</c:v>
                </c:pt>
                <c:pt idx="1">
                  <c:v>283.0</c:v>
                </c:pt>
                <c:pt idx="2">
                  <c:v>250.0</c:v>
                </c:pt>
                <c:pt idx="3">
                  <c:v>177.0</c:v>
                </c:pt>
                <c:pt idx="4">
                  <c:v>90.0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E8-45AA-A2BB-54FDB63391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Наличие оглавлений на английском языке в каждом выпуске</c:v>
                </c:pt>
                <c:pt idx="1">
                  <c:v>Наличие метаданных к каждой научной статье на русском языке</c:v>
                </c:pt>
                <c:pt idx="2">
                  <c:v>Наличие данных об организации автора(ов) (аффилиации) на английском языке</c:v>
                </c:pt>
                <c:pt idx="3">
                  <c:v>Наличие списков литературы на латинице (References)</c:v>
                </c:pt>
                <c:pt idx="4">
                  <c:v>Планируется ли издание англоязычного варианта (для русскоязычных журналов, не имеющих англоязычного варианта)?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89.96539792387543</c:v>
                </c:pt>
                <c:pt idx="1">
                  <c:v>97.92387543252576</c:v>
                </c:pt>
                <c:pt idx="2">
                  <c:v>86.50519031141859</c:v>
                </c:pt>
                <c:pt idx="3">
                  <c:v>61.24567474048443</c:v>
                </c:pt>
                <c:pt idx="4">
                  <c:v>31.14186851211073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E8-45AA-A2BB-54FDB6339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5111360"/>
        <c:axId val="1122783792"/>
      </c:barChart>
      <c:catAx>
        <c:axId val="113511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2783792"/>
        <c:crosses val="autoZero"/>
        <c:auto val="1"/>
        <c:lblAlgn val="ctr"/>
        <c:lblOffset val="100"/>
        <c:noMultiLvlLbl val="0"/>
      </c:catAx>
      <c:valAx>
        <c:axId val="112278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511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91273891862724"/>
          <c:y val="0.0418154329420128"/>
          <c:w val="0.933623922110273"/>
          <c:h val="0.749262799423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Наличие самостоятельного сайта журнала на английском языке</c:v>
                </c:pt>
                <c:pt idx="1">
                  <c:v>издательские сведения о журнале % от да IA</c:v>
                </c:pt>
                <c:pt idx="2">
                  <c:v>информацию о подписке на журнал (печатную и/или электронную версии)</c:v>
                </c:pt>
                <c:pt idx="3">
                  <c:v>функция поиска статей из журнала (по авторам, словам из названия)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196.0</c:v>
                </c:pt>
                <c:pt idx="1">
                  <c:v>195.0</c:v>
                </c:pt>
                <c:pt idx="2">
                  <c:v>143.0</c:v>
                </c:pt>
                <c:pt idx="3">
                  <c:v>101.0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E8-45AA-A2BB-54FDB63391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Наличие самостоятельного сайта журнала на английском языке</c:v>
                </c:pt>
                <c:pt idx="1">
                  <c:v>издательские сведения о журнале % от да IA</c:v>
                </c:pt>
                <c:pt idx="2">
                  <c:v>информацию о подписке на журнал (печатную и/или электронную версии)</c:v>
                </c:pt>
                <c:pt idx="3">
                  <c:v>функция поиска статей из журнала (по авторам, словам из названия)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67.82006920415224</c:v>
                </c:pt>
                <c:pt idx="1">
                  <c:v>99.48979591836736</c:v>
                </c:pt>
                <c:pt idx="2">
                  <c:v>72.95918367346938</c:v>
                </c:pt>
                <c:pt idx="3">
                  <c:v>51.53061224489796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E8-45AA-A2BB-54FDB6339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9658688"/>
        <c:axId val="1249425216"/>
      </c:barChart>
      <c:catAx>
        <c:axId val="12596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9425216"/>
        <c:crosses val="autoZero"/>
        <c:auto val="1"/>
        <c:lblAlgn val="ctr"/>
        <c:lblOffset val="100"/>
        <c:noMultiLvlLbl val="0"/>
      </c:catAx>
      <c:valAx>
        <c:axId val="124942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965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988155426469"/>
          <c:y val="0.92890445817877"/>
          <c:w val="0.186799095546746"/>
          <c:h val="0.05614284884514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подписка основного печатного издания для зарубежных подписчиков (в т.ч для подписчиков стран СНГ и дальнего зарубежья)</c:v>
                </c:pt>
                <c:pt idx="1">
                  <c:v>подписка электронного варианта издания или оригинального электронного издания для зарубежных подписчиков (в т.ч для подписчиков стран СНГ и дальнего зарубежья)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93.0</c:v>
                </c:pt>
                <c:pt idx="1">
                  <c:v>45.0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от общего числа журналов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подписка основного печатного издания для зарубежных подписчиков (в т.ч для подписчиков стран СНГ и дальнего зарубежья)</c:v>
                </c:pt>
                <c:pt idx="1">
                  <c:v>подписка электронного варианта издания или оригинального электронного издания для зарубежных подписчиков (в т.ч для подписчиков стран СНГ и дальнего зарубежья)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32.2</c:v>
                </c:pt>
                <c:pt idx="1">
                  <c:v>15.6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4812112"/>
        <c:axId val="1244814432"/>
      </c:barChart>
      <c:catAx>
        <c:axId val="124481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4814432"/>
        <c:crosses val="autoZero"/>
        <c:auto val="1"/>
        <c:lblAlgn val="ctr"/>
        <c:lblOffset val="100"/>
        <c:noMultiLvlLbl val="0"/>
      </c:catAx>
      <c:valAx>
        <c:axId val="124481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481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10890349334647"/>
          <c:y val="0.0315270031756445"/>
          <c:w val="0.933623922110273"/>
          <c:h val="0.749262799423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 процессе рецензирования</c:v>
                </c:pt>
                <c:pt idx="1">
                  <c:v>раздел о соблюдении редакционной этики</c:v>
                </c:pt>
                <c:pt idx="2">
                  <c:v>правила/инструкции для авторов</c:v>
                </c:pt>
                <c:pt idx="3">
                  <c:v>описание политики авторского права и лицензирования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189.0</c:v>
                </c:pt>
                <c:pt idx="1">
                  <c:v>179.0</c:v>
                </c:pt>
                <c:pt idx="2">
                  <c:v>190.0</c:v>
                </c:pt>
                <c:pt idx="3">
                  <c:v>121.0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E8-45AA-A2BB-54FDB63391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 процессе рецензирования</c:v>
                </c:pt>
                <c:pt idx="1">
                  <c:v>раздел о соблюдении редакционной этики</c:v>
                </c:pt>
                <c:pt idx="2">
                  <c:v>правила/инструкции для авторов</c:v>
                </c:pt>
                <c:pt idx="3">
                  <c:v>описание политики авторского права и лицензирования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96.42857142857135</c:v>
                </c:pt>
                <c:pt idx="1">
                  <c:v>91.32653061224477</c:v>
                </c:pt>
                <c:pt idx="2">
                  <c:v>96.93877551020397</c:v>
                </c:pt>
                <c:pt idx="3">
                  <c:v>61.73469387755103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E8-45AA-A2BB-54FDB6339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8969008"/>
        <c:axId val="1528970784"/>
      </c:barChart>
      <c:catAx>
        <c:axId val="152896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8970784"/>
        <c:crosses val="autoZero"/>
        <c:auto val="1"/>
        <c:lblAlgn val="ctr"/>
        <c:lblOffset val="100"/>
        <c:noMultiLvlLbl val="0"/>
      </c:catAx>
      <c:valAx>
        <c:axId val="152897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896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97756768235436"/>
          <c:y val="0.137597218151234"/>
          <c:w val="0.301078167228026"/>
          <c:h val="0.68160756768337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E3-4C2F-AF8B-BE9900A98F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E3-4C2F-AF8B-BE9900A98F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5E3-4C2F-AF8B-BE9900A98F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5E3-4C2F-AF8B-BE9900A98F6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5E3-4C2F-AF8B-BE9900A98F6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5E3-4C2F-AF8B-BE9900A98F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Emerging Sources Citation Index (WOS)</c:v>
                </c:pt>
                <c:pt idx="1">
                  <c:v>ERIH PLUS</c:v>
                </c:pt>
                <c:pt idx="2">
                  <c:v>Google Scholar</c:v>
                </c:pt>
                <c:pt idx="3">
                  <c:v>RePec</c:v>
                </c:pt>
                <c:pt idx="4">
                  <c:v>Ulrich</c:v>
                </c:pt>
                <c:pt idx="5">
                  <c:v>EBSCO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1.0</c:v>
                </c:pt>
                <c:pt idx="1">
                  <c:v>25.0</c:v>
                </c:pt>
                <c:pt idx="2">
                  <c:v>15.0</c:v>
                </c:pt>
                <c:pt idx="3">
                  <c:v>14.0</c:v>
                </c:pt>
                <c:pt idx="4">
                  <c:v>8.0</c:v>
                </c:pt>
                <c:pt idx="5">
                  <c:v>31.0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5E3-4C2F-AF8B-BE9900A98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291289012794162"/>
          <c:y val="0.0682876068119509"/>
          <c:w val="0.36883039288911"/>
          <c:h val="0.5018519355929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0774028052954"/>
          <c:y val="0.0536278138320769"/>
          <c:w val="0.579434363779955"/>
          <c:h val="0.882237435384899"/>
        </c:manualLayout>
      </c:layout>
      <c:pieChart>
        <c:varyColors val="1"/>
        <c:ser>
          <c:idx val="0"/>
          <c:order val="0"/>
          <c:tx>
            <c:strRef>
              <c:f>Лист1!$B$4</c:f>
              <c:strCache>
                <c:ptCount val="1"/>
                <c:pt idx="0">
                  <c:v>4,15%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A8-4EB2-A875-9A5B1F90B5D1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A8-4EB2-A875-9A5B1F90B5D1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A8-4EB2-A875-9A5B1F90B5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Нет DOI </c:v>
                </c:pt>
                <c:pt idx="1">
                  <c:v>Нет информации</c:v>
                </c:pt>
                <c:pt idx="2">
                  <c:v>Есть DOI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0.1903</c:v>
                </c:pt>
                <c:pt idx="1">
                  <c:v>0.7682</c:v>
                </c:pt>
                <c:pt idx="2">
                  <c:v>0.0415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BA8-4EB2-A875-9A5B1F90B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7816866388797"/>
          <c:y val="0.0659993598865417"/>
          <c:w val="0.243945980118249"/>
          <c:h val="0.768850306336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 smtClean="0">
                <a:effectLst/>
              </a:rPr>
              <a:t>Иностранцы в составе РК/РС:  соответствие рекомендациям МБД</a:t>
            </a:r>
            <a:endParaRPr lang="ru-RU" dirty="0" smtClean="0">
              <a:effectLst/>
            </a:endParaRPr>
          </a:p>
          <a:p>
            <a:pPr>
              <a:defRPr/>
            </a:pPr>
            <a:r>
              <a:rPr lang="ru-RU" sz="1800" b="0" i="0" baseline="0" dirty="0" smtClean="0">
                <a:effectLst/>
              </a:rPr>
              <a:t>(доля от 204 журналов)</a:t>
            </a:r>
            <a:endParaRPr lang="ru-RU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0317773135940752"/>
          <c:y val="0.281630670266973"/>
          <c:w val="0.950347947509257"/>
          <c:h val="0.571519468112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редколлегия/ редсовет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соответствие: иностранцев ≧15 %</c:v>
                </c:pt>
                <c:pt idx="1">
                  <c:v>нижняя граница:  иностранцев ≧ 10 % - 15 %</c:v>
                </c:pt>
                <c:pt idx="2">
                  <c:v>несоответствие: иностранцев ﹤10%, но﹥0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44.6</c:v>
                </c:pt>
                <c:pt idx="1">
                  <c:v>10.7</c:v>
                </c:pt>
                <c:pt idx="2">
                  <c:v>44.7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редколлегия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соответствие: иностранцев ≧15 %</c:v>
                </c:pt>
                <c:pt idx="1">
                  <c:v>нижняя граница:  иностранцев ≧ 10 % - 15 %</c:v>
                </c:pt>
                <c:pt idx="2">
                  <c:v>несоответствие: иностранцев ﹤10%, но﹥0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24.2</c:v>
                </c:pt>
                <c:pt idx="1">
                  <c:v>4.5</c:v>
                </c:pt>
                <c:pt idx="2">
                  <c:v>72.3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редсовет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соответствие: иностранцев ≧15 %</c:v>
                </c:pt>
                <c:pt idx="1">
                  <c:v>нижняя граница:  иностранцев ≧ 10 % - 15 %</c:v>
                </c:pt>
                <c:pt idx="2">
                  <c:v>несоответствие: иностранцев ﹤10%, но﹥0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30.3</c:v>
                </c:pt>
                <c:pt idx="1">
                  <c:v>4.5</c:v>
                </c:pt>
                <c:pt idx="2">
                  <c:v>65.2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37028416"/>
        <c:axId val="1134863472"/>
      </c:barChart>
      <c:catAx>
        <c:axId val="113702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4863472"/>
        <c:crossesAt val="0.0"/>
        <c:auto val="0"/>
        <c:lblAlgn val="ctr"/>
        <c:lblOffset val="100"/>
        <c:noMultiLvlLbl val="0"/>
      </c:catAx>
      <c:valAx>
        <c:axId val="1134863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113702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2371277249398"/>
          <c:y val="0.20537259236169"/>
          <c:w val="0.743201773899722"/>
          <c:h val="0.06021960915388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8668631906086"/>
          <c:y val="0.050090279346494"/>
          <c:w val="0.70787336284457"/>
          <c:h val="0.8563312788577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68-4877-B3B7-6A1E2C1052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68-4877-B3B7-6A1E2C1052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68-4877-B3B7-6A1E2C1052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68-4877-B3B7-6A1E2C1052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568-4877-B3B7-6A1E2C10529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568-4877-B3B7-6A1E2C10529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568-4877-B3B7-6A1E2C10529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568-4877-B3B7-6A1E2C10529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568-4877-B3B7-6A1E2C10529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568-4877-B3B7-6A1E2C10529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568-4877-B3B7-6A1E2C10529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568-4877-B3B7-6A1E2C10529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568-4877-B3B7-6A1E2C10529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568-4877-B3B7-6A1E2C105296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A568-4877-B3B7-6A1E2C105296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A568-4877-B3B7-6A1E2C105296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A568-4877-B3B7-6A1E2C105296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A568-4877-B3B7-6A1E2C105296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A568-4877-B3B7-6A1E2C105296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A568-4877-B3B7-6A1E2C105296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A568-4877-B3B7-6A1E2C105296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A568-4877-B3B7-6A1E2C105296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A568-4877-B3B7-6A1E2C105296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A568-4877-B3B7-6A1E2C105296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A568-4877-B3B7-6A1E2C105296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A568-4877-B3B7-6A1E2C105296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A568-4877-B3B7-6A1E2C105296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A568-4877-B3B7-6A1E2C105296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A568-4877-B3B7-6A1E2C105296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A568-4877-B3B7-6A1E2C105296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A568-4877-B3B7-6A1E2C105296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A568-4877-B3B7-6A1E2C105296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A568-4877-B3B7-6A1E2C105296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A568-4877-B3B7-6A1E2C105296}"/>
              </c:ext>
            </c:extLst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5-A568-4877-B3B7-6A1E2C105296}"/>
              </c:ext>
            </c:extLst>
          </c:dPt>
          <c:dPt>
            <c:idx val="35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7-A568-4877-B3B7-6A1E2C105296}"/>
              </c:ext>
            </c:extLst>
          </c:dPt>
          <c:dPt>
            <c:idx val="36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A568-4877-B3B7-6A1E2C105296}"/>
              </c:ext>
            </c:extLst>
          </c:dPt>
          <c:dPt>
            <c:idx val="37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B-A568-4877-B3B7-6A1E2C105296}"/>
              </c:ext>
            </c:extLst>
          </c:dPt>
          <c:dPt>
            <c:idx val="38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D-A568-4877-B3B7-6A1E2C105296}"/>
              </c:ext>
            </c:extLst>
          </c:dPt>
          <c:dPt>
            <c:idx val="39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F-A568-4877-B3B7-6A1E2C105296}"/>
              </c:ext>
            </c:extLst>
          </c:dPt>
          <c:dPt>
            <c:idx val="40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1-A568-4877-B3B7-6A1E2C105296}"/>
              </c:ext>
            </c:extLst>
          </c:dPt>
          <c:dPt>
            <c:idx val="41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3-A568-4877-B3B7-6A1E2C105296}"/>
              </c:ext>
            </c:extLst>
          </c:dPt>
          <c:dPt>
            <c:idx val="42"/>
            <c:bubble3D val="0"/>
            <c:spPr>
              <a:solidFill>
                <a:schemeClr val="accent1">
                  <a:lumMod val="7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5-A568-4877-B3B7-6A1E2C105296}"/>
              </c:ext>
            </c:extLst>
          </c:dPt>
          <c:dPt>
            <c:idx val="43"/>
            <c:bubble3D val="0"/>
            <c:spPr>
              <a:solidFill>
                <a:schemeClr val="accent2">
                  <a:lumMod val="7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7-A568-4877-B3B7-6A1E2C105296}"/>
              </c:ext>
            </c:extLst>
          </c:dPt>
          <c:dPt>
            <c:idx val="44"/>
            <c:bubble3D val="0"/>
            <c:spPr>
              <a:solidFill>
                <a:schemeClr val="accent3">
                  <a:lumMod val="7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9-A568-4877-B3B7-6A1E2C105296}"/>
              </c:ext>
            </c:extLst>
          </c:dPt>
          <c:dPt>
            <c:idx val="45"/>
            <c:bubble3D val="0"/>
            <c:spPr>
              <a:solidFill>
                <a:schemeClr val="accent4">
                  <a:lumMod val="7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B-A568-4877-B3B7-6A1E2C105296}"/>
              </c:ext>
            </c:extLst>
          </c:dPt>
          <c:dPt>
            <c:idx val="46"/>
            <c:bubble3D val="0"/>
            <c:spPr>
              <a:solidFill>
                <a:schemeClr val="accent5">
                  <a:lumMod val="7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D-A568-4877-B3B7-6A1E2C105296}"/>
              </c:ext>
            </c:extLst>
          </c:dPt>
          <c:dPt>
            <c:idx val="47"/>
            <c:bubble3D val="0"/>
            <c:spPr>
              <a:solidFill>
                <a:schemeClr val="accent6">
                  <a:lumMod val="7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F-A568-4877-B3B7-6A1E2C105296}"/>
              </c:ext>
            </c:extLst>
          </c:dPt>
          <c:dPt>
            <c:idx val="48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1-A568-4877-B3B7-6A1E2C105296}"/>
              </c:ext>
            </c:extLst>
          </c:dPt>
          <c:dPt>
            <c:idx val="49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3-A568-4877-B3B7-6A1E2C105296}"/>
              </c:ext>
            </c:extLst>
          </c:dPt>
          <c:dPt>
            <c:idx val="50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5-A568-4877-B3B7-6A1E2C105296}"/>
              </c:ext>
            </c:extLst>
          </c:dPt>
          <c:dPt>
            <c:idx val="51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7-A568-4877-B3B7-6A1E2C105296}"/>
              </c:ext>
            </c:extLst>
          </c:dPt>
          <c:dPt>
            <c:idx val="52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9-A568-4877-B3B7-6A1E2C105296}"/>
              </c:ext>
            </c:extLst>
          </c:dPt>
          <c:dPt>
            <c:idx val="53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B-A568-4877-B3B7-6A1E2C105296}"/>
              </c:ext>
            </c:extLst>
          </c:dPt>
          <c:dPt>
            <c:idx val="54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D-A568-4877-B3B7-6A1E2C105296}"/>
              </c:ext>
            </c:extLst>
          </c:dPt>
          <c:dPt>
            <c:idx val="55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F-A568-4877-B3B7-6A1E2C105296}"/>
              </c:ext>
            </c:extLst>
          </c:dPt>
          <c:dPt>
            <c:idx val="56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1-A568-4877-B3B7-6A1E2C105296}"/>
              </c:ext>
            </c:extLst>
          </c:dPt>
          <c:dPt>
            <c:idx val="57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3-A568-4877-B3B7-6A1E2C105296}"/>
              </c:ext>
            </c:extLst>
          </c:dPt>
          <c:dPt>
            <c:idx val="58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5-A568-4877-B3B7-6A1E2C105296}"/>
              </c:ext>
            </c:extLst>
          </c:dPt>
          <c:dPt>
            <c:idx val="59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7-A568-4877-B3B7-6A1E2C105296}"/>
              </c:ext>
            </c:extLst>
          </c:dPt>
          <c:dPt>
            <c:idx val="6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9-A568-4877-B3B7-6A1E2C105296}"/>
              </c:ext>
            </c:extLst>
          </c:dPt>
          <c:dPt>
            <c:idx val="61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B-A568-4877-B3B7-6A1E2C105296}"/>
              </c:ext>
            </c:extLst>
          </c:dPt>
          <c:dPt>
            <c:idx val="62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D-A568-4877-B3B7-6A1E2C105296}"/>
              </c:ext>
            </c:extLst>
          </c:dPt>
          <c:dPt>
            <c:idx val="63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F-A568-4877-B3B7-6A1E2C105296}"/>
              </c:ext>
            </c:extLst>
          </c:dPt>
          <c:dPt>
            <c:idx val="6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1-A568-4877-B3B7-6A1E2C105296}"/>
              </c:ext>
            </c:extLst>
          </c:dPt>
          <c:dPt>
            <c:idx val="6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3-A568-4877-B3B7-6A1E2C105296}"/>
              </c:ext>
            </c:extLst>
          </c:dPt>
          <c:dPt>
            <c:idx val="6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5-A568-4877-B3B7-6A1E2C105296}"/>
              </c:ext>
            </c:extLst>
          </c:dPt>
          <c:dPt>
            <c:idx val="67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7-A568-4877-B3B7-6A1E2C105296}"/>
              </c:ext>
            </c:extLst>
          </c:dPt>
          <c:dPt>
            <c:idx val="68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9-A568-4877-B3B7-6A1E2C105296}"/>
              </c:ext>
            </c:extLst>
          </c:dPt>
          <c:dPt>
            <c:idx val="69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B-A568-4877-B3B7-6A1E2C105296}"/>
              </c:ext>
            </c:extLst>
          </c:dPt>
          <c:dPt>
            <c:idx val="7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D-A568-4877-B3B7-6A1E2C105296}"/>
              </c:ext>
            </c:extLst>
          </c:dPt>
          <c:dPt>
            <c:idx val="71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F-A568-4877-B3B7-6A1E2C105296}"/>
              </c:ext>
            </c:extLst>
          </c:dPt>
          <c:dPt>
            <c:idx val="72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1-A568-4877-B3B7-6A1E2C105296}"/>
              </c:ext>
            </c:extLst>
          </c:dPt>
          <c:dPt>
            <c:idx val="73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3-A568-4877-B3B7-6A1E2C105296}"/>
              </c:ext>
            </c:extLst>
          </c:dPt>
          <c:dPt>
            <c:idx val="74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5-A568-4877-B3B7-6A1E2C105296}"/>
              </c:ext>
            </c:extLst>
          </c:dPt>
          <c:dPt>
            <c:idx val="75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7-A568-4877-B3B7-6A1E2C105296}"/>
              </c:ext>
            </c:extLst>
          </c:dPt>
          <c:dPt>
            <c:idx val="76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9-A568-4877-B3B7-6A1E2C105296}"/>
              </c:ext>
            </c:extLst>
          </c:dPt>
          <c:dPt>
            <c:idx val="77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B-A568-4877-B3B7-6A1E2C105296}"/>
              </c:ext>
            </c:extLst>
          </c:dPt>
          <c:dPt>
            <c:idx val="78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D-A568-4877-B3B7-6A1E2C105296}"/>
              </c:ext>
            </c:extLst>
          </c:dPt>
          <c:dPt>
            <c:idx val="79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F-A568-4877-B3B7-6A1E2C105296}"/>
              </c:ext>
            </c:extLst>
          </c:dPt>
          <c:dPt>
            <c:idx val="8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1-A568-4877-B3B7-6A1E2C105296}"/>
              </c:ext>
            </c:extLst>
          </c:dPt>
          <c:dPt>
            <c:idx val="8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3-A568-4877-B3B7-6A1E2C105296}"/>
              </c:ext>
            </c:extLst>
          </c:dPt>
          <c:dPt>
            <c:idx val="8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5-A568-4877-B3B7-6A1E2C105296}"/>
              </c:ext>
            </c:extLst>
          </c:dPt>
          <c:dPt>
            <c:idx val="8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7-A568-4877-B3B7-6A1E2C105296}"/>
              </c:ext>
            </c:extLst>
          </c:dPt>
          <c:dPt>
            <c:idx val="84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9-A568-4877-B3B7-6A1E2C105296}"/>
              </c:ext>
            </c:extLst>
          </c:dPt>
          <c:dPt>
            <c:idx val="85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B-A568-4877-B3B7-6A1E2C105296}"/>
              </c:ext>
            </c:extLst>
          </c:dPt>
          <c:dPt>
            <c:idx val="86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D-A568-4877-B3B7-6A1E2C105296}"/>
              </c:ext>
            </c:extLst>
          </c:dPt>
          <c:dPt>
            <c:idx val="87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F-A568-4877-B3B7-6A1E2C105296}"/>
              </c:ext>
            </c:extLst>
          </c:dPt>
          <c:dPt>
            <c:idx val="88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1-A568-4877-B3B7-6A1E2C105296}"/>
              </c:ext>
            </c:extLst>
          </c:dPt>
          <c:dPt>
            <c:idx val="89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3-A568-4877-B3B7-6A1E2C105296}"/>
              </c:ext>
            </c:extLst>
          </c:dPt>
          <c:dPt>
            <c:idx val="90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5-A568-4877-B3B7-6A1E2C105296}"/>
              </c:ext>
            </c:extLst>
          </c:dPt>
          <c:dPt>
            <c:idx val="91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7-A568-4877-B3B7-6A1E2C105296}"/>
              </c:ext>
            </c:extLst>
          </c:dPt>
          <c:dPt>
            <c:idx val="92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9-A568-4877-B3B7-6A1E2C105296}"/>
              </c:ext>
            </c:extLst>
          </c:dPt>
          <c:dPt>
            <c:idx val="93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B-A568-4877-B3B7-6A1E2C105296}"/>
              </c:ext>
            </c:extLst>
          </c:dPt>
          <c:dPt>
            <c:idx val="94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D-A568-4877-B3B7-6A1E2C105296}"/>
              </c:ext>
            </c:extLst>
          </c:dPt>
          <c:dPt>
            <c:idx val="95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F-A568-4877-B3B7-6A1E2C105296}"/>
              </c:ext>
            </c:extLst>
          </c:dPt>
          <c:dPt>
            <c:idx val="96"/>
            <c:bubble3D val="0"/>
            <c:spPr>
              <a:solidFill>
                <a:schemeClr val="accent1">
                  <a:lumMod val="7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1-A568-4877-B3B7-6A1E2C105296}"/>
              </c:ext>
            </c:extLst>
          </c:dPt>
          <c:dPt>
            <c:idx val="97"/>
            <c:bubble3D val="0"/>
            <c:spPr>
              <a:solidFill>
                <a:schemeClr val="accent2">
                  <a:lumMod val="7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3-A568-4877-B3B7-6A1E2C105296}"/>
              </c:ext>
            </c:extLst>
          </c:dPt>
          <c:dPt>
            <c:idx val="98"/>
            <c:bubble3D val="0"/>
            <c:spPr>
              <a:solidFill>
                <a:schemeClr val="accent3">
                  <a:lumMod val="7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5-A568-4877-B3B7-6A1E2C105296}"/>
              </c:ext>
            </c:extLst>
          </c:dPt>
          <c:dPt>
            <c:idx val="99"/>
            <c:bubble3D val="0"/>
            <c:spPr>
              <a:solidFill>
                <a:schemeClr val="accent4">
                  <a:lumMod val="7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7-A568-4877-B3B7-6A1E2C105296}"/>
              </c:ext>
            </c:extLst>
          </c:dPt>
          <c:dPt>
            <c:idx val="100"/>
            <c:bubble3D val="0"/>
            <c:spPr>
              <a:solidFill>
                <a:schemeClr val="accent5">
                  <a:lumMod val="7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9-A568-4877-B3B7-6A1E2C105296}"/>
              </c:ext>
            </c:extLst>
          </c:dPt>
          <c:dPt>
            <c:idx val="101"/>
            <c:bubble3D val="0"/>
            <c:spPr>
              <a:solidFill>
                <a:schemeClr val="accent6">
                  <a:lumMod val="7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B-A568-4877-B3B7-6A1E2C105296}"/>
              </c:ext>
            </c:extLst>
          </c:dPt>
          <c:dPt>
            <c:idx val="102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CD-A568-4877-B3B7-6A1E2C1052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CC-BY</c:v>
                </c:pt>
                <c:pt idx="1">
                  <c:v>CC-BY-SA</c:v>
                </c:pt>
                <c:pt idx="2">
                  <c:v>CC-BY-NC</c:v>
                </c:pt>
                <c:pt idx="3">
                  <c:v>CC-BY-ND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13.0</c:v>
                </c:pt>
                <c:pt idx="1">
                  <c:v>1.0</c:v>
                </c:pt>
                <c:pt idx="2">
                  <c:v>1.0</c:v>
                </c:pt>
                <c:pt idx="3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CE-A568-4877-B3B7-6A1E2C1052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0-A568-4877-B3B7-6A1E2C1052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2-A568-4877-B3B7-6A1E2C1052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4-A568-4877-B3B7-6A1E2C1052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D6-A568-4877-B3B7-6A1E2C105296}"/>
              </c:ext>
            </c:extLst>
          </c:dPt>
          <c:cat>
            <c:strRef>
              <c:f>Лист1!$A$2:$A$5</c:f>
              <c:strCache>
                <c:ptCount val="4"/>
                <c:pt idx="0">
                  <c:v>CC-BY</c:v>
                </c:pt>
                <c:pt idx="1">
                  <c:v>CC-BY-SA</c:v>
                </c:pt>
                <c:pt idx="2">
                  <c:v>CC-BY-NC</c:v>
                </c:pt>
                <c:pt idx="3">
                  <c:v>CC-BY-ND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D7-A568-4877-B3B7-6A1E2C105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808712085031373"/>
          <c:y val="0.0806868707698774"/>
          <c:w val="0.199898473511707"/>
          <c:h val="0.6502412887535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10890349334647"/>
          <c:y val="0.0315270031756445"/>
          <c:w val="0.933623922110273"/>
          <c:h val="0.749262799423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 процессе рецензирования</c:v>
                </c:pt>
                <c:pt idx="1">
                  <c:v>раздел о соблюдении редакционной этики</c:v>
                </c:pt>
                <c:pt idx="2">
                  <c:v>правила/инструкции для авторов</c:v>
                </c:pt>
                <c:pt idx="3">
                  <c:v>описание политики авторского права и лицензирования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189.0</c:v>
                </c:pt>
                <c:pt idx="1">
                  <c:v>179.0</c:v>
                </c:pt>
                <c:pt idx="2">
                  <c:v>190.0</c:v>
                </c:pt>
                <c:pt idx="3">
                  <c:v>121.0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91-433D-A6F1-26F90ABE5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7663520"/>
        <c:axId val="1247665296"/>
      </c:barChart>
      <c:catAx>
        <c:axId val="124766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7665296"/>
        <c:crosses val="autoZero"/>
        <c:auto val="1"/>
        <c:lblAlgn val="ctr"/>
        <c:lblOffset val="100"/>
        <c:noMultiLvlLbl val="0"/>
      </c:catAx>
      <c:valAx>
        <c:axId val="124766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766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 smtClean="0"/>
              <a:t>Страновое</a:t>
            </a:r>
            <a:r>
              <a:rPr lang="ru-RU" dirty="0" smtClean="0"/>
              <a:t> разнообразие Редколлегия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035237438178218"/>
          <c:y val="0.259757392565836"/>
          <c:w val="0.536929603518498"/>
          <c:h val="0.588427754992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СНГ</c:v>
                </c:pt>
                <c:pt idx="1">
                  <c:v>Бывшего соцлагеря</c:v>
                </c:pt>
                <c:pt idx="2">
                  <c:v>США/ Канада</c:v>
                </c:pt>
                <c:pt idx="3">
                  <c:v>Зап. Европа</c:v>
                </c:pt>
                <c:pt idx="4">
                  <c:v>Азии/ Африки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40.5</c:v>
                </c:pt>
                <c:pt idx="1">
                  <c:v>25.3</c:v>
                </c:pt>
                <c:pt idx="2">
                  <c:v>16.5</c:v>
                </c:pt>
                <c:pt idx="3">
                  <c:v>12.2</c:v>
                </c:pt>
                <c:pt idx="4">
                  <c:v>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1939000410285"/>
          <c:y val="0.425692014398415"/>
          <c:w val="0.358681638875913"/>
          <c:h val="0.2990346707470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 err="1" smtClean="0">
                <a:effectLst/>
              </a:rPr>
              <a:t>Страновое</a:t>
            </a:r>
            <a:r>
              <a:rPr lang="ru-RU" sz="1800" b="0" i="0" baseline="0" dirty="0" smtClean="0">
                <a:effectLst/>
              </a:rPr>
              <a:t> разнообразие </a:t>
            </a:r>
          </a:p>
          <a:p>
            <a:pPr>
              <a:defRPr/>
            </a:pPr>
            <a:r>
              <a:rPr lang="ru-RU" sz="1800" b="0" i="0" baseline="0" dirty="0" smtClean="0">
                <a:effectLst/>
              </a:rPr>
              <a:t>Редсовет</a:t>
            </a:r>
            <a:endParaRPr lang="ru-RU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0757018198975855"/>
          <c:y val="0.278571074963663"/>
          <c:w val="0.510684154993791"/>
          <c:h val="0.5997396839790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СНГ</c:v>
                </c:pt>
                <c:pt idx="1">
                  <c:v>Бывшего соцлагеря</c:v>
                </c:pt>
                <c:pt idx="2">
                  <c:v>США/ Канада</c:v>
                </c:pt>
                <c:pt idx="3">
                  <c:v>Зап. Европа</c:v>
                </c:pt>
                <c:pt idx="4">
                  <c:v>Азии/ Африки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0.484</c:v>
                </c:pt>
                <c:pt idx="1">
                  <c:v>0.353</c:v>
                </c:pt>
                <c:pt idx="2" formatCode="0%">
                  <c:v>0.19</c:v>
                </c:pt>
                <c:pt idx="3">
                  <c:v>0.478</c:v>
                </c:pt>
                <c:pt idx="4" formatCode="0%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2936158849531"/>
          <c:y val="0.397707723239791"/>
          <c:w val="0.335962444168483"/>
          <c:h val="0.3019453374600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Доля статей  годового комплекта журнала, в рецензировании</a:t>
            </a:r>
            <a:r>
              <a:rPr lang="ru-RU" baseline="0" dirty="0" smtClean="0"/>
              <a:t> которых принимали участие иностранные члены РК</a:t>
            </a:r>
            <a:r>
              <a:rPr lang="ru-RU" dirty="0" smtClean="0"/>
              <a:t> 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0603412906437106"/>
          <c:y val="0.316824260091871"/>
          <c:w val="0.568683663105682"/>
          <c:h val="0.61471305072604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статей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от 6 до 10 % от общего числа статей</c:v>
                </c:pt>
                <c:pt idx="1">
                  <c:v>от 0 до 5 % от общего числа статей</c:v>
                </c:pt>
                <c:pt idx="2">
                  <c:v>от 11 до 25 % от общего числа статей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35.3</c:v>
                </c:pt>
                <c:pt idx="1">
                  <c:v>44.2</c:v>
                </c:pt>
                <c:pt idx="2">
                  <c:v>26.5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Доля</a:t>
            </a:r>
            <a:r>
              <a:rPr lang="ru-RU" baseline="0" dirty="0" smtClean="0"/>
              <a:t> журналов, в которых иностранцы из числа РК принимают участие в рецензировании статей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0770559643869851"/>
          <c:y val="0.275869351068828"/>
          <c:w val="0.494951598281919"/>
          <c:h val="0.6316534851497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0E-4DF6-A49B-8A9BC1FF19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0E-4DF6-A49B-8A9BC1FF19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0E-4DF6-A49B-8A9BC1FF19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C0E-4DF6-A49B-8A9BC1FF19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C0E-4DF6-A49B-8A9BC1FF19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нет рецензирования иностранцами</c:v>
                </c:pt>
                <c:pt idx="1">
                  <c:v>от 0 до 15%</c:v>
                </c:pt>
                <c:pt idx="2">
                  <c:v>от 15% до 30%</c:v>
                </c:pt>
                <c:pt idx="3">
                  <c:v>более 30%</c:v>
                </c:pt>
                <c:pt idx="4">
                  <c:v>неизвестно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56.0</c:v>
                </c:pt>
                <c:pt idx="1">
                  <c:v>33.3</c:v>
                </c:pt>
                <c:pt idx="2">
                  <c:v>5.0</c:v>
                </c:pt>
                <c:pt idx="3">
                  <c:v>3.0</c:v>
                </c:pt>
                <c:pt idx="4">
                  <c:v>1.38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80-4B0E-A5AD-8F528440851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C1-4631-A8E0-A960AC6C5064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C1-4631-A8E0-A960AC6C5064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C1-4631-A8E0-A960AC6C50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Наличие переводной версии (на английский язык)</c:v>
                </c:pt>
                <c:pt idx="1">
                  <c:v>Нет</c:v>
                </c:pt>
                <c:pt idx="2">
                  <c:v>Не известно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8.0</c:v>
                </c:pt>
                <c:pt idx="1">
                  <c:v>263.0</c:v>
                </c:pt>
                <c:pt idx="2">
                  <c:v>18.0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BC1-4631-A8E0-A960AC6C50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BC1-4631-A8E0-A960AC6C50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BC1-4631-A8E0-A960AC6C50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BC1-4631-A8E0-A960AC6C5064}"/>
              </c:ext>
            </c:extLst>
          </c:dPt>
          <c:cat>
            <c:strRef>
              <c:f>Лист1!$A$2:$A$4</c:f>
              <c:strCache>
                <c:ptCount val="3"/>
                <c:pt idx="0">
                  <c:v>Наличие переводной версии (на английский язык)</c:v>
                </c:pt>
                <c:pt idx="1">
                  <c:v>Нет</c:v>
                </c:pt>
                <c:pt idx="2">
                  <c:v>Не известно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BC1-4631-A8E0-A960AC6C5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10890349334647"/>
          <c:y val="0.0315270031756445"/>
          <c:w val="0.933623922110273"/>
          <c:h val="0.749262799423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да, 100%</c:v>
                </c:pt>
                <c:pt idx="1">
                  <c:v>да, 10-30%</c:v>
                </c:pt>
                <c:pt idx="2">
                  <c:v>да, больше 50%</c:v>
                </c:pt>
                <c:pt idx="3">
                  <c:v>да, меньше 10%</c:v>
                </c:pt>
                <c:pt idx="4">
                  <c:v>нет, только на русском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5.0</c:v>
                </c:pt>
                <c:pt idx="1">
                  <c:v>19.0</c:v>
                </c:pt>
                <c:pt idx="2">
                  <c:v>4.0</c:v>
                </c:pt>
                <c:pt idx="3">
                  <c:v>114.0</c:v>
                </c:pt>
                <c:pt idx="4">
                  <c:v>147.0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5E-480A-A9AE-CCB7545FEB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да, 100%</c:v>
                </c:pt>
                <c:pt idx="1">
                  <c:v>да, 10-30%</c:v>
                </c:pt>
                <c:pt idx="2">
                  <c:v>да, больше 50%</c:v>
                </c:pt>
                <c:pt idx="3">
                  <c:v>да, меньше 10%</c:v>
                </c:pt>
                <c:pt idx="4">
                  <c:v>нет, только на русском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1.730103806228374</c:v>
                </c:pt>
                <c:pt idx="1">
                  <c:v>6.57439446366782</c:v>
                </c:pt>
                <c:pt idx="2">
                  <c:v>1.3840830449827</c:v>
                </c:pt>
                <c:pt idx="3">
                  <c:v>39.4463667820069</c:v>
                </c:pt>
                <c:pt idx="4">
                  <c:v>50.8650519031142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5E-480A-A9AE-CCB7545FE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2132912"/>
        <c:axId val="1146055664"/>
      </c:barChart>
      <c:catAx>
        <c:axId val="124213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6055664"/>
        <c:crosses val="autoZero"/>
        <c:auto val="1"/>
        <c:lblAlgn val="ctr"/>
        <c:lblOffset val="100"/>
        <c:noMultiLvlLbl val="0"/>
      </c:catAx>
      <c:valAx>
        <c:axId val="114605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213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 Формирование</a:t>
            </a:r>
            <a:r>
              <a:rPr lang="ru-RU" baseline="0" dirty="0" smtClean="0"/>
              <a:t> портфеля статей: географическая </a:t>
            </a:r>
            <a:r>
              <a:rPr lang="ru-RU" baseline="0" dirty="0" err="1" smtClean="0"/>
              <a:t>распределенность</a:t>
            </a:r>
            <a:r>
              <a:rPr lang="ru-RU" baseline="0" dirty="0" smtClean="0"/>
              <a:t> авторов  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0260988468848653"/>
          <c:y val="0.241289414447409"/>
          <c:w val="0.582272613599619"/>
          <c:h val="0.6885135876093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статьи "домашних" авторов </c:v>
                </c:pt>
                <c:pt idx="1">
                  <c:v>статьи авторов из других организаций России</c:v>
                </c:pt>
                <c:pt idx="2">
                  <c:v>статьи авторов из других стран 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28.0</c:v>
                </c:pt>
                <c:pt idx="1">
                  <c:v>65.0</c:v>
                </c:pt>
                <c:pt idx="2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B44985-1742-7C49-A099-E31551D601FE}" type="doc">
      <dgm:prSet loTypeId="urn:microsoft.com/office/officeart/2005/8/layout/list1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9A15FDF-C024-AE46-8176-410B29B1CC9E}">
      <dgm:prSet phldrT="[Текст]" custT="1"/>
      <dgm:spPr/>
      <dgm:t>
        <a:bodyPr/>
        <a:lstStyle/>
        <a:p>
          <a:r>
            <a:rPr lang="ru-RU" sz="1600" dirty="0" smtClean="0"/>
            <a:t>Анкетирование АНРИ: особенности полученных данных </a:t>
          </a:r>
          <a:endParaRPr lang="ru-RU" sz="1600" dirty="0"/>
        </a:p>
      </dgm:t>
    </dgm:pt>
    <dgm:pt modelId="{13D500D5-899B-5C4D-8576-9D989430C174}" type="parTrans" cxnId="{D7BCDD7C-89CC-FC49-B423-F5CD00F65398}">
      <dgm:prSet/>
      <dgm:spPr/>
      <dgm:t>
        <a:bodyPr/>
        <a:lstStyle/>
        <a:p>
          <a:endParaRPr lang="ru-RU"/>
        </a:p>
      </dgm:t>
    </dgm:pt>
    <dgm:pt modelId="{53BEB7AF-0F1A-3A45-83FD-56C9F7C8692B}" type="sibTrans" cxnId="{D7BCDD7C-89CC-FC49-B423-F5CD00F65398}">
      <dgm:prSet/>
      <dgm:spPr/>
      <dgm:t>
        <a:bodyPr/>
        <a:lstStyle/>
        <a:p>
          <a:endParaRPr lang="ru-RU"/>
        </a:p>
      </dgm:t>
    </dgm:pt>
    <dgm:pt modelId="{60B8FD5C-FC82-664A-AA9E-6602B9AB32AB}">
      <dgm:prSet phldrT="[Текст]" custT="1"/>
      <dgm:spPr/>
      <dgm:t>
        <a:bodyPr/>
        <a:lstStyle/>
        <a:p>
          <a:r>
            <a:rPr lang="ru-RU" sz="1600" dirty="0" smtClean="0"/>
            <a:t>Интернационализация: чем измерить? (особенности </a:t>
          </a:r>
          <a:r>
            <a:rPr lang="ru-RU" sz="1400" dirty="0" smtClean="0"/>
            <a:t>методологии</a:t>
          </a:r>
          <a:r>
            <a:rPr lang="ru-RU" sz="1600" dirty="0" smtClean="0"/>
            <a:t> и критерии оценки)</a:t>
          </a:r>
          <a:endParaRPr lang="ru-RU" sz="1600" dirty="0"/>
        </a:p>
      </dgm:t>
    </dgm:pt>
    <dgm:pt modelId="{65E52D41-2E50-DD49-8FFE-7777877FE201}" type="parTrans" cxnId="{4878EA12-A64B-9440-93A4-55665A5A4185}">
      <dgm:prSet/>
      <dgm:spPr/>
      <dgm:t>
        <a:bodyPr/>
        <a:lstStyle/>
        <a:p>
          <a:endParaRPr lang="ru-RU"/>
        </a:p>
      </dgm:t>
    </dgm:pt>
    <dgm:pt modelId="{A7D6D10D-66EC-E241-8C84-9D88A54CDEB9}" type="sibTrans" cxnId="{4878EA12-A64B-9440-93A4-55665A5A4185}">
      <dgm:prSet/>
      <dgm:spPr/>
      <dgm:t>
        <a:bodyPr/>
        <a:lstStyle/>
        <a:p>
          <a:endParaRPr lang="ru-RU"/>
        </a:p>
      </dgm:t>
    </dgm:pt>
    <dgm:pt modelId="{184D1532-4DB8-4044-B341-7B0D80BFCC90}">
      <dgm:prSet phldrT="[Текст]" custT="1"/>
      <dgm:spPr/>
      <dgm:t>
        <a:bodyPr/>
        <a:lstStyle/>
        <a:p>
          <a:r>
            <a:rPr lang="ru-RU" sz="1600" dirty="0" smtClean="0"/>
            <a:t>Данные по критериям</a:t>
          </a:r>
          <a:endParaRPr lang="ru-RU" sz="1600" dirty="0"/>
        </a:p>
      </dgm:t>
    </dgm:pt>
    <dgm:pt modelId="{257905B5-FD5B-6542-9B2F-5E0312DA68E3}" type="parTrans" cxnId="{E6988B54-2696-DA46-A8D7-A72189B01123}">
      <dgm:prSet/>
      <dgm:spPr/>
      <dgm:t>
        <a:bodyPr/>
        <a:lstStyle/>
        <a:p>
          <a:endParaRPr lang="ru-RU"/>
        </a:p>
      </dgm:t>
    </dgm:pt>
    <dgm:pt modelId="{8EF78A9F-2460-734A-BF62-D58621E3068D}" type="sibTrans" cxnId="{E6988B54-2696-DA46-A8D7-A72189B01123}">
      <dgm:prSet/>
      <dgm:spPr/>
      <dgm:t>
        <a:bodyPr/>
        <a:lstStyle/>
        <a:p>
          <a:endParaRPr lang="ru-RU"/>
        </a:p>
      </dgm:t>
    </dgm:pt>
    <dgm:pt modelId="{C036D12D-4976-184D-BB98-3F4508997E4F}">
      <dgm:prSet phldrT="[Текст]" custT="1"/>
      <dgm:spPr/>
      <dgm:t>
        <a:bodyPr/>
        <a:lstStyle/>
        <a:p>
          <a:r>
            <a:rPr lang="ru-RU" sz="1600" dirty="0" smtClean="0"/>
            <a:t>Особенности </a:t>
          </a:r>
          <a:r>
            <a:rPr lang="ru-RU" sz="1600" dirty="0" smtClean="0"/>
            <a:t>и проблемы интернационализации </a:t>
          </a:r>
          <a:r>
            <a:rPr lang="ru-RU" sz="1600" dirty="0" smtClean="0"/>
            <a:t>в срезе полученных данных</a:t>
          </a:r>
          <a:endParaRPr lang="ru-RU" sz="1600" dirty="0"/>
        </a:p>
      </dgm:t>
    </dgm:pt>
    <dgm:pt modelId="{8D1C9FD2-4AE7-7B41-8A89-34A9B64F2A06}" type="parTrans" cxnId="{ABC84898-0CDE-0547-9397-8CBDDF1240C1}">
      <dgm:prSet/>
      <dgm:spPr/>
      <dgm:t>
        <a:bodyPr/>
        <a:lstStyle/>
        <a:p>
          <a:endParaRPr lang="ru-RU"/>
        </a:p>
      </dgm:t>
    </dgm:pt>
    <dgm:pt modelId="{A3321329-9A1D-074A-B3A8-349B2F2186F0}" type="sibTrans" cxnId="{ABC84898-0CDE-0547-9397-8CBDDF1240C1}">
      <dgm:prSet/>
      <dgm:spPr/>
      <dgm:t>
        <a:bodyPr/>
        <a:lstStyle/>
        <a:p>
          <a:endParaRPr lang="ru-RU"/>
        </a:p>
      </dgm:t>
    </dgm:pt>
    <dgm:pt modelId="{99ECA781-252B-9747-9D2A-EEA6A7AB06C9}" type="pres">
      <dgm:prSet presAssocID="{61B44985-1742-7C49-A099-E31551D601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5E5E67-524C-204C-9FC0-AB038B4E2C14}" type="pres">
      <dgm:prSet presAssocID="{A9A15FDF-C024-AE46-8176-410B29B1CC9E}" presName="parentLin" presStyleCnt="0"/>
      <dgm:spPr/>
    </dgm:pt>
    <dgm:pt modelId="{8DE0DEB6-5864-0B49-8153-683786F89845}" type="pres">
      <dgm:prSet presAssocID="{A9A15FDF-C024-AE46-8176-410B29B1CC9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BFFD615-4AE8-DD40-9336-CCB78E72E1E1}" type="pres">
      <dgm:prSet presAssocID="{A9A15FDF-C024-AE46-8176-410B29B1CC9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AD117-3E1C-E840-B829-EE3807EA2491}" type="pres">
      <dgm:prSet presAssocID="{A9A15FDF-C024-AE46-8176-410B29B1CC9E}" presName="negativeSpace" presStyleCnt="0"/>
      <dgm:spPr/>
    </dgm:pt>
    <dgm:pt modelId="{DBB4A858-0B1C-4B45-9795-307667866117}" type="pres">
      <dgm:prSet presAssocID="{A9A15FDF-C024-AE46-8176-410B29B1CC9E}" presName="childText" presStyleLbl="conFgAcc1" presStyleIdx="0" presStyleCnt="4">
        <dgm:presLayoutVars>
          <dgm:bulletEnabled val="1"/>
        </dgm:presLayoutVars>
      </dgm:prSet>
      <dgm:spPr/>
    </dgm:pt>
    <dgm:pt modelId="{570ADCF8-B30A-FC4F-B5DD-E5F619AA960C}" type="pres">
      <dgm:prSet presAssocID="{53BEB7AF-0F1A-3A45-83FD-56C9F7C8692B}" presName="spaceBetweenRectangles" presStyleCnt="0"/>
      <dgm:spPr/>
    </dgm:pt>
    <dgm:pt modelId="{2DC87170-AAA3-9F40-88D3-2DB07AC92BD1}" type="pres">
      <dgm:prSet presAssocID="{60B8FD5C-FC82-664A-AA9E-6602B9AB32AB}" presName="parentLin" presStyleCnt="0"/>
      <dgm:spPr/>
    </dgm:pt>
    <dgm:pt modelId="{82B06DF0-33D2-EF4C-9526-99BC8CB99597}" type="pres">
      <dgm:prSet presAssocID="{60B8FD5C-FC82-664A-AA9E-6602B9AB32A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596C5A2-FA79-4745-A4B4-BE2F2FD03BB2}" type="pres">
      <dgm:prSet presAssocID="{60B8FD5C-FC82-664A-AA9E-6602B9AB32A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A95E1-A0A1-484C-A9B6-42A504764D2C}" type="pres">
      <dgm:prSet presAssocID="{60B8FD5C-FC82-664A-AA9E-6602B9AB32AB}" presName="negativeSpace" presStyleCnt="0"/>
      <dgm:spPr/>
    </dgm:pt>
    <dgm:pt modelId="{3C3E9680-46D1-464A-891F-D1034B18F163}" type="pres">
      <dgm:prSet presAssocID="{60B8FD5C-FC82-664A-AA9E-6602B9AB32AB}" presName="childText" presStyleLbl="conFgAcc1" presStyleIdx="1" presStyleCnt="4">
        <dgm:presLayoutVars>
          <dgm:bulletEnabled val="1"/>
        </dgm:presLayoutVars>
      </dgm:prSet>
      <dgm:spPr/>
    </dgm:pt>
    <dgm:pt modelId="{C959729A-6CB8-7C4B-80B1-2569647367D6}" type="pres">
      <dgm:prSet presAssocID="{A7D6D10D-66EC-E241-8C84-9D88A54CDEB9}" presName="spaceBetweenRectangles" presStyleCnt="0"/>
      <dgm:spPr/>
    </dgm:pt>
    <dgm:pt modelId="{DA801834-FAAF-AC4A-ADC8-40E4E1E0836B}" type="pres">
      <dgm:prSet presAssocID="{184D1532-4DB8-4044-B341-7B0D80BFCC90}" presName="parentLin" presStyleCnt="0"/>
      <dgm:spPr/>
    </dgm:pt>
    <dgm:pt modelId="{563C86A9-DE63-334F-9710-461227021054}" type="pres">
      <dgm:prSet presAssocID="{184D1532-4DB8-4044-B341-7B0D80BFCC9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2E948E2-EC82-DB40-9CB3-1E8E40B51E29}" type="pres">
      <dgm:prSet presAssocID="{184D1532-4DB8-4044-B341-7B0D80BFCC9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50233-FA43-5346-907C-6F18840C1042}" type="pres">
      <dgm:prSet presAssocID="{184D1532-4DB8-4044-B341-7B0D80BFCC90}" presName="negativeSpace" presStyleCnt="0"/>
      <dgm:spPr/>
    </dgm:pt>
    <dgm:pt modelId="{139AA3BC-DB0E-2544-AFC3-BD6E744A7D1B}" type="pres">
      <dgm:prSet presAssocID="{184D1532-4DB8-4044-B341-7B0D80BFCC90}" presName="childText" presStyleLbl="conFgAcc1" presStyleIdx="2" presStyleCnt="4">
        <dgm:presLayoutVars>
          <dgm:bulletEnabled val="1"/>
        </dgm:presLayoutVars>
      </dgm:prSet>
      <dgm:spPr/>
    </dgm:pt>
    <dgm:pt modelId="{DFBCDED3-D08C-9745-8945-7D32BFEF82BA}" type="pres">
      <dgm:prSet presAssocID="{8EF78A9F-2460-734A-BF62-D58621E3068D}" presName="spaceBetweenRectangles" presStyleCnt="0"/>
      <dgm:spPr/>
    </dgm:pt>
    <dgm:pt modelId="{B49382C9-0082-F44D-9DA7-8377B476DA34}" type="pres">
      <dgm:prSet presAssocID="{C036D12D-4976-184D-BB98-3F4508997E4F}" presName="parentLin" presStyleCnt="0"/>
      <dgm:spPr/>
    </dgm:pt>
    <dgm:pt modelId="{31925C69-1F52-E645-A4DE-ADE3AFA2510E}" type="pres">
      <dgm:prSet presAssocID="{C036D12D-4976-184D-BB98-3F4508997E4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7FEDE73-D166-C242-B7A0-A2E00267272F}" type="pres">
      <dgm:prSet presAssocID="{C036D12D-4976-184D-BB98-3F4508997E4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3B313-B50C-0B42-8FD5-430B4D1EB203}" type="pres">
      <dgm:prSet presAssocID="{C036D12D-4976-184D-BB98-3F4508997E4F}" presName="negativeSpace" presStyleCnt="0"/>
      <dgm:spPr/>
    </dgm:pt>
    <dgm:pt modelId="{278B1692-1A4C-BA4D-B8B3-F02087F3A58B}" type="pres">
      <dgm:prSet presAssocID="{C036D12D-4976-184D-BB98-3F4508997E4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7BCDD7C-89CC-FC49-B423-F5CD00F65398}" srcId="{61B44985-1742-7C49-A099-E31551D601FE}" destId="{A9A15FDF-C024-AE46-8176-410B29B1CC9E}" srcOrd="0" destOrd="0" parTransId="{13D500D5-899B-5C4D-8576-9D989430C174}" sibTransId="{53BEB7AF-0F1A-3A45-83FD-56C9F7C8692B}"/>
    <dgm:cxn modelId="{196C335C-D5D7-3343-955F-BE3076753E08}" type="presOf" srcId="{A9A15FDF-C024-AE46-8176-410B29B1CC9E}" destId="{8DE0DEB6-5864-0B49-8153-683786F89845}" srcOrd="0" destOrd="0" presId="urn:microsoft.com/office/officeart/2005/8/layout/list1"/>
    <dgm:cxn modelId="{B698A865-0246-F14D-AADE-874C97231D31}" type="presOf" srcId="{184D1532-4DB8-4044-B341-7B0D80BFCC90}" destId="{12E948E2-EC82-DB40-9CB3-1E8E40B51E29}" srcOrd="1" destOrd="0" presId="urn:microsoft.com/office/officeart/2005/8/layout/list1"/>
    <dgm:cxn modelId="{69F4B5B6-D230-0F42-A2D4-360B6EBFDB4D}" type="presOf" srcId="{184D1532-4DB8-4044-B341-7B0D80BFCC90}" destId="{563C86A9-DE63-334F-9710-461227021054}" srcOrd="0" destOrd="0" presId="urn:microsoft.com/office/officeart/2005/8/layout/list1"/>
    <dgm:cxn modelId="{D85B7A99-8EB2-354A-80A9-F6C51DF3D7C2}" type="presOf" srcId="{C036D12D-4976-184D-BB98-3F4508997E4F}" destId="{27FEDE73-D166-C242-B7A0-A2E00267272F}" srcOrd="1" destOrd="0" presId="urn:microsoft.com/office/officeart/2005/8/layout/list1"/>
    <dgm:cxn modelId="{7D76803B-2276-4B41-BF7D-A6C39B19B979}" type="presOf" srcId="{60B8FD5C-FC82-664A-AA9E-6602B9AB32AB}" destId="{82B06DF0-33D2-EF4C-9526-99BC8CB99597}" srcOrd="0" destOrd="0" presId="urn:microsoft.com/office/officeart/2005/8/layout/list1"/>
    <dgm:cxn modelId="{134908E3-E6F5-2841-BDB9-96A71D9A025B}" type="presOf" srcId="{60B8FD5C-FC82-664A-AA9E-6602B9AB32AB}" destId="{8596C5A2-FA79-4745-A4B4-BE2F2FD03BB2}" srcOrd="1" destOrd="0" presId="urn:microsoft.com/office/officeart/2005/8/layout/list1"/>
    <dgm:cxn modelId="{CADB5896-2379-3847-8313-AB349FC1CB0D}" type="presOf" srcId="{C036D12D-4976-184D-BB98-3F4508997E4F}" destId="{31925C69-1F52-E645-A4DE-ADE3AFA2510E}" srcOrd="0" destOrd="0" presId="urn:microsoft.com/office/officeart/2005/8/layout/list1"/>
    <dgm:cxn modelId="{E6988B54-2696-DA46-A8D7-A72189B01123}" srcId="{61B44985-1742-7C49-A099-E31551D601FE}" destId="{184D1532-4DB8-4044-B341-7B0D80BFCC90}" srcOrd="2" destOrd="0" parTransId="{257905B5-FD5B-6542-9B2F-5E0312DA68E3}" sibTransId="{8EF78A9F-2460-734A-BF62-D58621E3068D}"/>
    <dgm:cxn modelId="{97BB0AA9-1286-4841-AA6F-EF117890F43F}" type="presOf" srcId="{A9A15FDF-C024-AE46-8176-410B29B1CC9E}" destId="{8BFFD615-4AE8-DD40-9336-CCB78E72E1E1}" srcOrd="1" destOrd="0" presId="urn:microsoft.com/office/officeart/2005/8/layout/list1"/>
    <dgm:cxn modelId="{4878EA12-A64B-9440-93A4-55665A5A4185}" srcId="{61B44985-1742-7C49-A099-E31551D601FE}" destId="{60B8FD5C-FC82-664A-AA9E-6602B9AB32AB}" srcOrd="1" destOrd="0" parTransId="{65E52D41-2E50-DD49-8FFE-7777877FE201}" sibTransId="{A7D6D10D-66EC-E241-8C84-9D88A54CDEB9}"/>
    <dgm:cxn modelId="{ABC84898-0CDE-0547-9397-8CBDDF1240C1}" srcId="{61B44985-1742-7C49-A099-E31551D601FE}" destId="{C036D12D-4976-184D-BB98-3F4508997E4F}" srcOrd="3" destOrd="0" parTransId="{8D1C9FD2-4AE7-7B41-8A89-34A9B64F2A06}" sibTransId="{A3321329-9A1D-074A-B3A8-349B2F2186F0}"/>
    <dgm:cxn modelId="{FCD35606-68C2-9B4F-B038-E4D674D9322B}" type="presOf" srcId="{61B44985-1742-7C49-A099-E31551D601FE}" destId="{99ECA781-252B-9747-9D2A-EEA6A7AB06C9}" srcOrd="0" destOrd="0" presId="urn:microsoft.com/office/officeart/2005/8/layout/list1"/>
    <dgm:cxn modelId="{4DB9A726-89C4-764E-94AC-BA1B13E26220}" type="presParOf" srcId="{99ECA781-252B-9747-9D2A-EEA6A7AB06C9}" destId="{125E5E67-524C-204C-9FC0-AB038B4E2C14}" srcOrd="0" destOrd="0" presId="urn:microsoft.com/office/officeart/2005/8/layout/list1"/>
    <dgm:cxn modelId="{F0B392EE-3424-B049-83E9-E4DFBB492A94}" type="presParOf" srcId="{125E5E67-524C-204C-9FC0-AB038B4E2C14}" destId="{8DE0DEB6-5864-0B49-8153-683786F89845}" srcOrd="0" destOrd="0" presId="urn:microsoft.com/office/officeart/2005/8/layout/list1"/>
    <dgm:cxn modelId="{487EE8C7-F2BE-D54F-B756-DE4262C310B6}" type="presParOf" srcId="{125E5E67-524C-204C-9FC0-AB038B4E2C14}" destId="{8BFFD615-4AE8-DD40-9336-CCB78E72E1E1}" srcOrd="1" destOrd="0" presId="urn:microsoft.com/office/officeart/2005/8/layout/list1"/>
    <dgm:cxn modelId="{AD0CF960-3FBC-ED41-8295-1E9DD50D5568}" type="presParOf" srcId="{99ECA781-252B-9747-9D2A-EEA6A7AB06C9}" destId="{8F2AD117-3E1C-E840-B829-EE3807EA2491}" srcOrd="1" destOrd="0" presId="urn:microsoft.com/office/officeart/2005/8/layout/list1"/>
    <dgm:cxn modelId="{2FF18223-9189-9142-8040-6B9DF010952F}" type="presParOf" srcId="{99ECA781-252B-9747-9D2A-EEA6A7AB06C9}" destId="{DBB4A858-0B1C-4B45-9795-307667866117}" srcOrd="2" destOrd="0" presId="urn:microsoft.com/office/officeart/2005/8/layout/list1"/>
    <dgm:cxn modelId="{4943511E-B2F7-E949-977B-CC396A8BA459}" type="presParOf" srcId="{99ECA781-252B-9747-9D2A-EEA6A7AB06C9}" destId="{570ADCF8-B30A-FC4F-B5DD-E5F619AA960C}" srcOrd="3" destOrd="0" presId="urn:microsoft.com/office/officeart/2005/8/layout/list1"/>
    <dgm:cxn modelId="{2B255376-38CB-AC48-81B6-2411F1B20441}" type="presParOf" srcId="{99ECA781-252B-9747-9D2A-EEA6A7AB06C9}" destId="{2DC87170-AAA3-9F40-88D3-2DB07AC92BD1}" srcOrd="4" destOrd="0" presId="urn:microsoft.com/office/officeart/2005/8/layout/list1"/>
    <dgm:cxn modelId="{1972D5CB-20B3-CD4A-9D73-0AFC53E2F5F8}" type="presParOf" srcId="{2DC87170-AAA3-9F40-88D3-2DB07AC92BD1}" destId="{82B06DF0-33D2-EF4C-9526-99BC8CB99597}" srcOrd="0" destOrd="0" presId="urn:microsoft.com/office/officeart/2005/8/layout/list1"/>
    <dgm:cxn modelId="{DB154E24-BEA4-D14D-A94D-74337F057F84}" type="presParOf" srcId="{2DC87170-AAA3-9F40-88D3-2DB07AC92BD1}" destId="{8596C5A2-FA79-4745-A4B4-BE2F2FD03BB2}" srcOrd="1" destOrd="0" presId="urn:microsoft.com/office/officeart/2005/8/layout/list1"/>
    <dgm:cxn modelId="{C22EB353-F0A7-434A-B177-5E8437D8BCCA}" type="presParOf" srcId="{99ECA781-252B-9747-9D2A-EEA6A7AB06C9}" destId="{A06A95E1-A0A1-484C-A9B6-42A504764D2C}" srcOrd="5" destOrd="0" presId="urn:microsoft.com/office/officeart/2005/8/layout/list1"/>
    <dgm:cxn modelId="{F6339DED-FE98-5B47-B72A-6BD1A718F0D5}" type="presParOf" srcId="{99ECA781-252B-9747-9D2A-EEA6A7AB06C9}" destId="{3C3E9680-46D1-464A-891F-D1034B18F163}" srcOrd="6" destOrd="0" presId="urn:microsoft.com/office/officeart/2005/8/layout/list1"/>
    <dgm:cxn modelId="{30669913-A725-D54C-B79D-A675A5BFE826}" type="presParOf" srcId="{99ECA781-252B-9747-9D2A-EEA6A7AB06C9}" destId="{C959729A-6CB8-7C4B-80B1-2569647367D6}" srcOrd="7" destOrd="0" presId="urn:microsoft.com/office/officeart/2005/8/layout/list1"/>
    <dgm:cxn modelId="{1780EA7A-43B9-9C44-B50E-AAEB84791D37}" type="presParOf" srcId="{99ECA781-252B-9747-9D2A-EEA6A7AB06C9}" destId="{DA801834-FAAF-AC4A-ADC8-40E4E1E0836B}" srcOrd="8" destOrd="0" presId="urn:microsoft.com/office/officeart/2005/8/layout/list1"/>
    <dgm:cxn modelId="{64529E02-691A-4742-BFFE-C2961226AA41}" type="presParOf" srcId="{DA801834-FAAF-AC4A-ADC8-40E4E1E0836B}" destId="{563C86A9-DE63-334F-9710-461227021054}" srcOrd="0" destOrd="0" presId="urn:microsoft.com/office/officeart/2005/8/layout/list1"/>
    <dgm:cxn modelId="{29BBBD76-F060-1147-8ECA-94189F34E153}" type="presParOf" srcId="{DA801834-FAAF-AC4A-ADC8-40E4E1E0836B}" destId="{12E948E2-EC82-DB40-9CB3-1E8E40B51E29}" srcOrd="1" destOrd="0" presId="urn:microsoft.com/office/officeart/2005/8/layout/list1"/>
    <dgm:cxn modelId="{C572C007-1E0D-7341-9839-52933CC015A2}" type="presParOf" srcId="{99ECA781-252B-9747-9D2A-EEA6A7AB06C9}" destId="{56550233-FA43-5346-907C-6F18840C1042}" srcOrd="9" destOrd="0" presId="urn:microsoft.com/office/officeart/2005/8/layout/list1"/>
    <dgm:cxn modelId="{7BF8DC25-785F-BF4A-9B04-AC61131F3CF6}" type="presParOf" srcId="{99ECA781-252B-9747-9D2A-EEA6A7AB06C9}" destId="{139AA3BC-DB0E-2544-AFC3-BD6E744A7D1B}" srcOrd="10" destOrd="0" presId="urn:microsoft.com/office/officeart/2005/8/layout/list1"/>
    <dgm:cxn modelId="{00DBE6E9-834B-2D40-B1DD-3B0D1A6BC960}" type="presParOf" srcId="{99ECA781-252B-9747-9D2A-EEA6A7AB06C9}" destId="{DFBCDED3-D08C-9745-8945-7D32BFEF82BA}" srcOrd="11" destOrd="0" presId="urn:microsoft.com/office/officeart/2005/8/layout/list1"/>
    <dgm:cxn modelId="{FD722151-ED0D-6040-899B-EBB5A7C3100E}" type="presParOf" srcId="{99ECA781-252B-9747-9D2A-EEA6A7AB06C9}" destId="{B49382C9-0082-F44D-9DA7-8377B476DA34}" srcOrd="12" destOrd="0" presId="urn:microsoft.com/office/officeart/2005/8/layout/list1"/>
    <dgm:cxn modelId="{C1877294-C4A9-3D48-915F-BC386E51C945}" type="presParOf" srcId="{B49382C9-0082-F44D-9DA7-8377B476DA34}" destId="{31925C69-1F52-E645-A4DE-ADE3AFA2510E}" srcOrd="0" destOrd="0" presId="urn:microsoft.com/office/officeart/2005/8/layout/list1"/>
    <dgm:cxn modelId="{F2599D67-65AA-F54A-B076-345153ECD0EB}" type="presParOf" srcId="{B49382C9-0082-F44D-9DA7-8377B476DA34}" destId="{27FEDE73-D166-C242-B7A0-A2E00267272F}" srcOrd="1" destOrd="0" presId="urn:microsoft.com/office/officeart/2005/8/layout/list1"/>
    <dgm:cxn modelId="{DD043687-042B-BD4F-9D52-250684C6A136}" type="presParOf" srcId="{99ECA781-252B-9747-9D2A-EEA6A7AB06C9}" destId="{ABE3B313-B50C-0B42-8FD5-430B4D1EB203}" srcOrd="13" destOrd="0" presId="urn:microsoft.com/office/officeart/2005/8/layout/list1"/>
    <dgm:cxn modelId="{111455F4-7A39-644E-A3FD-487DB1EE893A}" type="presParOf" srcId="{99ECA781-252B-9747-9D2A-EEA6A7AB06C9}" destId="{278B1692-1A4C-BA4D-B8B3-F02087F3A58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CE25A4-DB4C-5E4B-B95B-8BAEF491EE5F}" type="doc">
      <dgm:prSet loTypeId="urn:microsoft.com/office/officeart/2005/8/layout/defaul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2C90CE9-E4ED-A840-84FF-8A49253A6193}">
      <dgm:prSet phldrT="[Текст]" custT="1"/>
      <dgm:spPr/>
      <dgm:t>
        <a:bodyPr anchor="ctr"/>
        <a:lstStyle/>
        <a:p>
          <a:r>
            <a:rPr lang="ru-RU" sz="1400" dirty="0" smtClean="0"/>
            <a:t>29,5  % журналов не имеет иностранцев в составе РК/РС</a:t>
          </a:r>
          <a:endParaRPr lang="ru-RU" sz="1400" dirty="0"/>
        </a:p>
      </dgm:t>
    </dgm:pt>
    <dgm:pt modelId="{C959B247-EBD4-ED4C-B5B8-BA667B1AB245}" type="parTrans" cxnId="{C1C62FEC-D89F-9F41-AD92-9DFDE3DC653C}">
      <dgm:prSet/>
      <dgm:spPr/>
      <dgm:t>
        <a:bodyPr/>
        <a:lstStyle/>
        <a:p>
          <a:endParaRPr lang="ru-RU"/>
        </a:p>
      </dgm:t>
    </dgm:pt>
    <dgm:pt modelId="{84BB4340-4AC7-1B48-8C35-1ACF1747D036}" type="sibTrans" cxnId="{C1C62FEC-D89F-9F41-AD92-9DFDE3DC653C}">
      <dgm:prSet/>
      <dgm:spPr/>
      <dgm:t>
        <a:bodyPr/>
        <a:lstStyle/>
        <a:p>
          <a:endParaRPr lang="ru-RU"/>
        </a:p>
      </dgm:t>
    </dgm:pt>
    <dgm:pt modelId="{9A987FA8-E598-6746-853E-2A63307A499D}">
      <dgm:prSet phldrT="[Текст]" custT="1"/>
      <dgm:spPr/>
      <dgm:t>
        <a:bodyPr/>
        <a:lstStyle/>
        <a:p>
          <a:r>
            <a:rPr lang="ru-RU" sz="1400" dirty="0" smtClean="0"/>
            <a:t>Из 70,5 % журналов, имеющих иностранцев в составе РК/РС, 44,7 % не удовлетворяют минимальным количественным требованиям МНБД к их составу </a:t>
          </a:r>
          <a:endParaRPr lang="ru-RU" sz="1400" dirty="0"/>
        </a:p>
      </dgm:t>
    </dgm:pt>
    <dgm:pt modelId="{6788EFF5-C10F-6C45-AD7B-37DEF5140B01}" type="parTrans" cxnId="{01ABDB0B-FDD6-3448-82ED-9B0998104B84}">
      <dgm:prSet/>
      <dgm:spPr/>
      <dgm:t>
        <a:bodyPr/>
        <a:lstStyle/>
        <a:p>
          <a:endParaRPr lang="ru-RU"/>
        </a:p>
      </dgm:t>
    </dgm:pt>
    <dgm:pt modelId="{E3CF72CA-37FC-0047-8341-4FD3EAC34064}" type="sibTrans" cxnId="{01ABDB0B-FDD6-3448-82ED-9B0998104B84}">
      <dgm:prSet/>
      <dgm:spPr/>
      <dgm:t>
        <a:bodyPr/>
        <a:lstStyle/>
        <a:p>
          <a:endParaRPr lang="ru-RU"/>
        </a:p>
      </dgm:t>
    </dgm:pt>
    <dgm:pt modelId="{73938607-CE30-1B4A-B5BA-E10C4E694E9C}">
      <dgm:prSet phldrT="[Текст]" custT="1"/>
      <dgm:spPr/>
      <dgm:t>
        <a:bodyPr/>
        <a:lstStyle/>
        <a:p>
          <a:r>
            <a:rPr lang="ru-RU" sz="1400" dirty="0" smtClean="0"/>
            <a:t>60 % международного состава РК имеют </a:t>
          </a:r>
          <a:r>
            <a:rPr lang="ru-RU" sz="1400" dirty="0" err="1" smtClean="0"/>
            <a:t>аффилиированность</a:t>
          </a:r>
          <a:r>
            <a:rPr lang="ru-RU" sz="1400" dirty="0" smtClean="0"/>
            <a:t> со странами СНГ и  бывшего </a:t>
          </a:r>
          <a:r>
            <a:rPr lang="ru-RU" sz="1400" dirty="0" err="1" smtClean="0"/>
            <a:t>соцлагеря</a:t>
          </a:r>
          <a:endParaRPr lang="ru-RU" sz="1400" dirty="0"/>
        </a:p>
      </dgm:t>
    </dgm:pt>
    <dgm:pt modelId="{7EF7843D-E911-6F4A-9C46-22834A2FB08B}" type="parTrans" cxnId="{5373C2E9-8F75-E741-AA8A-BCFA73217128}">
      <dgm:prSet/>
      <dgm:spPr/>
      <dgm:t>
        <a:bodyPr/>
        <a:lstStyle/>
        <a:p>
          <a:endParaRPr lang="ru-RU"/>
        </a:p>
      </dgm:t>
    </dgm:pt>
    <dgm:pt modelId="{C77405F3-6B5C-A547-95B5-74068E874D1D}" type="sibTrans" cxnId="{5373C2E9-8F75-E741-AA8A-BCFA73217128}">
      <dgm:prSet/>
      <dgm:spPr/>
      <dgm:t>
        <a:bodyPr/>
        <a:lstStyle/>
        <a:p>
          <a:endParaRPr lang="ru-RU"/>
        </a:p>
      </dgm:t>
    </dgm:pt>
    <dgm:pt modelId="{FF248BFE-3357-474D-8E3C-C5337109A2E3}">
      <dgm:prSet phldrT="[Текст]" custT="1"/>
      <dgm:spPr/>
      <dgm:t>
        <a:bodyPr/>
        <a:lstStyle/>
        <a:p>
          <a:r>
            <a:rPr lang="ru-RU" sz="1400" dirty="0" smtClean="0"/>
            <a:t>Представительство западных ученых в составе РС гораздо шире, чем в РК</a:t>
          </a:r>
          <a:endParaRPr lang="ru-RU" sz="1400" dirty="0"/>
        </a:p>
      </dgm:t>
    </dgm:pt>
    <dgm:pt modelId="{17FDD0EE-A029-F240-9F84-E750BFDDBC74}" type="parTrans" cxnId="{A375C3F3-DCEB-7041-92AB-98611C24BC43}">
      <dgm:prSet/>
      <dgm:spPr/>
      <dgm:t>
        <a:bodyPr/>
        <a:lstStyle/>
        <a:p>
          <a:endParaRPr lang="ru-RU"/>
        </a:p>
      </dgm:t>
    </dgm:pt>
    <dgm:pt modelId="{90A3540F-8AD7-874E-A950-EDA5CD995414}" type="sibTrans" cxnId="{A375C3F3-DCEB-7041-92AB-98611C24BC43}">
      <dgm:prSet/>
      <dgm:spPr/>
      <dgm:t>
        <a:bodyPr/>
        <a:lstStyle/>
        <a:p>
          <a:endParaRPr lang="ru-RU"/>
        </a:p>
      </dgm:t>
    </dgm:pt>
    <dgm:pt modelId="{5D44968C-15A5-2F4F-8892-EDB34C2CCD78}">
      <dgm:prSet custT="1"/>
      <dgm:spPr/>
      <dgm:t>
        <a:bodyPr/>
        <a:lstStyle/>
        <a:p>
          <a:r>
            <a:rPr lang="ru-RU" sz="1400" dirty="0" smtClean="0"/>
            <a:t>39,1 % иностранцев от числа иностранцев, включенных в РК участвуют в рецензировании статей</a:t>
          </a:r>
          <a:endParaRPr lang="ru-RU" sz="1400" dirty="0"/>
        </a:p>
      </dgm:t>
    </dgm:pt>
    <dgm:pt modelId="{FED0ADE0-65E7-9A48-823F-C5236674F763}" type="parTrans" cxnId="{937AC998-8E1A-0144-9C62-0610540F8E5B}">
      <dgm:prSet/>
      <dgm:spPr/>
      <dgm:t>
        <a:bodyPr/>
        <a:lstStyle/>
        <a:p>
          <a:endParaRPr lang="ru-RU"/>
        </a:p>
      </dgm:t>
    </dgm:pt>
    <dgm:pt modelId="{57F41469-4C53-F442-B68F-BC280B947C88}" type="sibTrans" cxnId="{937AC998-8E1A-0144-9C62-0610540F8E5B}">
      <dgm:prSet/>
      <dgm:spPr/>
      <dgm:t>
        <a:bodyPr/>
        <a:lstStyle/>
        <a:p>
          <a:endParaRPr lang="ru-RU"/>
        </a:p>
      </dgm:t>
    </dgm:pt>
    <dgm:pt modelId="{D24B0AA9-92CA-7B46-BA0C-C8DA5C3921A6}">
      <dgm:prSet custT="1"/>
      <dgm:spPr/>
      <dgm:t>
        <a:bodyPr/>
        <a:lstStyle/>
        <a:p>
          <a:r>
            <a:rPr lang="ru-RU" sz="1400" dirty="0" smtClean="0"/>
            <a:t> более 50 % журналов не привлекает иностранцев к рецензированию статей</a:t>
          </a:r>
          <a:endParaRPr lang="ru-RU" sz="1400" dirty="0"/>
        </a:p>
      </dgm:t>
    </dgm:pt>
    <dgm:pt modelId="{DB9CB86E-3D21-BF48-900C-3ED88038D827}" type="parTrans" cxnId="{BF720EB4-1E0A-7744-8961-32E23D44CCE9}">
      <dgm:prSet/>
      <dgm:spPr/>
      <dgm:t>
        <a:bodyPr/>
        <a:lstStyle/>
        <a:p>
          <a:endParaRPr lang="ru-RU"/>
        </a:p>
      </dgm:t>
    </dgm:pt>
    <dgm:pt modelId="{48EBE319-9680-DD40-9999-245DB5D9C7EF}" type="sibTrans" cxnId="{BF720EB4-1E0A-7744-8961-32E23D44CCE9}">
      <dgm:prSet/>
      <dgm:spPr/>
      <dgm:t>
        <a:bodyPr/>
        <a:lstStyle/>
        <a:p>
          <a:endParaRPr lang="ru-RU"/>
        </a:p>
      </dgm:t>
    </dgm:pt>
    <dgm:pt modelId="{F2FBC972-94F9-194A-B37C-D801052472C0}">
      <dgm:prSet custT="1"/>
      <dgm:spPr/>
      <dgm:t>
        <a:bodyPr/>
        <a:lstStyle/>
        <a:p>
          <a:r>
            <a:rPr lang="ru-RU" sz="1400" dirty="0" smtClean="0"/>
            <a:t>В основной версии журнала (при отсутствии переводной) не практикуется выпуск более 10% статей на английском языке. (1 статья в год). 50% журналов не </a:t>
          </a:r>
          <a:r>
            <a:rPr lang="ru-RU" sz="1400" dirty="0" err="1" smtClean="0"/>
            <a:t>биллингвальны</a:t>
          </a:r>
          <a:r>
            <a:rPr lang="ru-RU" sz="1400" dirty="0" smtClean="0"/>
            <a:t>. </a:t>
          </a:r>
          <a:endParaRPr lang="ru-RU" sz="1400" dirty="0"/>
        </a:p>
      </dgm:t>
    </dgm:pt>
    <dgm:pt modelId="{524FAF42-28BA-BF41-A3FA-5BADAE861C44}" type="parTrans" cxnId="{60CCC499-6570-3B4C-BD6F-486D7685420D}">
      <dgm:prSet/>
      <dgm:spPr/>
    </dgm:pt>
    <dgm:pt modelId="{B8C685A8-F6E0-D94A-852C-3C777B4009A1}" type="sibTrans" cxnId="{60CCC499-6570-3B4C-BD6F-486D7685420D}">
      <dgm:prSet/>
      <dgm:spPr/>
    </dgm:pt>
    <dgm:pt modelId="{49C7243C-AE46-824E-A3E6-D4F0486FB4C6}" type="pres">
      <dgm:prSet presAssocID="{24CE25A4-DB4C-5E4B-B95B-8BAEF491EE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92A285-2D07-794F-936D-1E578750953E}" type="pres">
      <dgm:prSet presAssocID="{12C90CE9-E4ED-A840-84FF-8A49253A619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C8003-52E7-254B-877C-0CA950EBF3C3}" type="pres">
      <dgm:prSet presAssocID="{84BB4340-4AC7-1B48-8C35-1ACF1747D036}" presName="sibTrans" presStyleCnt="0"/>
      <dgm:spPr/>
    </dgm:pt>
    <dgm:pt modelId="{74D1FF62-C322-B742-8B49-44A339365CC3}" type="pres">
      <dgm:prSet presAssocID="{9A987FA8-E598-6746-853E-2A63307A499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B2DEE-C2A2-1F41-AA75-F4F824E60D7D}" type="pres">
      <dgm:prSet presAssocID="{E3CF72CA-37FC-0047-8341-4FD3EAC34064}" presName="sibTrans" presStyleCnt="0"/>
      <dgm:spPr/>
    </dgm:pt>
    <dgm:pt modelId="{9F90F85A-325F-D440-9A5F-19129B823ADA}" type="pres">
      <dgm:prSet presAssocID="{73938607-CE30-1B4A-B5BA-E10C4E694E9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896D8-1CE2-7243-820C-8A67E90B1713}" type="pres">
      <dgm:prSet presAssocID="{C77405F3-6B5C-A547-95B5-74068E874D1D}" presName="sibTrans" presStyleCnt="0"/>
      <dgm:spPr/>
    </dgm:pt>
    <dgm:pt modelId="{F50776E0-11BA-284E-B994-711D8002D852}" type="pres">
      <dgm:prSet presAssocID="{FF248BFE-3357-474D-8E3C-C5337109A2E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C2FA6-5F30-A842-B03E-9D897C6846C9}" type="pres">
      <dgm:prSet presAssocID="{90A3540F-8AD7-874E-A950-EDA5CD995414}" presName="sibTrans" presStyleCnt="0"/>
      <dgm:spPr/>
    </dgm:pt>
    <dgm:pt modelId="{528D3594-39D2-5047-A763-0E3C24E5D9D1}" type="pres">
      <dgm:prSet presAssocID="{5D44968C-15A5-2F4F-8892-EDB34C2CCD7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551AB-83F8-2545-8A51-4F48B61FA290}" type="pres">
      <dgm:prSet presAssocID="{57F41469-4C53-F442-B68F-BC280B947C88}" presName="sibTrans" presStyleCnt="0"/>
      <dgm:spPr/>
    </dgm:pt>
    <dgm:pt modelId="{B5C90D9C-F833-6546-8044-F6615EA04E1D}" type="pres">
      <dgm:prSet presAssocID="{D24B0AA9-92CA-7B46-BA0C-C8DA5C3921A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EA5E2-C370-544E-813F-3E8A2BE2C2AC}" type="pres">
      <dgm:prSet presAssocID="{48EBE319-9680-DD40-9999-245DB5D9C7EF}" presName="sibTrans" presStyleCnt="0"/>
      <dgm:spPr/>
    </dgm:pt>
    <dgm:pt modelId="{AAC1B866-9F5C-B342-AF63-D3537D5453C0}" type="pres">
      <dgm:prSet presAssocID="{F2FBC972-94F9-194A-B37C-D801052472C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75C3F3-DCEB-7041-92AB-98611C24BC43}" srcId="{24CE25A4-DB4C-5E4B-B95B-8BAEF491EE5F}" destId="{FF248BFE-3357-474D-8E3C-C5337109A2E3}" srcOrd="3" destOrd="0" parTransId="{17FDD0EE-A029-F240-9F84-E750BFDDBC74}" sibTransId="{90A3540F-8AD7-874E-A950-EDA5CD995414}"/>
    <dgm:cxn modelId="{937AC998-8E1A-0144-9C62-0610540F8E5B}" srcId="{24CE25A4-DB4C-5E4B-B95B-8BAEF491EE5F}" destId="{5D44968C-15A5-2F4F-8892-EDB34C2CCD78}" srcOrd="4" destOrd="0" parTransId="{FED0ADE0-65E7-9A48-823F-C5236674F763}" sibTransId="{57F41469-4C53-F442-B68F-BC280B947C88}"/>
    <dgm:cxn modelId="{6AD10243-AF73-D74A-AD9B-765FE0040193}" type="presOf" srcId="{D24B0AA9-92CA-7B46-BA0C-C8DA5C3921A6}" destId="{B5C90D9C-F833-6546-8044-F6615EA04E1D}" srcOrd="0" destOrd="0" presId="urn:microsoft.com/office/officeart/2005/8/layout/default"/>
    <dgm:cxn modelId="{EEA0E4E2-CEF9-8847-82AD-9E2DCFE21C3B}" type="presOf" srcId="{12C90CE9-E4ED-A840-84FF-8A49253A6193}" destId="{B292A285-2D07-794F-936D-1E578750953E}" srcOrd="0" destOrd="0" presId="urn:microsoft.com/office/officeart/2005/8/layout/default"/>
    <dgm:cxn modelId="{21EEDA6A-7DC8-BF4E-BF7F-A7BAD457E53A}" type="presOf" srcId="{73938607-CE30-1B4A-B5BA-E10C4E694E9C}" destId="{9F90F85A-325F-D440-9A5F-19129B823ADA}" srcOrd="0" destOrd="0" presId="urn:microsoft.com/office/officeart/2005/8/layout/default"/>
    <dgm:cxn modelId="{DE465605-FF30-2340-A570-7FE53D596129}" type="presOf" srcId="{F2FBC972-94F9-194A-B37C-D801052472C0}" destId="{AAC1B866-9F5C-B342-AF63-D3537D5453C0}" srcOrd="0" destOrd="0" presId="urn:microsoft.com/office/officeart/2005/8/layout/default"/>
    <dgm:cxn modelId="{0E76D95F-7F29-024A-82FB-BDC0F290E505}" type="presOf" srcId="{5D44968C-15A5-2F4F-8892-EDB34C2CCD78}" destId="{528D3594-39D2-5047-A763-0E3C24E5D9D1}" srcOrd="0" destOrd="0" presId="urn:microsoft.com/office/officeart/2005/8/layout/default"/>
    <dgm:cxn modelId="{60CCC499-6570-3B4C-BD6F-486D7685420D}" srcId="{24CE25A4-DB4C-5E4B-B95B-8BAEF491EE5F}" destId="{F2FBC972-94F9-194A-B37C-D801052472C0}" srcOrd="6" destOrd="0" parTransId="{524FAF42-28BA-BF41-A3FA-5BADAE861C44}" sibTransId="{B8C685A8-F6E0-D94A-852C-3C777B4009A1}"/>
    <dgm:cxn modelId="{A7DDD7B0-3A82-1140-AD85-19F9A631A480}" type="presOf" srcId="{FF248BFE-3357-474D-8E3C-C5337109A2E3}" destId="{F50776E0-11BA-284E-B994-711D8002D852}" srcOrd="0" destOrd="0" presId="urn:microsoft.com/office/officeart/2005/8/layout/default"/>
    <dgm:cxn modelId="{BF720EB4-1E0A-7744-8961-32E23D44CCE9}" srcId="{24CE25A4-DB4C-5E4B-B95B-8BAEF491EE5F}" destId="{D24B0AA9-92CA-7B46-BA0C-C8DA5C3921A6}" srcOrd="5" destOrd="0" parTransId="{DB9CB86E-3D21-BF48-900C-3ED88038D827}" sibTransId="{48EBE319-9680-DD40-9999-245DB5D9C7EF}"/>
    <dgm:cxn modelId="{5373C2E9-8F75-E741-AA8A-BCFA73217128}" srcId="{24CE25A4-DB4C-5E4B-B95B-8BAEF491EE5F}" destId="{73938607-CE30-1B4A-B5BA-E10C4E694E9C}" srcOrd="2" destOrd="0" parTransId="{7EF7843D-E911-6F4A-9C46-22834A2FB08B}" sibTransId="{C77405F3-6B5C-A547-95B5-74068E874D1D}"/>
    <dgm:cxn modelId="{98681208-373A-2049-887A-E585834849B8}" type="presOf" srcId="{24CE25A4-DB4C-5E4B-B95B-8BAEF491EE5F}" destId="{49C7243C-AE46-824E-A3E6-D4F0486FB4C6}" srcOrd="0" destOrd="0" presId="urn:microsoft.com/office/officeart/2005/8/layout/default"/>
    <dgm:cxn modelId="{01ABDB0B-FDD6-3448-82ED-9B0998104B84}" srcId="{24CE25A4-DB4C-5E4B-B95B-8BAEF491EE5F}" destId="{9A987FA8-E598-6746-853E-2A63307A499D}" srcOrd="1" destOrd="0" parTransId="{6788EFF5-C10F-6C45-AD7B-37DEF5140B01}" sibTransId="{E3CF72CA-37FC-0047-8341-4FD3EAC34064}"/>
    <dgm:cxn modelId="{F75A003B-85BF-664C-94C8-6AB1460CF0BF}" type="presOf" srcId="{9A987FA8-E598-6746-853E-2A63307A499D}" destId="{74D1FF62-C322-B742-8B49-44A339365CC3}" srcOrd="0" destOrd="0" presId="urn:microsoft.com/office/officeart/2005/8/layout/default"/>
    <dgm:cxn modelId="{C1C62FEC-D89F-9F41-AD92-9DFDE3DC653C}" srcId="{24CE25A4-DB4C-5E4B-B95B-8BAEF491EE5F}" destId="{12C90CE9-E4ED-A840-84FF-8A49253A6193}" srcOrd="0" destOrd="0" parTransId="{C959B247-EBD4-ED4C-B5B8-BA667B1AB245}" sibTransId="{84BB4340-4AC7-1B48-8C35-1ACF1747D036}"/>
    <dgm:cxn modelId="{C4244665-F950-4E49-89C7-8CB66FC7FA0E}" type="presParOf" srcId="{49C7243C-AE46-824E-A3E6-D4F0486FB4C6}" destId="{B292A285-2D07-794F-936D-1E578750953E}" srcOrd="0" destOrd="0" presId="urn:microsoft.com/office/officeart/2005/8/layout/default"/>
    <dgm:cxn modelId="{538F9F2B-DF6A-6447-900F-4EBC6E1F4EE0}" type="presParOf" srcId="{49C7243C-AE46-824E-A3E6-D4F0486FB4C6}" destId="{805C8003-52E7-254B-877C-0CA950EBF3C3}" srcOrd="1" destOrd="0" presId="urn:microsoft.com/office/officeart/2005/8/layout/default"/>
    <dgm:cxn modelId="{7F203A4D-EBBE-2E4A-8DC2-23B05FACD03D}" type="presParOf" srcId="{49C7243C-AE46-824E-A3E6-D4F0486FB4C6}" destId="{74D1FF62-C322-B742-8B49-44A339365CC3}" srcOrd="2" destOrd="0" presId="urn:microsoft.com/office/officeart/2005/8/layout/default"/>
    <dgm:cxn modelId="{B7F7F26F-8B09-5048-8746-B29F1E446D72}" type="presParOf" srcId="{49C7243C-AE46-824E-A3E6-D4F0486FB4C6}" destId="{450B2DEE-C2A2-1F41-AA75-F4F824E60D7D}" srcOrd="3" destOrd="0" presId="urn:microsoft.com/office/officeart/2005/8/layout/default"/>
    <dgm:cxn modelId="{954582F4-52CB-6C4A-B1B1-7E34974FEF60}" type="presParOf" srcId="{49C7243C-AE46-824E-A3E6-D4F0486FB4C6}" destId="{9F90F85A-325F-D440-9A5F-19129B823ADA}" srcOrd="4" destOrd="0" presId="urn:microsoft.com/office/officeart/2005/8/layout/default"/>
    <dgm:cxn modelId="{A28A627B-71E5-A144-8B76-E8C5E5D21569}" type="presParOf" srcId="{49C7243C-AE46-824E-A3E6-D4F0486FB4C6}" destId="{A6E896D8-1CE2-7243-820C-8A67E90B1713}" srcOrd="5" destOrd="0" presId="urn:microsoft.com/office/officeart/2005/8/layout/default"/>
    <dgm:cxn modelId="{F328AFEF-9D6C-1E47-A978-6483042B067E}" type="presParOf" srcId="{49C7243C-AE46-824E-A3E6-D4F0486FB4C6}" destId="{F50776E0-11BA-284E-B994-711D8002D852}" srcOrd="6" destOrd="0" presId="urn:microsoft.com/office/officeart/2005/8/layout/default"/>
    <dgm:cxn modelId="{BBBDE3C2-45CE-C94B-8D82-C814B5FE823E}" type="presParOf" srcId="{49C7243C-AE46-824E-A3E6-D4F0486FB4C6}" destId="{594C2FA6-5F30-A842-B03E-9D897C6846C9}" srcOrd="7" destOrd="0" presId="urn:microsoft.com/office/officeart/2005/8/layout/default"/>
    <dgm:cxn modelId="{A1235018-6F07-F940-B574-8DF2BC05FB15}" type="presParOf" srcId="{49C7243C-AE46-824E-A3E6-D4F0486FB4C6}" destId="{528D3594-39D2-5047-A763-0E3C24E5D9D1}" srcOrd="8" destOrd="0" presId="urn:microsoft.com/office/officeart/2005/8/layout/default"/>
    <dgm:cxn modelId="{DA87F561-EC30-444B-BA91-B8DB6BC71B26}" type="presParOf" srcId="{49C7243C-AE46-824E-A3E6-D4F0486FB4C6}" destId="{8F5551AB-83F8-2545-8A51-4F48B61FA290}" srcOrd="9" destOrd="0" presId="urn:microsoft.com/office/officeart/2005/8/layout/default"/>
    <dgm:cxn modelId="{E3B3CAC9-886C-5E46-BBD0-C30D75B1B836}" type="presParOf" srcId="{49C7243C-AE46-824E-A3E6-D4F0486FB4C6}" destId="{B5C90D9C-F833-6546-8044-F6615EA04E1D}" srcOrd="10" destOrd="0" presId="urn:microsoft.com/office/officeart/2005/8/layout/default"/>
    <dgm:cxn modelId="{F59F1E52-D701-794F-90CF-1CD198A961E7}" type="presParOf" srcId="{49C7243C-AE46-824E-A3E6-D4F0486FB4C6}" destId="{62EEA5E2-C370-544E-813F-3E8A2BE2C2AC}" srcOrd="11" destOrd="0" presId="urn:microsoft.com/office/officeart/2005/8/layout/default"/>
    <dgm:cxn modelId="{FC623EBE-9B30-E24F-B615-2D6945FE0233}" type="presParOf" srcId="{49C7243C-AE46-824E-A3E6-D4F0486FB4C6}" destId="{AAC1B866-9F5C-B342-AF63-D3537D5453C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0DFAA5-8815-D547-9CAD-DE94A34815A8}" type="doc">
      <dgm:prSet loTypeId="urn:microsoft.com/office/officeart/2005/8/layout/list1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F04B735-7EF9-A645-8D85-D69D13D5F531}">
      <dgm:prSet phldrT="[Текст]" custT="1"/>
      <dgm:spPr/>
      <dgm:t>
        <a:bodyPr anchor="t"/>
        <a:lstStyle/>
        <a:p>
          <a:r>
            <a:rPr lang="ru-RU" sz="1400" dirty="0" smtClean="0"/>
            <a:t>33 % журналов, где доля статей «домашних» авторов превышает 40% </a:t>
          </a:r>
          <a:endParaRPr lang="ru-RU" sz="1400" dirty="0"/>
        </a:p>
      </dgm:t>
    </dgm:pt>
    <dgm:pt modelId="{5BEEBEE6-7BBF-0D46-A306-79817FFC08A7}" type="parTrans" cxnId="{1D99F3CE-7CD6-2C4A-B0E8-98C543C5A004}">
      <dgm:prSet/>
      <dgm:spPr/>
      <dgm:t>
        <a:bodyPr/>
        <a:lstStyle/>
        <a:p>
          <a:endParaRPr lang="ru-RU" sz="1600"/>
        </a:p>
      </dgm:t>
    </dgm:pt>
    <dgm:pt modelId="{470D7019-C29F-AE46-8548-5AC01041D1AA}" type="sibTrans" cxnId="{1D99F3CE-7CD6-2C4A-B0E8-98C543C5A004}">
      <dgm:prSet/>
      <dgm:spPr/>
      <dgm:t>
        <a:bodyPr/>
        <a:lstStyle/>
        <a:p>
          <a:endParaRPr lang="ru-RU" sz="1600"/>
        </a:p>
      </dgm:t>
    </dgm:pt>
    <dgm:pt modelId="{5761FE1D-1DD1-F34B-BB70-A9B47036247D}">
      <dgm:prSet phldrT="[Текст]" custT="1"/>
      <dgm:spPr/>
      <dgm:t>
        <a:bodyPr anchor="t"/>
        <a:lstStyle/>
        <a:p>
          <a:r>
            <a:rPr lang="ru-RU" sz="1400" dirty="0" smtClean="0"/>
            <a:t>32 % журналов, где доля статей «домашних» авторов 30-39 % </a:t>
          </a:r>
          <a:endParaRPr lang="ru-RU" sz="1400" dirty="0"/>
        </a:p>
      </dgm:t>
    </dgm:pt>
    <dgm:pt modelId="{2DED920A-D055-A64F-802E-1EE84DC628AA}" type="parTrans" cxnId="{66E383BE-8836-264F-851B-87A88D864512}">
      <dgm:prSet/>
      <dgm:spPr/>
      <dgm:t>
        <a:bodyPr/>
        <a:lstStyle/>
        <a:p>
          <a:endParaRPr lang="ru-RU" sz="1600"/>
        </a:p>
      </dgm:t>
    </dgm:pt>
    <dgm:pt modelId="{2DFDAA96-3997-EA43-BB0D-06B4415E25D6}" type="sibTrans" cxnId="{66E383BE-8836-264F-851B-87A88D864512}">
      <dgm:prSet/>
      <dgm:spPr/>
      <dgm:t>
        <a:bodyPr/>
        <a:lstStyle/>
        <a:p>
          <a:endParaRPr lang="ru-RU" sz="1600"/>
        </a:p>
      </dgm:t>
    </dgm:pt>
    <dgm:pt modelId="{3F17DC64-3CC2-A445-A770-BC4E27859BD1}">
      <dgm:prSet phldrT="[Текст]" custT="1"/>
      <dgm:spPr/>
      <dgm:t>
        <a:bodyPr anchor="t"/>
        <a:lstStyle/>
        <a:p>
          <a:r>
            <a:rPr lang="ru-RU" sz="1400" dirty="0" smtClean="0"/>
            <a:t>Авторы основной организации-учредителя журнала в меньшей степени публикуют статьи в соавторстве с иностранными учеными</a:t>
          </a:r>
          <a:endParaRPr lang="ru-RU" sz="1400" dirty="0"/>
        </a:p>
      </dgm:t>
    </dgm:pt>
    <dgm:pt modelId="{03039792-E05B-D24A-BE8C-440FB55C6A70}" type="parTrans" cxnId="{5E44C365-8D0E-E147-83A3-A025656E4D48}">
      <dgm:prSet/>
      <dgm:spPr/>
      <dgm:t>
        <a:bodyPr/>
        <a:lstStyle/>
        <a:p>
          <a:endParaRPr lang="ru-RU" sz="1600"/>
        </a:p>
      </dgm:t>
    </dgm:pt>
    <dgm:pt modelId="{6FE3D0D2-9EBC-4F4C-B355-CFDB1ABC5387}" type="sibTrans" cxnId="{5E44C365-8D0E-E147-83A3-A025656E4D48}">
      <dgm:prSet/>
      <dgm:spPr/>
      <dgm:t>
        <a:bodyPr/>
        <a:lstStyle/>
        <a:p>
          <a:endParaRPr lang="ru-RU" sz="1600"/>
        </a:p>
      </dgm:t>
    </dgm:pt>
    <dgm:pt modelId="{5A00DAE3-00EA-474D-AE8B-3DB955C9DECF}">
      <dgm:prSet phldrT="[Текст]" custT="1"/>
      <dgm:spPr/>
      <dgm:t>
        <a:bodyPr anchor="t"/>
        <a:lstStyle/>
        <a:p>
          <a:r>
            <a:rPr lang="ru-RU" sz="1400" dirty="0" smtClean="0"/>
            <a:t>Соавторство: перевес в сторону СНГ </a:t>
          </a:r>
          <a:endParaRPr lang="ru-RU" sz="1400" dirty="0"/>
        </a:p>
      </dgm:t>
    </dgm:pt>
    <dgm:pt modelId="{7AD5A682-3F01-0F4E-AA69-783F058A56D2}" type="parTrans" cxnId="{D630E00E-893C-C645-8D42-B783B0E43000}">
      <dgm:prSet/>
      <dgm:spPr/>
      <dgm:t>
        <a:bodyPr/>
        <a:lstStyle/>
        <a:p>
          <a:endParaRPr lang="ru-RU" sz="1600"/>
        </a:p>
      </dgm:t>
    </dgm:pt>
    <dgm:pt modelId="{C3E10226-56FA-9D41-9579-D8351BEDA08D}" type="sibTrans" cxnId="{D630E00E-893C-C645-8D42-B783B0E43000}">
      <dgm:prSet/>
      <dgm:spPr/>
      <dgm:t>
        <a:bodyPr/>
        <a:lstStyle/>
        <a:p>
          <a:endParaRPr lang="ru-RU" sz="1600"/>
        </a:p>
      </dgm:t>
    </dgm:pt>
    <dgm:pt modelId="{BEC9A00F-2E3D-9D4A-8843-5D0522F3DA65}">
      <dgm:prSet phldrT="[Текст]" custT="1"/>
      <dgm:spPr/>
      <dgm:t>
        <a:bodyPr anchor="ctr"/>
        <a:lstStyle/>
        <a:p>
          <a:r>
            <a:rPr lang="ru-RU" sz="1200" dirty="0" smtClean="0"/>
            <a:t>только в 4  и 3 журналах (из 289 журналов ) доля статей в соавторстве с учеными из стран СНГ и Д.З.  превышает 15%</a:t>
          </a:r>
          <a:endParaRPr lang="ru-RU" sz="1200" dirty="0"/>
        </a:p>
      </dgm:t>
    </dgm:pt>
    <dgm:pt modelId="{D833868F-6CB4-4D4C-A7E2-9EF69C4D327B}" type="parTrans" cxnId="{8BFDF5A9-D2B9-5844-A079-4B1FCD14713E}">
      <dgm:prSet/>
      <dgm:spPr/>
      <dgm:t>
        <a:bodyPr/>
        <a:lstStyle/>
        <a:p>
          <a:endParaRPr lang="ru-RU" sz="1600"/>
        </a:p>
      </dgm:t>
    </dgm:pt>
    <dgm:pt modelId="{C6075047-E894-4946-8BBD-7579E8335A37}" type="sibTrans" cxnId="{8BFDF5A9-D2B9-5844-A079-4B1FCD14713E}">
      <dgm:prSet/>
      <dgm:spPr/>
      <dgm:t>
        <a:bodyPr/>
        <a:lstStyle/>
        <a:p>
          <a:endParaRPr lang="ru-RU" sz="1600"/>
        </a:p>
      </dgm:t>
    </dgm:pt>
    <dgm:pt modelId="{46D729DC-AADF-C540-B312-0CF357DCBE46}" type="pres">
      <dgm:prSet presAssocID="{380DFAA5-8815-D547-9CAD-DE94A34815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F01D2B-3B82-D542-85FA-B663496966C8}" type="pres">
      <dgm:prSet presAssocID="{9F04B735-7EF9-A645-8D85-D69D13D5F531}" presName="parentLin" presStyleCnt="0"/>
      <dgm:spPr/>
    </dgm:pt>
    <dgm:pt modelId="{7FFC50E6-883B-8349-87D7-C63F0109ADF3}" type="pres">
      <dgm:prSet presAssocID="{9F04B735-7EF9-A645-8D85-D69D13D5F53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41C6ECD-72AC-9847-AA18-D1E14A7A14F0}" type="pres">
      <dgm:prSet presAssocID="{9F04B735-7EF9-A645-8D85-D69D13D5F531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C437A-066F-194C-B646-5C7D400D7153}" type="pres">
      <dgm:prSet presAssocID="{9F04B735-7EF9-A645-8D85-D69D13D5F531}" presName="negativeSpace" presStyleCnt="0"/>
      <dgm:spPr/>
    </dgm:pt>
    <dgm:pt modelId="{836170C6-F089-FD40-AE22-CB8D748FA28F}" type="pres">
      <dgm:prSet presAssocID="{9F04B735-7EF9-A645-8D85-D69D13D5F531}" presName="childText" presStyleLbl="conFgAcc1" presStyleIdx="0" presStyleCnt="4">
        <dgm:presLayoutVars>
          <dgm:bulletEnabled val="1"/>
        </dgm:presLayoutVars>
      </dgm:prSet>
      <dgm:spPr/>
    </dgm:pt>
    <dgm:pt modelId="{AAE563AA-C67F-0142-B65C-6F717B8BAADB}" type="pres">
      <dgm:prSet presAssocID="{470D7019-C29F-AE46-8548-5AC01041D1AA}" presName="spaceBetweenRectangles" presStyleCnt="0"/>
      <dgm:spPr/>
    </dgm:pt>
    <dgm:pt modelId="{D2F7B1FE-BF95-3440-B80C-5E5BBCEA4F60}" type="pres">
      <dgm:prSet presAssocID="{5761FE1D-1DD1-F34B-BB70-A9B47036247D}" presName="parentLin" presStyleCnt="0"/>
      <dgm:spPr/>
    </dgm:pt>
    <dgm:pt modelId="{72D4BFD9-5EA4-684F-80A4-FF081C64FAB6}" type="pres">
      <dgm:prSet presAssocID="{5761FE1D-1DD1-F34B-BB70-A9B47036247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D9EAF53-E886-D145-81FC-70345F3ED497}" type="pres">
      <dgm:prSet presAssocID="{5761FE1D-1DD1-F34B-BB70-A9B47036247D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4F721-1215-A24D-8B0D-657894F9C3B1}" type="pres">
      <dgm:prSet presAssocID="{5761FE1D-1DD1-F34B-BB70-A9B47036247D}" presName="negativeSpace" presStyleCnt="0"/>
      <dgm:spPr/>
    </dgm:pt>
    <dgm:pt modelId="{5DE5C46A-2C2C-E24D-B537-0E2F7E0007E8}" type="pres">
      <dgm:prSet presAssocID="{5761FE1D-1DD1-F34B-BB70-A9B47036247D}" presName="childText" presStyleLbl="conFgAcc1" presStyleIdx="1" presStyleCnt="4">
        <dgm:presLayoutVars>
          <dgm:bulletEnabled val="1"/>
        </dgm:presLayoutVars>
      </dgm:prSet>
      <dgm:spPr/>
    </dgm:pt>
    <dgm:pt modelId="{06EE1215-3676-2744-A1FD-E25A9D180707}" type="pres">
      <dgm:prSet presAssocID="{2DFDAA96-3997-EA43-BB0D-06B4415E25D6}" presName="spaceBetweenRectangles" presStyleCnt="0"/>
      <dgm:spPr/>
    </dgm:pt>
    <dgm:pt modelId="{D249F6BA-342A-2942-B86B-05F9917A45D0}" type="pres">
      <dgm:prSet presAssocID="{3F17DC64-3CC2-A445-A770-BC4E27859BD1}" presName="parentLin" presStyleCnt="0"/>
      <dgm:spPr/>
    </dgm:pt>
    <dgm:pt modelId="{FED84C76-DE72-5642-931C-354089ECCE8C}" type="pres">
      <dgm:prSet presAssocID="{3F17DC64-3CC2-A445-A770-BC4E27859BD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99B10EB-F353-9749-AFED-D8CD30BECAB9}" type="pres">
      <dgm:prSet presAssocID="{3F17DC64-3CC2-A445-A770-BC4E27859BD1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803AE-BB5F-794D-BAEC-BF75B0C94795}" type="pres">
      <dgm:prSet presAssocID="{3F17DC64-3CC2-A445-A770-BC4E27859BD1}" presName="negativeSpace" presStyleCnt="0"/>
      <dgm:spPr/>
    </dgm:pt>
    <dgm:pt modelId="{D107DFAD-D2B1-BA48-AB75-88DD8BBE8CD8}" type="pres">
      <dgm:prSet presAssocID="{3F17DC64-3CC2-A445-A770-BC4E27859BD1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F8BB8-7D97-ED45-A77C-1792E92633C3}" type="pres">
      <dgm:prSet presAssocID="{6FE3D0D2-9EBC-4F4C-B355-CFDB1ABC5387}" presName="spaceBetweenRectangles" presStyleCnt="0"/>
      <dgm:spPr/>
    </dgm:pt>
    <dgm:pt modelId="{3D535B20-7E5D-6040-A449-9772CD33C259}" type="pres">
      <dgm:prSet presAssocID="{5A00DAE3-00EA-474D-AE8B-3DB955C9DECF}" presName="parentLin" presStyleCnt="0"/>
      <dgm:spPr/>
    </dgm:pt>
    <dgm:pt modelId="{CAFE6C9D-55CE-5049-9B09-5D3144DEB960}" type="pres">
      <dgm:prSet presAssocID="{5A00DAE3-00EA-474D-AE8B-3DB955C9DEC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D933048-7BDA-F749-B853-AA6971827A60}" type="pres">
      <dgm:prSet presAssocID="{5A00DAE3-00EA-474D-AE8B-3DB955C9DECF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11753-6FB1-B34D-819E-23AD58FB2DC0}" type="pres">
      <dgm:prSet presAssocID="{5A00DAE3-00EA-474D-AE8B-3DB955C9DECF}" presName="negativeSpace" presStyleCnt="0"/>
      <dgm:spPr/>
    </dgm:pt>
    <dgm:pt modelId="{BC0DA58D-7A00-6D44-9010-EFC2149BD0DC}" type="pres">
      <dgm:prSet presAssocID="{5A00DAE3-00EA-474D-AE8B-3DB955C9DEC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20B1F48-6F88-524A-8A2F-5DC734C30D94}" type="presOf" srcId="{3F17DC64-3CC2-A445-A770-BC4E27859BD1}" destId="{FED84C76-DE72-5642-931C-354089ECCE8C}" srcOrd="0" destOrd="0" presId="urn:microsoft.com/office/officeart/2005/8/layout/list1"/>
    <dgm:cxn modelId="{C784C52A-7690-D943-8BE2-21A81456DF0A}" type="presOf" srcId="{5A00DAE3-00EA-474D-AE8B-3DB955C9DECF}" destId="{4D933048-7BDA-F749-B853-AA6971827A60}" srcOrd="1" destOrd="0" presId="urn:microsoft.com/office/officeart/2005/8/layout/list1"/>
    <dgm:cxn modelId="{1C4F85B2-E297-3141-A908-44A88E14FFCA}" type="presOf" srcId="{9F04B735-7EF9-A645-8D85-D69D13D5F531}" destId="{7FFC50E6-883B-8349-87D7-C63F0109ADF3}" srcOrd="0" destOrd="0" presId="urn:microsoft.com/office/officeart/2005/8/layout/list1"/>
    <dgm:cxn modelId="{5E44C365-8D0E-E147-83A3-A025656E4D48}" srcId="{380DFAA5-8815-D547-9CAD-DE94A34815A8}" destId="{3F17DC64-3CC2-A445-A770-BC4E27859BD1}" srcOrd="2" destOrd="0" parTransId="{03039792-E05B-D24A-BE8C-440FB55C6A70}" sibTransId="{6FE3D0D2-9EBC-4F4C-B355-CFDB1ABC5387}"/>
    <dgm:cxn modelId="{8BFDF5A9-D2B9-5844-A079-4B1FCD14713E}" srcId="{3F17DC64-3CC2-A445-A770-BC4E27859BD1}" destId="{BEC9A00F-2E3D-9D4A-8843-5D0522F3DA65}" srcOrd="0" destOrd="0" parTransId="{D833868F-6CB4-4D4C-A7E2-9EF69C4D327B}" sibTransId="{C6075047-E894-4946-8BBD-7579E8335A37}"/>
    <dgm:cxn modelId="{1D99F3CE-7CD6-2C4A-B0E8-98C543C5A004}" srcId="{380DFAA5-8815-D547-9CAD-DE94A34815A8}" destId="{9F04B735-7EF9-A645-8D85-D69D13D5F531}" srcOrd="0" destOrd="0" parTransId="{5BEEBEE6-7BBF-0D46-A306-79817FFC08A7}" sibTransId="{470D7019-C29F-AE46-8548-5AC01041D1AA}"/>
    <dgm:cxn modelId="{66E383BE-8836-264F-851B-87A88D864512}" srcId="{380DFAA5-8815-D547-9CAD-DE94A34815A8}" destId="{5761FE1D-1DD1-F34B-BB70-A9B47036247D}" srcOrd="1" destOrd="0" parTransId="{2DED920A-D055-A64F-802E-1EE84DC628AA}" sibTransId="{2DFDAA96-3997-EA43-BB0D-06B4415E25D6}"/>
    <dgm:cxn modelId="{D630E00E-893C-C645-8D42-B783B0E43000}" srcId="{380DFAA5-8815-D547-9CAD-DE94A34815A8}" destId="{5A00DAE3-00EA-474D-AE8B-3DB955C9DECF}" srcOrd="3" destOrd="0" parTransId="{7AD5A682-3F01-0F4E-AA69-783F058A56D2}" sibTransId="{C3E10226-56FA-9D41-9579-D8351BEDA08D}"/>
    <dgm:cxn modelId="{88E8A8B2-3A3A-994C-9E6D-24C16B47BF56}" type="presOf" srcId="{5761FE1D-1DD1-F34B-BB70-A9B47036247D}" destId="{1D9EAF53-E886-D145-81FC-70345F3ED497}" srcOrd="1" destOrd="0" presId="urn:microsoft.com/office/officeart/2005/8/layout/list1"/>
    <dgm:cxn modelId="{A8D38742-868D-C041-B9A1-1198F2BB022D}" type="presOf" srcId="{380DFAA5-8815-D547-9CAD-DE94A34815A8}" destId="{46D729DC-AADF-C540-B312-0CF357DCBE46}" srcOrd="0" destOrd="0" presId="urn:microsoft.com/office/officeart/2005/8/layout/list1"/>
    <dgm:cxn modelId="{57560C3C-BB65-4242-AD91-425219747456}" type="presOf" srcId="{9F04B735-7EF9-A645-8D85-D69D13D5F531}" destId="{241C6ECD-72AC-9847-AA18-D1E14A7A14F0}" srcOrd="1" destOrd="0" presId="urn:microsoft.com/office/officeart/2005/8/layout/list1"/>
    <dgm:cxn modelId="{7468A0E0-D3B5-B244-B1CF-95A0EED20352}" type="presOf" srcId="{5761FE1D-1DD1-F34B-BB70-A9B47036247D}" destId="{72D4BFD9-5EA4-684F-80A4-FF081C64FAB6}" srcOrd="0" destOrd="0" presId="urn:microsoft.com/office/officeart/2005/8/layout/list1"/>
    <dgm:cxn modelId="{9F8C3074-40D5-F34A-9ABC-0942658B6300}" type="presOf" srcId="{BEC9A00F-2E3D-9D4A-8843-5D0522F3DA65}" destId="{D107DFAD-D2B1-BA48-AB75-88DD8BBE8CD8}" srcOrd="0" destOrd="0" presId="urn:microsoft.com/office/officeart/2005/8/layout/list1"/>
    <dgm:cxn modelId="{8779D6CB-EC70-7949-AA2B-80BD4AFAEF28}" type="presOf" srcId="{3F17DC64-3CC2-A445-A770-BC4E27859BD1}" destId="{B99B10EB-F353-9749-AFED-D8CD30BECAB9}" srcOrd="1" destOrd="0" presId="urn:microsoft.com/office/officeart/2005/8/layout/list1"/>
    <dgm:cxn modelId="{5380DEFA-6740-7042-87CC-CC62C664806E}" type="presOf" srcId="{5A00DAE3-00EA-474D-AE8B-3DB955C9DECF}" destId="{CAFE6C9D-55CE-5049-9B09-5D3144DEB960}" srcOrd="0" destOrd="0" presId="urn:microsoft.com/office/officeart/2005/8/layout/list1"/>
    <dgm:cxn modelId="{CBF1277D-A0C2-D541-895C-DF9AF6A0AD0F}" type="presParOf" srcId="{46D729DC-AADF-C540-B312-0CF357DCBE46}" destId="{3AF01D2B-3B82-D542-85FA-B663496966C8}" srcOrd="0" destOrd="0" presId="urn:microsoft.com/office/officeart/2005/8/layout/list1"/>
    <dgm:cxn modelId="{6759DBFD-8975-D642-8B9C-4548F80ABA4F}" type="presParOf" srcId="{3AF01D2B-3B82-D542-85FA-B663496966C8}" destId="{7FFC50E6-883B-8349-87D7-C63F0109ADF3}" srcOrd="0" destOrd="0" presId="urn:microsoft.com/office/officeart/2005/8/layout/list1"/>
    <dgm:cxn modelId="{1DECBFD6-C09B-3749-A4E3-991AB94D6B9B}" type="presParOf" srcId="{3AF01D2B-3B82-D542-85FA-B663496966C8}" destId="{241C6ECD-72AC-9847-AA18-D1E14A7A14F0}" srcOrd="1" destOrd="0" presId="urn:microsoft.com/office/officeart/2005/8/layout/list1"/>
    <dgm:cxn modelId="{1D605600-6EB8-DD40-9F26-05D917D111EE}" type="presParOf" srcId="{46D729DC-AADF-C540-B312-0CF357DCBE46}" destId="{A81C437A-066F-194C-B646-5C7D400D7153}" srcOrd="1" destOrd="0" presId="urn:microsoft.com/office/officeart/2005/8/layout/list1"/>
    <dgm:cxn modelId="{9AD4E8CD-AF88-2B4B-818E-AD36D2E9DD90}" type="presParOf" srcId="{46D729DC-AADF-C540-B312-0CF357DCBE46}" destId="{836170C6-F089-FD40-AE22-CB8D748FA28F}" srcOrd="2" destOrd="0" presId="urn:microsoft.com/office/officeart/2005/8/layout/list1"/>
    <dgm:cxn modelId="{B8434F6F-9A01-144F-AF06-E626E089AD47}" type="presParOf" srcId="{46D729DC-AADF-C540-B312-0CF357DCBE46}" destId="{AAE563AA-C67F-0142-B65C-6F717B8BAADB}" srcOrd="3" destOrd="0" presId="urn:microsoft.com/office/officeart/2005/8/layout/list1"/>
    <dgm:cxn modelId="{3B82525B-9F80-C44E-B493-A4264CA32EDE}" type="presParOf" srcId="{46D729DC-AADF-C540-B312-0CF357DCBE46}" destId="{D2F7B1FE-BF95-3440-B80C-5E5BBCEA4F60}" srcOrd="4" destOrd="0" presId="urn:microsoft.com/office/officeart/2005/8/layout/list1"/>
    <dgm:cxn modelId="{7793C256-854C-DC42-8406-2F967CD35B4B}" type="presParOf" srcId="{D2F7B1FE-BF95-3440-B80C-5E5BBCEA4F60}" destId="{72D4BFD9-5EA4-684F-80A4-FF081C64FAB6}" srcOrd="0" destOrd="0" presId="urn:microsoft.com/office/officeart/2005/8/layout/list1"/>
    <dgm:cxn modelId="{57F96730-9D1C-3946-A19B-197A4CDFFE02}" type="presParOf" srcId="{D2F7B1FE-BF95-3440-B80C-5E5BBCEA4F60}" destId="{1D9EAF53-E886-D145-81FC-70345F3ED497}" srcOrd="1" destOrd="0" presId="urn:microsoft.com/office/officeart/2005/8/layout/list1"/>
    <dgm:cxn modelId="{A2DE755B-A33E-624E-84B3-9FEBA760EE5A}" type="presParOf" srcId="{46D729DC-AADF-C540-B312-0CF357DCBE46}" destId="{7A44F721-1215-A24D-8B0D-657894F9C3B1}" srcOrd="5" destOrd="0" presId="urn:microsoft.com/office/officeart/2005/8/layout/list1"/>
    <dgm:cxn modelId="{8D3C3124-E7A1-6746-8879-064D7E653DF8}" type="presParOf" srcId="{46D729DC-AADF-C540-B312-0CF357DCBE46}" destId="{5DE5C46A-2C2C-E24D-B537-0E2F7E0007E8}" srcOrd="6" destOrd="0" presId="urn:microsoft.com/office/officeart/2005/8/layout/list1"/>
    <dgm:cxn modelId="{51D307F1-5DAC-BE4E-9238-AD7703D85369}" type="presParOf" srcId="{46D729DC-AADF-C540-B312-0CF357DCBE46}" destId="{06EE1215-3676-2744-A1FD-E25A9D180707}" srcOrd="7" destOrd="0" presId="urn:microsoft.com/office/officeart/2005/8/layout/list1"/>
    <dgm:cxn modelId="{105101C6-3131-344A-B2CA-5A8AD108CFCC}" type="presParOf" srcId="{46D729DC-AADF-C540-B312-0CF357DCBE46}" destId="{D249F6BA-342A-2942-B86B-05F9917A45D0}" srcOrd="8" destOrd="0" presId="urn:microsoft.com/office/officeart/2005/8/layout/list1"/>
    <dgm:cxn modelId="{10E67977-6A81-B444-84AA-DEE20B3FF1C6}" type="presParOf" srcId="{D249F6BA-342A-2942-B86B-05F9917A45D0}" destId="{FED84C76-DE72-5642-931C-354089ECCE8C}" srcOrd="0" destOrd="0" presId="urn:microsoft.com/office/officeart/2005/8/layout/list1"/>
    <dgm:cxn modelId="{D1EEC795-FD0F-F645-975A-9562DC9817DB}" type="presParOf" srcId="{D249F6BA-342A-2942-B86B-05F9917A45D0}" destId="{B99B10EB-F353-9749-AFED-D8CD30BECAB9}" srcOrd="1" destOrd="0" presId="urn:microsoft.com/office/officeart/2005/8/layout/list1"/>
    <dgm:cxn modelId="{D48FC4C9-5F12-6C45-B091-139F9EF1A597}" type="presParOf" srcId="{46D729DC-AADF-C540-B312-0CF357DCBE46}" destId="{F2C803AE-BB5F-794D-BAEC-BF75B0C94795}" srcOrd="9" destOrd="0" presId="urn:microsoft.com/office/officeart/2005/8/layout/list1"/>
    <dgm:cxn modelId="{BD8E62A0-BDEC-A346-895B-25D16B9623B2}" type="presParOf" srcId="{46D729DC-AADF-C540-B312-0CF357DCBE46}" destId="{D107DFAD-D2B1-BA48-AB75-88DD8BBE8CD8}" srcOrd="10" destOrd="0" presId="urn:microsoft.com/office/officeart/2005/8/layout/list1"/>
    <dgm:cxn modelId="{CFCF7554-E024-CA46-9CF1-3BD5C2751C84}" type="presParOf" srcId="{46D729DC-AADF-C540-B312-0CF357DCBE46}" destId="{C50F8BB8-7D97-ED45-A77C-1792E92633C3}" srcOrd="11" destOrd="0" presId="urn:microsoft.com/office/officeart/2005/8/layout/list1"/>
    <dgm:cxn modelId="{228EADCF-E192-D04C-9815-BCB2361ECF55}" type="presParOf" srcId="{46D729DC-AADF-C540-B312-0CF357DCBE46}" destId="{3D535B20-7E5D-6040-A449-9772CD33C259}" srcOrd="12" destOrd="0" presId="urn:microsoft.com/office/officeart/2005/8/layout/list1"/>
    <dgm:cxn modelId="{FD646B5F-B805-F848-BAA4-BA11020503FE}" type="presParOf" srcId="{3D535B20-7E5D-6040-A449-9772CD33C259}" destId="{CAFE6C9D-55CE-5049-9B09-5D3144DEB960}" srcOrd="0" destOrd="0" presId="urn:microsoft.com/office/officeart/2005/8/layout/list1"/>
    <dgm:cxn modelId="{80A11119-B516-C146-867B-2FCEB2F5380A}" type="presParOf" srcId="{3D535B20-7E5D-6040-A449-9772CD33C259}" destId="{4D933048-7BDA-F749-B853-AA6971827A60}" srcOrd="1" destOrd="0" presId="urn:microsoft.com/office/officeart/2005/8/layout/list1"/>
    <dgm:cxn modelId="{580BB022-4E23-FA47-A703-DAC15FC780BB}" type="presParOf" srcId="{46D729DC-AADF-C540-B312-0CF357DCBE46}" destId="{0B511753-6FB1-B34D-819E-23AD58FB2DC0}" srcOrd="13" destOrd="0" presId="urn:microsoft.com/office/officeart/2005/8/layout/list1"/>
    <dgm:cxn modelId="{1A532ADE-DFAA-D74C-A2BE-6F483650977E}" type="presParOf" srcId="{46D729DC-AADF-C540-B312-0CF357DCBE46}" destId="{BC0DA58D-7A00-6D44-9010-EFC2149BD0D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CE25A4-DB4C-5E4B-B95B-8BAEF491EE5F}" type="doc">
      <dgm:prSet loTypeId="urn:microsoft.com/office/officeart/2005/8/layout/defaul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3938607-CE30-1B4A-B5BA-E10C4E694E9C}">
      <dgm:prSet phldrT="[Текст]"/>
      <dgm:spPr/>
      <dgm:t>
        <a:bodyPr/>
        <a:lstStyle/>
        <a:p>
          <a:r>
            <a:rPr lang="ru-RU" dirty="0" smtClean="0"/>
            <a:t>2/3 журналов более 15% ссылок в конце публикации ведут на иностранные источники (оценить новизну используемой литературы нет возможности)</a:t>
          </a:r>
          <a:endParaRPr lang="ru-RU" dirty="0"/>
        </a:p>
      </dgm:t>
    </dgm:pt>
    <dgm:pt modelId="{7EF7843D-E911-6F4A-9C46-22834A2FB08B}" type="parTrans" cxnId="{5373C2E9-8F75-E741-AA8A-BCFA73217128}">
      <dgm:prSet/>
      <dgm:spPr/>
      <dgm:t>
        <a:bodyPr/>
        <a:lstStyle/>
        <a:p>
          <a:endParaRPr lang="ru-RU"/>
        </a:p>
      </dgm:t>
    </dgm:pt>
    <dgm:pt modelId="{C77405F3-6B5C-A547-95B5-74068E874D1D}" type="sibTrans" cxnId="{5373C2E9-8F75-E741-AA8A-BCFA73217128}">
      <dgm:prSet/>
      <dgm:spPr/>
      <dgm:t>
        <a:bodyPr/>
        <a:lstStyle/>
        <a:p>
          <a:endParaRPr lang="ru-RU"/>
        </a:p>
      </dgm:t>
    </dgm:pt>
    <dgm:pt modelId="{C4E25B73-445C-8240-8400-429080D17BCF}">
      <dgm:prSet phldrT="[Текст]"/>
      <dgm:spPr/>
      <dgm:t>
        <a:bodyPr anchor="ctr"/>
        <a:lstStyle/>
        <a:p>
          <a:r>
            <a:rPr lang="ru-RU" dirty="0" smtClean="0"/>
            <a:t>1/3 журналов имеют "домашний" характер</a:t>
          </a:r>
          <a:endParaRPr lang="ru-RU" dirty="0"/>
        </a:p>
      </dgm:t>
    </dgm:pt>
    <dgm:pt modelId="{15058032-BD3E-3B41-B2D0-18B0DE8EF036}" type="parTrans" cxnId="{8ABBA672-8D72-AB43-A108-EC02C79DDAFB}">
      <dgm:prSet/>
      <dgm:spPr/>
      <dgm:t>
        <a:bodyPr/>
        <a:lstStyle/>
        <a:p>
          <a:endParaRPr lang="ru-RU"/>
        </a:p>
      </dgm:t>
    </dgm:pt>
    <dgm:pt modelId="{2D2E74E5-3C5B-8F4B-8050-8E158EE4556B}" type="sibTrans" cxnId="{8ABBA672-8D72-AB43-A108-EC02C79DDAFB}">
      <dgm:prSet/>
      <dgm:spPr/>
      <dgm:t>
        <a:bodyPr/>
        <a:lstStyle/>
        <a:p>
          <a:endParaRPr lang="ru-RU"/>
        </a:p>
      </dgm:t>
    </dgm:pt>
    <dgm:pt modelId="{3C36451D-125C-7145-90CD-E3F6423EAE89}">
      <dgm:prSet phldrT="[Текст]"/>
      <dgm:spPr/>
      <dgm:t>
        <a:bodyPr/>
        <a:lstStyle/>
        <a:p>
          <a:r>
            <a:rPr lang="ru-RU" dirty="0" smtClean="0"/>
            <a:t>"свои" авторы практически не используют систему международных научных связей организации-учредителя</a:t>
          </a:r>
          <a:endParaRPr lang="ru-RU" dirty="0"/>
        </a:p>
      </dgm:t>
    </dgm:pt>
    <dgm:pt modelId="{DC49AE01-40FD-9941-B7C3-64F3FD97B85E}" type="parTrans" cxnId="{8291B754-A994-174D-AAC2-B9B2159DB87B}">
      <dgm:prSet/>
      <dgm:spPr/>
      <dgm:t>
        <a:bodyPr/>
        <a:lstStyle/>
        <a:p>
          <a:endParaRPr lang="ru-RU"/>
        </a:p>
      </dgm:t>
    </dgm:pt>
    <dgm:pt modelId="{6A1F9D14-EAA8-2243-9AA7-30B03A7A3692}" type="sibTrans" cxnId="{8291B754-A994-174D-AAC2-B9B2159DB87B}">
      <dgm:prSet/>
      <dgm:spPr/>
      <dgm:t>
        <a:bodyPr/>
        <a:lstStyle/>
        <a:p>
          <a:endParaRPr lang="ru-RU"/>
        </a:p>
      </dgm:t>
    </dgm:pt>
    <dgm:pt modelId="{8C64AA11-4F9E-4047-8DBE-19B1C1D6A635}">
      <dgm:prSet phldrT="[Текст]"/>
      <dgm:spPr/>
      <dgm:t>
        <a:bodyPr/>
        <a:lstStyle/>
        <a:p>
          <a:r>
            <a:rPr lang="ru-RU" dirty="0" smtClean="0"/>
            <a:t>традиционно наиболее сильные связи с авторами из стран СНГ</a:t>
          </a:r>
          <a:endParaRPr lang="ru-RU" dirty="0"/>
        </a:p>
      </dgm:t>
    </dgm:pt>
    <dgm:pt modelId="{B2E0C696-16E6-C84F-AAFC-7878A0D6189A}" type="parTrans" cxnId="{D1778BE7-E907-6343-B22A-DDF7BA56F953}">
      <dgm:prSet/>
      <dgm:spPr/>
      <dgm:t>
        <a:bodyPr/>
        <a:lstStyle/>
        <a:p>
          <a:endParaRPr lang="ru-RU"/>
        </a:p>
      </dgm:t>
    </dgm:pt>
    <dgm:pt modelId="{2AF55A3E-96CA-7F4B-A8A7-F6A898E9C8A0}" type="sibTrans" cxnId="{D1778BE7-E907-6343-B22A-DDF7BA56F953}">
      <dgm:prSet/>
      <dgm:spPr/>
      <dgm:t>
        <a:bodyPr/>
        <a:lstStyle/>
        <a:p>
          <a:endParaRPr lang="ru-RU"/>
        </a:p>
      </dgm:t>
    </dgm:pt>
    <dgm:pt modelId="{49C7243C-AE46-824E-A3E6-D4F0486FB4C6}" type="pres">
      <dgm:prSet presAssocID="{24CE25A4-DB4C-5E4B-B95B-8BAEF491EE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5CAD33-6D64-1B49-A979-003E17327A79}" type="pres">
      <dgm:prSet presAssocID="{C4E25B73-445C-8240-8400-429080D17BC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CA736-63A3-004D-BCF9-C750B59CEDA9}" type="pres">
      <dgm:prSet presAssocID="{2D2E74E5-3C5B-8F4B-8050-8E158EE4556B}" presName="sibTrans" presStyleCnt="0"/>
      <dgm:spPr/>
    </dgm:pt>
    <dgm:pt modelId="{61A34F2B-2FCA-0A43-8EBE-C5B891073DA7}" type="pres">
      <dgm:prSet presAssocID="{3C36451D-125C-7145-90CD-E3F6423EAE8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72AFB-CDE4-E145-90ED-3836A8EB002E}" type="pres">
      <dgm:prSet presAssocID="{6A1F9D14-EAA8-2243-9AA7-30B03A7A3692}" presName="sibTrans" presStyleCnt="0"/>
      <dgm:spPr/>
    </dgm:pt>
    <dgm:pt modelId="{B5E7AF4D-CE2B-B148-B755-F305A6807367}" type="pres">
      <dgm:prSet presAssocID="{8C64AA11-4F9E-4047-8DBE-19B1C1D6A63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7384F-889F-BE4C-B80A-C9456447A3A9}" type="pres">
      <dgm:prSet presAssocID="{2AF55A3E-96CA-7F4B-A8A7-F6A898E9C8A0}" presName="sibTrans" presStyleCnt="0"/>
      <dgm:spPr/>
    </dgm:pt>
    <dgm:pt modelId="{9F90F85A-325F-D440-9A5F-19129B823ADA}" type="pres">
      <dgm:prSet presAssocID="{73938607-CE30-1B4A-B5BA-E10C4E694E9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4924C9-98DC-5F49-8D1A-F3E18E024E72}" type="presOf" srcId="{C4E25B73-445C-8240-8400-429080D17BCF}" destId="{2D5CAD33-6D64-1B49-A979-003E17327A79}" srcOrd="0" destOrd="0" presId="urn:microsoft.com/office/officeart/2005/8/layout/default"/>
    <dgm:cxn modelId="{D1778BE7-E907-6343-B22A-DDF7BA56F953}" srcId="{24CE25A4-DB4C-5E4B-B95B-8BAEF491EE5F}" destId="{8C64AA11-4F9E-4047-8DBE-19B1C1D6A635}" srcOrd="2" destOrd="0" parTransId="{B2E0C696-16E6-C84F-AAFC-7878A0D6189A}" sibTransId="{2AF55A3E-96CA-7F4B-A8A7-F6A898E9C8A0}"/>
    <dgm:cxn modelId="{A3C05E6A-EE7A-3A4D-BB4A-14A0B9A8746B}" type="presOf" srcId="{8C64AA11-4F9E-4047-8DBE-19B1C1D6A635}" destId="{B5E7AF4D-CE2B-B148-B755-F305A6807367}" srcOrd="0" destOrd="0" presId="urn:microsoft.com/office/officeart/2005/8/layout/default"/>
    <dgm:cxn modelId="{4950FA9B-FC8D-054F-8E76-C8A91C52D39A}" type="presOf" srcId="{24CE25A4-DB4C-5E4B-B95B-8BAEF491EE5F}" destId="{49C7243C-AE46-824E-A3E6-D4F0486FB4C6}" srcOrd="0" destOrd="0" presId="urn:microsoft.com/office/officeart/2005/8/layout/default"/>
    <dgm:cxn modelId="{C44D7C1E-9D24-724A-958B-710D69B1C3B6}" type="presOf" srcId="{3C36451D-125C-7145-90CD-E3F6423EAE89}" destId="{61A34F2B-2FCA-0A43-8EBE-C5B891073DA7}" srcOrd="0" destOrd="0" presId="urn:microsoft.com/office/officeart/2005/8/layout/default"/>
    <dgm:cxn modelId="{8ABBA672-8D72-AB43-A108-EC02C79DDAFB}" srcId="{24CE25A4-DB4C-5E4B-B95B-8BAEF491EE5F}" destId="{C4E25B73-445C-8240-8400-429080D17BCF}" srcOrd="0" destOrd="0" parTransId="{15058032-BD3E-3B41-B2D0-18B0DE8EF036}" sibTransId="{2D2E74E5-3C5B-8F4B-8050-8E158EE4556B}"/>
    <dgm:cxn modelId="{8291B754-A994-174D-AAC2-B9B2159DB87B}" srcId="{24CE25A4-DB4C-5E4B-B95B-8BAEF491EE5F}" destId="{3C36451D-125C-7145-90CD-E3F6423EAE89}" srcOrd="1" destOrd="0" parTransId="{DC49AE01-40FD-9941-B7C3-64F3FD97B85E}" sibTransId="{6A1F9D14-EAA8-2243-9AA7-30B03A7A3692}"/>
    <dgm:cxn modelId="{5373C2E9-8F75-E741-AA8A-BCFA73217128}" srcId="{24CE25A4-DB4C-5E4B-B95B-8BAEF491EE5F}" destId="{73938607-CE30-1B4A-B5BA-E10C4E694E9C}" srcOrd="3" destOrd="0" parTransId="{7EF7843D-E911-6F4A-9C46-22834A2FB08B}" sibTransId="{C77405F3-6B5C-A547-95B5-74068E874D1D}"/>
    <dgm:cxn modelId="{28F129BE-29B6-7A47-9DE6-A70F1D8EB084}" type="presOf" srcId="{73938607-CE30-1B4A-B5BA-E10C4E694E9C}" destId="{9F90F85A-325F-D440-9A5F-19129B823ADA}" srcOrd="0" destOrd="0" presId="urn:microsoft.com/office/officeart/2005/8/layout/default"/>
    <dgm:cxn modelId="{9A3D631E-D762-814E-B154-F7089053BC4E}" type="presParOf" srcId="{49C7243C-AE46-824E-A3E6-D4F0486FB4C6}" destId="{2D5CAD33-6D64-1B49-A979-003E17327A79}" srcOrd="0" destOrd="0" presId="urn:microsoft.com/office/officeart/2005/8/layout/default"/>
    <dgm:cxn modelId="{FB58E6AE-26BE-BB44-B010-B8BE75001A79}" type="presParOf" srcId="{49C7243C-AE46-824E-A3E6-D4F0486FB4C6}" destId="{FF3CA736-63A3-004D-BCF9-C750B59CEDA9}" srcOrd="1" destOrd="0" presId="urn:microsoft.com/office/officeart/2005/8/layout/default"/>
    <dgm:cxn modelId="{1C486DAA-DFBB-6F41-A9AE-C369BD761B9B}" type="presParOf" srcId="{49C7243C-AE46-824E-A3E6-D4F0486FB4C6}" destId="{61A34F2B-2FCA-0A43-8EBE-C5B891073DA7}" srcOrd="2" destOrd="0" presId="urn:microsoft.com/office/officeart/2005/8/layout/default"/>
    <dgm:cxn modelId="{B8B24FAC-E10D-D441-BB72-0B40E3165D17}" type="presParOf" srcId="{49C7243C-AE46-824E-A3E6-D4F0486FB4C6}" destId="{C1772AFB-CDE4-E145-90ED-3836A8EB002E}" srcOrd="3" destOrd="0" presId="urn:microsoft.com/office/officeart/2005/8/layout/default"/>
    <dgm:cxn modelId="{B45A1268-5C24-1C4F-B7F9-9950AE466874}" type="presParOf" srcId="{49C7243C-AE46-824E-A3E6-D4F0486FB4C6}" destId="{B5E7AF4D-CE2B-B148-B755-F305A6807367}" srcOrd="4" destOrd="0" presId="urn:microsoft.com/office/officeart/2005/8/layout/default"/>
    <dgm:cxn modelId="{8C461B36-4E62-A849-8C23-CFBB583205BA}" type="presParOf" srcId="{49C7243C-AE46-824E-A3E6-D4F0486FB4C6}" destId="{F917384F-889F-BE4C-B80A-C9456447A3A9}" srcOrd="5" destOrd="0" presId="urn:microsoft.com/office/officeart/2005/8/layout/default"/>
    <dgm:cxn modelId="{100D8134-DDEB-E842-97B1-64DEA2BB9DD9}" type="presParOf" srcId="{49C7243C-AE46-824E-A3E6-D4F0486FB4C6}" destId="{9F90F85A-325F-D440-9A5F-19129B823AD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CE25A4-DB4C-5E4B-B95B-8BAEF491EE5F}" type="doc">
      <dgm:prSet loTypeId="urn:microsoft.com/office/officeart/2005/8/layout/defaul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4E25B73-445C-8240-8400-429080D17BCF}">
      <dgm:prSet phldrT="[Текст]"/>
      <dgm:spPr/>
      <dgm:t>
        <a:bodyPr anchor="ctr"/>
        <a:lstStyle/>
        <a:p>
          <a:r>
            <a:rPr lang="ru-RU" dirty="0" smtClean="0"/>
            <a:t>90 % журналов имеет минимально необходимую информацию на иностранном языке</a:t>
          </a:r>
          <a:endParaRPr lang="ru-RU" dirty="0"/>
        </a:p>
      </dgm:t>
    </dgm:pt>
    <dgm:pt modelId="{15058032-BD3E-3B41-B2D0-18B0DE8EF036}" type="parTrans" cxnId="{8ABBA672-8D72-AB43-A108-EC02C79DDAFB}">
      <dgm:prSet/>
      <dgm:spPr/>
      <dgm:t>
        <a:bodyPr/>
        <a:lstStyle/>
        <a:p>
          <a:endParaRPr lang="ru-RU"/>
        </a:p>
      </dgm:t>
    </dgm:pt>
    <dgm:pt modelId="{2D2E74E5-3C5B-8F4B-8050-8E158EE4556B}" type="sibTrans" cxnId="{8ABBA672-8D72-AB43-A108-EC02C79DDAFB}">
      <dgm:prSet/>
      <dgm:spPr/>
      <dgm:t>
        <a:bodyPr/>
        <a:lstStyle/>
        <a:p>
          <a:endParaRPr lang="ru-RU"/>
        </a:p>
      </dgm:t>
    </dgm:pt>
    <dgm:pt modelId="{3C36451D-125C-7145-90CD-E3F6423EAE89}">
      <dgm:prSet phldrT="[Текст]"/>
      <dgm:spPr/>
      <dgm:t>
        <a:bodyPr/>
        <a:lstStyle/>
        <a:p>
          <a:r>
            <a:rPr lang="ru-RU" dirty="0" smtClean="0"/>
            <a:t>45</a:t>
          </a:r>
          <a:r>
            <a:rPr lang="ru-RU" baseline="0" dirty="0" smtClean="0"/>
            <a:t> % журналов имеют полноценный англоязычный сайт, позволяющий иностранному автору найти необходимую информацию</a:t>
          </a:r>
          <a:endParaRPr lang="ru-RU" dirty="0"/>
        </a:p>
      </dgm:t>
    </dgm:pt>
    <dgm:pt modelId="{DC49AE01-40FD-9941-B7C3-64F3FD97B85E}" type="parTrans" cxnId="{8291B754-A994-174D-AAC2-B9B2159DB87B}">
      <dgm:prSet/>
      <dgm:spPr/>
      <dgm:t>
        <a:bodyPr/>
        <a:lstStyle/>
        <a:p>
          <a:endParaRPr lang="ru-RU"/>
        </a:p>
      </dgm:t>
    </dgm:pt>
    <dgm:pt modelId="{6A1F9D14-EAA8-2243-9AA7-30B03A7A3692}" type="sibTrans" cxnId="{8291B754-A994-174D-AAC2-B9B2159DB87B}">
      <dgm:prSet/>
      <dgm:spPr/>
      <dgm:t>
        <a:bodyPr/>
        <a:lstStyle/>
        <a:p>
          <a:endParaRPr lang="ru-RU"/>
        </a:p>
      </dgm:t>
    </dgm:pt>
    <dgm:pt modelId="{8C64AA11-4F9E-4047-8DBE-19B1C1D6A635}">
      <dgm:prSet phldrT="[Текст]"/>
      <dgm:spPr/>
      <dgm:t>
        <a:bodyPr/>
        <a:lstStyle/>
        <a:p>
          <a:r>
            <a:rPr lang="ru-RU" dirty="0" smtClean="0"/>
            <a:t>67 % журналов имеют англоязычный сайт </a:t>
          </a:r>
          <a:endParaRPr lang="ru-RU" dirty="0"/>
        </a:p>
      </dgm:t>
    </dgm:pt>
    <dgm:pt modelId="{B2E0C696-16E6-C84F-AAFC-7878A0D6189A}" type="parTrans" cxnId="{D1778BE7-E907-6343-B22A-DDF7BA56F953}">
      <dgm:prSet/>
      <dgm:spPr/>
      <dgm:t>
        <a:bodyPr/>
        <a:lstStyle/>
        <a:p>
          <a:endParaRPr lang="ru-RU"/>
        </a:p>
      </dgm:t>
    </dgm:pt>
    <dgm:pt modelId="{2AF55A3E-96CA-7F4B-A8A7-F6A898E9C8A0}" type="sibTrans" cxnId="{D1778BE7-E907-6343-B22A-DDF7BA56F953}">
      <dgm:prSet/>
      <dgm:spPr/>
      <dgm:t>
        <a:bodyPr/>
        <a:lstStyle/>
        <a:p>
          <a:endParaRPr lang="ru-RU"/>
        </a:p>
      </dgm:t>
    </dgm:pt>
    <dgm:pt modelId="{00A470B4-3C1E-B74F-8C8C-757785C9C2EC}">
      <dgm:prSet phldrT="[Текст]"/>
      <dgm:spPr/>
      <dgm:t>
        <a:bodyPr/>
        <a:lstStyle/>
        <a:p>
          <a:r>
            <a:rPr lang="ru-RU" dirty="0" smtClean="0"/>
            <a:t>72 % журналов не индексируются никакими МДБД</a:t>
          </a:r>
          <a:endParaRPr lang="ru-RU" dirty="0"/>
        </a:p>
      </dgm:t>
    </dgm:pt>
    <dgm:pt modelId="{C8CDE5B6-40E7-884D-BFE5-008295B3D42C}" type="parTrans" cxnId="{CEC45959-0D1F-F54E-AA84-1A394CF53C89}">
      <dgm:prSet/>
      <dgm:spPr/>
      <dgm:t>
        <a:bodyPr/>
        <a:lstStyle/>
        <a:p>
          <a:endParaRPr lang="ru-RU"/>
        </a:p>
      </dgm:t>
    </dgm:pt>
    <dgm:pt modelId="{99CE4A79-9DBB-8B4A-9A23-596575C91DEC}" type="sibTrans" cxnId="{CEC45959-0D1F-F54E-AA84-1A394CF53C89}">
      <dgm:prSet/>
      <dgm:spPr/>
      <dgm:t>
        <a:bodyPr/>
        <a:lstStyle/>
        <a:p>
          <a:endParaRPr lang="ru-RU"/>
        </a:p>
      </dgm:t>
    </dgm:pt>
    <dgm:pt modelId="{FD5A335C-221C-BB47-93FA-F3DCA1FE9612}">
      <dgm:prSet phldrT="[Текст]"/>
      <dgm:spPr/>
      <dgm:t>
        <a:bodyPr/>
        <a:lstStyle/>
        <a:p>
          <a:r>
            <a:rPr lang="ru-RU" dirty="0" smtClean="0"/>
            <a:t>Редакция до сих пор не использует систему профилей, идентификаторов и перекрестных ссылок </a:t>
          </a:r>
          <a:r>
            <a:rPr lang="en-US" dirty="0" smtClean="0"/>
            <a:t>(ORCID, </a:t>
          </a:r>
          <a:r>
            <a:rPr lang="ru-RU" dirty="0" smtClean="0"/>
            <a:t>страницы редколлегии, авторские профили)</a:t>
          </a:r>
          <a:endParaRPr lang="ru-RU" dirty="0"/>
        </a:p>
      </dgm:t>
    </dgm:pt>
    <dgm:pt modelId="{772D1AA2-C5BB-864F-A7FC-687470EDD518}" type="parTrans" cxnId="{14F164C7-A158-D447-A03A-B2DE0B121169}">
      <dgm:prSet/>
      <dgm:spPr/>
      <dgm:t>
        <a:bodyPr/>
        <a:lstStyle/>
        <a:p>
          <a:endParaRPr lang="ru-RU"/>
        </a:p>
      </dgm:t>
    </dgm:pt>
    <dgm:pt modelId="{629A1AD9-DEDF-3449-8CB4-743A727401A5}" type="sibTrans" cxnId="{14F164C7-A158-D447-A03A-B2DE0B121169}">
      <dgm:prSet/>
      <dgm:spPr/>
      <dgm:t>
        <a:bodyPr/>
        <a:lstStyle/>
        <a:p>
          <a:endParaRPr lang="ru-RU"/>
        </a:p>
      </dgm:t>
    </dgm:pt>
    <dgm:pt modelId="{49C7243C-AE46-824E-A3E6-D4F0486FB4C6}" type="pres">
      <dgm:prSet presAssocID="{24CE25A4-DB4C-5E4B-B95B-8BAEF491EE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5CAD33-6D64-1B49-A979-003E17327A79}" type="pres">
      <dgm:prSet presAssocID="{C4E25B73-445C-8240-8400-429080D17BC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CA736-63A3-004D-BCF9-C750B59CEDA9}" type="pres">
      <dgm:prSet presAssocID="{2D2E74E5-3C5B-8F4B-8050-8E158EE4556B}" presName="sibTrans" presStyleCnt="0"/>
      <dgm:spPr/>
    </dgm:pt>
    <dgm:pt modelId="{61A34F2B-2FCA-0A43-8EBE-C5B891073DA7}" type="pres">
      <dgm:prSet presAssocID="{3C36451D-125C-7145-90CD-E3F6423EAE8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72AFB-CDE4-E145-90ED-3836A8EB002E}" type="pres">
      <dgm:prSet presAssocID="{6A1F9D14-EAA8-2243-9AA7-30B03A7A3692}" presName="sibTrans" presStyleCnt="0"/>
      <dgm:spPr/>
    </dgm:pt>
    <dgm:pt modelId="{B5E7AF4D-CE2B-B148-B755-F305A6807367}" type="pres">
      <dgm:prSet presAssocID="{8C64AA11-4F9E-4047-8DBE-19B1C1D6A63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7384F-889F-BE4C-B80A-C9456447A3A9}" type="pres">
      <dgm:prSet presAssocID="{2AF55A3E-96CA-7F4B-A8A7-F6A898E9C8A0}" presName="sibTrans" presStyleCnt="0"/>
      <dgm:spPr/>
    </dgm:pt>
    <dgm:pt modelId="{3B8FC142-2994-1647-9116-E6C581E25508}" type="pres">
      <dgm:prSet presAssocID="{00A470B4-3C1E-B74F-8C8C-757785C9C2E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B41A6-7309-554D-924D-61DDD0869552}" type="pres">
      <dgm:prSet presAssocID="{99CE4A79-9DBB-8B4A-9A23-596575C91DEC}" presName="sibTrans" presStyleCnt="0"/>
      <dgm:spPr/>
    </dgm:pt>
    <dgm:pt modelId="{75B2F1C6-D32E-414D-81F0-7C7559AAD55D}" type="pres">
      <dgm:prSet presAssocID="{FD5A335C-221C-BB47-93FA-F3DCA1FE961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91B754-A994-174D-AAC2-B9B2159DB87B}" srcId="{24CE25A4-DB4C-5E4B-B95B-8BAEF491EE5F}" destId="{3C36451D-125C-7145-90CD-E3F6423EAE89}" srcOrd="1" destOrd="0" parTransId="{DC49AE01-40FD-9941-B7C3-64F3FD97B85E}" sibTransId="{6A1F9D14-EAA8-2243-9AA7-30B03A7A3692}"/>
    <dgm:cxn modelId="{3AFB066C-748C-CF4D-84AE-673F627F5886}" type="presOf" srcId="{3C36451D-125C-7145-90CD-E3F6423EAE89}" destId="{61A34F2B-2FCA-0A43-8EBE-C5B891073DA7}" srcOrd="0" destOrd="0" presId="urn:microsoft.com/office/officeart/2005/8/layout/default"/>
    <dgm:cxn modelId="{871EE2EA-E49C-424A-8301-9EF96097D54D}" type="presOf" srcId="{24CE25A4-DB4C-5E4B-B95B-8BAEF491EE5F}" destId="{49C7243C-AE46-824E-A3E6-D4F0486FB4C6}" srcOrd="0" destOrd="0" presId="urn:microsoft.com/office/officeart/2005/8/layout/default"/>
    <dgm:cxn modelId="{14F164C7-A158-D447-A03A-B2DE0B121169}" srcId="{24CE25A4-DB4C-5E4B-B95B-8BAEF491EE5F}" destId="{FD5A335C-221C-BB47-93FA-F3DCA1FE9612}" srcOrd="4" destOrd="0" parTransId="{772D1AA2-C5BB-864F-A7FC-687470EDD518}" sibTransId="{629A1AD9-DEDF-3449-8CB4-743A727401A5}"/>
    <dgm:cxn modelId="{2B6E65EC-6773-0F4C-98F9-3933F17DE937}" type="presOf" srcId="{00A470B4-3C1E-B74F-8C8C-757785C9C2EC}" destId="{3B8FC142-2994-1647-9116-E6C581E25508}" srcOrd="0" destOrd="0" presId="urn:microsoft.com/office/officeart/2005/8/layout/default"/>
    <dgm:cxn modelId="{1CDFB9FF-ACD6-7140-A66A-8D83373C00E6}" type="presOf" srcId="{FD5A335C-221C-BB47-93FA-F3DCA1FE9612}" destId="{75B2F1C6-D32E-414D-81F0-7C7559AAD55D}" srcOrd="0" destOrd="0" presId="urn:microsoft.com/office/officeart/2005/8/layout/default"/>
    <dgm:cxn modelId="{8ABBA672-8D72-AB43-A108-EC02C79DDAFB}" srcId="{24CE25A4-DB4C-5E4B-B95B-8BAEF491EE5F}" destId="{C4E25B73-445C-8240-8400-429080D17BCF}" srcOrd="0" destOrd="0" parTransId="{15058032-BD3E-3B41-B2D0-18B0DE8EF036}" sibTransId="{2D2E74E5-3C5B-8F4B-8050-8E158EE4556B}"/>
    <dgm:cxn modelId="{D1778BE7-E907-6343-B22A-DDF7BA56F953}" srcId="{24CE25A4-DB4C-5E4B-B95B-8BAEF491EE5F}" destId="{8C64AA11-4F9E-4047-8DBE-19B1C1D6A635}" srcOrd="2" destOrd="0" parTransId="{B2E0C696-16E6-C84F-AAFC-7878A0D6189A}" sibTransId="{2AF55A3E-96CA-7F4B-A8A7-F6A898E9C8A0}"/>
    <dgm:cxn modelId="{CEC45959-0D1F-F54E-AA84-1A394CF53C89}" srcId="{24CE25A4-DB4C-5E4B-B95B-8BAEF491EE5F}" destId="{00A470B4-3C1E-B74F-8C8C-757785C9C2EC}" srcOrd="3" destOrd="0" parTransId="{C8CDE5B6-40E7-884D-BFE5-008295B3D42C}" sibTransId="{99CE4A79-9DBB-8B4A-9A23-596575C91DEC}"/>
    <dgm:cxn modelId="{0EC6EC21-5D39-BB4F-9560-DC7824A140A2}" type="presOf" srcId="{8C64AA11-4F9E-4047-8DBE-19B1C1D6A635}" destId="{B5E7AF4D-CE2B-B148-B755-F305A6807367}" srcOrd="0" destOrd="0" presId="urn:microsoft.com/office/officeart/2005/8/layout/default"/>
    <dgm:cxn modelId="{D5CBD2D3-EBD5-F247-A911-A973AE8EA835}" type="presOf" srcId="{C4E25B73-445C-8240-8400-429080D17BCF}" destId="{2D5CAD33-6D64-1B49-A979-003E17327A79}" srcOrd="0" destOrd="0" presId="urn:microsoft.com/office/officeart/2005/8/layout/default"/>
    <dgm:cxn modelId="{52F4A293-8ECA-5C4A-9A1C-70F5CA7D1664}" type="presParOf" srcId="{49C7243C-AE46-824E-A3E6-D4F0486FB4C6}" destId="{2D5CAD33-6D64-1B49-A979-003E17327A79}" srcOrd="0" destOrd="0" presId="urn:microsoft.com/office/officeart/2005/8/layout/default"/>
    <dgm:cxn modelId="{D4EBFD08-D220-FE47-94CE-9CA9136E6A48}" type="presParOf" srcId="{49C7243C-AE46-824E-A3E6-D4F0486FB4C6}" destId="{FF3CA736-63A3-004D-BCF9-C750B59CEDA9}" srcOrd="1" destOrd="0" presId="urn:microsoft.com/office/officeart/2005/8/layout/default"/>
    <dgm:cxn modelId="{58BE32FF-9D8F-FC47-9AA1-45BEA8953DBF}" type="presParOf" srcId="{49C7243C-AE46-824E-A3E6-D4F0486FB4C6}" destId="{61A34F2B-2FCA-0A43-8EBE-C5B891073DA7}" srcOrd="2" destOrd="0" presId="urn:microsoft.com/office/officeart/2005/8/layout/default"/>
    <dgm:cxn modelId="{456037C4-956C-3B40-BE4B-3F3AFE32A4B5}" type="presParOf" srcId="{49C7243C-AE46-824E-A3E6-D4F0486FB4C6}" destId="{C1772AFB-CDE4-E145-90ED-3836A8EB002E}" srcOrd="3" destOrd="0" presId="urn:microsoft.com/office/officeart/2005/8/layout/default"/>
    <dgm:cxn modelId="{01701737-21F6-8B42-8322-EB3EE9C4095A}" type="presParOf" srcId="{49C7243C-AE46-824E-A3E6-D4F0486FB4C6}" destId="{B5E7AF4D-CE2B-B148-B755-F305A6807367}" srcOrd="4" destOrd="0" presId="urn:microsoft.com/office/officeart/2005/8/layout/default"/>
    <dgm:cxn modelId="{5B2D3393-638D-9545-9ED7-F93F0E4DA3F7}" type="presParOf" srcId="{49C7243C-AE46-824E-A3E6-D4F0486FB4C6}" destId="{F917384F-889F-BE4C-B80A-C9456447A3A9}" srcOrd="5" destOrd="0" presId="urn:microsoft.com/office/officeart/2005/8/layout/default"/>
    <dgm:cxn modelId="{D9287141-A5DA-6143-AACE-C5DBC1A1DF85}" type="presParOf" srcId="{49C7243C-AE46-824E-A3E6-D4F0486FB4C6}" destId="{3B8FC142-2994-1647-9116-E6C581E25508}" srcOrd="6" destOrd="0" presId="urn:microsoft.com/office/officeart/2005/8/layout/default"/>
    <dgm:cxn modelId="{84C25980-728F-7346-BD4E-9A0BBD011B5D}" type="presParOf" srcId="{49C7243C-AE46-824E-A3E6-D4F0486FB4C6}" destId="{D62B41A6-7309-554D-924D-61DDD0869552}" srcOrd="7" destOrd="0" presId="urn:microsoft.com/office/officeart/2005/8/layout/default"/>
    <dgm:cxn modelId="{D86D2468-0BFE-2F4E-85A0-1775556B8E41}" type="presParOf" srcId="{49C7243C-AE46-824E-A3E6-D4F0486FB4C6}" destId="{75B2F1C6-D32E-414D-81F0-7C7559AAD55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CE25A4-DB4C-5E4B-B95B-8BAEF491EE5F}" type="doc">
      <dgm:prSet loTypeId="urn:microsoft.com/office/officeart/2005/8/layout/defaul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4E25B73-445C-8240-8400-429080D17BCF}">
      <dgm:prSet phldrT="[Текст]"/>
      <dgm:spPr/>
      <dgm:t>
        <a:bodyPr anchor="ctr"/>
        <a:lstStyle/>
        <a:p>
          <a:r>
            <a:rPr lang="ru-RU" dirty="0" smtClean="0"/>
            <a:t>Только 17 журналов из 225  журналов открытого доступа регулируют свою деятельность лицензиями </a:t>
          </a:r>
          <a:r>
            <a:rPr lang="en-US" dirty="0" smtClean="0"/>
            <a:t>Creative Commons</a:t>
          </a:r>
          <a:endParaRPr lang="ru-RU" dirty="0"/>
        </a:p>
      </dgm:t>
    </dgm:pt>
    <dgm:pt modelId="{15058032-BD3E-3B41-B2D0-18B0DE8EF036}" type="parTrans" cxnId="{8ABBA672-8D72-AB43-A108-EC02C79DDAFB}">
      <dgm:prSet/>
      <dgm:spPr/>
      <dgm:t>
        <a:bodyPr/>
        <a:lstStyle/>
        <a:p>
          <a:endParaRPr lang="ru-RU"/>
        </a:p>
      </dgm:t>
    </dgm:pt>
    <dgm:pt modelId="{2D2E74E5-3C5B-8F4B-8050-8E158EE4556B}" type="sibTrans" cxnId="{8ABBA672-8D72-AB43-A108-EC02C79DDAFB}">
      <dgm:prSet/>
      <dgm:spPr/>
      <dgm:t>
        <a:bodyPr/>
        <a:lstStyle/>
        <a:p>
          <a:endParaRPr lang="ru-RU"/>
        </a:p>
      </dgm:t>
    </dgm:pt>
    <dgm:pt modelId="{3C36451D-125C-7145-90CD-E3F6423EAE89}">
      <dgm:prSet phldrT="[Текст]"/>
      <dgm:spPr/>
      <dgm:t>
        <a:bodyPr/>
        <a:lstStyle/>
        <a:p>
          <a:r>
            <a:rPr lang="ru-RU" dirty="0" smtClean="0"/>
            <a:t>В редакциях нет понимания того, что такое открытый доступ, в чем отличие от бесплатного распространения информации</a:t>
          </a:r>
          <a:endParaRPr lang="ru-RU" dirty="0"/>
        </a:p>
      </dgm:t>
    </dgm:pt>
    <dgm:pt modelId="{DC49AE01-40FD-9941-B7C3-64F3FD97B85E}" type="parTrans" cxnId="{8291B754-A994-174D-AAC2-B9B2159DB87B}">
      <dgm:prSet/>
      <dgm:spPr/>
      <dgm:t>
        <a:bodyPr/>
        <a:lstStyle/>
        <a:p>
          <a:endParaRPr lang="ru-RU"/>
        </a:p>
      </dgm:t>
    </dgm:pt>
    <dgm:pt modelId="{6A1F9D14-EAA8-2243-9AA7-30B03A7A3692}" type="sibTrans" cxnId="{8291B754-A994-174D-AAC2-B9B2159DB87B}">
      <dgm:prSet/>
      <dgm:spPr/>
      <dgm:t>
        <a:bodyPr/>
        <a:lstStyle/>
        <a:p>
          <a:endParaRPr lang="ru-RU"/>
        </a:p>
      </dgm:t>
    </dgm:pt>
    <dgm:pt modelId="{8C64AA11-4F9E-4047-8DBE-19B1C1D6A635}">
      <dgm:prSet phldrT="[Текст]"/>
      <dgm:spPr/>
      <dgm:t>
        <a:bodyPr/>
        <a:lstStyle/>
        <a:p>
          <a:r>
            <a:rPr lang="ru-RU" dirty="0" smtClean="0"/>
            <a:t>только у 61 % журналов(имеющих англоязычный сайт) прописаны все 4 важных раздела, посвященных издательской этике</a:t>
          </a:r>
          <a:endParaRPr lang="ru-RU" dirty="0"/>
        </a:p>
      </dgm:t>
    </dgm:pt>
    <dgm:pt modelId="{B2E0C696-16E6-C84F-AAFC-7878A0D6189A}" type="parTrans" cxnId="{D1778BE7-E907-6343-B22A-DDF7BA56F953}">
      <dgm:prSet/>
      <dgm:spPr/>
      <dgm:t>
        <a:bodyPr/>
        <a:lstStyle/>
        <a:p>
          <a:endParaRPr lang="ru-RU"/>
        </a:p>
      </dgm:t>
    </dgm:pt>
    <dgm:pt modelId="{2AF55A3E-96CA-7F4B-A8A7-F6A898E9C8A0}" type="sibTrans" cxnId="{D1778BE7-E907-6343-B22A-DDF7BA56F953}">
      <dgm:prSet/>
      <dgm:spPr/>
      <dgm:t>
        <a:bodyPr/>
        <a:lstStyle/>
        <a:p>
          <a:endParaRPr lang="ru-RU"/>
        </a:p>
      </dgm:t>
    </dgm:pt>
    <dgm:pt modelId="{EE26C938-CFA3-3741-B8A1-5CD899E5FFE5}">
      <dgm:prSet phldrT="[Текст]"/>
      <dgm:spPr/>
      <dgm:t>
        <a:bodyPr/>
        <a:lstStyle/>
        <a:p>
          <a:r>
            <a:rPr lang="ru-RU" dirty="0" smtClean="0"/>
            <a:t>Только 4% из 289 журналов присваивают своим статьям </a:t>
          </a:r>
          <a:r>
            <a:rPr lang="en-US" dirty="0" smtClean="0"/>
            <a:t>DOI</a:t>
          </a:r>
          <a:r>
            <a:rPr lang="ru-RU" dirty="0" smtClean="0"/>
            <a:t>.</a:t>
          </a:r>
          <a:endParaRPr lang="ru-RU" dirty="0"/>
        </a:p>
      </dgm:t>
    </dgm:pt>
    <dgm:pt modelId="{A6B7DB0C-B55D-9143-A25A-FF14B60D1DEE}" type="parTrans" cxnId="{EFA26145-1732-A340-9C76-763DE9E2C233}">
      <dgm:prSet/>
      <dgm:spPr/>
    </dgm:pt>
    <dgm:pt modelId="{0557E567-A97B-2B40-954A-E3B753172443}" type="sibTrans" cxnId="{EFA26145-1732-A340-9C76-763DE9E2C233}">
      <dgm:prSet/>
      <dgm:spPr/>
    </dgm:pt>
    <dgm:pt modelId="{49C7243C-AE46-824E-A3E6-D4F0486FB4C6}" type="pres">
      <dgm:prSet presAssocID="{24CE25A4-DB4C-5E4B-B95B-8BAEF491EE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19335D-474B-1446-A4DB-C566E2BC882C}" type="pres">
      <dgm:prSet presAssocID="{EE26C938-CFA3-3741-B8A1-5CD899E5FF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A6965-8160-1949-A92B-45065665D42E}" type="pres">
      <dgm:prSet presAssocID="{0557E567-A97B-2B40-954A-E3B753172443}" presName="sibTrans" presStyleCnt="0"/>
      <dgm:spPr/>
    </dgm:pt>
    <dgm:pt modelId="{2D5CAD33-6D64-1B49-A979-003E17327A79}" type="pres">
      <dgm:prSet presAssocID="{C4E25B73-445C-8240-8400-429080D17B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CA736-63A3-004D-BCF9-C750B59CEDA9}" type="pres">
      <dgm:prSet presAssocID="{2D2E74E5-3C5B-8F4B-8050-8E158EE4556B}" presName="sibTrans" presStyleCnt="0"/>
      <dgm:spPr/>
    </dgm:pt>
    <dgm:pt modelId="{61A34F2B-2FCA-0A43-8EBE-C5B891073DA7}" type="pres">
      <dgm:prSet presAssocID="{3C36451D-125C-7145-90CD-E3F6423EAE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72AFB-CDE4-E145-90ED-3836A8EB002E}" type="pres">
      <dgm:prSet presAssocID="{6A1F9D14-EAA8-2243-9AA7-30B03A7A3692}" presName="sibTrans" presStyleCnt="0"/>
      <dgm:spPr/>
    </dgm:pt>
    <dgm:pt modelId="{B5E7AF4D-CE2B-B148-B755-F305A6807367}" type="pres">
      <dgm:prSet presAssocID="{8C64AA11-4F9E-4047-8DBE-19B1C1D6A63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778BE7-E907-6343-B22A-DDF7BA56F953}" srcId="{24CE25A4-DB4C-5E4B-B95B-8BAEF491EE5F}" destId="{8C64AA11-4F9E-4047-8DBE-19B1C1D6A635}" srcOrd="3" destOrd="0" parTransId="{B2E0C696-16E6-C84F-AAFC-7878A0D6189A}" sibTransId="{2AF55A3E-96CA-7F4B-A8A7-F6A898E9C8A0}"/>
    <dgm:cxn modelId="{06CE4516-B006-7E42-B5A5-DDCFE0CC75AD}" type="presOf" srcId="{EE26C938-CFA3-3741-B8A1-5CD899E5FFE5}" destId="{4419335D-474B-1446-A4DB-C566E2BC882C}" srcOrd="0" destOrd="0" presId="urn:microsoft.com/office/officeart/2005/8/layout/default"/>
    <dgm:cxn modelId="{1448964E-1672-0548-B220-9C356B364AE3}" type="presOf" srcId="{24CE25A4-DB4C-5E4B-B95B-8BAEF491EE5F}" destId="{49C7243C-AE46-824E-A3E6-D4F0486FB4C6}" srcOrd="0" destOrd="0" presId="urn:microsoft.com/office/officeart/2005/8/layout/default"/>
    <dgm:cxn modelId="{EFA26145-1732-A340-9C76-763DE9E2C233}" srcId="{24CE25A4-DB4C-5E4B-B95B-8BAEF491EE5F}" destId="{EE26C938-CFA3-3741-B8A1-5CD899E5FFE5}" srcOrd="0" destOrd="0" parTransId="{A6B7DB0C-B55D-9143-A25A-FF14B60D1DEE}" sibTransId="{0557E567-A97B-2B40-954A-E3B753172443}"/>
    <dgm:cxn modelId="{B0193913-0244-1D4C-A539-C307E1DA4BB6}" type="presOf" srcId="{3C36451D-125C-7145-90CD-E3F6423EAE89}" destId="{61A34F2B-2FCA-0A43-8EBE-C5B891073DA7}" srcOrd="0" destOrd="0" presId="urn:microsoft.com/office/officeart/2005/8/layout/default"/>
    <dgm:cxn modelId="{E1701D2D-19F2-F745-AE6D-7964A1B104C2}" type="presOf" srcId="{C4E25B73-445C-8240-8400-429080D17BCF}" destId="{2D5CAD33-6D64-1B49-A979-003E17327A79}" srcOrd="0" destOrd="0" presId="urn:microsoft.com/office/officeart/2005/8/layout/default"/>
    <dgm:cxn modelId="{8ABBA672-8D72-AB43-A108-EC02C79DDAFB}" srcId="{24CE25A4-DB4C-5E4B-B95B-8BAEF491EE5F}" destId="{C4E25B73-445C-8240-8400-429080D17BCF}" srcOrd="1" destOrd="0" parTransId="{15058032-BD3E-3B41-B2D0-18B0DE8EF036}" sibTransId="{2D2E74E5-3C5B-8F4B-8050-8E158EE4556B}"/>
    <dgm:cxn modelId="{8291B754-A994-174D-AAC2-B9B2159DB87B}" srcId="{24CE25A4-DB4C-5E4B-B95B-8BAEF491EE5F}" destId="{3C36451D-125C-7145-90CD-E3F6423EAE89}" srcOrd="2" destOrd="0" parTransId="{DC49AE01-40FD-9941-B7C3-64F3FD97B85E}" sibTransId="{6A1F9D14-EAA8-2243-9AA7-30B03A7A3692}"/>
    <dgm:cxn modelId="{905DA291-0A7A-C348-A99C-4C6C7485FA3D}" type="presOf" srcId="{8C64AA11-4F9E-4047-8DBE-19B1C1D6A635}" destId="{B5E7AF4D-CE2B-B148-B755-F305A6807367}" srcOrd="0" destOrd="0" presId="urn:microsoft.com/office/officeart/2005/8/layout/default"/>
    <dgm:cxn modelId="{63810B2D-B477-0148-81A5-4A864593CFFB}" type="presParOf" srcId="{49C7243C-AE46-824E-A3E6-D4F0486FB4C6}" destId="{4419335D-474B-1446-A4DB-C566E2BC882C}" srcOrd="0" destOrd="0" presId="urn:microsoft.com/office/officeart/2005/8/layout/default"/>
    <dgm:cxn modelId="{F3F1C026-C4E7-A24C-ACF7-A16CF573B729}" type="presParOf" srcId="{49C7243C-AE46-824E-A3E6-D4F0486FB4C6}" destId="{33FA6965-8160-1949-A92B-45065665D42E}" srcOrd="1" destOrd="0" presId="urn:microsoft.com/office/officeart/2005/8/layout/default"/>
    <dgm:cxn modelId="{2524BF40-7769-9744-BC65-8865718A1239}" type="presParOf" srcId="{49C7243C-AE46-824E-A3E6-D4F0486FB4C6}" destId="{2D5CAD33-6D64-1B49-A979-003E17327A79}" srcOrd="2" destOrd="0" presId="urn:microsoft.com/office/officeart/2005/8/layout/default"/>
    <dgm:cxn modelId="{DD405183-22D5-6442-8D46-6C1D073B3A4C}" type="presParOf" srcId="{49C7243C-AE46-824E-A3E6-D4F0486FB4C6}" destId="{FF3CA736-63A3-004D-BCF9-C750B59CEDA9}" srcOrd="3" destOrd="0" presId="urn:microsoft.com/office/officeart/2005/8/layout/default"/>
    <dgm:cxn modelId="{B393D0B1-5F5D-6D47-BA36-F2447C57D071}" type="presParOf" srcId="{49C7243C-AE46-824E-A3E6-D4F0486FB4C6}" destId="{61A34F2B-2FCA-0A43-8EBE-C5B891073DA7}" srcOrd="4" destOrd="0" presId="urn:microsoft.com/office/officeart/2005/8/layout/default"/>
    <dgm:cxn modelId="{D47AAF94-FC85-C944-900E-127717D778F8}" type="presParOf" srcId="{49C7243C-AE46-824E-A3E6-D4F0486FB4C6}" destId="{C1772AFB-CDE4-E145-90ED-3836A8EB002E}" srcOrd="5" destOrd="0" presId="urn:microsoft.com/office/officeart/2005/8/layout/default"/>
    <dgm:cxn modelId="{24826596-0AA6-2B4B-88C4-F501B3121C67}" type="presParOf" srcId="{49C7243C-AE46-824E-A3E6-D4F0486FB4C6}" destId="{B5E7AF4D-CE2B-B148-B755-F305A680736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CE25A4-DB4C-5E4B-B95B-8BAEF491EE5F}" type="doc">
      <dgm:prSet loTypeId="urn:microsoft.com/office/officeart/2005/8/layout/defaul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4E25B73-445C-8240-8400-429080D17BCF}">
      <dgm:prSet phldrT="[Текст]"/>
      <dgm:spPr/>
      <dgm:t>
        <a:bodyPr anchor="ctr"/>
        <a:lstStyle/>
        <a:p>
          <a:r>
            <a:rPr lang="ru-RU" dirty="0" smtClean="0"/>
            <a:t>Работа с авторами, </a:t>
          </a:r>
          <a:r>
            <a:rPr lang="ru-RU" dirty="0" err="1" smtClean="0"/>
            <a:t>аффилиированными</a:t>
          </a:r>
          <a:r>
            <a:rPr lang="ru-RU" dirty="0" smtClean="0"/>
            <a:t> с организацией-учредителем по </a:t>
          </a:r>
          <a:r>
            <a:rPr lang="ru-RU" baseline="0" dirty="0" smtClean="0"/>
            <a:t>расширению географии портфеля статей, сотрудничество с научными подструктурами  организации-учредителя</a:t>
          </a:r>
          <a:endParaRPr lang="ru-RU" dirty="0"/>
        </a:p>
      </dgm:t>
    </dgm:pt>
    <dgm:pt modelId="{15058032-BD3E-3B41-B2D0-18B0DE8EF036}" type="parTrans" cxnId="{8ABBA672-8D72-AB43-A108-EC02C79DDAFB}">
      <dgm:prSet/>
      <dgm:spPr/>
      <dgm:t>
        <a:bodyPr/>
        <a:lstStyle/>
        <a:p>
          <a:endParaRPr lang="ru-RU"/>
        </a:p>
      </dgm:t>
    </dgm:pt>
    <dgm:pt modelId="{2D2E74E5-3C5B-8F4B-8050-8E158EE4556B}" type="sibTrans" cxnId="{8ABBA672-8D72-AB43-A108-EC02C79DDAFB}">
      <dgm:prSet/>
      <dgm:spPr/>
      <dgm:t>
        <a:bodyPr/>
        <a:lstStyle/>
        <a:p>
          <a:endParaRPr lang="ru-RU"/>
        </a:p>
      </dgm:t>
    </dgm:pt>
    <dgm:pt modelId="{3C36451D-125C-7145-90CD-E3F6423EAE89}">
      <dgm:prSet phldrT="[Текст]"/>
      <dgm:spPr/>
      <dgm:t>
        <a:bodyPr/>
        <a:lstStyle/>
        <a:p>
          <a:r>
            <a:rPr lang="ru-RU" dirty="0" smtClean="0"/>
            <a:t>Подготовка практических рекомендаций для авторов по подготовке и выпуску статей в соавторстве </a:t>
          </a:r>
          <a:endParaRPr lang="ru-RU" dirty="0"/>
        </a:p>
      </dgm:t>
    </dgm:pt>
    <dgm:pt modelId="{DC49AE01-40FD-9941-B7C3-64F3FD97B85E}" type="parTrans" cxnId="{8291B754-A994-174D-AAC2-B9B2159DB87B}">
      <dgm:prSet/>
      <dgm:spPr/>
      <dgm:t>
        <a:bodyPr/>
        <a:lstStyle/>
        <a:p>
          <a:endParaRPr lang="ru-RU"/>
        </a:p>
      </dgm:t>
    </dgm:pt>
    <dgm:pt modelId="{6A1F9D14-EAA8-2243-9AA7-30B03A7A3692}" type="sibTrans" cxnId="{8291B754-A994-174D-AAC2-B9B2159DB87B}">
      <dgm:prSet/>
      <dgm:spPr/>
      <dgm:t>
        <a:bodyPr/>
        <a:lstStyle/>
        <a:p>
          <a:endParaRPr lang="ru-RU"/>
        </a:p>
      </dgm:t>
    </dgm:pt>
    <dgm:pt modelId="{8C64AA11-4F9E-4047-8DBE-19B1C1D6A635}">
      <dgm:prSet phldrT="[Текст]"/>
      <dgm:spPr/>
      <dgm:t>
        <a:bodyPr/>
        <a:lstStyle/>
        <a:p>
          <a:r>
            <a:rPr lang="ru-RU" dirty="0" smtClean="0"/>
            <a:t>Сайт</a:t>
          </a:r>
          <a:r>
            <a:rPr lang="ru-RU" baseline="0" dirty="0" smtClean="0"/>
            <a:t> журнала </a:t>
          </a:r>
          <a:r>
            <a:rPr lang="mr-IN" baseline="0" dirty="0" smtClean="0"/>
            <a:t>–</a:t>
          </a:r>
          <a:r>
            <a:rPr lang="ru-RU" baseline="0" dirty="0" smtClean="0"/>
            <a:t> как инструмент продвижение журнала в информационном пространстве, включая англоязычную аудиторию</a:t>
          </a:r>
          <a:endParaRPr lang="ru-RU" dirty="0"/>
        </a:p>
      </dgm:t>
    </dgm:pt>
    <dgm:pt modelId="{B2E0C696-16E6-C84F-AAFC-7878A0D6189A}" type="parTrans" cxnId="{D1778BE7-E907-6343-B22A-DDF7BA56F953}">
      <dgm:prSet/>
      <dgm:spPr/>
      <dgm:t>
        <a:bodyPr/>
        <a:lstStyle/>
        <a:p>
          <a:endParaRPr lang="ru-RU"/>
        </a:p>
      </dgm:t>
    </dgm:pt>
    <dgm:pt modelId="{2AF55A3E-96CA-7F4B-A8A7-F6A898E9C8A0}" type="sibTrans" cxnId="{D1778BE7-E907-6343-B22A-DDF7BA56F953}">
      <dgm:prSet/>
      <dgm:spPr/>
      <dgm:t>
        <a:bodyPr/>
        <a:lstStyle/>
        <a:p>
          <a:endParaRPr lang="ru-RU"/>
        </a:p>
      </dgm:t>
    </dgm:pt>
    <dgm:pt modelId="{EE26C938-CFA3-3741-B8A1-5CD899E5FFE5}">
      <dgm:prSet phldrT="[Текст]"/>
      <dgm:spPr/>
      <dgm:t>
        <a:bodyPr/>
        <a:lstStyle/>
        <a:p>
          <a:r>
            <a:rPr lang="ru-RU" dirty="0" smtClean="0"/>
            <a:t>Работа</a:t>
          </a:r>
          <a:r>
            <a:rPr lang="ru-RU" baseline="0" dirty="0" smtClean="0"/>
            <a:t> по привлечению членов РК к формированию портфеля статей, расширения его географии</a:t>
          </a:r>
          <a:endParaRPr lang="ru-RU" dirty="0"/>
        </a:p>
      </dgm:t>
    </dgm:pt>
    <dgm:pt modelId="{A6B7DB0C-B55D-9143-A25A-FF14B60D1DEE}" type="parTrans" cxnId="{EFA26145-1732-A340-9C76-763DE9E2C233}">
      <dgm:prSet/>
      <dgm:spPr/>
      <dgm:t>
        <a:bodyPr/>
        <a:lstStyle/>
        <a:p>
          <a:endParaRPr lang="ru-RU"/>
        </a:p>
      </dgm:t>
    </dgm:pt>
    <dgm:pt modelId="{0557E567-A97B-2B40-954A-E3B753172443}" type="sibTrans" cxnId="{EFA26145-1732-A340-9C76-763DE9E2C233}">
      <dgm:prSet/>
      <dgm:spPr/>
      <dgm:t>
        <a:bodyPr/>
        <a:lstStyle/>
        <a:p>
          <a:endParaRPr lang="ru-RU"/>
        </a:p>
      </dgm:t>
    </dgm:pt>
    <dgm:pt modelId="{C4D758F1-09BF-3F42-AF0D-0D1621BD4D17}">
      <dgm:prSet phldrT="[Текст]"/>
      <dgm:spPr/>
      <dgm:t>
        <a:bodyPr/>
        <a:lstStyle/>
        <a:p>
          <a:r>
            <a:rPr lang="ru-RU" dirty="0" smtClean="0"/>
            <a:t>Целенаправленная политика журнала по расширению  их присутствия в МНБД</a:t>
          </a:r>
          <a:endParaRPr lang="ru-RU" dirty="0"/>
        </a:p>
      </dgm:t>
    </dgm:pt>
    <dgm:pt modelId="{42E100C1-35F1-2643-B70B-0C0CF864C69D}" type="parTrans" cxnId="{E4622B59-B892-CE47-8274-2A3226BE5D7A}">
      <dgm:prSet/>
      <dgm:spPr/>
      <dgm:t>
        <a:bodyPr/>
        <a:lstStyle/>
        <a:p>
          <a:endParaRPr lang="ru-RU"/>
        </a:p>
      </dgm:t>
    </dgm:pt>
    <dgm:pt modelId="{2726C00F-A8BC-D043-B2C4-584E8ADAB0E6}" type="sibTrans" cxnId="{E4622B59-B892-CE47-8274-2A3226BE5D7A}">
      <dgm:prSet/>
      <dgm:spPr/>
      <dgm:t>
        <a:bodyPr/>
        <a:lstStyle/>
        <a:p>
          <a:endParaRPr lang="ru-RU"/>
        </a:p>
      </dgm:t>
    </dgm:pt>
    <dgm:pt modelId="{49C7243C-AE46-824E-A3E6-D4F0486FB4C6}" type="pres">
      <dgm:prSet presAssocID="{24CE25A4-DB4C-5E4B-B95B-8BAEF491EE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19335D-474B-1446-A4DB-C566E2BC882C}" type="pres">
      <dgm:prSet presAssocID="{EE26C938-CFA3-3741-B8A1-5CD899E5FFE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A6965-8160-1949-A92B-45065665D42E}" type="pres">
      <dgm:prSet presAssocID="{0557E567-A97B-2B40-954A-E3B753172443}" presName="sibTrans" presStyleCnt="0"/>
      <dgm:spPr/>
    </dgm:pt>
    <dgm:pt modelId="{2D5CAD33-6D64-1B49-A979-003E17327A79}" type="pres">
      <dgm:prSet presAssocID="{C4E25B73-445C-8240-8400-429080D17BC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CA736-63A3-004D-BCF9-C750B59CEDA9}" type="pres">
      <dgm:prSet presAssocID="{2D2E74E5-3C5B-8F4B-8050-8E158EE4556B}" presName="sibTrans" presStyleCnt="0"/>
      <dgm:spPr/>
    </dgm:pt>
    <dgm:pt modelId="{61A34F2B-2FCA-0A43-8EBE-C5B891073DA7}" type="pres">
      <dgm:prSet presAssocID="{3C36451D-125C-7145-90CD-E3F6423EAE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72AFB-CDE4-E145-90ED-3836A8EB002E}" type="pres">
      <dgm:prSet presAssocID="{6A1F9D14-EAA8-2243-9AA7-30B03A7A3692}" presName="sibTrans" presStyleCnt="0"/>
      <dgm:spPr/>
    </dgm:pt>
    <dgm:pt modelId="{B5E7AF4D-CE2B-B148-B755-F305A6807367}" type="pres">
      <dgm:prSet presAssocID="{8C64AA11-4F9E-4047-8DBE-19B1C1D6A63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7384F-889F-BE4C-B80A-C9456447A3A9}" type="pres">
      <dgm:prSet presAssocID="{2AF55A3E-96CA-7F4B-A8A7-F6A898E9C8A0}" presName="sibTrans" presStyleCnt="0"/>
      <dgm:spPr/>
    </dgm:pt>
    <dgm:pt modelId="{BBAB97F0-382D-B44A-9CD5-AA2A3BAF16AF}" type="pres">
      <dgm:prSet presAssocID="{C4D758F1-09BF-3F42-AF0D-0D1621BD4D1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C95AD2-9784-EC47-9F21-D2CC8F67AF12}" type="presOf" srcId="{3C36451D-125C-7145-90CD-E3F6423EAE89}" destId="{61A34F2B-2FCA-0A43-8EBE-C5B891073DA7}" srcOrd="0" destOrd="0" presId="urn:microsoft.com/office/officeart/2005/8/layout/default"/>
    <dgm:cxn modelId="{D1778BE7-E907-6343-B22A-DDF7BA56F953}" srcId="{24CE25A4-DB4C-5E4B-B95B-8BAEF491EE5F}" destId="{8C64AA11-4F9E-4047-8DBE-19B1C1D6A635}" srcOrd="3" destOrd="0" parTransId="{B2E0C696-16E6-C84F-AAFC-7878A0D6189A}" sibTransId="{2AF55A3E-96CA-7F4B-A8A7-F6A898E9C8A0}"/>
    <dgm:cxn modelId="{6E57ACAE-9570-1042-B9FB-D4E789057092}" type="presOf" srcId="{8C64AA11-4F9E-4047-8DBE-19B1C1D6A635}" destId="{B5E7AF4D-CE2B-B148-B755-F305A6807367}" srcOrd="0" destOrd="0" presId="urn:microsoft.com/office/officeart/2005/8/layout/default"/>
    <dgm:cxn modelId="{5A1228BF-AD7D-DE4D-BAC0-A95CDE5BDD33}" type="presOf" srcId="{C4E25B73-445C-8240-8400-429080D17BCF}" destId="{2D5CAD33-6D64-1B49-A979-003E17327A79}" srcOrd="0" destOrd="0" presId="urn:microsoft.com/office/officeart/2005/8/layout/default"/>
    <dgm:cxn modelId="{1978FADB-1FC3-C949-81EE-58F8B439F20A}" type="presOf" srcId="{EE26C938-CFA3-3741-B8A1-5CD899E5FFE5}" destId="{4419335D-474B-1446-A4DB-C566E2BC882C}" srcOrd="0" destOrd="0" presId="urn:microsoft.com/office/officeart/2005/8/layout/default"/>
    <dgm:cxn modelId="{080BB3D8-DE98-4D4B-9515-EE8CB063E7F0}" type="presOf" srcId="{C4D758F1-09BF-3F42-AF0D-0D1621BD4D17}" destId="{BBAB97F0-382D-B44A-9CD5-AA2A3BAF16AF}" srcOrd="0" destOrd="0" presId="urn:microsoft.com/office/officeart/2005/8/layout/default"/>
    <dgm:cxn modelId="{E4622B59-B892-CE47-8274-2A3226BE5D7A}" srcId="{24CE25A4-DB4C-5E4B-B95B-8BAEF491EE5F}" destId="{C4D758F1-09BF-3F42-AF0D-0D1621BD4D17}" srcOrd="4" destOrd="0" parTransId="{42E100C1-35F1-2643-B70B-0C0CF864C69D}" sibTransId="{2726C00F-A8BC-D043-B2C4-584E8ADAB0E6}"/>
    <dgm:cxn modelId="{EFA26145-1732-A340-9C76-763DE9E2C233}" srcId="{24CE25A4-DB4C-5E4B-B95B-8BAEF491EE5F}" destId="{EE26C938-CFA3-3741-B8A1-5CD899E5FFE5}" srcOrd="0" destOrd="0" parTransId="{A6B7DB0C-B55D-9143-A25A-FF14B60D1DEE}" sibTransId="{0557E567-A97B-2B40-954A-E3B753172443}"/>
    <dgm:cxn modelId="{8ABBA672-8D72-AB43-A108-EC02C79DDAFB}" srcId="{24CE25A4-DB4C-5E4B-B95B-8BAEF491EE5F}" destId="{C4E25B73-445C-8240-8400-429080D17BCF}" srcOrd="1" destOrd="0" parTransId="{15058032-BD3E-3B41-B2D0-18B0DE8EF036}" sibTransId="{2D2E74E5-3C5B-8F4B-8050-8E158EE4556B}"/>
    <dgm:cxn modelId="{8291B754-A994-174D-AAC2-B9B2159DB87B}" srcId="{24CE25A4-DB4C-5E4B-B95B-8BAEF491EE5F}" destId="{3C36451D-125C-7145-90CD-E3F6423EAE89}" srcOrd="2" destOrd="0" parTransId="{DC49AE01-40FD-9941-B7C3-64F3FD97B85E}" sibTransId="{6A1F9D14-EAA8-2243-9AA7-30B03A7A3692}"/>
    <dgm:cxn modelId="{0AEF3CB4-DEE0-0A45-82F6-B098E0249F6D}" type="presOf" srcId="{24CE25A4-DB4C-5E4B-B95B-8BAEF491EE5F}" destId="{49C7243C-AE46-824E-A3E6-D4F0486FB4C6}" srcOrd="0" destOrd="0" presId="urn:microsoft.com/office/officeart/2005/8/layout/default"/>
    <dgm:cxn modelId="{E327CDEC-F395-B441-A2E5-954F25EC60F5}" type="presParOf" srcId="{49C7243C-AE46-824E-A3E6-D4F0486FB4C6}" destId="{4419335D-474B-1446-A4DB-C566E2BC882C}" srcOrd="0" destOrd="0" presId="urn:microsoft.com/office/officeart/2005/8/layout/default"/>
    <dgm:cxn modelId="{A1F36FE4-3E6E-3049-872C-D6E27C941E10}" type="presParOf" srcId="{49C7243C-AE46-824E-A3E6-D4F0486FB4C6}" destId="{33FA6965-8160-1949-A92B-45065665D42E}" srcOrd="1" destOrd="0" presId="urn:microsoft.com/office/officeart/2005/8/layout/default"/>
    <dgm:cxn modelId="{ECF58C99-58B4-D44D-8DF1-DBEFD8B06F33}" type="presParOf" srcId="{49C7243C-AE46-824E-A3E6-D4F0486FB4C6}" destId="{2D5CAD33-6D64-1B49-A979-003E17327A79}" srcOrd="2" destOrd="0" presId="urn:microsoft.com/office/officeart/2005/8/layout/default"/>
    <dgm:cxn modelId="{4577B913-4A6B-BE4A-9B8A-A14AD42873A4}" type="presParOf" srcId="{49C7243C-AE46-824E-A3E6-D4F0486FB4C6}" destId="{FF3CA736-63A3-004D-BCF9-C750B59CEDA9}" srcOrd="3" destOrd="0" presId="urn:microsoft.com/office/officeart/2005/8/layout/default"/>
    <dgm:cxn modelId="{FA0AE5D9-2A28-8B43-8DD6-58487979DC4B}" type="presParOf" srcId="{49C7243C-AE46-824E-A3E6-D4F0486FB4C6}" destId="{61A34F2B-2FCA-0A43-8EBE-C5B891073DA7}" srcOrd="4" destOrd="0" presId="urn:microsoft.com/office/officeart/2005/8/layout/default"/>
    <dgm:cxn modelId="{88AF78AD-18B1-704C-A6F3-01071FE24272}" type="presParOf" srcId="{49C7243C-AE46-824E-A3E6-D4F0486FB4C6}" destId="{C1772AFB-CDE4-E145-90ED-3836A8EB002E}" srcOrd="5" destOrd="0" presId="urn:microsoft.com/office/officeart/2005/8/layout/default"/>
    <dgm:cxn modelId="{550DA156-5F75-784C-B392-1DBEA66BB4BC}" type="presParOf" srcId="{49C7243C-AE46-824E-A3E6-D4F0486FB4C6}" destId="{B5E7AF4D-CE2B-B148-B755-F305A6807367}" srcOrd="6" destOrd="0" presId="urn:microsoft.com/office/officeart/2005/8/layout/default"/>
    <dgm:cxn modelId="{37E7CA52-3887-B243-B327-91E5CED7E44A}" type="presParOf" srcId="{49C7243C-AE46-824E-A3E6-D4F0486FB4C6}" destId="{F917384F-889F-BE4C-B80A-C9456447A3A9}" srcOrd="7" destOrd="0" presId="urn:microsoft.com/office/officeart/2005/8/layout/default"/>
    <dgm:cxn modelId="{26DE6261-BD33-E049-8D92-A7EB5E2A21BD}" type="presParOf" srcId="{49C7243C-AE46-824E-A3E6-D4F0486FB4C6}" destId="{BBAB97F0-382D-B44A-9CD5-AA2A3BAF16A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4A858-0B1C-4B45-9795-307667866117}">
      <dsp:nvSpPr>
        <dsp:cNvPr id="0" name=""/>
        <dsp:cNvSpPr/>
      </dsp:nvSpPr>
      <dsp:spPr>
        <a:xfrm>
          <a:off x="0" y="511533"/>
          <a:ext cx="969530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FD615-4AE8-DD40-9336-CCB78E72E1E1}">
      <dsp:nvSpPr>
        <dsp:cNvPr id="0" name=""/>
        <dsp:cNvSpPr/>
      </dsp:nvSpPr>
      <dsp:spPr>
        <a:xfrm>
          <a:off x="484765" y="68733"/>
          <a:ext cx="6786713" cy="88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522" tIns="0" rIns="25652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Анкетирование АНРИ: особенности полученных данных </a:t>
          </a:r>
          <a:endParaRPr lang="ru-RU" sz="1600" kern="1200" dirty="0"/>
        </a:p>
      </dsp:txBody>
      <dsp:txXfrm>
        <a:off x="527996" y="111964"/>
        <a:ext cx="6700251" cy="799138"/>
      </dsp:txXfrm>
    </dsp:sp>
    <dsp:sp modelId="{3C3E9680-46D1-464A-891F-D1034B18F163}">
      <dsp:nvSpPr>
        <dsp:cNvPr id="0" name=""/>
        <dsp:cNvSpPr/>
      </dsp:nvSpPr>
      <dsp:spPr>
        <a:xfrm>
          <a:off x="0" y="1872333"/>
          <a:ext cx="969530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886254"/>
              <a:satOff val="321"/>
              <a:lumOff val="-2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6C5A2-FA79-4745-A4B4-BE2F2FD03BB2}">
      <dsp:nvSpPr>
        <dsp:cNvPr id="0" name=""/>
        <dsp:cNvSpPr/>
      </dsp:nvSpPr>
      <dsp:spPr>
        <a:xfrm>
          <a:off x="484765" y="1429533"/>
          <a:ext cx="6786713" cy="885600"/>
        </a:xfrm>
        <a:prstGeom prst="roundRect">
          <a:avLst/>
        </a:prstGeom>
        <a:solidFill>
          <a:schemeClr val="accent4">
            <a:hueOff val="886254"/>
            <a:satOff val="321"/>
            <a:lumOff val="-26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522" tIns="0" rIns="25652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Интернационализация: чем измерить? (особенности </a:t>
          </a:r>
          <a:r>
            <a:rPr lang="ru-RU" sz="1400" kern="1200" dirty="0" smtClean="0"/>
            <a:t>методологии</a:t>
          </a:r>
          <a:r>
            <a:rPr lang="ru-RU" sz="1600" kern="1200" dirty="0" smtClean="0"/>
            <a:t> и критерии оценки)</a:t>
          </a:r>
          <a:endParaRPr lang="ru-RU" sz="1600" kern="1200" dirty="0"/>
        </a:p>
      </dsp:txBody>
      <dsp:txXfrm>
        <a:off x="527996" y="1472764"/>
        <a:ext cx="6700251" cy="799138"/>
      </dsp:txXfrm>
    </dsp:sp>
    <dsp:sp modelId="{139AA3BC-DB0E-2544-AFC3-BD6E744A7D1B}">
      <dsp:nvSpPr>
        <dsp:cNvPr id="0" name=""/>
        <dsp:cNvSpPr/>
      </dsp:nvSpPr>
      <dsp:spPr>
        <a:xfrm>
          <a:off x="0" y="3233133"/>
          <a:ext cx="969530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1772509"/>
              <a:satOff val="641"/>
              <a:lumOff val="-5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948E2-EC82-DB40-9CB3-1E8E40B51E29}">
      <dsp:nvSpPr>
        <dsp:cNvPr id="0" name=""/>
        <dsp:cNvSpPr/>
      </dsp:nvSpPr>
      <dsp:spPr>
        <a:xfrm>
          <a:off x="484765" y="2790333"/>
          <a:ext cx="6786713" cy="885600"/>
        </a:xfrm>
        <a:prstGeom prst="roundRect">
          <a:avLst/>
        </a:prstGeom>
        <a:solidFill>
          <a:schemeClr val="accent4">
            <a:hueOff val="1772509"/>
            <a:satOff val="641"/>
            <a:lumOff val="-52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522" tIns="0" rIns="25652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Данные по критериям</a:t>
          </a:r>
          <a:endParaRPr lang="ru-RU" sz="1600" kern="1200" dirty="0"/>
        </a:p>
      </dsp:txBody>
      <dsp:txXfrm>
        <a:off x="527996" y="2833564"/>
        <a:ext cx="6700251" cy="799138"/>
      </dsp:txXfrm>
    </dsp:sp>
    <dsp:sp modelId="{278B1692-1A4C-BA4D-B8B3-F02087F3A58B}">
      <dsp:nvSpPr>
        <dsp:cNvPr id="0" name=""/>
        <dsp:cNvSpPr/>
      </dsp:nvSpPr>
      <dsp:spPr>
        <a:xfrm>
          <a:off x="0" y="4593933"/>
          <a:ext cx="969530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2658763"/>
              <a:satOff val="962"/>
              <a:lumOff val="-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EDE73-D166-C242-B7A0-A2E00267272F}">
      <dsp:nvSpPr>
        <dsp:cNvPr id="0" name=""/>
        <dsp:cNvSpPr/>
      </dsp:nvSpPr>
      <dsp:spPr>
        <a:xfrm>
          <a:off x="484765" y="4151133"/>
          <a:ext cx="6786713" cy="885600"/>
        </a:xfrm>
        <a:prstGeom prst="roundRect">
          <a:avLst/>
        </a:prstGeom>
        <a:solidFill>
          <a:schemeClr val="accent4">
            <a:hueOff val="2658763"/>
            <a:satOff val="962"/>
            <a:lumOff val="-78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522" tIns="0" rIns="25652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Особенности </a:t>
          </a:r>
          <a:r>
            <a:rPr lang="ru-RU" sz="1600" kern="1200" dirty="0" smtClean="0"/>
            <a:t>и проблемы интернационализации </a:t>
          </a:r>
          <a:r>
            <a:rPr lang="ru-RU" sz="1600" kern="1200" dirty="0" smtClean="0"/>
            <a:t>в срезе полученных данных</a:t>
          </a:r>
          <a:endParaRPr lang="ru-RU" sz="1600" kern="1200" dirty="0"/>
        </a:p>
      </dsp:txBody>
      <dsp:txXfrm>
        <a:off x="527996" y="4194364"/>
        <a:ext cx="6700251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2A285-2D07-794F-936D-1E578750953E}">
      <dsp:nvSpPr>
        <dsp:cNvPr id="0" name=""/>
        <dsp:cNvSpPr/>
      </dsp:nvSpPr>
      <dsp:spPr>
        <a:xfrm>
          <a:off x="3242" y="490084"/>
          <a:ext cx="2572522" cy="15435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29,5  % журналов не имеет иностранцев в составе РК/РС</a:t>
          </a:r>
          <a:endParaRPr lang="ru-RU" sz="1400" kern="1200" dirty="0"/>
        </a:p>
      </dsp:txBody>
      <dsp:txXfrm>
        <a:off x="3242" y="490084"/>
        <a:ext cx="2572522" cy="1543513"/>
      </dsp:txXfrm>
    </dsp:sp>
    <dsp:sp modelId="{74D1FF62-C322-B742-8B49-44A339365CC3}">
      <dsp:nvSpPr>
        <dsp:cNvPr id="0" name=""/>
        <dsp:cNvSpPr/>
      </dsp:nvSpPr>
      <dsp:spPr>
        <a:xfrm>
          <a:off x="2833017" y="490084"/>
          <a:ext cx="2572522" cy="154351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Из 70,5 % журналов, имеющих иностранцев в составе РК/РС, 44,7 % не удовлетворяют минимальным количественным требованиям МНБД к их составу </a:t>
          </a:r>
          <a:endParaRPr lang="ru-RU" sz="1400" kern="1200" dirty="0"/>
        </a:p>
      </dsp:txBody>
      <dsp:txXfrm>
        <a:off x="2833017" y="490084"/>
        <a:ext cx="2572522" cy="1543513"/>
      </dsp:txXfrm>
    </dsp:sp>
    <dsp:sp modelId="{9F90F85A-325F-D440-9A5F-19129B823ADA}">
      <dsp:nvSpPr>
        <dsp:cNvPr id="0" name=""/>
        <dsp:cNvSpPr/>
      </dsp:nvSpPr>
      <dsp:spPr>
        <a:xfrm>
          <a:off x="5662793" y="490084"/>
          <a:ext cx="2572522" cy="15435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60 % международного состава РК имеют </a:t>
          </a:r>
          <a:r>
            <a:rPr lang="ru-RU" sz="1400" kern="1200" dirty="0" err="1" smtClean="0"/>
            <a:t>аффилиированность</a:t>
          </a:r>
          <a:r>
            <a:rPr lang="ru-RU" sz="1400" kern="1200" dirty="0" smtClean="0"/>
            <a:t> со странами СНГ и  бывшего </a:t>
          </a:r>
          <a:r>
            <a:rPr lang="ru-RU" sz="1400" kern="1200" dirty="0" err="1" smtClean="0"/>
            <a:t>соцлагеря</a:t>
          </a:r>
          <a:endParaRPr lang="ru-RU" sz="1400" kern="1200" dirty="0"/>
        </a:p>
      </dsp:txBody>
      <dsp:txXfrm>
        <a:off x="5662793" y="490084"/>
        <a:ext cx="2572522" cy="1543513"/>
      </dsp:txXfrm>
    </dsp:sp>
    <dsp:sp modelId="{F50776E0-11BA-284E-B994-711D8002D852}">
      <dsp:nvSpPr>
        <dsp:cNvPr id="0" name=""/>
        <dsp:cNvSpPr/>
      </dsp:nvSpPr>
      <dsp:spPr>
        <a:xfrm>
          <a:off x="8492568" y="490084"/>
          <a:ext cx="2572522" cy="154351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Представительство западных ученых в составе РС гораздо шире, чем в РК</a:t>
          </a:r>
          <a:endParaRPr lang="ru-RU" sz="1400" kern="1200" dirty="0"/>
        </a:p>
      </dsp:txBody>
      <dsp:txXfrm>
        <a:off x="8492568" y="490084"/>
        <a:ext cx="2572522" cy="1543513"/>
      </dsp:txXfrm>
    </dsp:sp>
    <dsp:sp modelId="{528D3594-39D2-5047-A763-0E3C24E5D9D1}">
      <dsp:nvSpPr>
        <dsp:cNvPr id="0" name=""/>
        <dsp:cNvSpPr/>
      </dsp:nvSpPr>
      <dsp:spPr>
        <a:xfrm>
          <a:off x="1418130" y="2290850"/>
          <a:ext cx="2572522" cy="154351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39,1 % иностранцев от числа иностранцев, включенных в РК участвуют в рецензировании статей</a:t>
          </a:r>
          <a:endParaRPr lang="ru-RU" sz="1400" kern="1200" dirty="0"/>
        </a:p>
      </dsp:txBody>
      <dsp:txXfrm>
        <a:off x="1418130" y="2290850"/>
        <a:ext cx="2572522" cy="1543513"/>
      </dsp:txXfrm>
    </dsp:sp>
    <dsp:sp modelId="{B5C90D9C-F833-6546-8044-F6615EA04E1D}">
      <dsp:nvSpPr>
        <dsp:cNvPr id="0" name=""/>
        <dsp:cNvSpPr/>
      </dsp:nvSpPr>
      <dsp:spPr>
        <a:xfrm>
          <a:off x="4247905" y="2290850"/>
          <a:ext cx="2572522" cy="15435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более 50 % журналов не привлекает иностранцев к рецензированию статей</a:t>
          </a:r>
          <a:endParaRPr lang="ru-RU" sz="1400" kern="1200" dirty="0"/>
        </a:p>
      </dsp:txBody>
      <dsp:txXfrm>
        <a:off x="4247905" y="2290850"/>
        <a:ext cx="2572522" cy="1543513"/>
      </dsp:txXfrm>
    </dsp:sp>
    <dsp:sp modelId="{AAC1B866-9F5C-B342-AF63-D3537D5453C0}">
      <dsp:nvSpPr>
        <dsp:cNvPr id="0" name=""/>
        <dsp:cNvSpPr/>
      </dsp:nvSpPr>
      <dsp:spPr>
        <a:xfrm>
          <a:off x="7077680" y="2290850"/>
          <a:ext cx="2572522" cy="154351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основной версии журнала (при отсутствии переводной) не практикуется выпуск более 10% статей на английском языке. (1 статья в год). 50% журналов не </a:t>
          </a:r>
          <a:r>
            <a:rPr lang="ru-RU" sz="1400" kern="1200" dirty="0" err="1" smtClean="0"/>
            <a:t>биллингвальны</a:t>
          </a:r>
          <a:r>
            <a:rPr lang="ru-RU" sz="1400" kern="1200" dirty="0" smtClean="0"/>
            <a:t>. </a:t>
          </a:r>
          <a:endParaRPr lang="ru-RU" sz="1400" kern="1200" dirty="0"/>
        </a:p>
      </dsp:txBody>
      <dsp:txXfrm>
        <a:off x="7077680" y="2290850"/>
        <a:ext cx="2572522" cy="1543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170C6-F089-FD40-AE22-CB8D748FA28F}">
      <dsp:nvSpPr>
        <dsp:cNvPr id="0" name=""/>
        <dsp:cNvSpPr/>
      </dsp:nvSpPr>
      <dsp:spPr>
        <a:xfrm>
          <a:off x="0" y="447845"/>
          <a:ext cx="494633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C6ECD-72AC-9847-AA18-D1E14A7A14F0}">
      <dsp:nvSpPr>
        <dsp:cNvPr id="0" name=""/>
        <dsp:cNvSpPr/>
      </dsp:nvSpPr>
      <dsp:spPr>
        <a:xfrm>
          <a:off x="235482" y="78845"/>
          <a:ext cx="4709644" cy="7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0872" tIns="0" rIns="130872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33 % журналов, где доля статей «домашних» авторов превышает 40% </a:t>
          </a:r>
          <a:endParaRPr lang="ru-RU" sz="1400" kern="1200" dirty="0"/>
        </a:p>
      </dsp:txBody>
      <dsp:txXfrm>
        <a:off x="271508" y="114871"/>
        <a:ext cx="4637592" cy="665948"/>
      </dsp:txXfrm>
    </dsp:sp>
    <dsp:sp modelId="{5DE5C46A-2C2C-E24D-B537-0E2F7E0007E8}">
      <dsp:nvSpPr>
        <dsp:cNvPr id="0" name=""/>
        <dsp:cNvSpPr/>
      </dsp:nvSpPr>
      <dsp:spPr>
        <a:xfrm>
          <a:off x="0" y="1581845"/>
          <a:ext cx="494633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EAF53-E886-D145-81FC-70345F3ED497}">
      <dsp:nvSpPr>
        <dsp:cNvPr id="0" name=""/>
        <dsp:cNvSpPr/>
      </dsp:nvSpPr>
      <dsp:spPr>
        <a:xfrm>
          <a:off x="235482" y="1212845"/>
          <a:ext cx="4709644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0872" tIns="0" rIns="130872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32 % журналов, где доля статей «домашних» авторов 30-39 % </a:t>
          </a:r>
          <a:endParaRPr lang="ru-RU" sz="1400" kern="1200" dirty="0"/>
        </a:p>
      </dsp:txBody>
      <dsp:txXfrm>
        <a:off x="271508" y="1248871"/>
        <a:ext cx="4637592" cy="665948"/>
      </dsp:txXfrm>
    </dsp:sp>
    <dsp:sp modelId="{D107DFAD-D2B1-BA48-AB75-88DD8BBE8CD8}">
      <dsp:nvSpPr>
        <dsp:cNvPr id="0" name=""/>
        <dsp:cNvSpPr/>
      </dsp:nvSpPr>
      <dsp:spPr>
        <a:xfrm>
          <a:off x="0" y="2715845"/>
          <a:ext cx="4946339" cy="1122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891" tIns="520700" rIns="383891" bIns="85344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 smtClean="0"/>
            <a:t>только в 4  и 3 журналах (из 289 журналов ) доля статей в соавторстве с учеными из стран СНГ и Д.З.  превышает 15%</a:t>
          </a:r>
          <a:endParaRPr lang="ru-RU" sz="1200" kern="1200" dirty="0"/>
        </a:p>
      </dsp:txBody>
      <dsp:txXfrm>
        <a:off x="0" y="2715845"/>
        <a:ext cx="4946339" cy="1122187"/>
      </dsp:txXfrm>
    </dsp:sp>
    <dsp:sp modelId="{B99B10EB-F353-9749-AFED-D8CD30BECAB9}">
      <dsp:nvSpPr>
        <dsp:cNvPr id="0" name=""/>
        <dsp:cNvSpPr/>
      </dsp:nvSpPr>
      <dsp:spPr>
        <a:xfrm>
          <a:off x="235482" y="2346845"/>
          <a:ext cx="4709644" cy="7380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0872" tIns="0" rIns="130872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Авторы основной организации-учредителя журнала в меньшей степени публикуют статьи в соавторстве с иностранными учеными</a:t>
          </a:r>
          <a:endParaRPr lang="ru-RU" sz="1400" kern="1200" dirty="0"/>
        </a:p>
      </dsp:txBody>
      <dsp:txXfrm>
        <a:off x="271508" y="2382871"/>
        <a:ext cx="4637592" cy="665948"/>
      </dsp:txXfrm>
    </dsp:sp>
    <dsp:sp modelId="{BC0DA58D-7A00-6D44-9010-EFC2149BD0DC}">
      <dsp:nvSpPr>
        <dsp:cNvPr id="0" name=""/>
        <dsp:cNvSpPr/>
      </dsp:nvSpPr>
      <dsp:spPr>
        <a:xfrm>
          <a:off x="0" y="4342032"/>
          <a:ext cx="494633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33048-7BDA-F749-B853-AA6971827A60}">
      <dsp:nvSpPr>
        <dsp:cNvPr id="0" name=""/>
        <dsp:cNvSpPr/>
      </dsp:nvSpPr>
      <dsp:spPr>
        <a:xfrm>
          <a:off x="235482" y="3973032"/>
          <a:ext cx="4709644" cy="73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0872" tIns="0" rIns="130872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Соавторство: перевес в сторону СНГ </a:t>
          </a:r>
          <a:endParaRPr lang="ru-RU" sz="1400" kern="1200" dirty="0"/>
        </a:p>
      </dsp:txBody>
      <dsp:txXfrm>
        <a:off x="271508" y="4009058"/>
        <a:ext cx="4637592" cy="665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CAD33-6D64-1B49-A979-003E17327A79}">
      <dsp:nvSpPr>
        <dsp:cNvPr id="0" name=""/>
        <dsp:cNvSpPr/>
      </dsp:nvSpPr>
      <dsp:spPr>
        <a:xfrm>
          <a:off x="1041833" y="2228"/>
          <a:ext cx="3323070" cy="19938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1/3 журналов имеют "домашний" характер</a:t>
          </a:r>
          <a:endParaRPr lang="ru-RU" sz="1800" kern="1200" dirty="0"/>
        </a:p>
      </dsp:txBody>
      <dsp:txXfrm>
        <a:off x="1041833" y="2228"/>
        <a:ext cx="3323070" cy="1993842"/>
      </dsp:txXfrm>
    </dsp:sp>
    <dsp:sp modelId="{61A34F2B-2FCA-0A43-8EBE-C5B891073DA7}">
      <dsp:nvSpPr>
        <dsp:cNvPr id="0" name=""/>
        <dsp:cNvSpPr/>
      </dsp:nvSpPr>
      <dsp:spPr>
        <a:xfrm>
          <a:off x="4697211" y="2228"/>
          <a:ext cx="3323070" cy="199384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"свои" авторы практически не используют систему международных научных связей организации-учредителя</a:t>
          </a:r>
          <a:endParaRPr lang="ru-RU" sz="1800" kern="1200" dirty="0"/>
        </a:p>
      </dsp:txBody>
      <dsp:txXfrm>
        <a:off x="4697211" y="2228"/>
        <a:ext cx="3323070" cy="1993842"/>
      </dsp:txXfrm>
    </dsp:sp>
    <dsp:sp modelId="{B5E7AF4D-CE2B-B148-B755-F305A6807367}">
      <dsp:nvSpPr>
        <dsp:cNvPr id="0" name=""/>
        <dsp:cNvSpPr/>
      </dsp:nvSpPr>
      <dsp:spPr>
        <a:xfrm>
          <a:off x="1041833" y="2328378"/>
          <a:ext cx="3323070" cy="199384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традиционно наиболее сильные связи с авторами из стран СНГ</a:t>
          </a:r>
          <a:endParaRPr lang="ru-RU" sz="1800" kern="1200" dirty="0"/>
        </a:p>
      </dsp:txBody>
      <dsp:txXfrm>
        <a:off x="1041833" y="2328378"/>
        <a:ext cx="3323070" cy="1993842"/>
      </dsp:txXfrm>
    </dsp:sp>
    <dsp:sp modelId="{9F90F85A-325F-D440-9A5F-19129B823ADA}">
      <dsp:nvSpPr>
        <dsp:cNvPr id="0" name=""/>
        <dsp:cNvSpPr/>
      </dsp:nvSpPr>
      <dsp:spPr>
        <a:xfrm>
          <a:off x="4697211" y="2328378"/>
          <a:ext cx="3323070" cy="19938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2/3 журналов более 15% ссылок в конце публикации ведут на иностранные источники (оценить новизну используемой литературы нет возможности)</a:t>
          </a:r>
          <a:endParaRPr lang="ru-RU" sz="1800" kern="1200" dirty="0"/>
        </a:p>
      </dsp:txBody>
      <dsp:txXfrm>
        <a:off x="4697211" y="2328378"/>
        <a:ext cx="3323070" cy="19938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CAD33-6D64-1B49-A979-003E17327A79}">
      <dsp:nvSpPr>
        <dsp:cNvPr id="0" name=""/>
        <dsp:cNvSpPr/>
      </dsp:nvSpPr>
      <dsp:spPr>
        <a:xfrm>
          <a:off x="0" y="321482"/>
          <a:ext cx="2831910" cy="16991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90 % журналов имеет минимально необходимую информацию на иностранном языке</a:t>
          </a:r>
          <a:endParaRPr lang="ru-RU" sz="1400" kern="1200" dirty="0"/>
        </a:p>
      </dsp:txBody>
      <dsp:txXfrm>
        <a:off x="0" y="321482"/>
        <a:ext cx="2831910" cy="1699146"/>
      </dsp:txXfrm>
    </dsp:sp>
    <dsp:sp modelId="{61A34F2B-2FCA-0A43-8EBE-C5B891073DA7}">
      <dsp:nvSpPr>
        <dsp:cNvPr id="0" name=""/>
        <dsp:cNvSpPr/>
      </dsp:nvSpPr>
      <dsp:spPr>
        <a:xfrm>
          <a:off x="3115102" y="321482"/>
          <a:ext cx="2831910" cy="16991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45</a:t>
          </a:r>
          <a:r>
            <a:rPr lang="ru-RU" sz="1400" kern="1200" baseline="0" dirty="0" smtClean="0"/>
            <a:t> % журналов имеют полноценный англоязычный сайт, позволяющий иностранному автору найти необходимую информацию</a:t>
          </a:r>
          <a:endParaRPr lang="ru-RU" sz="1400" kern="1200" dirty="0"/>
        </a:p>
      </dsp:txBody>
      <dsp:txXfrm>
        <a:off x="3115102" y="321482"/>
        <a:ext cx="2831910" cy="1699146"/>
      </dsp:txXfrm>
    </dsp:sp>
    <dsp:sp modelId="{B5E7AF4D-CE2B-B148-B755-F305A6807367}">
      <dsp:nvSpPr>
        <dsp:cNvPr id="0" name=""/>
        <dsp:cNvSpPr/>
      </dsp:nvSpPr>
      <dsp:spPr>
        <a:xfrm>
          <a:off x="6230204" y="321482"/>
          <a:ext cx="2831910" cy="16991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67 % журналов имеют англоязычный сайт </a:t>
          </a:r>
          <a:endParaRPr lang="ru-RU" sz="1400" kern="1200" dirty="0"/>
        </a:p>
      </dsp:txBody>
      <dsp:txXfrm>
        <a:off x="6230204" y="321482"/>
        <a:ext cx="2831910" cy="1699146"/>
      </dsp:txXfrm>
    </dsp:sp>
    <dsp:sp modelId="{3B8FC142-2994-1647-9116-E6C581E25508}">
      <dsp:nvSpPr>
        <dsp:cNvPr id="0" name=""/>
        <dsp:cNvSpPr/>
      </dsp:nvSpPr>
      <dsp:spPr>
        <a:xfrm>
          <a:off x="1557551" y="2303820"/>
          <a:ext cx="2831910" cy="169914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72 % журналов не индексируются никакими МДБД</a:t>
          </a:r>
          <a:endParaRPr lang="ru-RU" sz="1400" kern="1200" dirty="0"/>
        </a:p>
      </dsp:txBody>
      <dsp:txXfrm>
        <a:off x="1557551" y="2303820"/>
        <a:ext cx="2831910" cy="1699146"/>
      </dsp:txXfrm>
    </dsp:sp>
    <dsp:sp modelId="{75B2F1C6-D32E-414D-81F0-7C7559AAD55D}">
      <dsp:nvSpPr>
        <dsp:cNvPr id="0" name=""/>
        <dsp:cNvSpPr/>
      </dsp:nvSpPr>
      <dsp:spPr>
        <a:xfrm>
          <a:off x="4672653" y="2303820"/>
          <a:ext cx="2831910" cy="169914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Редакция до сих пор не использует систему профилей, идентификаторов и перекрестных ссылок </a:t>
          </a:r>
          <a:r>
            <a:rPr lang="en-US" sz="1400" kern="1200" dirty="0" smtClean="0"/>
            <a:t>(ORCID, </a:t>
          </a:r>
          <a:r>
            <a:rPr lang="ru-RU" sz="1400" kern="1200" dirty="0" smtClean="0"/>
            <a:t>страницы редколлегии, авторские профили)</a:t>
          </a:r>
          <a:endParaRPr lang="ru-RU" sz="1400" kern="1200" dirty="0"/>
        </a:p>
      </dsp:txBody>
      <dsp:txXfrm>
        <a:off x="4672653" y="2303820"/>
        <a:ext cx="2831910" cy="16991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9335D-474B-1446-A4DB-C566E2BC882C}">
      <dsp:nvSpPr>
        <dsp:cNvPr id="0" name=""/>
        <dsp:cNvSpPr/>
      </dsp:nvSpPr>
      <dsp:spPr>
        <a:xfrm>
          <a:off x="751693" y="535"/>
          <a:ext cx="3337628" cy="20025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Только 4% из 289 журналов присваивают своим статьям </a:t>
          </a:r>
          <a:r>
            <a:rPr lang="en-US" sz="1900" kern="1200" dirty="0" smtClean="0"/>
            <a:t>DOI</a:t>
          </a:r>
          <a:r>
            <a:rPr lang="ru-RU" sz="1900" kern="1200" dirty="0" smtClean="0"/>
            <a:t>.</a:t>
          </a:r>
          <a:endParaRPr lang="ru-RU" sz="1900" kern="1200" dirty="0"/>
        </a:p>
      </dsp:txBody>
      <dsp:txXfrm>
        <a:off x="751693" y="535"/>
        <a:ext cx="3337628" cy="2002577"/>
      </dsp:txXfrm>
    </dsp:sp>
    <dsp:sp modelId="{2D5CAD33-6D64-1B49-A979-003E17327A79}">
      <dsp:nvSpPr>
        <dsp:cNvPr id="0" name=""/>
        <dsp:cNvSpPr/>
      </dsp:nvSpPr>
      <dsp:spPr>
        <a:xfrm>
          <a:off x="4423085" y="535"/>
          <a:ext cx="3337628" cy="20025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Только 17 журналов из 225  журналов открытого доступа регулируют свою деятельность лицензиями </a:t>
          </a:r>
          <a:r>
            <a:rPr lang="en-US" sz="1900" kern="1200" dirty="0" smtClean="0"/>
            <a:t>Creative Commons</a:t>
          </a:r>
          <a:endParaRPr lang="ru-RU" sz="1900" kern="1200" dirty="0"/>
        </a:p>
      </dsp:txBody>
      <dsp:txXfrm>
        <a:off x="4423085" y="535"/>
        <a:ext cx="3337628" cy="2002577"/>
      </dsp:txXfrm>
    </dsp:sp>
    <dsp:sp modelId="{61A34F2B-2FCA-0A43-8EBE-C5B891073DA7}">
      <dsp:nvSpPr>
        <dsp:cNvPr id="0" name=""/>
        <dsp:cNvSpPr/>
      </dsp:nvSpPr>
      <dsp:spPr>
        <a:xfrm>
          <a:off x="751693" y="2336875"/>
          <a:ext cx="3337628" cy="200257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 редакциях нет понимания того, что такое открытый доступ, в чем отличие от бесплатного распространения информации</a:t>
          </a:r>
          <a:endParaRPr lang="ru-RU" sz="1900" kern="1200" dirty="0"/>
        </a:p>
      </dsp:txBody>
      <dsp:txXfrm>
        <a:off x="751693" y="2336875"/>
        <a:ext cx="3337628" cy="2002577"/>
      </dsp:txXfrm>
    </dsp:sp>
    <dsp:sp modelId="{B5E7AF4D-CE2B-B148-B755-F305A6807367}">
      <dsp:nvSpPr>
        <dsp:cNvPr id="0" name=""/>
        <dsp:cNvSpPr/>
      </dsp:nvSpPr>
      <dsp:spPr>
        <a:xfrm>
          <a:off x="4423085" y="2336875"/>
          <a:ext cx="3337628" cy="200257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только у 61 % журналов(имеющих англоязычный сайт) прописаны все 4 важных раздела, посвященных издательской этике</a:t>
          </a:r>
          <a:endParaRPr lang="ru-RU" sz="1900" kern="1200" dirty="0"/>
        </a:p>
      </dsp:txBody>
      <dsp:txXfrm>
        <a:off x="4423085" y="2336875"/>
        <a:ext cx="3337628" cy="20025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9335D-474B-1446-A4DB-C566E2BC882C}">
      <dsp:nvSpPr>
        <dsp:cNvPr id="0" name=""/>
        <dsp:cNvSpPr/>
      </dsp:nvSpPr>
      <dsp:spPr>
        <a:xfrm>
          <a:off x="0" y="440911"/>
          <a:ext cx="2660127" cy="15960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Работа</a:t>
          </a:r>
          <a:r>
            <a:rPr lang="ru-RU" sz="1300" kern="1200" baseline="0" dirty="0" smtClean="0"/>
            <a:t> по привлечению членов РК к формированию портфеля статей, расширения его географии</a:t>
          </a:r>
          <a:endParaRPr lang="ru-RU" sz="1300" kern="1200" dirty="0"/>
        </a:p>
      </dsp:txBody>
      <dsp:txXfrm>
        <a:off x="0" y="440911"/>
        <a:ext cx="2660127" cy="1596076"/>
      </dsp:txXfrm>
    </dsp:sp>
    <dsp:sp modelId="{2D5CAD33-6D64-1B49-A979-003E17327A79}">
      <dsp:nvSpPr>
        <dsp:cNvPr id="0" name=""/>
        <dsp:cNvSpPr/>
      </dsp:nvSpPr>
      <dsp:spPr>
        <a:xfrm>
          <a:off x="2926140" y="440911"/>
          <a:ext cx="2660127" cy="15960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Работа с авторами, </a:t>
          </a:r>
          <a:r>
            <a:rPr lang="ru-RU" sz="1300" kern="1200" dirty="0" err="1" smtClean="0"/>
            <a:t>аффилиированными</a:t>
          </a:r>
          <a:r>
            <a:rPr lang="ru-RU" sz="1300" kern="1200" dirty="0" smtClean="0"/>
            <a:t> с организацией-учредителем по </a:t>
          </a:r>
          <a:r>
            <a:rPr lang="ru-RU" sz="1300" kern="1200" baseline="0" dirty="0" smtClean="0"/>
            <a:t>расширению географии портфеля статей, сотрудничество с научными подструктурами  организации-учредителя</a:t>
          </a:r>
          <a:endParaRPr lang="ru-RU" sz="1300" kern="1200" dirty="0"/>
        </a:p>
      </dsp:txBody>
      <dsp:txXfrm>
        <a:off x="2926140" y="440911"/>
        <a:ext cx="2660127" cy="1596076"/>
      </dsp:txXfrm>
    </dsp:sp>
    <dsp:sp modelId="{61A34F2B-2FCA-0A43-8EBE-C5B891073DA7}">
      <dsp:nvSpPr>
        <dsp:cNvPr id="0" name=""/>
        <dsp:cNvSpPr/>
      </dsp:nvSpPr>
      <dsp:spPr>
        <a:xfrm>
          <a:off x="5852280" y="440911"/>
          <a:ext cx="2660127" cy="159607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Подготовка практических рекомендаций для авторов по подготовке и выпуску статей в соавторстве </a:t>
          </a:r>
          <a:endParaRPr lang="ru-RU" sz="1300" kern="1200" dirty="0"/>
        </a:p>
      </dsp:txBody>
      <dsp:txXfrm>
        <a:off x="5852280" y="440911"/>
        <a:ext cx="2660127" cy="1596076"/>
      </dsp:txXfrm>
    </dsp:sp>
    <dsp:sp modelId="{B5E7AF4D-CE2B-B148-B755-F305A6807367}">
      <dsp:nvSpPr>
        <dsp:cNvPr id="0" name=""/>
        <dsp:cNvSpPr/>
      </dsp:nvSpPr>
      <dsp:spPr>
        <a:xfrm>
          <a:off x="1463070" y="2303000"/>
          <a:ext cx="2660127" cy="159607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Сайт</a:t>
          </a:r>
          <a:r>
            <a:rPr lang="ru-RU" sz="1300" kern="1200" baseline="0" dirty="0" smtClean="0"/>
            <a:t> журнала </a:t>
          </a:r>
          <a:r>
            <a:rPr lang="mr-IN" sz="1300" kern="1200" baseline="0" dirty="0" smtClean="0"/>
            <a:t>–</a:t>
          </a:r>
          <a:r>
            <a:rPr lang="ru-RU" sz="1300" kern="1200" baseline="0" dirty="0" smtClean="0"/>
            <a:t> как инструмент продвижение журнала в информационном пространстве, включая англоязычную аудиторию</a:t>
          </a:r>
          <a:endParaRPr lang="ru-RU" sz="1300" kern="1200" dirty="0"/>
        </a:p>
      </dsp:txBody>
      <dsp:txXfrm>
        <a:off x="1463070" y="2303000"/>
        <a:ext cx="2660127" cy="1596076"/>
      </dsp:txXfrm>
    </dsp:sp>
    <dsp:sp modelId="{BBAB97F0-382D-B44A-9CD5-AA2A3BAF16AF}">
      <dsp:nvSpPr>
        <dsp:cNvPr id="0" name=""/>
        <dsp:cNvSpPr/>
      </dsp:nvSpPr>
      <dsp:spPr>
        <a:xfrm>
          <a:off x="4389210" y="2303000"/>
          <a:ext cx="2660127" cy="159607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Целенаправленная политика журнала по расширению  их присутствия в МНБД</a:t>
          </a:r>
          <a:endParaRPr lang="ru-RU" sz="1300" kern="1200" dirty="0"/>
        </a:p>
      </dsp:txBody>
      <dsp:txXfrm>
        <a:off x="4389210" y="2303000"/>
        <a:ext cx="2660127" cy="1596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259BA-44D8-2244-B333-6DC47A569788}" type="datetimeFigureOut">
              <a:rPr lang="ru-RU" smtClean="0"/>
              <a:t>24.04.18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C738F-5715-AD4D-9256-6607009A1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11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4/24/18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4/24/18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4/24/18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4/24/18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4/24/18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92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6.xml"/><Relationship Id="rId3" Type="http://schemas.openxmlformats.org/officeDocument/2006/relationships/chart" Target="../charts/char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4" Type="http://schemas.openxmlformats.org/officeDocument/2006/relationships/chart" Target="../charts/chart20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770" y="1477946"/>
            <a:ext cx="9455499" cy="2772508"/>
          </a:xfrm>
        </p:spPr>
        <p:txBody>
          <a:bodyPr anchor="t">
            <a:normAutofit fontScale="90000"/>
          </a:bodyPr>
          <a:lstStyle/>
          <a:p>
            <a:r>
              <a:rPr lang="ru-RU" sz="4800" b="1" dirty="0" smtClean="0">
                <a:cs typeface="Times New Roman" panose="02020603050405020304" pitchFamily="18" charset="0"/>
              </a:rPr>
              <a:t>Российские экономические журналы:</a:t>
            </a:r>
            <a:br>
              <a:rPr lang="ru-RU" sz="4800" b="1" dirty="0" smtClean="0">
                <a:cs typeface="Times New Roman" panose="02020603050405020304" pitchFamily="18" charset="0"/>
              </a:rPr>
            </a:br>
            <a:r>
              <a:rPr lang="ru-RU" sz="4800" b="1" dirty="0" smtClean="0">
                <a:cs typeface="Times New Roman" panose="02020603050405020304" pitchFamily="18" charset="0"/>
              </a:rPr>
              <a:t>проблемы интернационализации</a:t>
            </a:r>
            <a:endParaRPr lang="ru-RU" sz="4800" b="1" dirty="0"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2953" y="4578001"/>
            <a:ext cx="9578679" cy="86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По результатам анкетирования АНРИ</a:t>
            </a: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459" y="0"/>
            <a:ext cx="1719619" cy="138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974007" y="5180114"/>
            <a:ext cx="6277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АНРИ (Секция развития отечественных экономических журналов),</a:t>
            </a:r>
          </a:p>
          <a:p>
            <a:r>
              <a:rPr lang="ru-RU" dirty="0" smtClean="0"/>
              <a:t>Кириллова О.В., Медведева О.О.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112992" y="6336225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solidFill>
                  <a:schemeClr val="bg1"/>
                </a:solidFill>
              </a:rPr>
              <a:t>Москва, 2018 г. </a:t>
            </a:r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916" y="262918"/>
            <a:ext cx="9578679" cy="86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Интернационализация: как измерить?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459" y="0"/>
            <a:ext cx="1719619" cy="138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915" y="1305342"/>
            <a:ext cx="9452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896" y="842943"/>
            <a:ext cx="7615451" cy="661146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Участие иностранцев в формировании портфеля статей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95670934"/>
              </p:ext>
            </p:extLst>
          </p:nvPr>
        </p:nvGraphicFramePr>
        <p:xfrm>
          <a:off x="6318912" y="1650174"/>
          <a:ext cx="5213445" cy="4823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34988997"/>
              </p:ext>
            </p:extLst>
          </p:nvPr>
        </p:nvGraphicFramePr>
        <p:xfrm>
          <a:off x="572716" y="1799524"/>
          <a:ext cx="5964561" cy="4673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525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916" y="262918"/>
            <a:ext cx="9578679" cy="86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Интернационализация: как измерить?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915" y="1305342"/>
            <a:ext cx="9452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617" y="-73083"/>
            <a:ext cx="1615015" cy="1302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78765" y="1997084"/>
            <a:ext cx="5172503" cy="722592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Наличие переводной версии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851134585"/>
              </p:ext>
            </p:extLst>
          </p:nvPr>
        </p:nvGraphicFramePr>
        <p:xfrm>
          <a:off x="78765" y="2825125"/>
          <a:ext cx="5172503" cy="382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/>
          </p:nvPr>
        </p:nvGraphicFramePr>
        <p:xfrm>
          <a:off x="5251268" y="2178088"/>
          <a:ext cx="6570617" cy="455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5950325" y="1581635"/>
            <a:ext cx="5172503" cy="722592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Публикация статей на английском языке в основной версии журнала, %.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6915" y="783488"/>
            <a:ext cx="6367658" cy="722592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Языковое разнообразие </a:t>
            </a:r>
            <a:r>
              <a:rPr lang="ru-RU" smtClean="0">
                <a:ln>
                  <a:solidFill>
                    <a:schemeClr val="bg1"/>
                  </a:solidFill>
                </a:ln>
              </a:rPr>
              <a:t>портфеля статей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12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916" y="262918"/>
            <a:ext cx="9578679" cy="86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Интернационализация: как измерить?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459" y="0"/>
            <a:ext cx="1719619" cy="138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915" y="1305342"/>
            <a:ext cx="9452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0525" y="870126"/>
            <a:ext cx="7615451" cy="661146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</a:rPr>
              <a:t>Интеграция международного компонента в сферу управления журналом  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492201047"/>
              </p:ext>
            </p:extLst>
          </p:nvPr>
        </p:nvGraphicFramePr>
        <p:xfrm>
          <a:off x="196915" y="1994464"/>
          <a:ext cx="11068334" cy="432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1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916" y="262918"/>
            <a:ext cx="9578679" cy="86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Интернационализация: как измерить?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459" y="0"/>
            <a:ext cx="1719619" cy="138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915" y="1305342"/>
            <a:ext cx="9452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637996" y="1073754"/>
            <a:ext cx="5172503" cy="1104334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</a:rPr>
              <a:t>Международная система научной коммуникации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896" y="2476594"/>
            <a:ext cx="5172503" cy="874423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География авторов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73504" y="2476593"/>
            <a:ext cx="5172503" cy="874423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Соавторство 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98377" y="3421007"/>
            <a:ext cx="5172503" cy="874423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Вовлеченность авторов в международную систему научного знания (чтение исследований на иностранном языке)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896" y="4655971"/>
            <a:ext cx="10629785" cy="556109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</a:rPr>
              <a:t>С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тепень интернационализации системы научной 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коммуникации 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журнала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896" y="5572621"/>
            <a:ext cx="3597319" cy="876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Широта распространения  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10499" y="5600384"/>
            <a:ext cx="3597319" cy="876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Уровень языковой компетенции авторов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62197" y="5572621"/>
            <a:ext cx="3597319" cy="876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</a:rPr>
              <a:t>М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еждународные научные связи авторов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436653" y="3360324"/>
            <a:ext cx="352057" cy="1057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8380547" y="3383322"/>
            <a:ext cx="352057" cy="1057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354225" y="4318318"/>
            <a:ext cx="460807" cy="360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916" y="262918"/>
            <a:ext cx="9578679" cy="86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Интернационализация: как измерить?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459" y="0"/>
            <a:ext cx="1719619" cy="138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13896" y="842943"/>
            <a:ext cx="7615451" cy="661146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География авторов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87911090"/>
              </p:ext>
            </p:extLst>
          </p:nvPr>
        </p:nvGraphicFramePr>
        <p:xfrm>
          <a:off x="5964073" y="1714016"/>
          <a:ext cx="5650173" cy="5014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02479439"/>
              </p:ext>
            </p:extLst>
          </p:nvPr>
        </p:nvGraphicFramePr>
        <p:xfrm>
          <a:off x="504966" y="1714017"/>
          <a:ext cx="5909481" cy="477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7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916" y="262918"/>
            <a:ext cx="9578679" cy="86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Интернационализация: как измерить?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459" y="0"/>
            <a:ext cx="1719619" cy="138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915" y="1305342"/>
            <a:ext cx="9452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896" y="842943"/>
            <a:ext cx="7615451" cy="661146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География авторов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11438281"/>
              </p:ext>
            </p:extLst>
          </p:nvPr>
        </p:nvGraphicFramePr>
        <p:xfrm>
          <a:off x="313896" y="1504089"/>
          <a:ext cx="6591871" cy="519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4276397"/>
              </p:ext>
            </p:extLst>
          </p:nvPr>
        </p:nvGraphicFramePr>
        <p:xfrm>
          <a:off x="7022747" y="1650173"/>
          <a:ext cx="4946339" cy="5050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46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916" y="262918"/>
            <a:ext cx="9578679" cy="86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Интернационализация: как измерить?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459" y="0"/>
            <a:ext cx="1719619" cy="138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915" y="1305342"/>
            <a:ext cx="9452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6915" y="818586"/>
            <a:ext cx="7527718" cy="874423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Вовлеченность авторов в международную систему научного знания (чтение исследований на иностранном языке, публикации на иностранном языке)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17341347"/>
              </p:ext>
            </p:extLst>
          </p:nvPr>
        </p:nvGraphicFramePr>
        <p:xfrm>
          <a:off x="423845" y="1874013"/>
          <a:ext cx="4584883" cy="464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649513619"/>
              </p:ext>
            </p:extLst>
          </p:nvPr>
        </p:nvGraphicFramePr>
        <p:xfrm>
          <a:off x="5155733" y="2488722"/>
          <a:ext cx="6570617" cy="4479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6052001" y="1767012"/>
            <a:ext cx="5172503" cy="722592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Публикация статей на английском языке в основной версии журнала, %.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916" y="262918"/>
            <a:ext cx="9578679" cy="86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Интернационализация: как измерить?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459" y="0"/>
            <a:ext cx="1719619" cy="138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915" y="1305342"/>
            <a:ext cx="9452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6877" y="974769"/>
            <a:ext cx="7615451" cy="661146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</a:rPr>
              <a:t>Международная система научной коммуникации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040441488"/>
              </p:ext>
            </p:extLst>
          </p:nvPr>
        </p:nvGraphicFramePr>
        <p:xfrm>
          <a:off x="-122830" y="1994464"/>
          <a:ext cx="9062115" cy="432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72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916" y="262918"/>
            <a:ext cx="9578679" cy="86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Интернационализация: как измерить?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459" y="0"/>
            <a:ext cx="1719619" cy="138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915" y="1305342"/>
            <a:ext cx="9452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01552" y="1102280"/>
            <a:ext cx="5172503" cy="1104334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</a:rPr>
              <a:t>«Открытость» для 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международного академического 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сообщества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5071" y="2514214"/>
            <a:ext cx="5172503" cy="876568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Метаданные </a:t>
            </a:r>
            <a:r>
              <a:rPr lang="ru-RU" smtClean="0">
                <a:ln>
                  <a:solidFill>
                    <a:schemeClr val="bg1"/>
                  </a:solidFill>
                </a:ln>
              </a:rPr>
              <a:t>на английском языке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87803" y="2514214"/>
            <a:ext cx="5172503" cy="876568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Полнота 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представленных данных на англоязычной версии сайта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87802" y="3582607"/>
            <a:ext cx="5172503" cy="837352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Индексирование международными БД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070" y="3582607"/>
            <a:ext cx="5172503" cy="837352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Наличие 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полноценной переводной 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версии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0520" y="4761947"/>
            <a:ext cx="10629785" cy="556109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Возможность видимости журнала международному научному сообществу 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3896" y="5572621"/>
            <a:ext cx="3597319" cy="876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Полнота метаданных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82101" y="5576955"/>
            <a:ext cx="3597319" cy="876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Присутствие в англоязычном онлайн пространстве  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50306" y="5572621"/>
            <a:ext cx="3597319" cy="876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Отсутствие языкового барьера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402284" y="4391837"/>
            <a:ext cx="460807" cy="360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7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Интернационализация: как измерить?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8948" y="1052005"/>
            <a:ext cx="4493623" cy="610504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Метаданные на английском языке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67768967"/>
              </p:ext>
            </p:extLst>
          </p:nvPr>
        </p:nvGraphicFramePr>
        <p:xfrm>
          <a:off x="528949" y="1853248"/>
          <a:ext cx="9092723" cy="4875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94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916" y="262918"/>
            <a:ext cx="9578679" cy="86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Структура доклада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459" y="0"/>
            <a:ext cx="1719619" cy="138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915" y="1305342"/>
            <a:ext cx="9452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63453289"/>
              </p:ext>
            </p:extLst>
          </p:nvPr>
        </p:nvGraphicFramePr>
        <p:xfrm>
          <a:off x="254833" y="1349253"/>
          <a:ext cx="969530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71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Интернационализация: как измерить?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710" y="1035418"/>
            <a:ext cx="4493623" cy="610504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</a:rPr>
              <a:t>А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нглоязычный 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сайт: полнота имеющейся информации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42281358"/>
              </p:ext>
            </p:extLst>
          </p:nvPr>
        </p:nvGraphicFramePr>
        <p:xfrm>
          <a:off x="460710" y="1645922"/>
          <a:ext cx="8597017" cy="5096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1630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Интернационализация: как измерить?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8948" y="1052005"/>
            <a:ext cx="4493623" cy="610504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</a:rPr>
              <a:t>А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нглоязычный сайт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52714792"/>
              </p:ext>
            </p:extLst>
          </p:nvPr>
        </p:nvGraphicFramePr>
        <p:xfrm>
          <a:off x="7137779" y="2000525"/>
          <a:ext cx="4885899" cy="415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1344667"/>
              </p:ext>
            </p:extLst>
          </p:nvPr>
        </p:nvGraphicFramePr>
        <p:xfrm>
          <a:off x="161435" y="1989725"/>
          <a:ext cx="6976344" cy="453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5670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Интернационализация: как измерить?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8709" y="1152983"/>
            <a:ext cx="6264103" cy="685134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Индексация МДБД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0102107"/>
              </p:ext>
            </p:extLst>
          </p:nvPr>
        </p:nvGraphicFramePr>
        <p:xfrm>
          <a:off x="368709" y="1838117"/>
          <a:ext cx="10500851" cy="5019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1630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916" y="262918"/>
            <a:ext cx="9578679" cy="86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Интернационализация: как измерить?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459" y="0"/>
            <a:ext cx="1719619" cy="138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915" y="1305342"/>
            <a:ext cx="9452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6877" y="974769"/>
            <a:ext cx="7615451" cy="661146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</a:rPr>
              <a:t>«Открытость» для международного академического сообщества 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080285884"/>
              </p:ext>
            </p:extLst>
          </p:nvPr>
        </p:nvGraphicFramePr>
        <p:xfrm>
          <a:off x="627797" y="2008112"/>
          <a:ext cx="9062115" cy="432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06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916" y="262918"/>
            <a:ext cx="9578679" cy="86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Интернационализация: как измерить?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459" y="0"/>
            <a:ext cx="1719619" cy="138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915" y="1305342"/>
            <a:ext cx="9452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15232" y="914737"/>
            <a:ext cx="5172503" cy="1104334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</a:rPr>
              <a:t>Внедрение международных 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издательских стандартов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980" y="2114395"/>
            <a:ext cx="5172503" cy="688366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/>
                  </a:solidFill>
                </a:ln>
              </a:rPr>
              <a:t>DOI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91618" y="2114395"/>
            <a:ext cx="5037177" cy="688366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Открытые лицензии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25334" y="2900527"/>
            <a:ext cx="5172503" cy="713730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Издательская этика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27240" y="4165395"/>
            <a:ext cx="9096237" cy="666128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Степень интеграции в международное издательско-правовое поле   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650167" y="3601958"/>
            <a:ext cx="460807" cy="574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916" y="262918"/>
            <a:ext cx="9578679" cy="86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Интернационализация: как измерить?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915" y="1305342"/>
            <a:ext cx="9452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70" y="1700943"/>
            <a:ext cx="5172503" cy="842268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/>
                  </a:solidFill>
                </a:ln>
              </a:rPr>
              <a:t>DOI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617" y="-73083"/>
            <a:ext cx="1615015" cy="1302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Диаграмма 10"/>
          <p:cNvGraphicFramePr/>
          <p:nvPr>
            <p:extLst/>
          </p:nvPr>
        </p:nvGraphicFramePr>
        <p:xfrm>
          <a:off x="350070" y="2938812"/>
          <a:ext cx="5737221" cy="376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6419943" y="1700943"/>
            <a:ext cx="5172503" cy="842268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17 указали тип Открытой лицензии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14" name="Диаграмма 13"/>
          <p:cNvGraphicFramePr/>
          <p:nvPr>
            <p:extLst/>
          </p:nvPr>
        </p:nvGraphicFramePr>
        <p:xfrm>
          <a:off x="5708469" y="2732694"/>
          <a:ext cx="6126480" cy="402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163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Интернационализация: как измерить?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15291" y="1035416"/>
            <a:ext cx="8373292" cy="817831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</a:rPr>
              <a:t>Издательская 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этика. 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11" name="Диаграмма 10"/>
          <p:cNvGraphicFramePr/>
          <p:nvPr>
            <p:extLst/>
          </p:nvPr>
        </p:nvGraphicFramePr>
        <p:xfrm>
          <a:off x="927461" y="2350759"/>
          <a:ext cx="9248503" cy="4036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1630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916" y="262918"/>
            <a:ext cx="9578679" cy="86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Интернационализация: как измерить?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459" y="0"/>
            <a:ext cx="1719619" cy="138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915" y="1305342"/>
            <a:ext cx="9452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6877" y="974769"/>
            <a:ext cx="7615451" cy="661146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Внедрение международных издательских стандартов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710892714"/>
              </p:ext>
            </p:extLst>
          </p:nvPr>
        </p:nvGraphicFramePr>
        <p:xfrm>
          <a:off x="426877" y="1978926"/>
          <a:ext cx="8512408" cy="433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163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916" y="262918"/>
            <a:ext cx="9578679" cy="86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Интернационализация: как измерить?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459" y="0"/>
            <a:ext cx="1719619" cy="138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915" y="1305342"/>
            <a:ext cx="9452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896" y="842943"/>
            <a:ext cx="7615451" cy="462399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Что показало анкетирование?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6915" y="1459582"/>
            <a:ext cx="11635694" cy="49726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lvl="0" indent="-285750" defTabSz="914400">
              <a:buFont typeface="Wingdings" charset="2"/>
              <a:buChar char="ü"/>
            </a:pPr>
            <a:r>
              <a:rPr lang="ru-RU" b="1" i="1" dirty="0"/>
              <a:t>Почти 80% журналов по экономике не соответствуют одному из </a:t>
            </a:r>
            <a:r>
              <a:rPr lang="ru-RU" b="1" i="1" dirty="0" smtClean="0"/>
              <a:t>требований </a:t>
            </a:r>
            <a:r>
              <a:rPr lang="ru-RU" b="1" i="1" dirty="0"/>
              <a:t>МНБД по географии </a:t>
            </a:r>
            <a:r>
              <a:rPr lang="ru-RU" b="1" i="1" dirty="0" smtClean="0"/>
              <a:t>РК и РС;</a:t>
            </a:r>
            <a:endParaRPr lang="ru-RU" b="1" i="1" dirty="0"/>
          </a:p>
          <a:p>
            <a:pPr marL="285750" indent="-285750" defTabSz="914400">
              <a:buFont typeface="Wingdings" charset="2"/>
              <a:buChar char="ü"/>
            </a:pPr>
            <a:r>
              <a:rPr lang="ru-RU" b="1" i="1" dirty="0" smtClean="0"/>
              <a:t>Понимание функций между между РК и РС размыто;</a:t>
            </a:r>
          </a:p>
          <a:p>
            <a:pPr marL="285750" indent="-285750" defTabSz="914400">
              <a:buFont typeface="Wingdings" charset="2"/>
              <a:buChar char="ü"/>
            </a:pPr>
            <a:r>
              <a:rPr lang="ru-RU" b="1" i="1" dirty="0" smtClean="0"/>
              <a:t>Необходимость большей вовлеченности членов РК </a:t>
            </a:r>
            <a:r>
              <a:rPr lang="ru-RU" b="1" i="1" dirty="0" smtClean="0"/>
              <a:t>в </a:t>
            </a:r>
            <a:r>
              <a:rPr lang="ru-RU" b="1" i="1" dirty="0" smtClean="0"/>
              <a:t>процесс формирования портфеля </a:t>
            </a:r>
            <a:r>
              <a:rPr lang="ru-RU" b="1" i="1" dirty="0" smtClean="0"/>
              <a:t>статей;</a:t>
            </a:r>
            <a:endParaRPr lang="ru-RU" b="1" i="1" dirty="0" smtClean="0"/>
          </a:p>
          <a:p>
            <a:pPr marL="285750"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ru-RU" b="1" i="1" dirty="0" smtClean="0"/>
              <a:t>Необходимость географического расширения состава РК и привлечения ее членов к созданию новых направлений сотрудничества  для развития журнала;</a:t>
            </a:r>
            <a:endParaRPr lang="ru-RU" dirty="0" smtClean="0"/>
          </a:p>
          <a:p>
            <a:pPr marL="285750" indent="-285750" defTabSz="914400">
              <a:buFont typeface="Wingdings" charset="2"/>
              <a:buChar char="ü"/>
            </a:pPr>
            <a:r>
              <a:rPr lang="ru-RU" b="1" i="1" dirty="0" smtClean="0"/>
              <a:t>Не </a:t>
            </a:r>
            <a:r>
              <a:rPr lang="ru-RU" b="1" i="1" dirty="0"/>
              <a:t>отработана практика подготовки и выпуска статей в </a:t>
            </a:r>
            <a:r>
              <a:rPr lang="ru-RU" b="1" i="1" dirty="0" smtClean="0"/>
              <a:t>соавторстве, слабо используются система международных научных </a:t>
            </a:r>
            <a:r>
              <a:rPr lang="ru-RU" b="1" i="1" dirty="0" smtClean="0"/>
              <a:t>связей организации </a:t>
            </a:r>
            <a:r>
              <a:rPr lang="mr-IN" b="1" i="1" dirty="0" smtClean="0"/>
              <a:t>–</a:t>
            </a:r>
            <a:r>
              <a:rPr lang="ru-RU" b="1" i="1" dirty="0" smtClean="0"/>
              <a:t> учредителя;  </a:t>
            </a:r>
            <a:endParaRPr lang="ru-RU" b="1" i="1" dirty="0" smtClean="0"/>
          </a:p>
          <a:p>
            <a:pPr marL="285750" indent="-285750" defTabSz="914400">
              <a:buFont typeface="Wingdings" charset="2"/>
              <a:buChar char="ü"/>
            </a:pPr>
            <a:r>
              <a:rPr lang="ru-RU" b="1" i="1" dirty="0" err="1" smtClean="0"/>
              <a:t>Билингвальность</a:t>
            </a:r>
            <a:r>
              <a:rPr lang="ru-RU" b="1" i="1" dirty="0" smtClean="0"/>
              <a:t> становится довольно распространенной практикой (более 40 % журналов), однако сайт слабо используется в качестве </a:t>
            </a:r>
            <a:r>
              <a:rPr lang="ru-RU" b="1" i="1" dirty="0" smtClean="0"/>
              <a:t>инструмента </a:t>
            </a:r>
            <a:r>
              <a:rPr lang="ru-RU" b="1" i="1" dirty="0" smtClean="0"/>
              <a:t>продвижения </a:t>
            </a:r>
            <a:r>
              <a:rPr lang="ru-RU" b="1" i="1" dirty="0" smtClean="0"/>
              <a:t>журнала;</a:t>
            </a:r>
          </a:p>
          <a:p>
            <a:pPr marL="285750" indent="-285750" defTabSz="914400">
              <a:buFont typeface="Wingdings" charset="2"/>
              <a:buChar char="ü"/>
            </a:pPr>
            <a:r>
              <a:rPr lang="ru-RU" b="1" i="1" dirty="0" smtClean="0"/>
              <a:t>Журналы недостаточно активно используют современные информационные ресурсы в своей текущей деятельности;</a:t>
            </a:r>
          </a:p>
          <a:p>
            <a:pPr marL="285750" indent="-285750" defTabSz="914400">
              <a:buFont typeface="Wingdings" charset="2"/>
              <a:buChar char="ü"/>
            </a:pPr>
            <a:r>
              <a:rPr lang="ru-RU" b="1" i="1" dirty="0" smtClean="0"/>
              <a:t> Из всех критериев наиболее слабые показатели у журналов в части их приобщения к международной нормативно-издательской практики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9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916" y="262918"/>
            <a:ext cx="9578679" cy="86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Интернационализация: как измерить?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459" y="0"/>
            <a:ext cx="1719619" cy="138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915" y="1305342"/>
            <a:ext cx="9452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6877" y="974769"/>
            <a:ext cx="7615451" cy="661146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Задачи для редакций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785281615"/>
              </p:ext>
            </p:extLst>
          </p:nvPr>
        </p:nvGraphicFramePr>
        <p:xfrm>
          <a:off x="426877" y="1978926"/>
          <a:ext cx="8512408" cy="433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40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916" y="262918"/>
            <a:ext cx="9578679" cy="86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анкетирование АНРИ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459" y="0"/>
            <a:ext cx="1719619" cy="138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915" y="1305342"/>
            <a:ext cx="945205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cs typeface="Times New Roman" panose="02020603050405020304" pitchFamily="18" charset="0"/>
              </a:rPr>
              <a:t>Решение ВАК </a:t>
            </a:r>
            <a:r>
              <a:rPr lang="ru-RU" sz="2000" b="1" dirty="0">
                <a:cs typeface="Times New Roman" panose="02020603050405020304" pitchFamily="18" charset="0"/>
              </a:rPr>
              <a:t>от 15 июня 2017 г. № </a:t>
            </a:r>
            <a:r>
              <a:rPr lang="ru-RU" sz="2000" b="1" dirty="0" smtClean="0">
                <a:cs typeface="Times New Roman" panose="02020603050405020304" pitchFamily="18" charset="0"/>
              </a:rPr>
              <a:t>1-пл/1</a:t>
            </a:r>
          </a:p>
          <a:p>
            <a:endParaRPr lang="ru-RU" b="1" i="1" dirty="0" smtClean="0"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cs typeface="Times New Roman" panose="02020603050405020304" pitchFamily="18" charset="0"/>
              </a:rPr>
              <a:t> «О </a:t>
            </a:r>
            <a:r>
              <a:rPr lang="ru-RU" b="1" i="1" dirty="0">
                <a:cs typeface="Times New Roman" panose="02020603050405020304" pitchFamily="18" charset="0"/>
              </a:rPr>
              <a:t>дальнейших направлениях совершенствования и оптимизации перечня рецензируемых научных изданий, в которых должны быть опубликованы основные научные результаты диссертаций на соискание ученой степени кандидата наук, на соискание ученой степени доктора </a:t>
            </a:r>
            <a:r>
              <a:rPr lang="ru-RU" b="1" i="1" dirty="0" smtClean="0">
                <a:cs typeface="Times New Roman" panose="02020603050405020304" pitchFamily="18" charset="0"/>
              </a:rPr>
              <a:t>наук»</a:t>
            </a:r>
          </a:p>
          <a:p>
            <a:pPr algn="ctr"/>
            <a:endParaRPr lang="ru-RU" dirty="0" smtClean="0"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cs typeface="Times New Roman" panose="02020603050405020304" pitchFamily="18" charset="0"/>
              </a:rPr>
              <a:t>«ВАК </a:t>
            </a:r>
            <a:r>
              <a:rPr lang="ru-RU" dirty="0">
                <a:cs typeface="Times New Roman" panose="02020603050405020304" pitchFamily="18" charset="0"/>
              </a:rPr>
              <a:t>совместно с Департаментом аттестации научных и научно-педагогических работников </a:t>
            </a:r>
            <a:r>
              <a:rPr lang="ru-RU" dirty="0" err="1">
                <a:cs typeface="Times New Roman" panose="02020603050405020304" pitchFamily="18" charset="0"/>
              </a:rPr>
              <a:t>Минобрнауки</a:t>
            </a:r>
            <a:r>
              <a:rPr lang="ru-RU" dirty="0">
                <a:cs typeface="Times New Roman" panose="02020603050405020304" pitchFamily="18" charset="0"/>
              </a:rPr>
              <a:t> России начинает анализ деятельности рецензируемых научных изданий, включенных в текущий Перечень </a:t>
            </a:r>
            <a:r>
              <a:rPr lang="ru-RU" dirty="0" smtClean="0">
                <a:cs typeface="Times New Roman" panose="02020603050405020304" pitchFamily="18" charset="0"/>
              </a:rPr>
              <a:t>ВАК на основе анкеты, разработанной Ассоциацией </a:t>
            </a:r>
            <a:r>
              <a:rPr lang="ru-RU" dirty="0">
                <a:cs typeface="Times New Roman" panose="02020603050405020304" pitchFamily="18" charset="0"/>
              </a:rPr>
              <a:t>научных редакторов и издателей (далее – АНРИ</a:t>
            </a:r>
            <a:r>
              <a:rPr lang="ru-RU" dirty="0" smtClean="0">
                <a:cs typeface="Times New Roman" panose="02020603050405020304" pitchFamily="18" charset="0"/>
              </a:rPr>
              <a:t>)»</a:t>
            </a:r>
          </a:p>
          <a:p>
            <a:endParaRPr lang="ru-RU" dirty="0"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cs typeface="Times New Roman" panose="02020603050405020304" pitchFamily="18" charset="0"/>
              </a:rPr>
              <a:t>Анкетирование с  1.08.2017-30.09.2017</a:t>
            </a:r>
          </a:p>
          <a:p>
            <a:pPr algn="ctr"/>
            <a:endParaRPr lang="ru-RU" dirty="0"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cs typeface="Times New Roman" panose="02020603050405020304" pitchFamily="18" charset="0"/>
              </a:rPr>
              <a:t>Более 2500 журналов в системе</a:t>
            </a:r>
            <a:endParaRPr lang="ru-RU" dirty="0"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770" y="1477946"/>
            <a:ext cx="9455499" cy="2772508"/>
          </a:xfrm>
        </p:spPr>
        <p:txBody>
          <a:bodyPr anchor="t"/>
          <a:lstStyle/>
          <a:p>
            <a:pPr algn="ctr"/>
            <a:r>
              <a:rPr lang="ru-RU" sz="4800" b="1" dirty="0" smtClean="0"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cs typeface="Times New Roman" panose="02020603050405020304" pitchFamily="18" charset="0"/>
              </a:rPr>
            </a:br>
            <a:r>
              <a:rPr lang="ru-RU" sz="4800" b="1" dirty="0" smtClean="0"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617" y="-73083"/>
            <a:ext cx="1615015" cy="1302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40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916" y="262918"/>
            <a:ext cx="9578679" cy="86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анкетирование АНРИ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459" y="0"/>
            <a:ext cx="1719619" cy="138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915" y="1305342"/>
            <a:ext cx="94520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cs typeface="Times New Roman" panose="02020603050405020304" pitchFamily="18" charset="0"/>
              </a:rPr>
              <a:t>Уникальный источник данных о всех сферах деятельности журналов </a:t>
            </a:r>
          </a:p>
          <a:p>
            <a:pPr algn="ctr"/>
            <a:r>
              <a:rPr lang="ru-RU" dirty="0" smtClean="0">
                <a:cs typeface="Times New Roman" panose="02020603050405020304" pitchFamily="18" charset="0"/>
              </a:rPr>
              <a:t>(8 тематических блоков по основным направлениям деятельности журнала, более 300 единиц информации)</a:t>
            </a:r>
          </a:p>
          <a:p>
            <a:endParaRPr lang="ru-RU" dirty="0" smtClean="0"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cs typeface="Times New Roman" panose="02020603050405020304" pitchFamily="18" charset="0"/>
              </a:rPr>
              <a:t>Возможность выгрузки в </a:t>
            </a:r>
            <a:r>
              <a:rPr lang="en-US" dirty="0" smtClean="0">
                <a:cs typeface="Times New Roman" panose="02020603050405020304" pitchFamily="18" charset="0"/>
              </a:rPr>
              <a:t>excel </a:t>
            </a:r>
            <a:r>
              <a:rPr lang="ru-RU" dirty="0" smtClean="0">
                <a:cs typeface="Times New Roman" panose="02020603050405020304" pitchFamily="18" charset="0"/>
              </a:rPr>
              <a:t>и аналитической обработки полученных данных.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7796" y="4396282"/>
            <a:ext cx="3302758" cy="928048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289 журналов по экономике 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28079" y="4364594"/>
            <a:ext cx="3302758" cy="928048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Интернационализация 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6953" y="5498188"/>
            <a:ext cx="8120417" cy="1132310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</a:rPr>
              <a:t>Цель: </a:t>
            </a:r>
            <a:endParaRPr lang="ru-RU" dirty="0" smtClean="0">
              <a:ln>
                <a:solidFill>
                  <a:schemeClr val="bg1"/>
                </a:solidFill>
              </a:ln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ln>
                  <a:solidFill>
                    <a:schemeClr val="bg1"/>
                  </a:solidFill>
                </a:ln>
              </a:rPr>
              <a:t>анализ степени интернационализации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ln>
                  <a:solidFill>
                    <a:schemeClr val="bg1"/>
                  </a:solidFill>
                </a:ln>
              </a:rPr>
              <a:t>п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репятствия на пути к интернационализации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05784" y="3158383"/>
            <a:ext cx="3302758" cy="1236196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2500 журналов</a:t>
            </a:r>
            <a:r>
              <a:rPr lang="en-US" dirty="0" smtClean="0">
                <a:ln>
                  <a:solidFill>
                    <a:schemeClr val="bg1"/>
                  </a:solidFill>
                </a:ln>
              </a:rPr>
              <a:t>/ 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300 показателей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567449" y="4671053"/>
            <a:ext cx="2579427" cy="536184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право с вырезом 13"/>
          <p:cNvSpPr/>
          <p:nvPr/>
        </p:nvSpPr>
        <p:spPr>
          <a:xfrm>
            <a:off x="2964624" y="1387256"/>
            <a:ext cx="1212277" cy="464024"/>
          </a:xfrm>
          <a:prstGeom prst="notched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916" y="262918"/>
            <a:ext cx="9578679" cy="86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Интернационализация: как измерить?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459" y="0"/>
            <a:ext cx="1719619" cy="138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915" y="1305342"/>
            <a:ext cx="9452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3897" y="1124338"/>
            <a:ext cx="3302758" cy="928048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Интернационализация 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6915" y="2228672"/>
            <a:ext cx="9343011" cy="2852375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n>
                  <a:solidFill>
                    <a:schemeClr val="bg1"/>
                  </a:solidFill>
                </a:ln>
              </a:rPr>
              <a:t>Национальное разнообразие авторов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n>
                  <a:solidFill>
                    <a:schemeClr val="bg1"/>
                  </a:solidFill>
                </a:ln>
              </a:rPr>
              <a:t>Национальное разнообразие читателей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, подписчиков и тех, кто цитирует </a:t>
            </a:r>
            <a:endParaRPr lang="ru-RU" dirty="0" smtClean="0">
              <a:ln>
                <a:solidFill>
                  <a:schemeClr val="bg1"/>
                </a:solidFill>
              </a:ln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n>
                  <a:solidFill>
                    <a:schemeClr val="bg1"/>
                  </a:solidFill>
                </a:ln>
              </a:rPr>
              <a:t>Соавторские связи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n>
                  <a:solidFill>
                    <a:schemeClr val="bg1"/>
                  </a:solidFill>
                </a:ln>
              </a:rPr>
              <a:t>Национальная 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структура редакционного 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совета</a:t>
            </a:r>
            <a:r>
              <a:rPr lang="en-GB" dirty="0" smtClean="0">
                <a:ln>
                  <a:solidFill>
                    <a:schemeClr val="bg1"/>
                  </a:solidFill>
                </a:ln>
              </a:rPr>
              <a:t>/ 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редколлегии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n>
                  <a:solidFill>
                    <a:schemeClr val="bg1"/>
                  </a:solidFill>
                </a:ln>
              </a:rPr>
              <a:t>Возможность выбора языка публикации </a:t>
            </a:r>
          </a:p>
          <a:p>
            <a:endParaRPr lang="ru-RU" dirty="0" smtClean="0">
              <a:ln>
                <a:solidFill>
                  <a:schemeClr val="bg1"/>
                </a:solidFill>
              </a:ln>
            </a:endParaRPr>
          </a:p>
          <a:p>
            <a:r>
              <a:rPr lang="fr-FR" dirty="0">
                <a:ln>
                  <a:solidFill>
                    <a:schemeClr val="bg1"/>
                  </a:solidFill>
                </a:ln>
              </a:rPr>
              <a:t>M. ZITT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,</a:t>
            </a:r>
            <a:r>
              <a:rPr lang="fr-FR" dirty="0">
                <a:ln>
                  <a:solidFill>
                    <a:schemeClr val="bg1"/>
                  </a:solidFill>
                </a:ln>
              </a:rPr>
              <a:t> E. </a:t>
            </a:r>
            <a:r>
              <a:rPr lang="fr-FR" dirty="0" smtClean="0">
                <a:ln>
                  <a:solidFill>
                    <a:schemeClr val="bg1"/>
                  </a:solidFill>
                </a:ln>
              </a:rPr>
              <a:t>BASSECOULARD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 smtClean="0">
                <a:ln>
                  <a:solidFill>
                    <a:schemeClr val="bg1"/>
                  </a:solidFill>
                </a:ln>
              </a:rPr>
              <a:t>INTERNATIONALIZATION 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OF SCIENTIFIC </a:t>
            </a:r>
            <a:r>
              <a:rPr lang="en-US" dirty="0" smtClean="0">
                <a:ln>
                  <a:solidFill>
                    <a:schemeClr val="bg1"/>
                  </a:solidFill>
                </a:ln>
              </a:rPr>
              <a:t>JOURNALS: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 smtClean="0">
                <a:ln>
                  <a:solidFill>
                    <a:schemeClr val="bg1"/>
                  </a:solidFill>
                </a:ln>
              </a:rPr>
              <a:t>A 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MEASUREMENT BASED ON PUBLICATION </a:t>
            </a:r>
            <a:r>
              <a:rPr lang="en-US" dirty="0" smtClean="0">
                <a:ln>
                  <a:solidFill>
                    <a:schemeClr val="bg1"/>
                  </a:solidFill>
                </a:ln>
              </a:rPr>
              <a:t>AND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 smtClean="0">
                <a:ln>
                  <a:solidFill>
                    <a:schemeClr val="bg1"/>
                  </a:solidFill>
                </a:ln>
              </a:rPr>
              <a:t>CITATION SCOPE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 smtClean="0">
                <a:ln>
                  <a:solidFill>
                    <a:schemeClr val="bg1"/>
                  </a:solidFill>
                </a:ln>
              </a:rPr>
              <a:t>//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</a:rPr>
              <a:t>Scientometrics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,</a:t>
            </a:r>
          </a:p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Vol. 41, Nos 1-2 (1998) 255-271 </a:t>
            </a:r>
            <a:endParaRPr lang="fr-FR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581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право с вырезом 13"/>
          <p:cNvSpPr/>
          <p:nvPr/>
        </p:nvSpPr>
        <p:spPr>
          <a:xfrm>
            <a:off x="2964624" y="1387256"/>
            <a:ext cx="1212277" cy="464024"/>
          </a:xfrm>
          <a:prstGeom prst="notched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916" y="262918"/>
            <a:ext cx="9578679" cy="86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Интернационализация: как измерить?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459" y="0"/>
            <a:ext cx="1719619" cy="138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915" y="1305342"/>
            <a:ext cx="9452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3897" y="1124338"/>
            <a:ext cx="3302758" cy="928048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Интернационализация 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900" y="2511613"/>
            <a:ext cx="5172503" cy="2143286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Внедрение международных стандартов качества (универсализация): как в сфере управления правами интеллектуальной собственности, так и в соблюдения норм международной издательской этики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87803" y="2544737"/>
            <a:ext cx="5172503" cy="1060091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</a:rPr>
              <a:t>И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нтеграция международного компонента в сферу управления журналом  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87804" y="4984667"/>
            <a:ext cx="5172503" cy="1627961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«Открытость» для международного 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сообщества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0150" y="5403671"/>
            <a:ext cx="5172503" cy="1208957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Международная востребованность портфеля статей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87803" y="3725891"/>
            <a:ext cx="5172503" cy="1172935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Международная система научной коммуникации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4235507" y="739754"/>
            <a:ext cx="5059085" cy="1713197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</a:rPr>
              <a:t>Процесс внедрения международной составляющей во все сферы деятельности журналов</a:t>
            </a:r>
          </a:p>
        </p:txBody>
      </p:sp>
      <p:sp>
        <p:nvSpPr>
          <p:cNvPr id="6" name="Семиугольник 5"/>
          <p:cNvSpPr/>
          <p:nvPr/>
        </p:nvSpPr>
        <p:spPr>
          <a:xfrm>
            <a:off x="5584370" y="2769016"/>
            <a:ext cx="685801" cy="617137"/>
          </a:xfrm>
          <a:prstGeom prst="heptag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1</a:t>
            </a:r>
            <a:endParaRPr lang="ru-RU"/>
          </a:p>
        </p:txBody>
      </p:sp>
      <p:sp>
        <p:nvSpPr>
          <p:cNvPr id="15" name="Семиугольник 14"/>
          <p:cNvSpPr/>
          <p:nvPr/>
        </p:nvSpPr>
        <p:spPr>
          <a:xfrm>
            <a:off x="0" y="2955436"/>
            <a:ext cx="685801" cy="617137"/>
          </a:xfrm>
          <a:prstGeom prst="heptag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6" name="Семиугольник 15"/>
          <p:cNvSpPr/>
          <p:nvPr/>
        </p:nvSpPr>
        <p:spPr>
          <a:xfrm>
            <a:off x="5584369" y="4037762"/>
            <a:ext cx="685801" cy="617137"/>
          </a:xfrm>
          <a:prstGeom prst="heptag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7" name="Семиугольник 16"/>
          <p:cNvSpPr/>
          <p:nvPr/>
        </p:nvSpPr>
        <p:spPr>
          <a:xfrm>
            <a:off x="5584370" y="5433225"/>
            <a:ext cx="685801" cy="617137"/>
          </a:xfrm>
          <a:prstGeom prst="heptag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8" name="Семиугольник 17"/>
          <p:cNvSpPr/>
          <p:nvPr/>
        </p:nvSpPr>
        <p:spPr>
          <a:xfrm>
            <a:off x="0" y="5563650"/>
            <a:ext cx="685801" cy="617137"/>
          </a:xfrm>
          <a:prstGeom prst="heptag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4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916" y="262918"/>
            <a:ext cx="9578679" cy="86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Интернационализация: как измерить?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459" y="0"/>
            <a:ext cx="1719619" cy="138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915" y="1305342"/>
            <a:ext cx="9452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042536" y="999269"/>
            <a:ext cx="5172503" cy="110433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</a:rPr>
              <a:t>Интеграция международного компонента в сферу управления журналом 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896" y="2541909"/>
            <a:ext cx="5172503" cy="743794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Состав редколлегии/ редсовета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71178" y="2541909"/>
            <a:ext cx="5172503" cy="743794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Участие в рецензировании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896" y="4655971"/>
            <a:ext cx="10629785" cy="556109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>
                <a:ln>
                  <a:solidFill>
                    <a:schemeClr val="bg1"/>
                  </a:solidFill>
                </a:ln>
              </a:rPr>
              <a:t>С</a:t>
            </a:r>
            <a:r>
              <a:rPr lang="ru-RU" smtClean="0">
                <a:ln>
                  <a:solidFill>
                    <a:schemeClr val="bg1"/>
                  </a:solidFill>
                </a:ln>
              </a:rPr>
              <a:t>тепень 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интернационализации научно-редакторского процесса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42536" y="3551637"/>
            <a:ext cx="5172503" cy="743794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Языковое разнообразие портфеля статей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63188" y="5572620"/>
            <a:ext cx="3597319" cy="876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Участие членов РК в процессе рецензирования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12480" y="5572620"/>
            <a:ext cx="3345179" cy="876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Возможность публикации на иностранном языке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3896" y="5618396"/>
            <a:ext cx="3597319" cy="876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РК как рабочий орган журнала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112555" y="3383325"/>
            <a:ext cx="352057" cy="1057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996405" y="3395018"/>
            <a:ext cx="352057" cy="1057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486399" y="4295431"/>
            <a:ext cx="460807" cy="360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916" y="262918"/>
            <a:ext cx="9578679" cy="86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Интернационализация: как измерить?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459" y="0"/>
            <a:ext cx="1719619" cy="138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915" y="1305342"/>
            <a:ext cx="9452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896" y="842943"/>
            <a:ext cx="7615451" cy="661146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Состав редколлегии/ редсовета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8137312"/>
              </p:ext>
            </p:extLst>
          </p:nvPr>
        </p:nvGraphicFramePr>
        <p:xfrm>
          <a:off x="313897" y="1804957"/>
          <a:ext cx="5500050" cy="4596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9933017"/>
              </p:ext>
            </p:extLst>
          </p:nvPr>
        </p:nvGraphicFramePr>
        <p:xfrm>
          <a:off x="5500048" y="1804957"/>
          <a:ext cx="6394499" cy="4751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22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916" y="262918"/>
            <a:ext cx="9578679" cy="86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Интернационализация: как измерить?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459" y="0"/>
            <a:ext cx="1719619" cy="138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915" y="1305342"/>
            <a:ext cx="9452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086974457"/>
              </p:ext>
            </p:extLst>
          </p:nvPr>
        </p:nvGraphicFramePr>
        <p:xfrm>
          <a:off x="666790" y="1917191"/>
          <a:ext cx="5242691" cy="4783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440525" y="870126"/>
            <a:ext cx="7615451" cy="661146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Состав редколлегии/ редсовета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185986952"/>
              </p:ext>
            </p:extLst>
          </p:nvPr>
        </p:nvGraphicFramePr>
        <p:xfrm>
          <a:off x="6141492" y="1917191"/>
          <a:ext cx="5527344" cy="4706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86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6423</TotalTime>
  <Words>1247</Words>
  <Application>Microsoft Macintosh PowerPoint</Application>
  <PresentationFormat>Широкоэкранный</PresentationFormat>
  <Paragraphs>202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Calibri</vt:lpstr>
      <vt:lpstr>Century Gothic</vt:lpstr>
      <vt:lpstr>Mangal</vt:lpstr>
      <vt:lpstr>Times New Roman</vt:lpstr>
      <vt:lpstr>Wingdings</vt:lpstr>
      <vt:lpstr>Wingdings 3</vt:lpstr>
      <vt:lpstr>Arial</vt:lpstr>
      <vt:lpstr>Ион</vt:lpstr>
      <vt:lpstr>Российские экономические журналы: проблемы интернационализации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Интернационализация: как измерить?</vt:lpstr>
      <vt:lpstr>Интернационализация: как измерить?</vt:lpstr>
      <vt:lpstr>Интернационализация: как измерить?</vt:lpstr>
      <vt:lpstr>Интернационализация: как измерить?</vt:lpstr>
      <vt:lpstr>Презентация PowerPoint</vt:lpstr>
      <vt:lpstr>Презентация PowerPoint</vt:lpstr>
      <vt:lpstr>Презентация PowerPoint</vt:lpstr>
      <vt:lpstr>Интернационализация: как измерить?</vt:lpstr>
      <vt:lpstr>Презентация PowerPoint</vt:lpstr>
      <vt:lpstr>Презентация PowerPoint</vt:lpstr>
      <vt:lpstr>Презентация PowerPoint</vt:lpstr>
      <vt:lpstr> СПАСИБО ЗА ВНИМАНИЕ!</vt:lpstr>
    </vt:vector>
  </TitlesOfParts>
  <Company>РАНХ и ГС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Российские экономические журналы: проблемы интернационализации</dc:title>
  <dc:creator>Оксана Медведева</dc:creator>
  <cp:lastModifiedBy>oxana medvedeva</cp:lastModifiedBy>
  <cp:revision>98</cp:revision>
  <dcterms:created xsi:type="dcterms:W3CDTF">2018-04-18T10:23:51Z</dcterms:created>
  <dcterms:modified xsi:type="dcterms:W3CDTF">2018-04-25T11:24:03Z</dcterms:modified>
</cp:coreProperties>
</file>