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3" r:id="rId2"/>
    <p:sldId id="311" r:id="rId3"/>
    <p:sldId id="296" r:id="rId4"/>
    <p:sldId id="314" r:id="rId5"/>
    <p:sldId id="315" r:id="rId6"/>
    <p:sldId id="316" r:id="rId7"/>
    <p:sldId id="317" r:id="rId8"/>
    <p:sldId id="321" r:id="rId9"/>
    <p:sldId id="319" r:id="rId10"/>
    <p:sldId id="320" r:id="rId11"/>
    <p:sldId id="313" r:id="rId12"/>
  </p:sldIdLst>
  <p:sldSz cx="12192000" cy="685800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337E409-70D9-4329-B423-2A9C33C8BE7B}">
          <p14:sldIdLst>
            <p14:sldId id="293"/>
            <p14:sldId id="311"/>
            <p14:sldId id="296"/>
            <p14:sldId id="314"/>
            <p14:sldId id="315"/>
            <p14:sldId id="316"/>
            <p14:sldId id="317"/>
            <p14:sldId id="321"/>
            <p14:sldId id="319"/>
            <p14:sldId id="320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31" autoAdjust="0"/>
  </p:normalViewPr>
  <p:slideViewPr>
    <p:cSldViewPr snapToGrid="0">
      <p:cViewPr varScale="1">
        <p:scale>
          <a:sx n="88" d="100"/>
          <a:sy n="88" d="100"/>
        </p:scale>
        <p:origin x="54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662F4-FAB9-436F-A529-060EC12B0DA3}" type="datetime1">
              <a:rPr lang="ru-RU" smtClean="0"/>
              <a:t>25.04.2018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52E04-8705-46B0-9127-57576A9E80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907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7AC69-B045-4410-B3AB-3BCFC8896553}" type="datetime1">
              <a:rPr lang="ru-RU" smtClean="0"/>
              <a:t>25.04.2018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AAB1D-49C5-468F-8EFA-C7F2E69B1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288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07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040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415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68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87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61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294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82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584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AB1D-49C5-468F-8EFA-C7F2E69B14F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5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4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9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74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6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306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2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1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7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4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17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2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9417C1-BCED-4BE3-A9E3-EC577E2016E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25.04.2018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A795590-CACE-428D-B5F7-D60A35719B4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01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87019" y="239086"/>
            <a:ext cx="895388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Федеральное государственное образовательное бюджетное учреждение высшего образования</a:t>
            </a:r>
            <a:b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«Финансовый университет при Правительстве </a:t>
            </a:r>
          </a:p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219155"/>
            <a:ext cx="1219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Евгений Балацкий, Наталья Екимова</a:t>
            </a:r>
            <a:endParaRPr lang="ru-RU" sz="2800" b="1" spc="-1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36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МЕЖДУНАРОДНЫЙ ЛАНДШАФТ РОССИЙСКИХ ЭКОНОМИЧЕСКИХ ЖУРНАЛОВ</a:t>
            </a:r>
            <a:endParaRPr lang="ru-RU" sz="36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14049" y="6063377"/>
            <a:ext cx="27891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ОСКВА, 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2" y="130370"/>
            <a:ext cx="2198050" cy="102737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4905CEF4-3C74-47DA-B4CF-A2B4DB8081E0}"/>
              </a:ext>
            </a:extLst>
          </p:cNvPr>
          <p:cNvSpPr/>
          <p:nvPr/>
        </p:nvSpPr>
        <p:spPr>
          <a:xfrm>
            <a:off x="1815622" y="1662860"/>
            <a:ext cx="838601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7-я международная научно-практическая конференция «НАУЧНОЕ ИЗДАНИЕ МЕЖДУНАРОДНОГО УРОВНЯ – 2018: МИРОВАЯ ПРАКТИКА ПОДГОТОВКИ И ПРОДВИЖЕНИЯ ПУБЛИКАЦИЙ»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03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506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8.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ПУБЛИКАЦИОННАЯ ПАРАДИГМА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7585" y="1458685"/>
            <a:ext cx="1163682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Разворот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приоритетах авторов в пользу российских журналов</a:t>
            </a:r>
          </a:p>
          <a:p>
            <a:pPr marL="533400" algn="just">
              <a:lnSpc>
                <a:spcPct val="150000"/>
              </a:lnSpc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есть свои журналы</a:t>
            </a:r>
          </a:p>
          <a:p>
            <a:pPr marL="533400" algn="just">
              <a:lnSpc>
                <a:spcPct val="150000"/>
              </a:lnSpc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международные санкции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Необходима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консолидация действий авторов и журналов</a:t>
            </a:r>
          </a:p>
          <a:p>
            <a:pPr marL="271463" lvl="0" indent="-271463" algn="just">
              <a:lnSpc>
                <a:spcPct val="150000"/>
              </a:lnSpc>
              <a:spcAft>
                <a:spcPts val="6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Сохранение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тренда приведет к полной реструктуризации рынка и интересов участников рынка</a:t>
            </a:r>
          </a:p>
        </p:txBody>
      </p:sp>
    </p:spTree>
    <p:extLst>
      <p:ext uri="{BB962C8B-B14F-4D97-AF65-F5344CB8AC3E}">
        <p14:creationId xmlns:p14="http://schemas.microsoft.com/office/powerpoint/2010/main" val="6488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097" y="2191621"/>
            <a:ext cx="11239806" cy="2086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БЛАГОДАРИМ </a:t>
            </a: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</a:t>
            </a:r>
          </a:p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ru-RU" sz="3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ВНИМАНИЕ!</a:t>
            </a:r>
            <a:endParaRPr lang="ru-RU" sz="3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-1" y="59238"/>
            <a:ext cx="12192000" cy="1072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НОВАЯ ВЕХА РАЗВИТИЯ РЫНКА ЭКОНОМИЧЕСКИХ ЖУРНАЛОВ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8713" y="1883228"/>
            <a:ext cx="109945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1308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изданий пытаются войти в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 of Science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WoS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1308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Многие издания уже вошли в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 of Science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WoS</a:t>
            </a:r>
            <a:r>
              <a:rPr lang="ru-RU" sz="2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130800" algn="l"/>
              </a:tabLs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Вхождение в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en-US" sz="2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 of Science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WoS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воспринимается в качестве факта международной сертификации журнала и знака качества.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8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898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НОВЫЙ ЭТАП РЕЙТИНГОВАНИЯ ЖУРНАЛОВ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1628" y="1502246"/>
            <a:ext cx="1116874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>
              <a:lnSpc>
                <a:spcPct val="150000"/>
              </a:lnSpc>
              <a:spcAft>
                <a:spcPts val="12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ведущих экономических журналов (РВЭЖ) охватывает 4 волны – 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2013–2016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  <a:p>
            <a:pPr indent="446088">
              <a:lnSpc>
                <a:spcPct val="150000"/>
              </a:lnSpc>
              <a:spcAft>
                <a:spcPts val="12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2013–2014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гг. все журналы ранжировались по единой схеме; в 2015 году журналы из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of Science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оставлялись в числе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рейтингуемых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независимо от их РИНЦ-показателей.</a:t>
            </a:r>
          </a:p>
          <a:p>
            <a:pPr indent="446088">
              <a:lnSpc>
                <a:spcPct val="150000"/>
              </a:lnSpc>
              <a:spcAft>
                <a:spcPts val="1200"/>
              </a:spcAft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все журналы из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of Science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WoS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учитывались особым образом, не подвергаясь экспертной оценке качества.</a:t>
            </a:r>
          </a:p>
        </p:txBody>
      </p:sp>
    </p:spTree>
    <p:extLst>
      <p:ext uri="{BB962C8B-B14F-4D97-AF65-F5344CB8AC3E}">
        <p14:creationId xmlns:p14="http://schemas.microsoft.com/office/powerpoint/2010/main" val="61981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648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АЛГОРИТМ ПОСТРОЕНИЯ РВЭЖ: НОВАЯ ВЕРСИЯ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5942" y="805543"/>
            <a:ext cx="1180011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учете РИНЦ-показателей</a:t>
            </a:r>
          </a:p>
          <a:p>
            <a:pPr algn="ctr">
              <a:spcAft>
                <a:spcPts val="600"/>
              </a:spcAft>
            </a:pP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с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О.В.Третьяковой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А.С.Артамоновой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 Вологодского научного центра РАН</a:t>
            </a:r>
          </a:p>
          <a:p>
            <a:pPr indent="446088" algn="just">
              <a:spcAft>
                <a:spcPts val="60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общее число цитирований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журнала без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самоцитирований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(т.е.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цитирования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характеризующий итоговую популярность издания);</a:t>
            </a:r>
          </a:p>
          <a:p>
            <a:pPr indent="446088" algn="just">
              <a:spcAft>
                <a:spcPts val="60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5-летний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импакт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-фактор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журнала без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самоцитирования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(т.е.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импакт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-фактора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отражающий относительную активность цитирования материалов издания);</a:t>
            </a:r>
          </a:p>
          <a:p>
            <a:pPr indent="446088" algn="just">
              <a:spcAft>
                <a:spcPts val="60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5-летний индекс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Херфиндаля-Хиршмана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журнала по цитирующим журналам (т.е.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группового цитирования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учитывающий возможный сговор журналов в отношении перекрестных ссылок друг на друга);</a:t>
            </a:r>
          </a:p>
          <a:p>
            <a:pPr indent="446088" algn="just">
              <a:spcAft>
                <a:spcPts val="60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время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полужизни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-го журнала, процитированных в текущем году (т.е. индекс «полураспада» статьи или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долговечности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учитывающий временн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 глубину цитирования и отражающий степень долговечности и фундаментальности материалов издания);</a:t>
            </a:r>
          </a:p>
          <a:p>
            <a:pPr indent="446088" algn="just">
              <a:spcAft>
                <a:spcPts val="60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потенциал высоких цитирований (т.е. сумма цитат статей с цитируемостью более 10 за текущий год), характеризующий способность журнала публиковать 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прорывные результаты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10071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6483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3.2. АЛГОРИТМ ПОСТРОЕНИЯ РВЭЖ: НОВАЯ ВЕРСИЯ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95942" y="707571"/>
                <a:ext cx="11800114" cy="5721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ru-RU" sz="2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Изменения в алгоритме экспертной </a:t>
                </a:r>
                <a:r>
                  <a:rPr lang="ru-RU" sz="22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оценки</a:t>
                </a:r>
              </a:p>
              <a:p>
                <a:pPr indent="446088" algn="just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2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sz="2200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научный уровень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-го журнала (соответствие современным требованиям, степень инструментальной проработки, культура работы с эмпирическим материалом и т.п.) (т.е. </a:t>
                </a:r>
                <a:r>
                  <a:rPr lang="ru-RU" sz="2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индекс научного уровня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indent="446088" algn="just">
                  <a:spcAft>
                    <a:spcPts val="600"/>
                  </a:spcAft>
                </a:pP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Экспертные оценки выставляются по 15-балльной шкале [0;15] по правилу: чем больше, тем лучше.</a:t>
                </a:r>
              </a:p>
              <a:p>
                <a:pPr indent="446088" algn="just">
                  <a:spcAft>
                    <a:spcPts val="600"/>
                  </a:spcAft>
                </a:pP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выставлении экспертных оценок в 2016 году работа экспертов по оценке научного уровня журнала проводилась в два шага. На </a:t>
                </a:r>
                <a:r>
                  <a:rPr lang="ru-RU" sz="2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первом шаге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были отобраны журналы, включенные в международные </a:t>
                </a:r>
                <a:r>
                  <a:rPr lang="ru-RU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наукометрические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базы данных 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Scopus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en-US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WoS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которым были присвоены баллы по следующему принципу</a:t>
                </a:r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indent="446088"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ru-RU" sz="2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ru-RU" sz="22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15, если журнал входит и в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Scopus</m:t>
                              </m:r>
                              <m:r>
                                <m:rPr>
                                  <m:nor/>
                                </m:rPr>
                                <a:rPr lang="ru-RU" sz="22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 и в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Web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Science</m:t>
                              </m:r>
                              <m:r>
                                <m:rPr>
                                  <m:nor/>
                                </m:rPr>
                                <a:rPr lang="ru-RU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         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ru-RU" sz="22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10, если журнал входит или в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Scopus</m:t>
                              </m:r>
                              <m:r>
                                <m:rPr>
                                  <m:nor/>
                                </m:rPr>
                                <a:rPr lang="ru-RU" sz="22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 или в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Web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of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200" i="1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Science</m:t>
                              </m:r>
                              <m:r>
                                <m:rPr>
                                  <m:nor/>
                                </m:rPr>
                                <a:rPr lang="ru-RU" sz="2200" b="0" i="0" smtClean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m:rPr>
                                  <m:nor/>
                                </m:rPr>
                                <a:rPr lang="en-US" sz="22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446088" algn="just">
                  <a:spcAft>
                    <a:spcPts val="600"/>
                  </a:spcAft>
                </a:pPr>
                <a:endParaRPr lang="ru-RU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446088" algn="ctr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b="1" i="1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b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ru-RU" sz="36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𝟓</m:t>
                      </m:r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ru-RU" sz="3600" b="1" i="1">
                              <a:latin typeface="Cambria Math" panose="02040503050406030204" pitchFamily="18" charset="0"/>
                            </a:rPr>
                            <m:t>𝑹𝒊</m:t>
                          </m:r>
                        </m:sub>
                      </m:sSub>
                      <m:r>
                        <a:rPr lang="ru-RU" sz="36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3600" b="1" i="1">
                          <a:latin typeface="Cambria Math" panose="02040503050406030204" pitchFamily="18" charset="0"/>
                        </a:rPr>
                        <m:t>𝟓</m:t>
                      </m:r>
                      <m:sSub>
                        <m:sSubPr>
                          <m:ctrlPr>
                            <a:rPr lang="ru-RU" sz="3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ru-RU" sz="3600" b="1" i="1">
                              <a:latin typeface="Cambria Math" panose="02040503050406030204" pitchFamily="18" charset="0"/>
                            </a:rPr>
                            <m:t>𝑬𝒊</m:t>
                          </m:r>
                        </m:sub>
                      </m:sSub>
                    </m:oMath>
                  </m:oMathPara>
                </a14:m>
                <a:endParaRPr lang="ru-RU" sz="3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42" y="707571"/>
                <a:ext cx="11800114" cy="5721951"/>
              </a:xfrm>
              <a:prstGeom prst="rect">
                <a:avLst/>
              </a:prstGeom>
              <a:blipFill rotWithShape="0">
                <a:blip r:embed="rId3"/>
                <a:stretch>
                  <a:fillRect l="-671" t="-745" r="-6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22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8"/>
            <a:ext cx="12192000" cy="12552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4. МЕЖДУНАРОДНЫЙ ЛАНДШАФТ ВЕДУЩИХ ЭКОНОМИЧЕСКИХ ИЗДАНИЙ: ЭМПИРИЧЕСКИЕ ДАННЫЕ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5927" y="1785255"/>
            <a:ext cx="1094014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>
              <a:lnSpc>
                <a:spcPct val="150000"/>
              </a:lnSpc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В стране на сегодняшний день имеется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15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экономических изданий с международной сертификацией, из которых </a:t>
            </a:r>
            <a:r>
              <a:rPr lang="ru-RU" sz="2600" b="1" dirty="0"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изданий – с двойной сертификацией (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Scopus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WoS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одновременно). При этом два журнала из их числа – «</a:t>
            </a: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Бизнес-информатика» и «Вестник международных организаций: образование, наука, новая экономика»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</a:rPr>
              <a:t> – вполне закономерно не вошли в Алмазный список.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89129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3653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5. АЛМАЗНЫЙ СПИСОК ЖУРНАЛОВ, 2016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158250"/>
              </p:ext>
            </p:extLst>
          </p:nvPr>
        </p:nvGraphicFramePr>
        <p:xfrm>
          <a:off x="359228" y="642257"/>
          <a:ext cx="11473541" cy="60657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4832"/>
                <a:gridCol w="4812570"/>
                <a:gridCol w="800877"/>
                <a:gridCol w="800877"/>
                <a:gridCol w="800877"/>
                <a:gridCol w="800877"/>
                <a:gridCol w="800877"/>
                <a:gridCol w="800877"/>
                <a:gridCol w="800877"/>
              </a:tblGrid>
              <a:tr h="28163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ИТОГОВЫЙ БАЛЛ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 РИНЦ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Экспертный Индекс научного уровня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</a:tr>
              <a:tr h="143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цитирований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долговечности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L="0" marR="7175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</a:t>
                      </a: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</a:t>
                      </a: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импакт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-фактора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потенциала высоких цитирований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экономики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Форсайт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региона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Экономическая политика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Новой экономической ассоциации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прогнозирования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Мировая экономика и международные отношения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 Economicus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Экономический журнал Высшей школы экономики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Экономические и социальные перемены: факты, тенденции, прогноз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Вестник Санкт-Петербургского университета. Экономика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эконометрика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Journal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Institutional</a:t>
                      </a: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Studies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31,9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1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43028"/>
              </p:ext>
            </p:extLst>
          </p:nvPr>
        </p:nvGraphicFramePr>
        <p:xfrm>
          <a:off x="359228" y="642257"/>
          <a:ext cx="11473541" cy="593893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4832"/>
                <a:gridCol w="4812570"/>
                <a:gridCol w="800877"/>
                <a:gridCol w="800877"/>
                <a:gridCol w="800877"/>
                <a:gridCol w="800877"/>
                <a:gridCol w="800877"/>
                <a:gridCol w="800877"/>
                <a:gridCol w="800877"/>
              </a:tblGrid>
              <a:tr h="28163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 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ИТОГОВЫЙ БАЛЛ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 РИНЦ</a:t>
                      </a:r>
                      <a:endParaRPr lang="ru-R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Экспертный Индекс научного уровня</a:t>
                      </a:r>
                      <a:endParaRPr lang="ru-RU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</a:tr>
              <a:tr h="1438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цитирований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долговечности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L="0" marR="71755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</a:t>
                      </a: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конкурентности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</a:t>
                      </a:r>
                      <a:r>
                        <a:rPr lang="ru-RU" sz="1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импакт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-фактора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>
                  <a:txBody>
                    <a:bodyPr/>
                    <a:lstStyle/>
                    <a:p>
                      <a:pPr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потенциала высоких цитирований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00" marR="30700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Вестник международных организаций: образование, наука, новая экономика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и математические методы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Российский журнал менеджмента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Вестник Санкт-Петербургского университета. Серия 8. Менеджмент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 управления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Пространственная экономика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Экономическая наука современной России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Прикладная эконометрика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Деньги и кредит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Корпоративные финансы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37,6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экономической теории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63" marR="33363" marT="0" marB="0" anchor="ctr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-1" y="59239"/>
            <a:ext cx="12192000" cy="506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6.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ЭШЕЛОН ЖУРНАЛОВ</a:t>
            </a: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2016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62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1" y="59239"/>
            <a:ext cx="12192000" cy="506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28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7.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СТРАТЕГИИ УСПЕХА ЖУРНАЛОВ</a:t>
            </a:r>
            <a:endParaRPr lang="ru-RU" sz="2800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7585" y="816428"/>
            <a:ext cx="116368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15875" algn="just">
              <a:spcAft>
                <a:spcPts val="0"/>
              </a:spcAft>
              <a:buAutoNum type="arabicPeriod"/>
              <a:tabLst>
                <a:tab pos="5130800" algn="l"/>
              </a:tabLst>
            </a:pP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усилий по вхождению в международные базы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данных</a:t>
            </a: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«Мониторинг общественного мнения», «Экономическая политика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«Экономика и математические методы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7313" lvl="0" indent="15875" algn="just">
              <a:spcAft>
                <a:spcPts val="0"/>
              </a:spcAft>
              <a:buFont typeface="+mj-lt"/>
              <a:buAutoNum type="arabicPeriod" startAt="2"/>
              <a:tabLst>
                <a:tab pos="5130800" algn="l"/>
              </a:tabLst>
            </a:pP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Охота журналов за лучшими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авторами</a:t>
            </a: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«Вопросы экономики», «Экономика региона», «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Экономические и социальные перемены: факты, тенденции, прогноз», «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Terra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Economicus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«Форсайт»,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«Журнал Новой экономической ассоциации», «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Экономический журнал Высшей школы экономики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7313" lvl="0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Обеспечение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гибкой системы рецензирования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«Проблемы прогнозирования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«Вопросы экономики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7313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7313" lvl="0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Издание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полномасштабной англоязычной версии журнала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«Проблемы прогнозирования». «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Экономические и социальные перемены: факты, тенденции, прогноз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indent="15875" algn="just">
              <a:spcAft>
                <a:spcPts val="0"/>
              </a:spcAft>
              <a:tabLst>
                <a:tab pos="5130800" algn="l"/>
              </a:tabLst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Контрпримеры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«Экономика региона», «Форсайт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957</Words>
  <Application>Microsoft Office PowerPoint</Application>
  <PresentationFormat>Широкоэкранный</PresentationFormat>
  <Paragraphs>316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и перспективы развития регионального сегмента национальной банковской системы России</dc:title>
  <dc:creator>Пинская Миляуша Рашитовна</dc:creator>
  <cp:lastModifiedBy>Екимова Наталья Александровна</cp:lastModifiedBy>
  <cp:revision>157</cp:revision>
  <cp:lastPrinted>2016-11-17T21:20:20Z</cp:lastPrinted>
  <dcterms:created xsi:type="dcterms:W3CDTF">2016-05-05T10:31:50Z</dcterms:created>
  <dcterms:modified xsi:type="dcterms:W3CDTF">2018-04-25T11:00:24Z</dcterms:modified>
</cp:coreProperties>
</file>