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3" r:id="rId2"/>
    <p:sldId id="311" r:id="rId3"/>
    <p:sldId id="296" r:id="rId4"/>
    <p:sldId id="314" r:id="rId5"/>
    <p:sldId id="310" r:id="rId6"/>
    <p:sldId id="297" r:id="rId7"/>
    <p:sldId id="298" r:id="rId8"/>
    <p:sldId id="315" r:id="rId9"/>
    <p:sldId id="299" r:id="rId10"/>
    <p:sldId id="313" r:id="rId11"/>
  </p:sldIdLst>
  <p:sldSz cx="121920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337E409-70D9-4329-B423-2A9C33C8BE7B}">
          <p14:sldIdLst>
            <p14:sldId id="293"/>
            <p14:sldId id="311"/>
            <p14:sldId id="296"/>
            <p14:sldId id="314"/>
            <p14:sldId id="310"/>
            <p14:sldId id="297"/>
            <p14:sldId id="298"/>
            <p14:sldId id="315"/>
            <p14:sldId id="299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31" autoAdjust="0"/>
  </p:normalViewPr>
  <p:slideViewPr>
    <p:cSldViewPr snapToGrid="0">
      <p:cViewPr varScale="1">
        <p:scale>
          <a:sx n="88" d="100"/>
          <a:sy n="88" d="100"/>
        </p:scale>
        <p:origin x="54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662F4-FAB9-436F-A529-060EC12B0DA3}" type="datetime1">
              <a:rPr lang="ru-RU" smtClean="0"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52E04-8705-46B0-9127-57576A9E8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90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7AC69-B045-4410-B3AB-3BCFC8896553}" type="datetime1">
              <a:rPr lang="ru-RU" smtClean="0"/>
              <a:t>23.04.2018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AAB1D-49C5-468F-8EFA-C7F2E69B1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88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07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41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13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764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901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61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642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4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9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7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6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30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2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1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7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4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7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2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1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87019" y="239086"/>
            <a:ext cx="895388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Федеральное государственное образовательное бюджетное учреждение высшего образования</a:t>
            </a:r>
            <a:b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«Финансовый университет при Правительстве 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310797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ЕВГЕНИЙ БАЛАЦКИЙ, НАТАЛЬЯ ЕКИМОВА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КОНСЕНСУСНЫЙ РЕЙТИНГ РОССИЙСКИХ ЭКОНОМИЧЕСКИХ ЖУРНАЛОВ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14049" y="6063377"/>
            <a:ext cx="27891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ОСКВА, 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2" y="130370"/>
            <a:ext cx="2198050" cy="102737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905CEF4-3C74-47DA-B4CF-A2B4DB8081E0}"/>
              </a:ext>
            </a:extLst>
          </p:cNvPr>
          <p:cNvSpPr/>
          <p:nvPr/>
        </p:nvSpPr>
        <p:spPr>
          <a:xfrm>
            <a:off x="403712" y="1726437"/>
            <a:ext cx="114371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7-я международная научно-практическая конференция 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«НАУЧНОЕ ИЗДАНИЕ МЕЖДУНАРОДНОГО УРОВНЯ – 2018: МИРОВАЯ ПРАКТИКА ПОДГОТОВКИ И ПРОДВИЖЕНИЯ ПУБЛИКАЦИЙ»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0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097" y="2191621"/>
            <a:ext cx="11239806" cy="2086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БЛАГОДАРИМ </a:t>
            </a: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</a:t>
            </a: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ВНИМАНИЕ!</a:t>
            </a:r>
            <a:endParaRPr lang="ru-RU" sz="3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1" y="59238"/>
            <a:ext cx="12192000" cy="1072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35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ХРОНОЛОГИЯ ОСНОВНЫХ РЕЙТИНГОВ РЭЖ</a:t>
            </a:r>
            <a:endParaRPr lang="ru-RU" sz="3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74078"/>
              </p:ext>
            </p:extLst>
          </p:nvPr>
        </p:nvGraphicFramePr>
        <p:xfrm>
          <a:off x="876299" y="1436914"/>
          <a:ext cx="10439400" cy="46155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01699"/>
                <a:gridCol w="2224342"/>
                <a:gridCol w="1322550"/>
                <a:gridCol w="2990809"/>
              </a:tblGrid>
              <a:tr h="1258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Разработчики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175" algn="l"/>
                          <a:tab pos="490220" algn="l"/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Аффилиация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9540" algn="l"/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Муравьева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ВШЭ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наукометрический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Стерлигова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ВШЭ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экспертные опросы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9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Балацкого–Екимовой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Финуниверситет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гибридный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Третьяковой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ИСЭРТ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наукометрический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9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Шумилова–Балацкого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Финуниверситет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наукометрический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Рубинштейна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НЭА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экспертные опросы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8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898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35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ОСНОВНАЯ </a:t>
            </a:r>
            <a:r>
              <a:rPr lang="ru-RU" sz="35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ИДЕЯ</a:t>
            </a:r>
            <a:endParaRPr lang="ru-RU" sz="3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1628" y="1058653"/>
            <a:ext cx="111687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</a:pPr>
            <a:r>
              <a:rPr lang="ru-RU" sz="2600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</a:t>
            </a:r>
            <a:r>
              <a:rPr lang="ru-RU" sz="26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Наличие множества </a:t>
            </a:r>
            <a:r>
              <a:rPr lang="ru-RU" sz="2600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рейтингов журналов </a:t>
            </a:r>
            <a:r>
              <a:rPr lang="ru-RU" sz="26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«включает» аналог закона </a:t>
            </a:r>
            <a:r>
              <a:rPr lang="ru-RU" sz="2600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больших </a:t>
            </a:r>
            <a:r>
              <a:rPr lang="ru-RU" sz="26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чисел.</a:t>
            </a:r>
            <a:endParaRPr lang="ru-RU" sz="26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>
              <a:lnSpc>
                <a:spcPct val="150000"/>
              </a:lnSpc>
            </a:pPr>
            <a:r>
              <a:rPr lang="ru-RU" sz="2600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Усреднение множества рейтингов обеспечивает схождение к объективной </a:t>
            </a:r>
            <a:r>
              <a:rPr lang="ru-RU" sz="26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оценке. Как правило, завышенные оценки какого-либо журнала в одном рейтинге нивелируются его заниженными оценками в другом рейтинге.</a:t>
            </a:r>
            <a:endParaRPr lang="ru-RU" sz="26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>
              <a:lnSpc>
                <a:spcPct val="150000"/>
              </a:lnSpc>
            </a:pPr>
            <a:r>
              <a:rPr lang="ru-RU" sz="2600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Основа объективности — своеобразный консенсус </a:t>
            </a:r>
            <a:r>
              <a:rPr lang="ru-RU" sz="2600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ранкеров</a:t>
            </a:r>
            <a:r>
              <a:rPr lang="ru-RU" sz="26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indent="450850" algn="just">
              <a:lnSpc>
                <a:spcPct val="150000"/>
              </a:lnSpc>
            </a:pPr>
            <a:r>
              <a:rPr lang="ru-RU" sz="26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Процедура агрегирования рейтингов должна быть предельно простой.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138868"/>
            <a:ext cx="12192000" cy="648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5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ИСХОДНЫЕ </a:t>
            </a:r>
            <a:r>
              <a:rPr lang="ru-RU" sz="35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ДАННЫЕ</a:t>
            </a:r>
            <a:endParaRPr lang="ru-RU" sz="3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9C512A95-832F-4CC9-A80B-725F8A7D5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724550"/>
              </p:ext>
            </p:extLst>
          </p:nvPr>
        </p:nvGraphicFramePr>
        <p:xfrm>
          <a:off x="424648" y="1090263"/>
          <a:ext cx="11342704" cy="5131293"/>
        </p:xfrm>
        <a:graphic>
          <a:graphicData uri="http://schemas.openxmlformats.org/drawingml/2006/table">
            <a:tbl>
              <a:tblPr firstRow="1" firstCol="1" bandRow="1"/>
              <a:tblGrid>
                <a:gridCol w="7560185">
                  <a:extLst>
                    <a:ext uri="{9D8B030D-6E8A-4147-A177-3AD203B41FA5}">
                      <a16:colId xmlns:a16="http://schemas.microsoft.com/office/drawing/2014/main" xmlns="" val="2998772266"/>
                    </a:ext>
                  </a:extLst>
                </a:gridCol>
                <a:gridCol w="3782519">
                  <a:extLst>
                    <a:ext uri="{9D8B030D-6E8A-4147-A177-3AD203B41FA5}">
                      <a16:colId xmlns:a16="http://schemas.microsoft.com/office/drawing/2014/main" xmlns="" val="84182407"/>
                    </a:ext>
                  </a:extLst>
                </a:gridCol>
              </a:tblGrid>
              <a:tr h="855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РЕЙТИНГ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ЖУРНАЛОВ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6878550"/>
                  </a:ext>
                </a:extLst>
              </a:tr>
              <a:tr h="8552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Рейтинг российских научных журналов ВШЭ (Экономика),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А1, А2, 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9849037"/>
                  </a:ext>
                </a:extLst>
              </a:tr>
              <a:tr h="8552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Рейтинг журналов по экономике и смежным наукам (Муравьев), 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А, В, С, 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D(?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0458883"/>
                  </a:ext>
                </a:extLst>
              </a:tr>
              <a:tr h="1282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«Кластерный» рейтинг российских экономических журналов (Рубинштейн), 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A1, A2, A3, B1, B2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2038396"/>
                  </a:ext>
                </a:extLst>
              </a:tr>
              <a:tr h="1282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Рейтинг ведущих экономических журналов России (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Балацкий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—  Екимова),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A, B, C, D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173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2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3062" y="89217"/>
            <a:ext cx="11776842" cy="672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5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АЛГОРИТМ </a:t>
            </a:r>
            <a:r>
              <a:rPr lang="ru-RU" sz="35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ПОСТРОЕНИЯ</a:t>
            </a:r>
            <a:endParaRPr lang="ru-RU" sz="3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6083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440" indent="-510480" algn="ctr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200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Перевод качественных категорий журналов в количественные измерения</a:t>
            </a:r>
            <a:endParaRPr lang="ru-RU" sz="2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16489"/>
              </p:ext>
            </p:extLst>
          </p:nvPr>
        </p:nvGraphicFramePr>
        <p:xfrm>
          <a:off x="361105" y="1524003"/>
          <a:ext cx="11469789" cy="4767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34457"/>
                <a:gridCol w="1816847"/>
                <a:gridCol w="2387888"/>
                <a:gridCol w="2387888"/>
                <a:gridCol w="1942709"/>
              </a:tblGrid>
              <a:tr h="5297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журнала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Частный рейтинговый продукт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9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Стерлигова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Муравьева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Балацкого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–Екимовой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9710" algn="l"/>
                          <a:tab pos="5130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Рубинштейна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9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Градация (балл)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 (5)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(5)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(5)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 (5)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Градация (балл)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А2 (4)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(4)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(4)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A2 (4)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Градация (балл)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(3)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(3)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(3)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 (3)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Градация (балл)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(–)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(2)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(2)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B1 (2)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Градация (балл)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(–)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(–)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(–)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13080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 (1)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4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/>
          <p:cNvSpPr/>
          <p:nvPr/>
        </p:nvSpPr>
        <p:spPr>
          <a:xfrm>
            <a:off x="654574" y="1032959"/>
            <a:ext cx="10764540" cy="4801784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960" algn="just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2. Усреднение количественных оценок</a:t>
            </a:r>
            <a:endParaRPr lang="ru-RU" sz="2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2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0" algn="just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3. Обратный перевод количественных величин в качественные категории:</a:t>
            </a:r>
          </a:p>
          <a:p>
            <a:pPr marL="3960" algn="just">
              <a:lnSpc>
                <a:spcPct val="100000"/>
              </a:lnSpc>
              <a:buClr>
                <a:srgbClr val="000000"/>
              </a:buClr>
            </a:pPr>
            <a:endParaRPr lang="ru-RU" sz="2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Если ранг журнала находится в интервале [4; 5], то ему присваивается самая высшая градация </a:t>
            </a:r>
            <a:r>
              <a:rPr lang="ru-RU" sz="2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А</a:t>
            </a:r>
            <a:endParaRPr lang="ru-RU" sz="22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Если ранг в интервале [3;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4), 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то градация </a:t>
            </a:r>
            <a:r>
              <a:rPr lang="ru-RU" sz="2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</a:t>
            </a:r>
            <a:endParaRPr lang="ru-RU" sz="22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>
              <a:lnSpc>
                <a:spcPct val="100000"/>
              </a:lnSpc>
              <a:spcAft>
                <a:spcPts val="1200"/>
              </a:spcAft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Если ранг в интервале [2;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3), 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то градация </a:t>
            </a:r>
            <a:r>
              <a:rPr lang="ru-RU" sz="2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С</a:t>
            </a:r>
            <a:endParaRPr lang="ru-RU" sz="22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>
              <a:lnSpc>
                <a:spcPct val="100000"/>
              </a:lnSpc>
              <a:spcAft>
                <a:spcPts val="1200"/>
              </a:spcAft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Если ранг в интервале [1;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2), 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то градация </a:t>
            </a:r>
            <a:r>
              <a:rPr lang="ru-RU" sz="2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D</a:t>
            </a:r>
            <a:endParaRPr lang="ru-RU" sz="22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>
              <a:lnSpc>
                <a:spcPct val="100000"/>
              </a:lnSpc>
              <a:spcAft>
                <a:spcPts val="1200"/>
              </a:spcAft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Если ранг журнала меньше 1, то градация </a:t>
            </a:r>
            <a:r>
              <a:rPr lang="ru-RU" sz="2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Е</a:t>
            </a:r>
            <a:endParaRPr lang="ru-RU" sz="22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3062" y="89217"/>
            <a:ext cx="11776842" cy="672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5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АЛГОРИТМ </a:t>
            </a:r>
            <a:r>
              <a:rPr lang="ru-RU" sz="35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ПОСТРОЕНИЯ</a:t>
            </a:r>
            <a:endParaRPr lang="ru-RU" sz="3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4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33839" y="98026"/>
            <a:ext cx="11724322" cy="4691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spc="-1" dirty="0" smtClean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КОНСЕНСУСНЫЙ </a:t>
            </a:r>
            <a:r>
              <a:rPr lang="ru-RU" sz="2600" b="1" spc="-1" dirty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РЕЙТИНГ ЭКОНОМИЧЕСКИХ </a:t>
            </a:r>
            <a:r>
              <a:rPr lang="ru-RU" sz="2600" b="1" spc="-1" dirty="0" smtClean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ЖУРНАЛОВ, 2017</a:t>
            </a:r>
            <a:endParaRPr lang="ru-RU" sz="26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xmlns="" id="{9E43E4F6-F667-4D1A-9E33-11FA591A9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50644"/>
              </p:ext>
            </p:extLst>
          </p:nvPr>
        </p:nvGraphicFramePr>
        <p:xfrm>
          <a:off x="190177" y="695266"/>
          <a:ext cx="11767984" cy="5968274"/>
        </p:xfrm>
        <a:graphic>
          <a:graphicData uri="http://schemas.openxmlformats.org/drawingml/2006/table">
            <a:tbl>
              <a:tblPr firstRow="1" firstCol="1" bandRow="1"/>
              <a:tblGrid>
                <a:gridCol w="777647">
                  <a:extLst>
                    <a:ext uri="{9D8B030D-6E8A-4147-A177-3AD203B41FA5}">
                      <a16:colId xmlns:a16="http://schemas.microsoft.com/office/drawing/2014/main" xmlns="" val="1354211554"/>
                    </a:ext>
                  </a:extLst>
                </a:gridCol>
                <a:gridCol w="3944032">
                  <a:extLst>
                    <a:ext uri="{9D8B030D-6E8A-4147-A177-3AD203B41FA5}">
                      <a16:colId xmlns:a16="http://schemas.microsoft.com/office/drawing/2014/main" xmlns="" val="1706814006"/>
                    </a:ext>
                  </a:extLst>
                </a:gridCol>
                <a:gridCol w="1409261">
                  <a:extLst>
                    <a:ext uri="{9D8B030D-6E8A-4147-A177-3AD203B41FA5}">
                      <a16:colId xmlns:a16="http://schemas.microsoft.com/office/drawing/2014/main" xmlns="" val="2638458933"/>
                    </a:ext>
                  </a:extLst>
                </a:gridCol>
                <a:gridCol w="1409261">
                  <a:extLst>
                    <a:ext uri="{9D8B030D-6E8A-4147-A177-3AD203B41FA5}">
                      <a16:colId xmlns:a16="http://schemas.microsoft.com/office/drawing/2014/main" xmlns="" val="2400548785"/>
                    </a:ext>
                  </a:extLst>
                </a:gridCol>
                <a:gridCol w="1470932">
                  <a:extLst>
                    <a:ext uri="{9D8B030D-6E8A-4147-A177-3AD203B41FA5}">
                      <a16:colId xmlns:a16="http://schemas.microsoft.com/office/drawing/2014/main" xmlns="" val="3116861944"/>
                    </a:ext>
                  </a:extLst>
                </a:gridCol>
                <a:gridCol w="1347590">
                  <a:extLst>
                    <a:ext uri="{9D8B030D-6E8A-4147-A177-3AD203B41FA5}">
                      <a16:colId xmlns:a16="http://schemas.microsoft.com/office/drawing/2014/main" xmlns="" val="1185864482"/>
                    </a:ext>
                  </a:extLst>
                </a:gridCol>
                <a:gridCol w="1409261">
                  <a:extLst>
                    <a:ext uri="{9D8B030D-6E8A-4147-A177-3AD203B41FA5}">
                      <a16:colId xmlns:a16="http://schemas.microsoft.com/office/drawing/2014/main" xmlns="" val="4135821314"/>
                    </a:ext>
                  </a:extLst>
                </a:gridCol>
              </a:tblGrid>
              <a:tr h="139179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журнала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ведущих экономических журналов (Балацкий, Екимова)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журналов по экономике и смежным дисциплинам (Муравьев)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«Кластерный» рейтинг российских экономических журналов (Рубинштейн)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российских научных журналов ВШЭ (Экономика)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774580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Экономический журнал Высшей школы экономики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А2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2793551"/>
                  </a:ext>
                </a:extLst>
              </a:tr>
              <a:tr h="250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экономики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1650401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новой экономической ассоциации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3622991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математические методы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А2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1751045"/>
                  </a:ext>
                </a:extLst>
              </a:tr>
              <a:tr h="250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эконометрика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А2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9314827"/>
                  </a:ext>
                </a:extLst>
              </a:tr>
              <a:tr h="250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Форсайт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А3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А2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0192041"/>
                  </a:ext>
                </a:extLst>
              </a:tr>
              <a:tr h="250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Экономическая политика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А3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9668758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журнал менеджмента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А2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2035479"/>
                  </a:ext>
                </a:extLst>
              </a:tr>
              <a:tr h="250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Пространственная экономика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А3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8489797"/>
                  </a:ext>
                </a:extLst>
              </a:tr>
              <a:tr h="250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прогнозирования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А3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1751919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Экономическая наука современной России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В1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2608897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экономический журнал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В1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9639409"/>
                  </a:ext>
                </a:extLst>
              </a:tr>
              <a:tr h="4175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Мировая экономика и международные отношения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А3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11" marR="428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261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3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33839" y="250426"/>
            <a:ext cx="11724322" cy="4691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500" b="1" spc="-1" smtClean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ПЕРСПЕКТИВЫ </a:t>
            </a:r>
            <a:r>
              <a:rPr lang="ru-RU" sz="3500" b="1" spc="-1" smtClean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РЕЙТИНГА</a:t>
            </a:r>
            <a:endParaRPr lang="ru-RU" sz="3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3657" y="837257"/>
            <a:ext cx="1136468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>
              <a:lnSpc>
                <a:spcPct val="150000"/>
              </a:lnSpc>
            </a:pPr>
            <a:r>
              <a:rPr lang="ru-RU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Во-первых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исследователи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получают сигнал о том, где публиковаться стоит, а где – нет. Это позволит им экономить время и усилия, а также повысить узнаваемость себя и своих наиболее удачных работ.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6088" algn="just">
              <a:lnSpc>
                <a:spcPct val="150000"/>
              </a:lnSpc>
            </a:pPr>
            <a:r>
              <a:rPr lang="ru-RU" sz="2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Во-вторых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сами </a:t>
            </a:r>
            <a:r>
              <a:rPr lang="ru-RU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журналы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также получают из рейтингов полезную информацию, которую могут использовать для корректировки своей стратегии и тактики работы на рынке. При правильном отношении к рейтинговой информации журналы способны существенно улучшить свои позиции и, разумеется, повысить свой научный уровень и престиж.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6088" algn="just">
              <a:lnSpc>
                <a:spcPct val="150000"/>
              </a:lnSpc>
            </a:pPr>
            <a:r>
              <a:rPr lang="ru-RU" sz="2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В-третьих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регулятор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получает необходимую информацию о том, каким периодическим изданиям следует оказывать финансовую поддержку для выведения их на еще более высокий уровень, чтобы они могли конкурировать на международном уровне.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36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76201"/>
            <a:ext cx="12192000" cy="6904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b="1" spc="-1" dirty="0" smtClean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ССЫЛКИ </a:t>
            </a:r>
            <a:r>
              <a:rPr lang="ru-RU" sz="2500" b="1" spc="-1" dirty="0">
                <a:solidFill>
                  <a:srgbClr val="171616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НА ИСТОЧНИКИ НА САЙТЕ «НЕЭРГОДИЧЕСКАЯ ЭКОНОМИКА» </a:t>
            </a:r>
            <a:endParaRPr lang="ru-RU" sz="25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537304" y="1233115"/>
            <a:ext cx="11117391" cy="4862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Рейтинг российских научных журналов ВШЭ (Экономика): </a:t>
            </a:r>
            <a:r>
              <a:rPr lang="en-US" sz="2200" b="1" spc="-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http://nonerg-econ.ru/cat/18/275/</a:t>
            </a:r>
            <a:endParaRPr lang="ru-RU" sz="2200" b="1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2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Рейтинг журналов по экономике и смежным наукам (Муравьев): </a:t>
            </a:r>
            <a:r>
              <a:rPr lang="en-US" sz="2200" b="1" spc="-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http://nonerg-econ.ru/cat/18/268/</a:t>
            </a:r>
            <a:endParaRPr lang="ru-RU" sz="2200" b="1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2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«Кластерный» рейтинг российских экономических журналов (Рубинштейн): </a:t>
            </a:r>
            <a:r>
              <a:rPr lang="en-US" sz="2200" b="1" spc="-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http://nonerg-econ.ru/cat/18/266/</a:t>
            </a:r>
            <a:endParaRPr lang="ru-RU" sz="2200" b="1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2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Рейтинг ведущих экономических журналов России (</a:t>
            </a:r>
            <a:r>
              <a:rPr lang="ru-RU" sz="2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Балацкий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—  Екимова): </a:t>
            </a:r>
            <a:r>
              <a:rPr lang="en-US" sz="2200" b="1" spc="-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http://nonerg-econ.ru/cat/18/8/</a:t>
            </a:r>
            <a:endParaRPr lang="ru-RU" sz="2200" b="1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22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Консенсусный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рейтинг ведущих экономических журналов: </a:t>
            </a:r>
            <a:r>
              <a:rPr lang="en-US" sz="2200" b="1" strike="noStrike" spc="-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http://nonerg-econ.ru/cat/18/281/</a:t>
            </a:r>
            <a:endParaRPr lang="ru-RU" sz="2200" b="1" strike="noStrike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49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794</Words>
  <Application>Microsoft Office PowerPoint</Application>
  <PresentationFormat>Широкоэкранный</PresentationFormat>
  <Paragraphs>223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DejaVu Sans</vt:lpstr>
      <vt:lpstr>Georgia</vt:lpstr>
      <vt:lpstr>StarSymbol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и перспективы развития регионального сегмента национальной банковской системы России</dc:title>
  <dc:creator>Пинская Миляуша Рашитовна</dc:creator>
  <cp:lastModifiedBy>Екимова Наталья Александровна</cp:lastModifiedBy>
  <cp:revision>153</cp:revision>
  <cp:lastPrinted>2016-11-17T21:20:20Z</cp:lastPrinted>
  <dcterms:created xsi:type="dcterms:W3CDTF">2016-05-05T10:31:50Z</dcterms:created>
  <dcterms:modified xsi:type="dcterms:W3CDTF">2018-04-23T13:04:33Z</dcterms:modified>
</cp:coreProperties>
</file>