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6" r:id="rId2"/>
    <p:sldId id="274" r:id="rId3"/>
    <p:sldId id="257" r:id="rId4"/>
    <p:sldId id="258" r:id="rId5"/>
    <p:sldId id="259" r:id="rId6"/>
    <p:sldId id="262" r:id="rId7"/>
    <p:sldId id="266" r:id="rId8"/>
    <p:sldId id="272" r:id="rId9"/>
    <p:sldId id="267" r:id="rId10"/>
    <p:sldId id="268" r:id="rId11"/>
    <p:sldId id="270" r:id="rId12"/>
    <p:sldId id="269" r:id="rId13"/>
    <p:sldId id="271" r:id="rId14"/>
    <p:sldId id="264" r:id="rId15"/>
    <p:sldId id="265" r:id="rId16"/>
    <p:sldId id="273" r:id="rId17"/>
    <p:sldId id="276" r:id="rId18"/>
    <p:sldId id="275" r:id="rId19"/>
    <p:sldId id="277" r:id="rId20"/>
    <p:sldId id="278" r:id="rId21"/>
  </p:sldIdLst>
  <p:sldSz cx="106934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D1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940" autoAdjust="0"/>
  </p:normalViewPr>
  <p:slideViewPr>
    <p:cSldViewPr>
      <p:cViewPr varScale="1">
        <p:scale>
          <a:sx n="117" d="100"/>
          <a:sy n="117" d="100"/>
        </p:scale>
        <p:origin x="-864" y="-102"/>
      </p:cViewPr>
      <p:guideLst>
        <p:guide orient="horz" pos="2160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009C72-6E5D-4576-BCD2-D4FDAC744F07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55650" y="685800"/>
            <a:ext cx="5346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CBE7F8-62E8-4863-A570-0C48C02FF2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276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НП «Вопросы экономики» помимо нашего флагманского журнала «Вопросы экономики» с 2015 г. издает англоязычный ежеквартальный рецензируемый научный журнал Russian Journal of Economics (RuJE). Журнал издается в сотрудничестве с НИУ ВШЭ, РАНХиГС и Институтом Гайдара, которые являются соучредителями. Журнал издается как в печатной, как и в электронной версии по модели Open access</a:t>
            </a:r>
          </a:p>
          <a:p>
            <a:r>
              <a:rPr lang="ru-RU" sz="1200" smtClean="0">
                <a:solidFill>
                  <a:schemeClr val="accent1">
                    <a:lumMod val="50000"/>
                  </a:schemeClr>
                </a:solidFill>
              </a:rPr>
              <a:t>Распространяется по лицензии</a:t>
            </a:r>
            <a:r>
              <a:rPr lang="en-US" smtClean="0"/>
              <a:t> Creative Commons Attribution-NonCommercial-NoDerivs (CC BY-NC-ND)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BE7F8-62E8-4863-A570-0C48C02FF2D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2562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BE7F8-62E8-4863-A570-0C48C02FF2D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3061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BE7F8-62E8-4863-A570-0C48C02FF2D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1205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Цвет означает источник получения данных, цифра в центре кольца – </a:t>
            </a:r>
            <a:r>
              <a:rPr lang="en-US" err="1" smtClean="0"/>
              <a:t>Altmetric</a:t>
            </a:r>
            <a:r>
              <a:rPr lang="en-US" smtClean="0"/>
              <a:t> Attention Score</a:t>
            </a:r>
            <a:r>
              <a:rPr lang="ru-RU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ru-RU" smtClean="0"/>
              <a:t>количественная оценка внимания к публикации в онлайн-среде</a:t>
            </a:r>
            <a:r>
              <a:rPr lang="ru-RU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BE7F8-62E8-4863-A570-0C48C02FF2D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3061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Цвет означает источник получения данных, цифра в центре кольца – </a:t>
            </a:r>
            <a:r>
              <a:rPr lang="en-US" err="1" smtClean="0"/>
              <a:t>Altmetric</a:t>
            </a:r>
            <a:r>
              <a:rPr lang="en-US" smtClean="0"/>
              <a:t> Attention Score</a:t>
            </a:r>
            <a:r>
              <a:rPr lang="ru-RU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ru-RU" smtClean="0"/>
              <a:t>количественная оценка внимания к публикации в онлайн-среде</a:t>
            </a:r>
            <a:r>
              <a:rPr lang="ru-RU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BE7F8-62E8-4863-A570-0C48C02FF2D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3061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BE7F8-62E8-4863-A570-0C48C02FF2D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3061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BE7F8-62E8-4863-A570-0C48C02FF2D2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306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smtClean="0">
                <a:solidFill>
                  <a:schemeClr val="accent1">
                    <a:lumMod val="50000"/>
                  </a:schemeClr>
                </a:solidFill>
              </a:rPr>
              <a:t>Функциональные возможности </a:t>
            </a:r>
            <a:r>
              <a:rPr lang="ru-RU" sz="1200" b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sz="1200" smtClean="0">
                <a:solidFill>
                  <a:schemeClr val="accent1">
                    <a:lumMod val="50000"/>
                  </a:schemeClr>
                </a:solidFill>
              </a:rPr>
              <a:t>разметка текста, работа с таблицами и иллюстрациями)</a:t>
            </a:r>
          </a:p>
          <a:p>
            <a:endParaRPr lang="ru-RU" sz="1200" b="1" smtClean="0"/>
          </a:p>
          <a:p>
            <a:r>
              <a:rPr lang="ru-RU" sz="1200" b="1" smtClean="0"/>
              <a:t>Система электронной редакции </a:t>
            </a:r>
            <a:r>
              <a:rPr lang="ru-RU" sz="1200" smtClean="0"/>
              <a:t>(мониторинг статьи от подачи, первичного рассмотрения </a:t>
            </a:r>
            <a:r>
              <a:rPr lang="en-US" sz="1200" smtClean="0"/>
              <a:t/>
            </a:r>
            <a:br>
              <a:rPr lang="en-US" sz="1200" smtClean="0"/>
            </a:br>
            <a:r>
              <a:rPr lang="ru-RU" sz="1200" smtClean="0"/>
              <a:t>и рецензирования до редактирования и публикации в режиме онлайн)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smtClean="0"/>
              <a:t>Проверка рукописей на плагиат </a:t>
            </a:r>
            <a:r>
              <a:rPr lang="ru-RU" sz="1200" smtClean="0"/>
              <a:t>(например, сервис</a:t>
            </a:r>
            <a:r>
              <a:rPr lang="en-US" sz="1200" smtClean="0"/>
              <a:t> </a:t>
            </a:r>
            <a:r>
              <a:rPr lang="en-US" sz="1200" err="1" smtClean="0"/>
              <a:t>iThenticate</a:t>
            </a:r>
            <a:r>
              <a:rPr lang="en-US" sz="1200" smtClean="0"/>
              <a:t>)</a:t>
            </a:r>
            <a:endParaRPr lang="ru-RU" sz="1200" smtClean="0"/>
          </a:p>
          <a:p>
            <a:endParaRPr lang="ru-RU" sz="120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BE7F8-62E8-4863-A570-0C48C02FF2D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647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55650" y="685800"/>
            <a:ext cx="53467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smtClean="0"/>
              <a:t>Цитирования</a:t>
            </a:r>
            <a:r>
              <a:rPr lang="ru-RU" smtClean="0"/>
              <a:t> 0 – сбор цитирований только в рамках платформы</a:t>
            </a:r>
          </a:p>
          <a:p>
            <a:r>
              <a:rPr lang="en-US" b="1" smtClean="0">
                <a:effectLst/>
              </a:rPr>
              <a:t>Citation Indexes</a:t>
            </a:r>
            <a:r>
              <a:rPr lang="ru-RU" b="1" smtClean="0">
                <a:effectLst/>
              </a:rPr>
              <a:t> </a:t>
            </a:r>
            <a:r>
              <a:rPr lang="ru-RU" b="0" smtClean="0">
                <a:effectLst/>
              </a:rPr>
              <a:t>только </a:t>
            </a:r>
            <a:r>
              <a:rPr lang="ru-RU" smtClean="0">
                <a:effectLst/>
              </a:rPr>
              <a:t>с </a:t>
            </a:r>
            <a:r>
              <a:rPr lang="en-US" err="1" smtClean="0">
                <a:effectLst/>
              </a:rPr>
              <a:t>CrossRef</a:t>
            </a:r>
            <a:r>
              <a:rPr lang="ru-RU" smtClean="0">
                <a:effectLst/>
              </a:rPr>
              <a:t> (2).</a:t>
            </a:r>
            <a:r>
              <a:rPr lang="ru-RU" baseline="0" smtClean="0">
                <a:effectLst/>
              </a:rPr>
              <a:t> В</a:t>
            </a:r>
            <a:r>
              <a:rPr lang="en-US" baseline="0" smtClean="0">
                <a:effectLst/>
              </a:rPr>
              <a:t> Scopus </a:t>
            </a:r>
            <a:r>
              <a:rPr lang="ru-RU" baseline="0" smtClean="0">
                <a:effectLst/>
              </a:rPr>
              <a:t>5 цитирований, по данным </a:t>
            </a:r>
            <a:r>
              <a:rPr lang="en-US" baseline="0" smtClean="0">
                <a:effectLst/>
              </a:rPr>
              <a:t>Google Scholar – 22</a:t>
            </a:r>
            <a:r>
              <a:rPr lang="ru-RU" baseline="0" smtClean="0">
                <a:effectLst/>
              </a:rPr>
              <a:t>, </a:t>
            </a:r>
            <a:r>
              <a:rPr lang="en-US" baseline="0" smtClean="0">
                <a:effectLst/>
              </a:rPr>
              <a:t>elibrary.ru</a:t>
            </a:r>
            <a:r>
              <a:rPr lang="ru-RU" baseline="0" smtClean="0">
                <a:effectLst/>
              </a:rPr>
              <a:t> - 9</a:t>
            </a:r>
            <a:endParaRPr lang="ru-RU" smtClean="0"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BE7F8-62E8-4863-A570-0C48C02FF2D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96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360000">
              <a:buNone/>
            </a:pPr>
            <a:r>
              <a:rPr lang="ru-RU" sz="1200" b="1" err="1" smtClean="0"/>
              <a:t>Springer</a:t>
            </a:r>
            <a:r>
              <a:rPr lang="ru-RU" sz="1200" smtClean="0"/>
              <a:t>  (через американское издательство </a:t>
            </a:r>
            <a:r>
              <a:rPr lang="ru-RU" sz="1200" err="1" smtClean="0"/>
              <a:t>Pleiades</a:t>
            </a:r>
            <a:r>
              <a:rPr lang="ru-RU" sz="1200" smtClean="0"/>
              <a:t> </a:t>
            </a:r>
            <a:r>
              <a:rPr lang="ru-RU" sz="1200" err="1" smtClean="0"/>
              <a:t>Publishing</a:t>
            </a:r>
            <a:r>
              <a:rPr lang="ru-RU" sz="1200" smtClean="0"/>
              <a:t>)</a:t>
            </a:r>
            <a:endParaRPr lang="ru-RU" sz="1200" b="0" smtClean="0"/>
          </a:p>
          <a:p>
            <a:pPr marL="0" indent="0" defTabSz="360000">
              <a:buNone/>
            </a:pPr>
            <a:r>
              <a:rPr lang="en-US" sz="1200" b="1" smtClean="0"/>
              <a:t>Emerald Publishing</a:t>
            </a:r>
            <a:r>
              <a:rPr lang="ru-RU" sz="1200" b="1" smtClean="0"/>
              <a:t>. </a:t>
            </a:r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Английское издательство, специализируется на издании журналов и книг по бухучету, менеджменту, маркетингу и т.д. </a:t>
            </a:r>
            <a:r>
              <a:rPr lang="ru-RU" sz="1200" smtClean="0"/>
              <a:t>Активно привлекает журналы </a:t>
            </a:r>
            <a:r>
              <a:rPr lang="ru-RU" sz="1200" err="1" smtClean="0"/>
              <a:t>Open</a:t>
            </a:r>
            <a:r>
              <a:rPr lang="ru-RU" sz="1200" smtClean="0"/>
              <a:t> </a:t>
            </a:r>
            <a:r>
              <a:rPr lang="ru-RU" sz="1200" err="1" smtClean="0"/>
              <a:t>access</a:t>
            </a:r>
            <a:r>
              <a:rPr lang="ru-RU" sz="1200" smtClean="0"/>
              <a:t> —</a:t>
            </a:r>
            <a:r>
              <a:rPr lang="ru-RU" sz="1200" baseline="0" smtClean="0"/>
              <a:t> с</a:t>
            </a:r>
            <a:r>
              <a:rPr lang="ru-RU" sz="1200" smtClean="0"/>
              <a:t>ейчас на платформе 4 журнала, 2 из них перешли с </a:t>
            </a:r>
            <a:r>
              <a:rPr lang="ru-RU" sz="1200" err="1" smtClean="0"/>
              <a:t>ScienceDirect</a:t>
            </a:r>
            <a:endParaRPr lang="ru-RU" sz="1200" smtClean="0"/>
          </a:p>
          <a:p>
            <a:pPr marL="0" indent="0" defTabSz="360000">
              <a:buNone/>
            </a:pPr>
            <a:r>
              <a:rPr lang="en-US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SAGE Publications</a:t>
            </a:r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Международное издательство, имеет большую коллекцию по социальным наукам. Не имеет отдельной платформы для журналов </a:t>
            </a:r>
            <a:r>
              <a:rPr lang="ru-RU" sz="1200" b="0" kern="120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</a:t>
            </a:r>
            <a:r>
              <a:rPr lang="ru-RU" sz="1200" b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kern="120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</a:t>
            </a:r>
            <a:endParaRPr lang="ru-RU" sz="1200" b="0" smtClean="0"/>
          </a:p>
          <a:p>
            <a:pPr marL="0" marR="0" indent="0" algn="l" defTabSz="360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Atlantis</a:t>
            </a:r>
            <a:r>
              <a:rPr lang="ru-RU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Press</a:t>
            </a:r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Американское издательство, издает журналы по модели</a:t>
            </a:r>
            <a:r>
              <a:rPr lang="en-US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Open Access</a:t>
            </a:r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Издает в основном технические журналы. Есть журнал по Статистике. Не размещает полные тексты в 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html</a:t>
            </a:r>
            <a:endParaRPr lang="ru-RU" sz="1200" smtClean="0"/>
          </a:p>
          <a:p>
            <a:pPr marL="0" indent="0" defTabSz="360000">
              <a:buNone/>
            </a:pPr>
            <a:r>
              <a:rPr lang="en-US" sz="1200" b="1" smtClean="0"/>
              <a:t>OJS.</a:t>
            </a:r>
            <a:r>
              <a:rPr lang="en-US" sz="1200" b="1" baseline="0" smtClean="0"/>
              <a:t> </a:t>
            </a:r>
            <a:r>
              <a:rPr lang="ru-RU" sz="1200" b="0" i="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</a:t>
            </a:r>
            <a:r>
              <a:rPr lang="ru-RU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ткрытое программное обеспечение для организации рецензируемых научных изданий, разработанное некоммерческим проектом </a:t>
            </a:r>
            <a:r>
              <a:rPr lang="ru-RU" sz="1200" b="0" i="0" kern="120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</a:t>
            </a:r>
            <a:r>
              <a:rPr lang="ru-RU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Knowledge</a:t>
            </a:r>
            <a:r>
              <a:rPr lang="ru-RU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Project</a:t>
            </a:r>
            <a:r>
              <a:rPr lang="ru-RU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sz="1200" b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BE7F8-62E8-4863-A570-0C48C02FF2D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177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BE7F8-62E8-4863-A570-0C48C02FF2D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306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BE7F8-62E8-4863-A570-0C48C02FF2D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306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BE7F8-62E8-4863-A570-0C48C02FF2D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306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err="1" smtClean="0"/>
              <a:t>Симантически</a:t>
            </a:r>
            <a:r>
              <a:rPr lang="ru-RU" smtClean="0"/>
              <a:t> насыщенный текст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BE7F8-62E8-4863-A570-0C48C02FF2D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306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На </a:t>
            </a:r>
            <a:r>
              <a:rPr lang="en-US" err="1" smtClean="0"/>
              <a:t>SinceDirect</a:t>
            </a:r>
            <a:r>
              <a:rPr lang="ru-RU" smtClean="0"/>
              <a:t> лит-</a:t>
            </a:r>
            <a:r>
              <a:rPr lang="ru-RU" err="1" smtClean="0"/>
              <a:t>ра</a:t>
            </a:r>
            <a:r>
              <a:rPr lang="ru-RU" smtClean="0"/>
              <a:t> ищется через </a:t>
            </a:r>
            <a:r>
              <a:rPr lang="en-US" smtClean="0"/>
              <a:t>Google Scholar</a:t>
            </a:r>
            <a:r>
              <a:rPr lang="ru-RU" smtClean="0"/>
              <a:t> и </a:t>
            </a:r>
            <a:r>
              <a:rPr lang="en-US" smtClean="0"/>
              <a:t>Scopus (</a:t>
            </a:r>
            <a:r>
              <a:rPr lang="ru-RU" smtClean="0"/>
              <a:t>если статья есть в базе</a:t>
            </a:r>
            <a:r>
              <a:rPr lang="en-US" smtClean="0"/>
              <a:t>)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BE7F8-62E8-4863-A570-0C48C02FF2D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306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130428"/>
            <a:ext cx="908939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3886200"/>
            <a:ext cx="748538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258A-7BF7-4318-9F1B-8C5ABC29E9CD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1D78-08C9-42D2-96A4-97239A9014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43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258A-7BF7-4318-9F1B-8C5ABC29E9CD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1D78-08C9-42D2-96A4-97239A9014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265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274641"/>
            <a:ext cx="28125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274641"/>
            <a:ext cx="82632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258A-7BF7-4318-9F1B-8C5ABC29E9CD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1D78-08C9-42D2-96A4-97239A9014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787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258A-7BF7-4318-9F1B-8C5ABC29E9CD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1D78-08C9-42D2-96A4-97239A9014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961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406903"/>
            <a:ext cx="908939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2906713"/>
            <a:ext cx="908939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258A-7BF7-4318-9F1B-8C5ABC29E9CD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1D78-08C9-42D2-96A4-97239A9014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477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5639" y="1600203"/>
            <a:ext cx="553791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41782" y="1600203"/>
            <a:ext cx="553791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258A-7BF7-4318-9F1B-8C5ABC29E9CD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1D78-08C9-42D2-96A4-97239A9014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103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274638"/>
            <a:ext cx="962406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535113"/>
            <a:ext cx="4724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4670" y="2174875"/>
            <a:ext cx="4724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101" y="1535113"/>
            <a:ext cx="47266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32101" y="2174875"/>
            <a:ext cx="47266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258A-7BF7-4318-9F1B-8C5ABC29E9CD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1D78-08C9-42D2-96A4-97239A9014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701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258A-7BF7-4318-9F1B-8C5ABC29E9CD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1D78-08C9-42D2-96A4-97239A9014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622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258A-7BF7-4318-9F1B-8C5ABC29E9CD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1D78-08C9-42D2-96A4-97239A9014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984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2" y="273050"/>
            <a:ext cx="351805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80822" y="273053"/>
            <a:ext cx="597790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2" y="1435103"/>
            <a:ext cx="351805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258A-7BF7-4318-9F1B-8C5ABC29E9CD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1D78-08C9-42D2-96A4-97239A9014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500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4800600"/>
            <a:ext cx="641604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12775"/>
            <a:ext cx="641604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367338"/>
            <a:ext cx="641604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9258A-7BF7-4318-9F1B-8C5ABC29E9CD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71D78-08C9-42D2-96A4-97239A9014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475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274638"/>
            <a:ext cx="96240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00203"/>
            <a:ext cx="96240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6356353"/>
            <a:ext cx="24951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9258A-7BF7-4318-9F1B-8C5ABC29E9CD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0" y="6356353"/>
            <a:ext cx="33862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6356353"/>
            <a:ext cx="24951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71D78-08C9-42D2-96A4-97239A9014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352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nd/4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5187" y="0"/>
            <a:ext cx="10728587" cy="4797152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ru-RU" sz="5400" smtClean="0">
                <a:solidFill>
                  <a:schemeClr val="bg1"/>
                </a:solidFill>
              </a:rPr>
              <a:t>Российский </a:t>
            </a:r>
            <a:r>
              <a:rPr lang="ru-RU" sz="5400">
                <a:solidFill>
                  <a:schemeClr val="bg1"/>
                </a:solidFill>
              </a:rPr>
              <a:t>научный журнал </a:t>
            </a:r>
            <a:r>
              <a:rPr lang="en-US" sz="5400" smtClean="0">
                <a:solidFill>
                  <a:schemeClr val="bg1"/>
                </a:solidFill>
              </a:rPr>
              <a:t/>
            </a:r>
            <a:br>
              <a:rPr lang="en-US" sz="5400" smtClean="0">
                <a:solidFill>
                  <a:schemeClr val="bg1"/>
                </a:solidFill>
              </a:rPr>
            </a:br>
            <a:r>
              <a:rPr lang="ru-RU" sz="5400" smtClean="0">
                <a:solidFill>
                  <a:schemeClr val="bg1"/>
                </a:solidFill>
              </a:rPr>
              <a:t>на </a:t>
            </a:r>
            <a:r>
              <a:rPr lang="ru-RU" sz="5400">
                <a:solidFill>
                  <a:schemeClr val="bg1"/>
                </a:solidFill>
              </a:rPr>
              <a:t>международной </a:t>
            </a:r>
            <a:r>
              <a:rPr lang="en-US" sz="5400" smtClean="0">
                <a:solidFill>
                  <a:schemeClr val="bg1"/>
                </a:solidFill>
              </a:rPr>
              <a:t/>
            </a:r>
            <a:br>
              <a:rPr lang="en-US" sz="5400" smtClean="0">
                <a:solidFill>
                  <a:schemeClr val="bg1"/>
                </a:solidFill>
              </a:rPr>
            </a:br>
            <a:r>
              <a:rPr lang="ru-RU" sz="5400" smtClean="0">
                <a:solidFill>
                  <a:schemeClr val="bg1"/>
                </a:solidFill>
              </a:rPr>
              <a:t>издательской </a:t>
            </a:r>
            <a:r>
              <a:rPr lang="ru-RU" sz="5400">
                <a:solidFill>
                  <a:schemeClr val="bg1"/>
                </a:solidFill>
              </a:rPr>
              <a:t>платформе: </a:t>
            </a:r>
            <a:r>
              <a:rPr lang="en-US" sz="5400" smtClean="0">
                <a:solidFill>
                  <a:schemeClr val="bg1"/>
                </a:solidFill>
              </a:rPr>
              <a:t/>
            </a:r>
            <a:br>
              <a:rPr lang="en-US" sz="5400" smtClean="0">
                <a:solidFill>
                  <a:schemeClr val="bg1"/>
                </a:solidFill>
              </a:rPr>
            </a:br>
            <a:r>
              <a:rPr lang="ru-RU" sz="5400" smtClean="0">
                <a:solidFill>
                  <a:schemeClr val="bg1"/>
                </a:solidFill>
              </a:rPr>
              <a:t>опыт </a:t>
            </a:r>
            <a:r>
              <a:rPr lang="ru-RU" sz="5400">
                <a:solidFill>
                  <a:schemeClr val="bg1"/>
                </a:solidFill>
              </a:rPr>
              <a:t>перехода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229200"/>
            <a:ext cx="10693400" cy="144016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3000" err="1">
                <a:solidFill>
                  <a:schemeClr val="accent1">
                    <a:lumMod val="50000"/>
                  </a:schemeClr>
                </a:solidFill>
              </a:rPr>
              <a:t>Скрыпник</a:t>
            </a:r>
            <a:r>
              <a:rPr lang="ru-RU" sz="3000">
                <a:solidFill>
                  <a:schemeClr val="accent1">
                    <a:lumMod val="50000"/>
                  </a:schemeClr>
                </a:solidFill>
              </a:rPr>
              <a:t> Татьяна Анатольевна </a:t>
            </a:r>
            <a:endParaRPr lang="en-US" sz="300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smtClean="0">
                <a:solidFill>
                  <a:schemeClr val="accent1">
                    <a:lumMod val="50000"/>
                  </a:schemeClr>
                </a:solidFill>
              </a:rPr>
              <a:t>НП «Вопросы экономики</a:t>
            </a:r>
            <a:r>
              <a:rPr lang="en-US" sz="240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</a:p>
          <a:p>
            <a:pPr>
              <a:lnSpc>
                <a:spcPct val="80000"/>
              </a:lnSpc>
            </a:pPr>
            <a:r>
              <a:rPr lang="en-US" sz="2400" smtClean="0">
                <a:solidFill>
                  <a:schemeClr val="accent1">
                    <a:lumMod val="50000"/>
                  </a:schemeClr>
                </a:solidFill>
              </a:rPr>
              <a:t>www.vopreco.ru</a:t>
            </a:r>
            <a:endParaRPr lang="ru-RU" sz="240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15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1" t="7906" r="18163" b="31839"/>
          <a:stretch/>
        </p:blipFill>
        <p:spPr bwMode="auto">
          <a:xfrm>
            <a:off x="0" y="757808"/>
            <a:ext cx="10693400" cy="6100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0" y="-1"/>
            <a:ext cx="10693400" cy="75780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>
                <a:solidFill>
                  <a:schemeClr val="accent1">
                    <a:lumMod val="50000"/>
                  </a:schemeClr>
                </a:solidFill>
              </a:rPr>
              <a:t>Статья </a:t>
            </a:r>
            <a:r>
              <a:rPr lang="ru-RU" sz="3200" err="1">
                <a:solidFill>
                  <a:schemeClr val="accent1">
                    <a:lumMod val="50000"/>
                  </a:schemeClr>
                </a:solidFill>
              </a:rPr>
              <a:t>RuJE</a:t>
            </a:r>
            <a:r>
              <a:rPr lang="ru-RU" sz="3200">
                <a:solidFill>
                  <a:schemeClr val="accent1">
                    <a:lumMod val="50000"/>
                  </a:schemeClr>
                </a:solidFill>
              </a:rPr>
              <a:t> на ARPHA: </a:t>
            </a:r>
            <a:r>
              <a:rPr lang="ru-RU" sz="3200" b="1" smtClean="0">
                <a:solidFill>
                  <a:schemeClr val="accent1">
                    <a:lumMod val="50000"/>
                  </a:schemeClr>
                </a:solidFill>
              </a:rPr>
              <a:t>экспорт цитаты</a:t>
            </a:r>
            <a:endParaRPr lang="ru-RU" sz="3200" b="1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88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0" y="-1"/>
            <a:ext cx="10693400" cy="75780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>
                <a:solidFill>
                  <a:schemeClr val="accent1">
                    <a:lumMod val="50000"/>
                  </a:schemeClr>
                </a:solidFill>
              </a:rPr>
              <a:t>Статья </a:t>
            </a:r>
            <a:r>
              <a:rPr lang="ru-RU" sz="3200" err="1">
                <a:solidFill>
                  <a:schemeClr val="accent1">
                    <a:lumMod val="50000"/>
                  </a:schemeClr>
                </a:solidFill>
              </a:rPr>
              <a:t>RuJE</a:t>
            </a:r>
            <a:r>
              <a:rPr lang="ru-RU" sz="3200">
                <a:solidFill>
                  <a:schemeClr val="accent1">
                    <a:lumMod val="50000"/>
                  </a:schemeClr>
                </a:solidFill>
              </a:rPr>
              <a:t> на ARPHA: </a:t>
            </a:r>
            <a:r>
              <a:rPr lang="ru-RU" sz="3200" b="1">
                <a:solidFill>
                  <a:schemeClr val="accent1">
                    <a:lumMod val="50000"/>
                  </a:schemeClr>
                </a:solidFill>
              </a:rPr>
              <a:t>список литературы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6" t="7708" r="945"/>
          <a:stretch/>
        </p:blipFill>
        <p:spPr bwMode="auto">
          <a:xfrm>
            <a:off x="6947" y="757808"/>
            <a:ext cx="7844532" cy="5407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" t="13456" r="9765" b="3032"/>
          <a:stretch/>
        </p:blipFill>
        <p:spPr bwMode="auto">
          <a:xfrm>
            <a:off x="6017506" y="1772816"/>
            <a:ext cx="4675894" cy="3423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06541" y="2852936"/>
            <a:ext cx="2016224" cy="4552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073389" y="4509120"/>
            <a:ext cx="1649575" cy="6876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-1"/>
            <a:ext cx="10693400" cy="75780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>
                <a:solidFill>
                  <a:schemeClr val="accent1">
                    <a:lumMod val="50000"/>
                  </a:schemeClr>
                </a:solidFill>
              </a:rPr>
              <a:t>Статья </a:t>
            </a:r>
            <a:r>
              <a:rPr lang="ru-RU" sz="3200" err="1">
                <a:solidFill>
                  <a:schemeClr val="accent1">
                    <a:lumMod val="50000"/>
                  </a:schemeClr>
                </a:solidFill>
              </a:rPr>
              <a:t>RuJE</a:t>
            </a:r>
            <a:r>
              <a:rPr lang="ru-RU" sz="3200">
                <a:solidFill>
                  <a:schemeClr val="accent1">
                    <a:lumMod val="50000"/>
                  </a:schemeClr>
                </a:solidFill>
              </a:rPr>
              <a:t> на ARPHA: </a:t>
            </a:r>
            <a:r>
              <a:rPr lang="ru-RU" sz="3200" b="1">
                <a:solidFill>
                  <a:schemeClr val="accent1">
                    <a:lumMod val="50000"/>
                  </a:schemeClr>
                </a:solidFill>
              </a:rPr>
              <a:t>статьи по теме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7" t="8017" r="18050" b="30629"/>
          <a:stretch/>
        </p:blipFill>
        <p:spPr bwMode="auto">
          <a:xfrm>
            <a:off x="0" y="692696"/>
            <a:ext cx="10693400" cy="616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767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-1"/>
            <a:ext cx="10693400" cy="75780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>
                <a:solidFill>
                  <a:schemeClr val="accent1">
                    <a:lumMod val="50000"/>
                  </a:schemeClr>
                </a:solidFill>
              </a:rPr>
              <a:t>Статья </a:t>
            </a:r>
            <a:r>
              <a:rPr lang="ru-RU" sz="3200" err="1">
                <a:solidFill>
                  <a:schemeClr val="accent1">
                    <a:lumMod val="50000"/>
                  </a:schemeClr>
                </a:solidFill>
              </a:rPr>
              <a:t>RuJE</a:t>
            </a:r>
            <a:r>
              <a:rPr lang="ru-RU" sz="3200">
                <a:solidFill>
                  <a:schemeClr val="accent1">
                    <a:lumMod val="50000"/>
                  </a:schemeClr>
                </a:solidFill>
              </a:rPr>
              <a:t> на ARPHA: </a:t>
            </a:r>
            <a:r>
              <a:rPr lang="ru-RU" sz="3200" b="1">
                <a:solidFill>
                  <a:schemeClr val="accent1">
                    <a:lumMod val="50000"/>
                  </a:schemeClr>
                </a:solidFill>
              </a:rPr>
              <a:t>цитирования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1" t="7886" r="17716" b="30908"/>
          <a:stretch/>
        </p:blipFill>
        <p:spPr bwMode="auto">
          <a:xfrm>
            <a:off x="0" y="757808"/>
            <a:ext cx="10693400" cy="6100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404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" t="7848" r="1912"/>
          <a:stretch/>
        </p:blipFill>
        <p:spPr bwMode="auto">
          <a:xfrm>
            <a:off x="0" y="757809"/>
            <a:ext cx="10693400" cy="6100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10693400" cy="757809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3200">
                <a:solidFill>
                  <a:schemeClr val="accent1">
                    <a:lumMod val="50000"/>
                  </a:schemeClr>
                </a:solidFill>
              </a:rPr>
              <a:t>Статья </a:t>
            </a:r>
            <a:r>
              <a:rPr lang="ru-RU" sz="3200" err="1">
                <a:solidFill>
                  <a:schemeClr val="accent1">
                    <a:lumMod val="50000"/>
                  </a:schemeClr>
                </a:solidFill>
              </a:rPr>
              <a:t>RuJE</a:t>
            </a:r>
            <a:r>
              <a:rPr lang="ru-RU" sz="3200">
                <a:solidFill>
                  <a:schemeClr val="accent1">
                    <a:lumMod val="50000"/>
                  </a:schemeClr>
                </a:solidFill>
              </a:rPr>
              <a:t> на ARPHA: </a:t>
            </a:r>
            <a:r>
              <a:rPr lang="ru-RU" sz="3200" b="1" smtClean="0">
                <a:solidFill>
                  <a:schemeClr val="accent1">
                    <a:lumMod val="50000"/>
                  </a:schemeClr>
                </a:solidFill>
              </a:rPr>
              <a:t>метрики</a:t>
            </a:r>
            <a:endParaRPr lang="ru-RU" sz="32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34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10693400" cy="757809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3200">
                <a:solidFill>
                  <a:schemeClr val="accent1">
                    <a:lumMod val="50000"/>
                  </a:schemeClr>
                </a:solidFill>
              </a:rPr>
              <a:t>Метрики статьи </a:t>
            </a:r>
            <a:r>
              <a:rPr lang="ru-RU" sz="3200" err="1">
                <a:solidFill>
                  <a:schemeClr val="accent1">
                    <a:lumMod val="50000"/>
                  </a:schemeClr>
                </a:solidFill>
              </a:rPr>
              <a:t>RuJE</a:t>
            </a:r>
            <a:r>
              <a:rPr lang="ru-RU" sz="3200">
                <a:solidFill>
                  <a:schemeClr val="accent1">
                    <a:lumMod val="50000"/>
                  </a:schemeClr>
                </a:solidFill>
              </a:rPr>
              <a:t> на ARPHA: </a:t>
            </a:r>
            <a:r>
              <a:rPr lang="ru-RU" sz="3200" b="1" err="1">
                <a:solidFill>
                  <a:schemeClr val="accent1">
                    <a:lumMod val="50000"/>
                  </a:schemeClr>
                </a:solidFill>
              </a:rPr>
              <a:t>Altmetric</a:t>
            </a:r>
            <a:endParaRPr lang="ru-RU" sz="3200" b="1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3" r="1086"/>
          <a:stretch/>
        </p:blipFill>
        <p:spPr bwMode="auto">
          <a:xfrm>
            <a:off x="90116" y="764704"/>
            <a:ext cx="10507017" cy="5912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977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" t="11439" r="1954" b="2917"/>
          <a:stretch/>
        </p:blipFill>
        <p:spPr bwMode="auto">
          <a:xfrm>
            <a:off x="45680" y="836712"/>
            <a:ext cx="10605893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10693400" cy="757809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3200">
                <a:solidFill>
                  <a:schemeClr val="accent1">
                    <a:lumMod val="50000"/>
                  </a:schemeClr>
                </a:solidFill>
              </a:rPr>
              <a:t>Метрики статьи </a:t>
            </a:r>
            <a:r>
              <a:rPr lang="ru-RU" sz="3200" err="1">
                <a:solidFill>
                  <a:schemeClr val="accent1">
                    <a:lumMod val="50000"/>
                  </a:schemeClr>
                </a:solidFill>
              </a:rPr>
              <a:t>RuJE</a:t>
            </a:r>
            <a:r>
              <a:rPr lang="ru-RU" sz="3200">
                <a:solidFill>
                  <a:schemeClr val="accent1">
                    <a:lumMod val="50000"/>
                  </a:schemeClr>
                </a:solidFill>
              </a:rPr>
              <a:t> на ARPHA: </a:t>
            </a:r>
            <a:r>
              <a:rPr lang="ru-RU" sz="3200" b="1" err="1">
                <a:solidFill>
                  <a:schemeClr val="accent1">
                    <a:lumMod val="50000"/>
                  </a:schemeClr>
                </a:solidFill>
              </a:rPr>
              <a:t>Altmetric</a:t>
            </a:r>
            <a:endParaRPr lang="ru-RU" sz="32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03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10693400" cy="757809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en-US" sz="3200" smtClean="0">
                <a:solidFill>
                  <a:schemeClr val="accent1">
                    <a:lumMod val="50000"/>
                  </a:schemeClr>
                </a:solidFill>
              </a:rPr>
              <a:t>  PR</a:t>
            </a:r>
            <a:r>
              <a:rPr lang="ru-RU" sz="3200" smtClean="0">
                <a:solidFill>
                  <a:schemeClr val="accent1">
                    <a:lumMod val="50000"/>
                  </a:schemeClr>
                </a:solidFill>
              </a:rPr>
              <a:t> кампания</a:t>
            </a:r>
            <a:r>
              <a:rPr lang="ru-RU" sz="320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ru-RU" sz="3200" b="1" smtClean="0">
                <a:solidFill>
                  <a:schemeClr val="accent1">
                    <a:lumMod val="50000"/>
                  </a:schemeClr>
                </a:solidFill>
              </a:rPr>
              <a:t>новостные сайты</a:t>
            </a:r>
            <a:endParaRPr lang="ru-RU" sz="3200" b="1">
              <a:solidFill>
                <a:srgbClr val="FF0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t="9091" r="22332"/>
          <a:stretch/>
        </p:blipFill>
        <p:spPr bwMode="auto">
          <a:xfrm>
            <a:off x="174" y="792088"/>
            <a:ext cx="6089583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9" t="8285" r="24909"/>
          <a:stretch/>
        </p:blipFill>
        <p:spPr bwMode="auto">
          <a:xfrm>
            <a:off x="3402484" y="1734463"/>
            <a:ext cx="4691597" cy="5110217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6" t="11981" r="37135" b="25479"/>
          <a:stretch/>
        </p:blipFill>
        <p:spPr bwMode="auto">
          <a:xfrm>
            <a:off x="0" y="4670973"/>
            <a:ext cx="2762251" cy="22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" t="10633" r="50706" b="1368"/>
          <a:stretch/>
        </p:blipFill>
        <p:spPr bwMode="auto">
          <a:xfrm>
            <a:off x="8075771" y="0"/>
            <a:ext cx="2617629" cy="3604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0" t="8130" r="37863" b="2310"/>
          <a:stretch/>
        </p:blipFill>
        <p:spPr bwMode="auto">
          <a:xfrm>
            <a:off x="6498828" y="2316286"/>
            <a:ext cx="3707609" cy="4528394"/>
          </a:xfrm>
          <a:prstGeom prst="rect">
            <a:avLst/>
          </a:prstGeom>
          <a:noFill/>
          <a:ln w="635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040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" t="14232" r="35095"/>
          <a:stretch/>
        </p:blipFill>
        <p:spPr bwMode="auto">
          <a:xfrm>
            <a:off x="5490716" y="620688"/>
            <a:ext cx="5202684" cy="421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10693400" cy="757809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3200" smtClean="0">
                <a:solidFill>
                  <a:schemeClr val="accent1">
                    <a:lumMod val="50000"/>
                  </a:schemeClr>
                </a:solidFill>
              </a:rPr>
              <a:t>PR</a:t>
            </a:r>
            <a:r>
              <a:rPr lang="ru-RU" sz="3200" smtClean="0">
                <a:solidFill>
                  <a:schemeClr val="accent1">
                    <a:lumMod val="50000"/>
                  </a:schemeClr>
                </a:solidFill>
              </a:rPr>
              <a:t> кампания</a:t>
            </a:r>
            <a:r>
              <a:rPr lang="ru-RU" sz="320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ru-RU" sz="3200" b="1" smtClean="0">
                <a:solidFill>
                  <a:schemeClr val="accent1">
                    <a:lumMod val="50000"/>
                  </a:schemeClr>
                </a:solidFill>
              </a:rPr>
              <a:t>социальные сети</a:t>
            </a:r>
            <a:endParaRPr lang="ru-RU" sz="3200" b="1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78" t="14036" r="33574" b="21959"/>
          <a:stretch/>
        </p:blipFill>
        <p:spPr bwMode="auto">
          <a:xfrm>
            <a:off x="10401" y="764704"/>
            <a:ext cx="3212240" cy="3816424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6" t="13466" r="33731" b="13466"/>
          <a:stretch/>
        </p:blipFill>
        <p:spPr bwMode="auto">
          <a:xfrm>
            <a:off x="10401" y="3377966"/>
            <a:ext cx="2557525" cy="3480034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10972" r="4934" b="56340"/>
          <a:stretch/>
        </p:blipFill>
        <p:spPr bwMode="auto">
          <a:xfrm>
            <a:off x="6884760" y="4408065"/>
            <a:ext cx="3808639" cy="2449936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71" t="17147" r="40725" b="15855"/>
          <a:stretch/>
        </p:blipFill>
        <p:spPr bwMode="auto">
          <a:xfrm>
            <a:off x="2970437" y="764704"/>
            <a:ext cx="3914324" cy="6093296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50" t="13876" r="34061" b="3725"/>
          <a:stretch/>
        </p:blipFill>
        <p:spPr bwMode="auto">
          <a:xfrm>
            <a:off x="2250356" y="1916832"/>
            <a:ext cx="3212240" cy="493721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233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6220" y="1124744"/>
            <a:ext cx="9132510" cy="5472607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ru-RU" b="1" smtClean="0">
                <a:solidFill>
                  <a:schemeClr val="accent1">
                    <a:lumMod val="50000"/>
                  </a:schemeClr>
                </a:solidFill>
              </a:rPr>
              <a:t>Наши ожидания и наши действия</a:t>
            </a:r>
          </a:p>
          <a:p>
            <a:r>
              <a:rPr lang="ru-RU" sz="2800" smtClean="0">
                <a:solidFill>
                  <a:schemeClr val="accent1">
                    <a:lumMod val="50000"/>
                  </a:schemeClr>
                </a:solidFill>
              </a:rPr>
              <a:t>Повышение узнаваемости журнала</a:t>
            </a:r>
          </a:p>
          <a:p>
            <a:r>
              <a:rPr lang="ru-RU" sz="2800" smtClean="0">
                <a:solidFill>
                  <a:schemeClr val="accent1">
                    <a:lumMod val="50000"/>
                  </a:schemeClr>
                </a:solidFill>
              </a:rPr>
              <a:t>Привлечение качественных зарубежных </a:t>
            </a:r>
            <a:br>
              <a:rPr lang="ru-RU" sz="280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smtClean="0">
                <a:solidFill>
                  <a:schemeClr val="accent1">
                    <a:lumMod val="50000"/>
                  </a:schemeClr>
                </a:solidFill>
              </a:rPr>
              <a:t>и российских авторов</a:t>
            </a:r>
          </a:p>
          <a:p>
            <a:r>
              <a:rPr lang="ru-RU" sz="2800" smtClean="0">
                <a:solidFill>
                  <a:schemeClr val="accent1">
                    <a:lumMod val="50000"/>
                  </a:schemeClr>
                </a:solidFill>
              </a:rPr>
              <a:t>Привлечение новых рецензентов</a:t>
            </a:r>
          </a:p>
          <a:p>
            <a:r>
              <a:rPr lang="ru-RU" sz="2800">
                <a:solidFill>
                  <a:schemeClr val="accent1">
                    <a:lumMod val="50000"/>
                  </a:schemeClr>
                </a:solidFill>
              </a:rPr>
              <a:t>Расширение круга читателей</a:t>
            </a:r>
          </a:p>
          <a:p>
            <a:r>
              <a:rPr lang="ru-RU" sz="2800" smtClean="0">
                <a:solidFill>
                  <a:schemeClr val="accent1">
                    <a:lumMod val="50000"/>
                  </a:schemeClr>
                </a:solidFill>
              </a:rPr>
              <a:t>Увеличение </a:t>
            </a:r>
            <a:r>
              <a:rPr lang="ru-RU" sz="2800">
                <a:solidFill>
                  <a:schemeClr val="accent1">
                    <a:lumMod val="50000"/>
                  </a:schemeClr>
                </a:solidFill>
              </a:rPr>
              <a:t>количества цитирований</a:t>
            </a:r>
          </a:p>
          <a:p>
            <a:r>
              <a:rPr lang="ru-RU" sz="2800" smtClean="0">
                <a:solidFill>
                  <a:schemeClr val="accent1">
                    <a:lumMod val="50000"/>
                  </a:schemeClr>
                </a:solidFill>
              </a:rPr>
              <a:t>Заявки на вступление в </a:t>
            </a:r>
            <a:r>
              <a:rPr lang="en-US" sz="2800" smtClean="0">
                <a:solidFill>
                  <a:schemeClr val="accent1">
                    <a:lumMod val="50000"/>
                  </a:schemeClr>
                </a:solidFill>
              </a:rPr>
              <a:t>Scopus </a:t>
            </a:r>
            <a:r>
              <a:rPr lang="ru-RU" sz="2800" smtClean="0">
                <a:solidFill>
                  <a:schemeClr val="accent1">
                    <a:lumMod val="50000"/>
                  </a:schemeClr>
                </a:solidFill>
              </a:rPr>
              <a:t>и</a:t>
            </a:r>
            <a:r>
              <a:rPr lang="en-US" sz="2800" smtClean="0">
                <a:solidFill>
                  <a:schemeClr val="accent1">
                    <a:lumMod val="50000"/>
                  </a:schemeClr>
                </a:solidFill>
              </a:rPr>
              <a:t> Web of Science</a:t>
            </a:r>
            <a:endParaRPr lang="ru-RU" sz="280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8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693400" cy="764704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ru-RU" sz="3000" smtClean="0">
                <a:solidFill>
                  <a:schemeClr val="bg1"/>
                </a:solidFill>
              </a:rPr>
              <a:t>Что дальше? </a:t>
            </a:r>
            <a:endParaRPr lang="ru-RU" sz="3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3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22564" y="1124745"/>
            <a:ext cx="6408712" cy="5361925"/>
          </a:xfrm>
        </p:spPr>
        <p:txBody>
          <a:bodyPr>
            <a:noAutofit/>
          </a:bodyPr>
          <a:lstStyle/>
          <a:p>
            <a:pPr algn="l"/>
            <a:r>
              <a:rPr lang="ru-RU" sz="1600" b="1" smtClean="0">
                <a:solidFill>
                  <a:schemeClr val="accent1">
                    <a:lumMod val="50000"/>
                  </a:schemeClr>
                </a:solidFill>
              </a:rPr>
              <a:t>Главный редактор</a:t>
            </a:r>
            <a:r>
              <a:rPr lang="en-US" sz="1600" b="1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br>
              <a:rPr lang="en-US" sz="1600" b="1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i="1" smtClean="0">
                <a:solidFill>
                  <a:schemeClr val="accent1">
                    <a:lumMod val="50000"/>
                  </a:schemeClr>
                </a:solidFill>
              </a:rPr>
              <a:t>Алексей</a:t>
            </a:r>
            <a:r>
              <a:rPr lang="en-US" sz="1600" i="1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600" i="1" smtClean="0">
                <a:solidFill>
                  <a:schemeClr val="accent1">
                    <a:lumMod val="50000"/>
                  </a:schemeClr>
                </a:solidFill>
              </a:rPr>
              <a:t>Леонидович Кудрин</a:t>
            </a:r>
            <a:r>
              <a:rPr lang="en-US" sz="1600" i="1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1600" i="1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160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sz="1600" smtClean="0">
                <a:solidFill>
                  <a:schemeClr val="accent1">
                    <a:lumMod val="50000"/>
                  </a:schemeClr>
                </a:solidFill>
              </a:rPr>
              <a:t>Санкт-Петербургский государственный университет</a:t>
            </a:r>
            <a:r>
              <a:rPr lang="en-US" sz="160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algn="l">
              <a:lnSpc>
                <a:spcPct val="200000"/>
              </a:lnSpc>
            </a:pPr>
            <a:r>
              <a:rPr lang="ru-RU" sz="1600" b="1" smtClean="0">
                <a:solidFill>
                  <a:schemeClr val="accent1">
                    <a:lumMod val="50000"/>
                  </a:schemeClr>
                </a:solidFill>
              </a:rPr>
              <a:t>Учредители </a:t>
            </a:r>
            <a:r>
              <a:rPr lang="ru-RU" sz="1600" b="1" smtClean="0">
                <a:solidFill>
                  <a:schemeClr val="accent1">
                    <a:lumMod val="50000"/>
                  </a:schemeClr>
                </a:solidFill>
              </a:rPr>
              <a:t>журнала:</a:t>
            </a:r>
            <a:endParaRPr lang="ru-RU" sz="1600" b="1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 algn="l" defTabSz="360000">
              <a:buFont typeface="Arial" pitchFamily="34" charset="0"/>
              <a:buChar char="•"/>
            </a:pPr>
            <a:r>
              <a:rPr lang="ru-RU" sz="1600" smtClean="0">
                <a:solidFill>
                  <a:schemeClr val="accent1">
                    <a:lumMod val="50000"/>
                  </a:schemeClr>
                </a:solidFill>
              </a:rPr>
              <a:t>Национальный </a:t>
            </a:r>
            <a:r>
              <a:rPr lang="ru-RU" sz="1600">
                <a:solidFill>
                  <a:schemeClr val="accent1">
                    <a:lumMod val="50000"/>
                  </a:schemeClr>
                </a:solidFill>
              </a:rPr>
              <a:t>исследовательский университет </a:t>
            </a:r>
            <a:r>
              <a:rPr lang="ru-RU" sz="160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60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sz="1600">
                <a:solidFill>
                  <a:schemeClr val="accent1">
                    <a:lumMod val="50000"/>
                  </a:schemeClr>
                </a:solidFill>
              </a:rPr>
              <a:t>Высшая школа экономики»</a:t>
            </a:r>
          </a:p>
          <a:p>
            <a:pPr marL="342900" indent="-342900" algn="l" defTabSz="360000">
              <a:buFont typeface="Arial" pitchFamily="34" charset="0"/>
              <a:buChar char="•"/>
            </a:pPr>
            <a:r>
              <a:rPr lang="ru-RU" sz="1600">
                <a:solidFill>
                  <a:schemeClr val="accent1">
                    <a:lumMod val="50000"/>
                  </a:schemeClr>
                </a:solidFill>
              </a:rPr>
              <a:t>Российская академия народного хозяйства </a:t>
            </a:r>
            <a:r>
              <a:rPr lang="ru-RU" sz="160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160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smtClean="0">
                <a:solidFill>
                  <a:schemeClr val="accent1">
                    <a:lumMod val="50000"/>
                  </a:schemeClr>
                </a:solidFill>
              </a:rPr>
              <a:t>и </a:t>
            </a:r>
            <a:r>
              <a:rPr lang="ru-RU" sz="1600">
                <a:solidFill>
                  <a:schemeClr val="accent1">
                    <a:lumMod val="50000"/>
                  </a:schemeClr>
                </a:solidFill>
              </a:rPr>
              <a:t>государственной службы </a:t>
            </a:r>
            <a:r>
              <a:rPr lang="ru-RU" sz="1600" smtClean="0">
                <a:solidFill>
                  <a:schemeClr val="accent1">
                    <a:lumMod val="50000"/>
                  </a:schemeClr>
                </a:solidFill>
              </a:rPr>
              <a:t>при </a:t>
            </a:r>
            <a:r>
              <a:rPr lang="ru-RU" sz="1600">
                <a:solidFill>
                  <a:schemeClr val="accent1">
                    <a:lumMod val="50000"/>
                  </a:schemeClr>
                </a:solidFill>
              </a:rPr>
              <a:t>Президенте РФ</a:t>
            </a:r>
          </a:p>
          <a:p>
            <a:pPr marL="342900" indent="-342900" algn="l" defTabSz="360000">
              <a:buFont typeface="Arial" pitchFamily="34" charset="0"/>
              <a:buChar char="•"/>
            </a:pPr>
            <a:r>
              <a:rPr lang="ru-RU" sz="1600">
                <a:solidFill>
                  <a:schemeClr val="accent1">
                    <a:lumMod val="50000"/>
                  </a:schemeClr>
                </a:solidFill>
              </a:rPr>
              <a:t>Институт экономической политики имени Е. Т. Гайдара</a:t>
            </a:r>
          </a:p>
          <a:p>
            <a:pPr marL="342900" indent="-342900" algn="l" defTabSz="360000">
              <a:buFont typeface="Arial" pitchFamily="34" charset="0"/>
              <a:buChar char="•"/>
            </a:pPr>
            <a:r>
              <a:rPr lang="ru-RU" sz="1600" smtClean="0">
                <a:solidFill>
                  <a:schemeClr val="accent1">
                    <a:lumMod val="50000"/>
                  </a:schemeClr>
                </a:solidFill>
              </a:rPr>
              <a:t>НП «Вопросы </a:t>
            </a:r>
            <a:r>
              <a:rPr lang="ru-RU" sz="1600">
                <a:solidFill>
                  <a:schemeClr val="accent1">
                    <a:lumMod val="50000"/>
                  </a:schemeClr>
                </a:solidFill>
              </a:rPr>
              <a:t>экономики</a:t>
            </a:r>
            <a:r>
              <a:rPr lang="ru-RU" sz="160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  <a:endParaRPr lang="en-US" sz="1600" smtClean="0">
              <a:solidFill>
                <a:schemeClr val="accent1">
                  <a:lumMod val="50000"/>
                </a:schemeClr>
              </a:solidFill>
            </a:endParaRPr>
          </a:p>
          <a:p>
            <a:pPr algn="l">
              <a:lnSpc>
                <a:spcPct val="150000"/>
              </a:lnSpc>
            </a:pPr>
            <a:r>
              <a:rPr lang="ru-RU" sz="1600" b="1" smtClean="0">
                <a:solidFill>
                  <a:schemeClr val="accent1">
                    <a:lumMod val="50000"/>
                  </a:schemeClr>
                </a:solidFill>
              </a:rPr>
              <a:t>Издатель:  </a:t>
            </a:r>
            <a:r>
              <a:rPr lang="ru-RU" sz="1600" smtClean="0">
                <a:solidFill>
                  <a:schemeClr val="accent1">
                    <a:lumMod val="50000"/>
                  </a:schemeClr>
                </a:solidFill>
              </a:rPr>
              <a:t>НП </a:t>
            </a:r>
            <a:r>
              <a:rPr lang="ru-RU" sz="1600">
                <a:solidFill>
                  <a:schemeClr val="accent1">
                    <a:lumMod val="50000"/>
                  </a:schemeClr>
                </a:solidFill>
              </a:rPr>
              <a:t>«Вопросы экономики</a:t>
            </a:r>
            <a:r>
              <a:rPr lang="ru-RU" sz="1600" smtClean="0">
                <a:solidFill>
                  <a:schemeClr val="accent1">
                    <a:lumMod val="50000"/>
                  </a:schemeClr>
                </a:solidFill>
              </a:rPr>
              <a:t>» </a:t>
            </a:r>
          </a:p>
          <a:p>
            <a:pPr algn="l">
              <a:lnSpc>
                <a:spcPct val="200000"/>
              </a:lnSpc>
            </a:pPr>
            <a:r>
              <a:rPr lang="ru-RU" sz="1600">
                <a:solidFill>
                  <a:schemeClr val="accent1">
                    <a:lumMod val="50000"/>
                  </a:schemeClr>
                </a:solidFill>
              </a:rPr>
              <a:t>Издается </a:t>
            </a:r>
            <a:r>
              <a:rPr lang="ru-RU" sz="1600" b="1">
                <a:solidFill>
                  <a:schemeClr val="accent1">
                    <a:lumMod val="50000"/>
                  </a:schemeClr>
                </a:solidFill>
              </a:rPr>
              <a:t>с 2015 </a:t>
            </a:r>
            <a:r>
              <a:rPr lang="ru-RU" sz="1600" b="1" smtClean="0">
                <a:solidFill>
                  <a:schemeClr val="accent1">
                    <a:lumMod val="50000"/>
                  </a:schemeClr>
                </a:solidFill>
              </a:rPr>
              <a:t>года</a:t>
            </a:r>
            <a:r>
              <a:rPr lang="ru-RU" sz="1600" smtClean="0">
                <a:solidFill>
                  <a:schemeClr val="accent1">
                    <a:lumMod val="50000"/>
                  </a:schemeClr>
                </a:solidFill>
              </a:rPr>
              <a:t> в двух версиях: печатная и электронная. </a:t>
            </a:r>
          </a:p>
          <a:p>
            <a:pPr algn="l">
              <a:spcBef>
                <a:spcPts val="1200"/>
              </a:spcBef>
            </a:pPr>
            <a:r>
              <a:rPr lang="ru-RU" sz="1600" b="1" smtClean="0">
                <a:solidFill>
                  <a:schemeClr val="accent1">
                    <a:lumMod val="50000"/>
                  </a:schemeClr>
                </a:solidFill>
              </a:rPr>
              <a:t>Э</a:t>
            </a:r>
            <a:r>
              <a:rPr lang="ru-RU" sz="1600" b="1" smtClean="0">
                <a:solidFill>
                  <a:schemeClr val="accent1">
                    <a:lumMod val="50000"/>
                  </a:schemeClr>
                </a:solidFill>
              </a:rPr>
              <a:t>лектронная версия</a:t>
            </a:r>
            <a:r>
              <a:rPr lang="en-US" sz="1600" b="1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b="1" smtClean="0">
                <a:solidFill>
                  <a:schemeClr val="accent1">
                    <a:lumMod val="50000"/>
                  </a:schemeClr>
                </a:solidFill>
              </a:rPr>
              <a:t>RuJE</a:t>
            </a:r>
            <a:r>
              <a:rPr lang="en-US" sz="160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smtClean="0">
                <a:solidFill>
                  <a:schemeClr val="accent1">
                    <a:lumMod val="50000"/>
                  </a:schemeClr>
                </a:solidFill>
              </a:rPr>
              <a:t>— </a:t>
            </a:r>
            <a:r>
              <a:rPr lang="ru-RU" sz="1600" smtClean="0">
                <a:solidFill>
                  <a:schemeClr val="accent1">
                    <a:lumMod val="50000"/>
                  </a:schemeClr>
                </a:solidFill>
              </a:rPr>
              <a:t>журнал открытого доступа (</a:t>
            </a:r>
            <a:r>
              <a:rPr lang="ru-RU" sz="1600" b="1" smtClean="0">
                <a:solidFill>
                  <a:schemeClr val="accent1">
                    <a:lumMod val="50000"/>
                  </a:schemeClr>
                </a:solidFill>
              </a:rPr>
              <a:t>Open access</a:t>
            </a:r>
            <a:r>
              <a:rPr lang="ru-RU" sz="1600" smtClean="0">
                <a:solidFill>
                  <a:schemeClr val="accent1">
                    <a:lumMod val="50000"/>
                  </a:schemeClr>
                </a:solidFill>
              </a:rPr>
              <a:t>). </a:t>
            </a:r>
            <a:br>
              <a:rPr lang="ru-RU" sz="160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600" smtClean="0">
                <a:solidFill>
                  <a:schemeClr val="accent1">
                    <a:lumMod val="50000"/>
                  </a:schemeClr>
                </a:solidFill>
              </a:rPr>
              <a:t>Распространяется по лицензии </a:t>
            </a:r>
            <a:r>
              <a:rPr lang="en-US" sz="1600" smtClean="0">
                <a:solidFill>
                  <a:schemeClr val="accent1">
                    <a:lumMod val="50000"/>
                  </a:schemeClr>
                </a:solidFill>
              </a:rPr>
              <a:t>Creative </a:t>
            </a:r>
            <a:r>
              <a:rPr lang="en-US" sz="1600">
                <a:solidFill>
                  <a:schemeClr val="accent1">
                    <a:lumMod val="50000"/>
                  </a:schemeClr>
                </a:solidFill>
              </a:rPr>
              <a:t>Commons</a:t>
            </a:r>
            <a:r>
              <a:rPr lang="ru-RU" sz="1600" b="1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600" smtClean="0">
                <a:hlinkClick r:id="rId3"/>
              </a:rPr>
              <a:t>CC </a:t>
            </a:r>
            <a:r>
              <a:rPr lang="en-US" sz="1600" smtClean="0">
                <a:hlinkClick r:id="rId3"/>
              </a:rPr>
              <a:t>BY-NC-ND</a:t>
            </a:r>
            <a:endParaRPr lang="en-US" sz="160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250000"/>
              </a:lnSpc>
              <a:spcBef>
                <a:spcPts val="1200"/>
              </a:spcBef>
            </a:pPr>
            <a:r>
              <a:rPr lang="en-US" sz="1600" b="1" smtClean="0">
                <a:solidFill>
                  <a:schemeClr val="accent1">
                    <a:lumMod val="50000"/>
                  </a:schemeClr>
                </a:solidFill>
              </a:rPr>
              <a:t>https</a:t>
            </a:r>
            <a:r>
              <a:rPr lang="en-US" sz="1600" b="1">
                <a:solidFill>
                  <a:schemeClr val="accent1">
                    <a:lumMod val="50000"/>
                  </a:schemeClr>
                </a:solidFill>
              </a:rPr>
              <a:t>://</a:t>
            </a:r>
            <a:r>
              <a:rPr lang="en-US" sz="1600" b="1" smtClean="0">
                <a:solidFill>
                  <a:schemeClr val="accent1">
                    <a:lumMod val="50000"/>
                  </a:schemeClr>
                </a:solidFill>
              </a:rPr>
              <a:t>rujec.org</a:t>
            </a:r>
            <a:endParaRPr lang="ru-RU" sz="1600" b="1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42" name="Picture 2" descr="E:\PM65\Arpha\RuJE_cover1-201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60" y="1083459"/>
            <a:ext cx="2909611" cy="457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0" y="0"/>
            <a:ext cx="10693400" cy="76470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err="1">
                <a:solidFill>
                  <a:schemeClr val="bg1"/>
                </a:solidFill>
              </a:rPr>
              <a:t>Russian</a:t>
            </a:r>
            <a:r>
              <a:rPr lang="ru-RU" sz="3600">
                <a:solidFill>
                  <a:schemeClr val="bg1"/>
                </a:solidFill>
              </a:rPr>
              <a:t> </a:t>
            </a:r>
            <a:r>
              <a:rPr lang="ru-RU" sz="3600" err="1">
                <a:solidFill>
                  <a:schemeClr val="bg1"/>
                </a:solidFill>
              </a:rPr>
              <a:t>Journal</a:t>
            </a:r>
            <a:r>
              <a:rPr lang="ru-RU" sz="3600">
                <a:solidFill>
                  <a:schemeClr val="bg1"/>
                </a:solidFill>
              </a:rPr>
              <a:t> </a:t>
            </a:r>
            <a:r>
              <a:rPr lang="ru-RU" sz="3600" err="1">
                <a:solidFill>
                  <a:schemeClr val="bg1"/>
                </a:solidFill>
              </a:rPr>
              <a:t>of</a:t>
            </a:r>
            <a:r>
              <a:rPr lang="ru-RU" sz="3600">
                <a:solidFill>
                  <a:schemeClr val="bg1"/>
                </a:solidFill>
              </a:rPr>
              <a:t> </a:t>
            </a:r>
            <a:r>
              <a:rPr lang="ru-RU" sz="3600" err="1">
                <a:solidFill>
                  <a:schemeClr val="bg1"/>
                </a:solidFill>
              </a:rPr>
              <a:t>Economics</a:t>
            </a:r>
            <a:r>
              <a:rPr lang="ru-RU" sz="3600">
                <a:solidFill>
                  <a:schemeClr val="bg1"/>
                </a:solidFill>
              </a:rPr>
              <a:t> (</a:t>
            </a:r>
            <a:r>
              <a:rPr lang="ru-RU" sz="3600" err="1">
                <a:solidFill>
                  <a:schemeClr val="bg1"/>
                </a:solidFill>
              </a:rPr>
              <a:t>RuJE</a:t>
            </a:r>
            <a:r>
              <a:rPr lang="ru-RU" sz="360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14077" y="5805264"/>
            <a:ext cx="2031281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smtClean="0">
                <a:solidFill>
                  <a:schemeClr val="accent1">
                    <a:lumMod val="50000"/>
                  </a:schemeClr>
                </a:solidFill>
              </a:rPr>
              <a:t>ISSN 2405–4739 (online) </a:t>
            </a:r>
            <a:endParaRPr lang="ru-RU" sz="140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sz="1400" smtClean="0">
                <a:solidFill>
                  <a:schemeClr val="accent1">
                    <a:lumMod val="50000"/>
                  </a:schemeClr>
                </a:solidFill>
              </a:rPr>
              <a:t>ISSN 2618–7213 (print)</a:t>
            </a:r>
            <a:endParaRPr lang="ru-RU" sz="140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93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852936"/>
            <a:ext cx="10693400" cy="93610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ru-RU" sz="5400" smtClean="0">
                <a:solidFill>
                  <a:schemeClr val="accent1">
                    <a:lumMod val="50000"/>
                  </a:schemeClr>
                </a:solidFill>
              </a:rPr>
              <a:t>Спасибо за внимание.</a:t>
            </a:r>
          </a:p>
          <a:p>
            <a:endParaRPr lang="ru-RU" sz="28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6093296"/>
            <a:ext cx="10693400" cy="764704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Email: </a:t>
            </a:r>
            <a:r>
              <a:rPr lang="en-US" sz="2000">
                <a:solidFill>
                  <a:schemeClr val="bg1"/>
                </a:solidFill>
              </a:rPr>
              <a:t>rujec@rujec.org             </a:t>
            </a:r>
            <a:r>
              <a:rPr lang="en-US" sz="2000" smtClean="0">
                <a:solidFill>
                  <a:schemeClr val="bg1"/>
                </a:solidFill>
              </a:rPr>
              <a:t>Web: rujec.org                  @RuJEconomics</a:t>
            </a:r>
            <a:endParaRPr lang="ru-RU" sz="20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AutoShape 2" descr="ÐÐ°ÑÑÐ¸Ð½ÐºÐ¸ Ð¿Ð¾ Ð·Ð°Ð¿ÑÐ¾ÑÑ ÑÐ²Ð¸ÑÑÐµÑ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10693400" cy="69269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err="1">
                <a:solidFill>
                  <a:schemeClr val="bg1"/>
                </a:solidFill>
              </a:rPr>
              <a:t>Russian</a:t>
            </a:r>
            <a:r>
              <a:rPr lang="ru-RU" sz="2800">
                <a:solidFill>
                  <a:schemeClr val="bg1"/>
                </a:solidFill>
              </a:rPr>
              <a:t> </a:t>
            </a:r>
            <a:r>
              <a:rPr lang="ru-RU" sz="2800" err="1">
                <a:solidFill>
                  <a:schemeClr val="bg1"/>
                </a:solidFill>
              </a:rPr>
              <a:t>Journal</a:t>
            </a:r>
            <a:r>
              <a:rPr lang="ru-RU" sz="2800">
                <a:solidFill>
                  <a:schemeClr val="bg1"/>
                </a:solidFill>
              </a:rPr>
              <a:t> </a:t>
            </a:r>
            <a:r>
              <a:rPr lang="ru-RU" sz="2800" err="1">
                <a:solidFill>
                  <a:schemeClr val="bg1"/>
                </a:solidFill>
              </a:rPr>
              <a:t>of</a:t>
            </a:r>
            <a:r>
              <a:rPr lang="ru-RU" sz="2800">
                <a:solidFill>
                  <a:schemeClr val="bg1"/>
                </a:solidFill>
              </a:rPr>
              <a:t> </a:t>
            </a:r>
            <a:r>
              <a:rPr lang="ru-RU" sz="2800" err="1">
                <a:solidFill>
                  <a:schemeClr val="bg1"/>
                </a:solidFill>
              </a:rPr>
              <a:t>Economics</a:t>
            </a:r>
            <a:r>
              <a:rPr lang="ru-RU" sz="2800">
                <a:solidFill>
                  <a:schemeClr val="bg1"/>
                </a:solidFill>
              </a:rPr>
              <a:t> (</a:t>
            </a:r>
            <a:r>
              <a:rPr lang="ru-RU" sz="2800" err="1">
                <a:solidFill>
                  <a:schemeClr val="bg1"/>
                </a:solidFill>
              </a:rPr>
              <a:t>RuJE</a:t>
            </a:r>
            <a:r>
              <a:rPr lang="ru-RU" sz="280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0" t="32164" r="23792" b="28815"/>
          <a:stretch/>
        </p:blipFill>
        <p:spPr>
          <a:xfrm>
            <a:off x="6858868" y="6309320"/>
            <a:ext cx="510505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58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693400" cy="1196752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ru-RU" sz="3000">
                <a:solidFill>
                  <a:schemeClr val="bg1"/>
                </a:solidFill>
              </a:rPr>
              <a:t>Преимущества международной издательской платформы </a:t>
            </a:r>
            <a:r>
              <a:rPr lang="ru-RU" sz="3000" smtClean="0">
                <a:solidFill>
                  <a:schemeClr val="bg1"/>
                </a:solidFill>
              </a:rPr>
              <a:t/>
            </a:r>
            <a:br>
              <a:rPr lang="ru-RU" sz="3000" smtClean="0">
                <a:solidFill>
                  <a:schemeClr val="bg1"/>
                </a:solidFill>
              </a:rPr>
            </a:br>
            <a:r>
              <a:rPr lang="ru-RU" sz="3000" smtClean="0">
                <a:solidFill>
                  <a:schemeClr val="bg1"/>
                </a:solidFill>
              </a:rPr>
              <a:t>для </a:t>
            </a:r>
            <a:r>
              <a:rPr lang="ru-RU" sz="3000">
                <a:solidFill>
                  <a:schemeClr val="bg1"/>
                </a:solidFill>
              </a:rPr>
              <a:t>выхода на </a:t>
            </a:r>
            <a:r>
              <a:rPr lang="ru-RU" sz="3000" smtClean="0">
                <a:solidFill>
                  <a:schemeClr val="bg1"/>
                </a:solidFill>
              </a:rPr>
              <a:t>зарубежную </a:t>
            </a:r>
            <a:r>
              <a:rPr lang="ru-RU" sz="3000">
                <a:solidFill>
                  <a:schemeClr val="bg1"/>
                </a:solidFill>
              </a:rPr>
              <a:t>аудиторию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4132" y="1412776"/>
            <a:ext cx="10369152" cy="511256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1900" b="1" err="1" smtClean="0">
                <a:solidFill>
                  <a:schemeClr val="accent1">
                    <a:lumMod val="50000"/>
                  </a:schemeClr>
                </a:solidFill>
              </a:rPr>
              <a:t>Репутационные</a:t>
            </a:r>
            <a:r>
              <a:rPr lang="ru-RU" sz="1900" b="1" smtClean="0">
                <a:solidFill>
                  <a:schemeClr val="accent1">
                    <a:lumMod val="50000"/>
                  </a:schemeClr>
                </a:solidFill>
              </a:rPr>
              <a:t> преимущества:</a:t>
            </a:r>
          </a:p>
          <a:p>
            <a:pPr lvl="0"/>
            <a:r>
              <a:rPr lang="ru-RU" sz="1900" smtClean="0">
                <a:solidFill>
                  <a:schemeClr val="accent1">
                    <a:lumMod val="50000"/>
                  </a:schemeClr>
                </a:solidFill>
              </a:rPr>
              <a:t>Репутация, известность , посещаемость</a:t>
            </a:r>
            <a:endParaRPr lang="ru-RU" sz="190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ru-RU" sz="1900" smtClean="0">
                <a:solidFill>
                  <a:schemeClr val="accent1">
                    <a:lumMod val="50000"/>
                  </a:schemeClr>
                </a:solidFill>
              </a:rPr>
              <a:t>Более высокая релевантность в индексах поисковых систем</a:t>
            </a:r>
          </a:p>
          <a:p>
            <a:pPr marL="0" lvl="0" indent="0">
              <a:lnSpc>
                <a:spcPct val="200000"/>
              </a:lnSpc>
              <a:buNone/>
            </a:pPr>
            <a:r>
              <a:rPr lang="ru-RU" sz="1900" b="1" smtClean="0">
                <a:solidFill>
                  <a:schemeClr val="accent1">
                    <a:lumMod val="50000"/>
                  </a:schemeClr>
                </a:solidFill>
              </a:rPr>
              <a:t>Технологические преимущества:</a:t>
            </a:r>
            <a:endParaRPr lang="en-US" sz="1900" b="1" smtClean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ru-RU" sz="1900" smtClean="0">
                <a:solidFill>
                  <a:schemeClr val="accent1">
                    <a:lumMod val="50000"/>
                  </a:schemeClr>
                </a:solidFill>
              </a:rPr>
              <a:t>Функциональные возможности </a:t>
            </a:r>
            <a:r>
              <a:rPr lang="ru-RU" sz="1900">
                <a:solidFill>
                  <a:schemeClr val="accent1">
                    <a:lumMod val="50000"/>
                  </a:schemeClr>
                </a:solidFill>
              </a:rPr>
              <a:t>работы с текстом, таблицами </a:t>
            </a:r>
            <a:r>
              <a:rPr lang="ru-RU" sz="1900">
                <a:solidFill>
                  <a:schemeClr val="accent1">
                    <a:lumMod val="50000"/>
                  </a:schemeClr>
                </a:solidFill>
              </a:rPr>
              <a:t>и </a:t>
            </a:r>
            <a:r>
              <a:rPr lang="ru-RU" sz="1900" smtClean="0">
                <a:solidFill>
                  <a:schemeClr val="accent1">
                    <a:lumMod val="50000"/>
                  </a:schemeClr>
                </a:solidFill>
              </a:rPr>
              <a:t>иллюстрациями</a:t>
            </a:r>
            <a:endParaRPr lang="ru-RU" sz="1900" smtClean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ru-RU" sz="1900" smtClean="0">
                <a:solidFill>
                  <a:schemeClr val="accent1">
                    <a:lumMod val="50000"/>
                  </a:schemeClr>
                </a:solidFill>
              </a:rPr>
              <a:t>Автоматизированная </a:t>
            </a:r>
            <a:r>
              <a:rPr lang="ru-RU" sz="1900">
                <a:solidFill>
                  <a:schemeClr val="accent1">
                    <a:lumMod val="50000"/>
                  </a:schemeClr>
                </a:solidFill>
              </a:rPr>
              <a:t>связь с </a:t>
            </a:r>
            <a:r>
              <a:rPr lang="ru-RU" sz="1900" err="1">
                <a:solidFill>
                  <a:schemeClr val="accent1">
                    <a:lumMod val="50000"/>
                  </a:schemeClr>
                </a:solidFill>
              </a:rPr>
              <a:t>библиометрическими</a:t>
            </a:r>
            <a:r>
              <a:rPr lang="ru-RU" sz="1900">
                <a:solidFill>
                  <a:schemeClr val="accent1">
                    <a:lumMod val="50000"/>
                  </a:schemeClr>
                </a:solidFill>
              </a:rPr>
              <a:t> базами данных (EBSCO, DOAJ, </a:t>
            </a:r>
            <a:r>
              <a:rPr lang="ru-RU" sz="1900" err="1">
                <a:solidFill>
                  <a:schemeClr val="accent1">
                    <a:lumMod val="50000"/>
                  </a:schemeClr>
                </a:solidFill>
              </a:rPr>
              <a:t>ReP</a:t>
            </a:r>
            <a:r>
              <a:rPr lang="en-US" sz="1900" err="1">
                <a:solidFill>
                  <a:schemeClr val="accent1">
                    <a:lumMod val="50000"/>
                  </a:schemeClr>
                </a:solidFill>
              </a:rPr>
              <a:t>Ec</a:t>
            </a:r>
            <a:r>
              <a:rPr lang="ru-RU" sz="190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900" err="1">
                <a:solidFill>
                  <a:schemeClr val="accent1">
                    <a:lumMod val="50000"/>
                  </a:schemeClr>
                </a:solidFill>
              </a:rPr>
              <a:t>etc</a:t>
            </a:r>
            <a:r>
              <a:rPr lang="ru-RU" sz="1900">
                <a:solidFill>
                  <a:schemeClr val="accent1">
                    <a:lumMod val="50000"/>
                  </a:schemeClr>
                </a:solidFill>
              </a:rPr>
              <a:t>.)</a:t>
            </a:r>
          </a:p>
          <a:p>
            <a:pPr lvl="0"/>
            <a:r>
              <a:rPr lang="ru-RU" sz="1900" smtClean="0">
                <a:solidFill>
                  <a:schemeClr val="accent1">
                    <a:lumMod val="50000"/>
                  </a:schemeClr>
                </a:solidFill>
              </a:rPr>
              <a:t>М</a:t>
            </a:r>
            <a:r>
              <a:rPr lang="en-US" sz="1900" err="1" smtClean="0">
                <a:solidFill>
                  <a:schemeClr val="accent1">
                    <a:lumMod val="50000"/>
                  </a:schemeClr>
                </a:solidFill>
              </a:rPr>
              <a:t>етрики</a:t>
            </a:r>
            <a:r>
              <a:rPr lang="en-US" sz="190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ru-RU" sz="1900" smtClean="0">
                <a:solidFill>
                  <a:schemeClr val="accent1">
                    <a:lumMod val="50000"/>
                  </a:schemeClr>
                </a:solidFill>
              </a:rPr>
              <a:t>просмотры</a:t>
            </a:r>
            <a:r>
              <a:rPr lang="ru-RU" sz="190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en-US" sz="1900" err="1" smtClean="0">
                <a:solidFill>
                  <a:schemeClr val="accent1">
                    <a:lumMod val="50000"/>
                  </a:schemeClr>
                </a:solidFill>
              </a:rPr>
              <a:t>скачивания</a:t>
            </a:r>
            <a:r>
              <a:rPr lang="ru-RU" sz="190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en-US" sz="190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900" err="1" smtClean="0">
                <a:solidFill>
                  <a:schemeClr val="accent1">
                    <a:lumMod val="50000"/>
                  </a:schemeClr>
                </a:solidFill>
              </a:rPr>
              <a:t>цитирования</a:t>
            </a:r>
            <a:r>
              <a:rPr lang="ru-RU" sz="1900" smtClean="0">
                <a:solidFill>
                  <a:schemeClr val="accent1">
                    <a:lumMod val="50000"/>
                  </a:schemeClr>
                </a:solidFill>
              </a:rPr>
              <a:t>, упоминания в Интернете и СМИ</a:t>
            </a:r>
            <a:r>
              <a:rPr lang="en-US" sz="190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ru-RU" sz="190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ru-RU" sz="1900" smtClean="0">
                <a:solidFill>
                  <a:schemeClr val="accent1">
                    <a:lumMod val="50000"/>
                  </a:schemeClr>
                </a:solidFill>
              </a:rPr>
              <a:t>Перекрестные ссылки на статьи по теме (</a:t>
            </a:r>
            <a:r>
              <a:rPr lang="ru-RU" sz="1900" err="1" smtClean="0">
                <a:solidFill>
                  <a:schemeClr val="accent1">
                    <a:lumMod val="50000"/>
                  </a:schemeClr>
                </a:solidFill>
              </a:rPr>
              <a:t>Related</a:t>
            </a:r>
            <a:r>
              <a:rPr lang="ru-RU" sz="190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900" err="1" smtClean="0">
                <a:solidFill>
                  <a:schemeClr val="accent1">
                    <a:lumMod val="50000"/>
                  </a:schemeClr>
                </a:solidFill>
              </a:rPr>
              <a:t>articles</a:t>
            </a:r>
            <a:r>
              <a:rPr lang="ru-RU" sz="1900" smtClean="0">
                <a:solidFill>
                  <a:schemeClr val="accent1">
                    <a:lumMod val="50000"/>
                  </a:schemeClr>
                </a:solidFill>
              </a:rPr>
              <a:t> или </a:t>
            </a:r>
            <a:r>
              <a:rPr lang="ru-RU" sz="1900" err="1" smtClean="0">
                <a:solidFill>
                  <a:schemeClr val="accent1">
                    <a:lumMod val="50000"/>
                  </a:schemeClr>
                </a:solidFill>
              </a:rPr>
              <a:t>Recommended</a:t>
            </a:r>
            <a:r>
              <a:rPr lang="ru-RU" sz="190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900" err="1" smtClean="0">
                <a:solidFill>
                  <a:schemeClr val="accent1">
                    <a:lumMod val="50000"/>
                  </a:schemeClr>
                </a:solidFill>
              </a:rPr>
              <a:t>articles</a:t>
            </a:r>
            <a:r>
              <a:rPr lang="ru-RU" sz="1900" smtClean="0">
                <a:solidFill>
                  <a:schemeClr val="accent1">
                    <a:lumMod val="50000"/>
                  </a:schemeClr>
                </a:solidFill>
              </a:rPr>
              <a:t>) — </a:t>
            </a:r>
            <a:br>
              <a:rPr lang="ru-RU" sz="190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1900" smtClean="0">
                <a:solidFill>
                  <a:schemeClr val="accent1">
                    <a:lumMod val="50000"/>
                  </a:schemeClr>
                </a:solidFill>
              </a:rPr>
              <a:t>ваши статьи показывают на страницах других журналов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ru-RU" sz="1900" b="1" smtClean="0">
                <a:solidFill>
                  <a:schemeClr val="accent1">
                    <a:lumMod val="50000"/>
                  </a:schemeClr>
                </a:solidFill>
              </a:rPr>
              <a:t>Дополнительные сервисы: </a:t>
            </a:r>
          </a:p>
          <a:p>
            <a:r>
              <a:rPr lang="ru-RU" sz="1900" smtClean="0">
                <a:solidFill>
                  <a:schemeClr val="accent1">
                    <a:lumMod val="50000"/>
                  </a:schemeClr>
                </a:solidFill>
              </a:rPr>
              <a:t>Система </a:t>
            </a:r>
            <a:r>
              <a:rPr lang="ru-RU" sz="1900">
                <a:solidFill>
                  <a:schemeClr val="accent1">
                    <a:lumMod val="50000"/>
                  </a:schemeClr>
                </a:solidFill>
              </a:rPr>
              <a:t>электронной редакции </a:t>
            </a:r>
            <a:endParaRPr lang="ru-RU" sz="1900" smtClean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ru-RU" sz="1900" smtClean="0">
                <a:solidFill>
                  <a:schemeClr val="accent1">
                    <a:lumMod val="50000"/>
                  </a:schemeClr>
                </a:solidFill>
              </a:rPr>
              <a:t>Проверка </a:t>
            </a:r>
            <a:r>
              <a:rPr lang="ru-RU" sz="1900" smtClean="0">
                <a:solidFill>
                  <a:schemeClr val="accent1">
                    <a:lumMod val="50000"/>
                  </a:schemeClr>
                </a:solidFill>
              </a:rPr>
              <a:t>на </a:t>
            </a:r>
            <a:r>
              <a:rPr lang="ru-RU" sz="1900" smtClean="0">
                <a:solidFill>
                  <a:schemeClr val="accent1">
                    <a:lumMod val="50000"/>
                  </a:schemeClr>
                </a:solidFill>
              </a:rPr>
              <a:t>плагиат</a:t>
            </a:r>
            <a:endParaRPr lang="ru-RU" sz="190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ru-RU" sz="1900" smtClean="0">
                <a:solidFill>
                  <a:schemeClr val="accent1">
                    <a:lumMod val="50000"/>
                  </a:schemeClr>
                </a:solidFill>
              </a:rPr>
              <a:t>Услуги по консультированию для включения в </a:t>
            </a:r>
            <a:r>
              <a:rPr lang="ru-RU" sz="1900" smtClean="0">
                <a:solidFill>
                  <a:schemeClr val="accent1">
                    <a:lumMod val="50000"/>
                  </a:schemeClr>
                </a:solidFill>
              </a:rPr>
              <a:t>международные индексные </a:t>
            </a:r>
            <a:r>
              <a:rPr lang="ru-RU" sz="1900" smtClean="0">
                <a:solidFill>
                  <a:schemeClr val="accent1">
                    <a:lumMod val="50000"/>
                  </a:schemeClr>
                </a:solidFill>
              </a:rPr>
              <a:t>базы (</a:t>
            </a:r>
            <a:r>
              <a:rPr lang="ru-RU" sz="1900" err="1" smtClean="0">
                <a:solidFill>
                  <a:schemeClr val="accent1">
                    <a:lumMod val="50000"/>
                  </a:schemeClr>
                </a:solidFill>
              </a:rPr>
              <a:t>Scopus</a:t>
            </a:r>
            <a:r>
              <a:rPr lang="ru-RU" sz="190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900" err="1" smtClean="0">
                <a:solidFill>
                  <a:schemeClr val="accent1">
                    <a:lumMod val="50000"/>
                  </a:schemeClr>
                </a:solidFill>
              </a:rPr>
              <a:t>WoS</a:t>
            </a:r>
            <a:r>
              <a:rPr lang="ru-RU" sz="190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ru-RU" sz="190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17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" t="12563" r="2058" b="1027"/>
          <a:stretch/>
        </p:blipFill>
        <p:spPr bwMode="auto">
          <a:xfrm>
            <a:off x="778742" y="647430"/>
            <a:ext cx="9176470" cy="6021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578948" y="4149080"/>
            <a:ext cx="2304256" cy="22963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7650956" y="1764865"/>
            <a:ext cx="151216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0693400" cy="548680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US" sz="3000" err="1">
                <a:solidFill>
                  <a:schemeClr val="bg1"/>
                </a:solidFill>
              </a:rPr>
              <a:t>RuJE</a:t>
            </a:r>
            <a:r>
              <a:rPr lang="en-US" sz="3000">
                <a:solidFill>
                  <a:schemeClr val="bg1"/>
                </a:solidFill>
              </a:rPr>
              <a:t> </a:t>
            </a:r>
            <a:r>
              <a:rPr lang="ru-RU" sz="3000">
                <a:solidFill>
                  <a:schemeClr val="bg1"/>
                </a:solidFill>
              </a:rPr>
              <a:t>на </a:t>
            </a:r>
            <a:r>
              <a:rPr lang="en-US" sz="3000" err="1">
                <a:solidFill>
                  <a:schemeClr val="bg1"/>
                </a:solidFill>
              </a:rPr>
              <a:t>ScienceDirect</a:t>
            </a:r>
            <a:endParaRPr lang="ru-RU" sz="3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89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164" y="2060848"/>
            <a:ext cx="9937104" cy="4536504"/>
          </a:xfrm>
        </p:spPr>
        <p:txBody>
          <a:bodyPr>
            <a:normAutofit/>
          </a:bodyPr>
          <a:lstStyle/>
          <a:p>
            <a:pPr marL="0" indent="0" defTabSz="360000">
              <a:buNone/>
            </a:pPr>
            <a:r>
              <a:rPr lang="ru-RU" sz="2600" b="1" smtClean="0">
                <a:solidFill>
                  <a:schemeClr val="accent1">
                    <a:lumMod val="50000"/>
                  </a:schemeClr>
                </a:solidFill>
              </a:rPr>
              <a:t>Платформы западных издательств</a:t>
            </a:r>
            <a:endParaRPr lang="en-US" sz="2600" b="1" smtClean="0">
              <a:solidFill>
                <a:schemeClr val="accent1">
                  <a:lumMod val="50000"/>
                </a:schemeClr>
              </a:solidFill>
            </a:endParaRPr>
          </a:p>
          <a:p>
            <a:pPr defTabSz="360000"/>
            <a:r>
              <a:rPr lang="ru-RU" sz="2600" err="1" smtClean="0">
                <a:solidFill>
                  <a:schemeClr val="accent1">
                    <a:lumMod val="50000"/>
                  </a:schemeClr>
                </a:solidFill>
              </a:rPr>
              <a:t>Springer</a:t>
            </a:r>
            <a:r>
              <a:rPr lang="ru-RU" sz="2600" smtClean="0">
                <a:solidFill>
                  <a:schemeClr val="accent1">
                    <a:lumMod val="50000"/>
                  </a:schemeClr>
                </a:solidFill>
              </a:rPr>
              <a:t>  (только для клиентов МАИК «Наука/Интерпериодика») </a:t>
            </a:r>
          </a:p>
          <a:p>
            <a:pPr defTabSz="360000"/>
            <a:r>
              <a:rPr lang="en-US" sz="2600">
                <a:solidFill>
                  <a:schemeClr val="accent1">
                    <a:lumMod val="50000"/>
                  </a:schemeClr>
                </a:solidFill>
              </a:rPr>
              <a:t>Emerald </a:t>
            </a:r>
            <a:r>
              <a:rPr lang="en-US" sz="2600" smtClean="0">
                <a:solidFill>
                  <a:schemeClr val="accent1">
                    <a:lumMod val="50000"/>
                  </a:schemeClr>
                </a:solidFill>
              </a:rPr>
              <a:t>Publishing</a:t>
            </a:r>
            <a:endParaRPr lang="ru-RU" sz="2600">
              <a:solidFill>
                <a:schemeClr val="accent1">
                  <a:lumMod val="50000"/>
                </a:schemeClr>
              </a:solidFill>
            </a:endParaRPr>
          </a:p>
          <a:p>
            <a:pPr defTabSz="360000"/>
            <a:r>
              <a:rPr lang="en-US" sz="2600" smtClean="0">
                <a:solidFill>
                  <a:schemeClr val="accent1">
                    <a:lumMod val="50000"/>
                  </a:schemeClr>
                </a:solidFill>
              </a:rPr>
              <a:t>SAGE Publications</a:t>
            </a:r>
            <a:r>
              <a:rPr lang="ru-RU" sz="260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defTabSz="360000"/>
            <a:r>
              <a:rPr lang="en-US" sz="2600" smtClean="0">
                <a:solidFill>
                  <a:schemeClr val="accent1">
                    <a:lumMod val="50000"/>
                  </a:schemeClr>
                </a:solidFill>
              </a:rPr>
              <a:t>Atlantis Press</a:t>
            </a:r>
            <a:endParaRPr lang="ru-RU" sz="260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defTabSz="360000">
              <a:lnSpc>
                <a:spcPct val="200000"/>
              </a:lnSpc>
              <a:buNone/>
            </a:pPr>
            <a:r>
              <a:rPr lang="ru-RU" sz="2600" b="1" smtClean="0">
                <a:solidFill>
                  <a:schemeClr val="accent1">
                    <a:lumMod val="50000"/>
                  </a:schemeClr>
                </a:solidFill>
              </a:rPr>
              <a:t>Альтернативные </a:t>
            </a:r>
            <a:r>
              <a:rPr lang="ru-RU" sz="2600" b="1" smtClean="0">
                <a:solidFill>
                  <a:schemeClr val="accent1">
                    <a:lumMod val="50000"/>
                  </a:schemeClr>
                </a:solidFill>
              </a:rPr>
              <a:t>возможности</a:t>
            </a:r>
            <a:endParaRPr lang="ru-RU" sz="2600" b="1">
              <a:solidFill>
                <a:schemeClr val="accent1">
                  <a:lumMod val="50000"/>
                </a:schemeClr>
              </a:solidFill>
            </a:endParaRPr>
          </a:p>
          <a:p>
            <a:pPr defTabSz="360000"/>
            <a:r>
              <a:rPr lang="en-US" sz="2600">
                <a:solidFill>
                  <a:schemeClr val="accent1">
                    <a:lumMod val="50000"/>
                  </a:schemeClr>
                </a:solidFill>
              </a:rPr>
              <a:t>Open Journal Systems </a:t>
            </a:r>
            <a:r>
              <a:rPr lang="ru-RU" sz="260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sz="2600" smtClean="0">
                <a:solidFill>
                  <a:schemeClr val="accent1">
                    <a:lumMod val="50000"/>
                  </a:schemeClr>
                </a:solidFill>
              </a:rPr>
              <a:t>OJS</a:t>
            </a:r>
            <a:r>
              <a:rPr lang="ru-RU" sz="2600" smtClean="0">
                <a:solidFill>
                  <a:schemeClr val="accent1">
                    <a:lumMod val="50000"/>
                  </a:schemeClr>
                </a:solidFill>
              </a:rPr>
              <a:t>) — открытое </a:t>
            </a:r>
            <a:r>
              <a:rPr lang="ru-RU" sz="2600">
                <a:solidFill>
                  <a:schemeClr val="accent1">
                    <a:lumMod val="50000"/>
                  </a:schemeClr>
                </a:solidFill>
              </a:rPr>
              <a:t>программное </a:t>
            </a:r>
            <a:r>
              <a:rPr lang="ru-RU" sz="2600" smtClean="0">
                <a:solidFill>
                  <a:schemeClr val="accent1">
                    <a:lumMod val="50000"/>
                  </a:schemeClr>
                </a:solidFill>
              </a:rPr>
              <a:t>обеспечение</a:t>
            </a:r>
          </a:p>
          <a:p>
            <a:pPr defTabSz="360000"/>
            <a:r>
              <a:rPr lang="ru-RU" sz="2400">
                <a:solidFill>
                  <a:schemeClr val="accent1">
                    <a:lumMod val="50000"/>
                  </a:schemeClr>
                </a:solidFill>
              </a:rPr>
              <a:t>Платформа </a:t>
            </a:r>
            <a:r>
              <a:rPr lang="en-US" sz="2400" b="1">
                <a:solidFill>
                  <a:schemeClr val="accent1">
                    <a:lumMod val="50000"/>
                  </a:schemeClr>
                </a:solidFill>
              </a:rPr>
              <a:t>ARPHA</a:t>
            </a:r>
            <a:r>
              <a:rPr lang="en-US" sz="240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sz="2400">
                <a:solidFill>
                  <a:schemeClr val="accent1">
                    <a:lumMod val="50000"/>
                  </a:schemeClr>
                </a:solidFill>
              </a:rPr>
              <a:t>Pensoft</a:t>
            </a:r>
            <a:r>
              <a:rPr lang="ru-RU" sz="240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400">
                <a:solidFill>
                  <a:schemeClr val="accent1">
                    <a:lumMod val="50000"/>
                  </a:schemeClr>
                </a:solidFill>
              </a:rPr>
              <a:t>Publishers</a:t>
            </a:r>
            <a:r>
              <a:rPr lang="ru-RU" sz="240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marL="0" indent="0" defTabSz="360000">
              <a:buNone/>
            </a:pPr>
            <a:endParaRPr lang="ru-RU" sz="24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693400" cy="1700808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ru-RU" sz="3000">
                <a:solidFill>
                  <a:schemeClr val="bg1"/>
                </a:solidFill>
              </a:rPr>
              <a:t>Потенциально возможные иностранные платформы </a:t>
            </a:r>
            <a:br>
              <a:rPr lang="ru-RU" sz="3000">
                <a:solidFill>
                  <a:schemeClr val="bg1"/>
                </a:solidFill>
              </a:rPr>
            </a:br>
            <a:r>
              <a:rPr lang="ru-RU" sz="3000">
                <a:solidFill>
                  <a:schemeClr val="bg1"/>
                </a:solidFill>
              </a:rPr>
              <a:t>для размещения российских научных журналов </a:t>
            </a:r>
            <a:br>
              <a:rPr lang="ru-RU" sz="3000">
                <a:solidFill>
                  <a:schemeClr val="bg1"/>
                </a:solidFill>
              </a:rPr>
            </a:br>
            <a:r>
              <a:rPr lang="ru-RU" sz="3000">
                <a:solidFill>
                  <a:schemeClr val="bg1"/>
                </a:solidFill>
              </a:rPr>
              <a:t>(опыт </a:t>
            </a:r>
            <a:r>
              <a:rPr lang="ru-RU" sz="3000" err="1">
                <a:solidFill>
                  <a:schemeClr val="bg1"/>
                </a:solidFill>
              </a:rPr>
              <a:t>RuJE</a:t>
            </a:r>
            <a:r>
              <a:rPr lang="ru-RU" sz="300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8446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172" y="1052736"/>
            <a:ext cx="9865096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b="1" smtClean="0">
                <a:solidFill>
                  <a:schemeClr val="accent1">
                    <a:lumMod val="50000"/>
                  </a:schemeClr>
                </a:solidFill>
              </a:rPr>
              <a:t>1. Макет журнала должен соответствовать требованиям издательства</a:t>
            </a:r>
          </a:p>
          <a:p>
            <a:r>
              <a:rPr lang="ru-RU" sz="2200" smtClean="0">
                <a:solidFill>
                  <a:schemeClr val="accent1">
                    <a:lumMod val="50000"/>
                  </a:schemeClr>
                </a:solidFill>
              </a:rPr>
              <a:t>Требования к оформлению обложки (от изменения цвета до полной замены)</a:t>
            </a:r>
          </a:p>
          <a:p>
            <a:r>
              <a:rPr lang="ru-RU" sz="2200" smtClean="0">
                <a:solidFill>
                  <a:schemeClr val="accent1">
                    <a:lumMod val="50000"/>
                  </a:schemeClr>
                </a:solidFill>
              </a:rPr>
              <a:t>Требования к макету статьи (выбор из шаблонов </a:t>
            </a:r>
            <a:r>
              <a:rPr lang="ru-RU" sz="2200" smtClean="0">
                <a:solidFill>
                  <a:schemeClr val="accent1">
                    <a:lumMod val="50000"/>
                  </a:schemeClr>
                </a:solidFill>
              </a:rPr>
              <a:t>издательства или 1 шаблон)</a:t>
            </a:r>
            <a:endParaRPr lang="ru-RU" sz="220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lnSpc>
                <a:spcPct val="200000"/>
              </a:lnSpc>
              <a:buNone/>
            </a:pPr>
            <a:r>
              <a:rPr lang="ru-RU" sz="2200" b="1" smtClean="0">
                <a:solidFill>
                  <a:schemeClr val="accent1">
                    <a:lumMod val="50000"/>
                  </a:schemeClr>
                </a:solidFill>
              </a:rPr>
              <a:t>2. Структура статьи может измениться:</a:t>
            </a:r>
          </a:p>
          <a:p>
            <a:r>
              <a:rPr lang="ru-RU" sz="2200" smtClean="0">
                <a:solidFill>
                  <a:schemeClr val="accent1">
                    <a:lumMod val="50000"/>
                  </a:schemeClr>
                </a:solidFill>
              </a:rPr>
              <a:t>Требования к </a:t>
            </a:r>
            <a:r>
              <a:rPr lang="ru-RU" sz="2200" smtClean="0">
                <a:solidFill>
                  <a:schemeClr val="accent1">
                    <a:lumMod val="50000"/>
                  </a:schemeClr>
                </a:solidFill>
              </a:rPr>
              <a:t>построению статьи и </a:t>
            </a:r>
            <a:r>
              <a:rPr lang="ru-RU" sz="2200" smtClean="0">
                <a:solidFill>
                  <a:schemeClr val="accent1">
                    <a:lumMod val="50000"/>
                  </a:schemeClr>
                </a:solidFill>
              </a:rPr>
              <a:t>аннотации (например, </a:t>
            </a:r>
            <a:r>
              <a:rPr lang="ru-RU" sz="2200" smtClean="0">
                <a:solidFill>
                  <a:schemeClr val="accent1">
                    <a:lumMod val="50000"/>
                  </a:schemeClr>
                </a:solidFill>
              </a:rPr>
              <a:t>аннотация </a:t>
            </a:r>
            <a:br>
              <a:rPr lang="ru-RU" sz="220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200" smtClean="0">
                <a:solidFill>
                  <a:schemeClr val="accent1">
                    <a:lumMod val="50000"/>
                  </a:schemeClr>
                </a:solidFill>
              </a:rPr>
              <a:t>с делением  на разделы — </a:t>
            </a:r>
            <a:r>
              <a:rPr lang="en-US" sz="2200" smtClean="0">
                <a:solidFill>
                  <a:schemeClr val="accent1">
                    <a:lumMod val="50000"/>
                  </a:schemeClr>
                </a:solidFill>
              </a:rPr>
              <a:t>Emerald)</a:t>
            </a:r>
            <a:endParaRPr lang="ru-RU" sz="220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200" smtClean="0">
                <a:solidFill>
                  <a:schemeClr val="accent1">
                    <a:lumMod val="50000"/>
                  </a:schemeClr>
                </a:solidFill>
              </a:rPr>
              <a:t>Требования к стилю списков литературы (определенный стиль или выбор </a:t>
            </a:r>
            <a:br>
              <a:rPr lang="ru-RU" sz="220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200" smtClean="0">
                <a:solidFill>
                  <a:schemeClr val="accent1">
                    <a:lumMod val="50000"/>
                  </a:schemeClr>
                </a:solidFill>
              </a:rPr>
              <a:t>из нескольких предложенных)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ru-RU" sz="2200" b="1" smtClean="0">
                <a:solidFill>
                  <a:schemeClr val="accent1">
                    <a:lumMod val="50000"/>
                  </a:schemeClr>
                </a:solidFill>
              </a:rPr>
              <a:t>3. Процесс публикации готовой статьи может быть долгим </a:t>
            </a:r>
            <a:endParaRPr lang="ru-RU" sz="220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200" smtClean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en-US" sz="2200" smtClean="0">
                <a:solidFill>
                  <a:schemeClr val="accent1">
                    <a:lumMod val="50000"/>
                  </a:schemeClr>
                </a:solidFill>
              </a:rPr>
              <a:t>Elsevier</a:t>
            </a:r>
            <a:r>
              <a:rPr lang="ru-RU" sz="2200" smtClean="0">
                <a:solidFill>
                  <a:schemeClr val="accent1">
                    <a:lumMod val="50000"/>
                  </a:schemeClr>
                </a:solidFill>
              </a:rPr>
              <a:t> — 1 месяц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ru-RU" sz="2200" b="1" smtClean="0">
                <a:solidFill>
                  <a:schemeClr val="accent1">
                    <a:lumMod val="50000"/>
                  </a:schemeClr>
                </a:solidFill>
              </a:rPr>
              <a:t>4. Зависимость от политики издательства</a:t>
            </a:r>
            <a:endParaRPr lang="ru-RU" sz="22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693400" cy="764704"/>
          </a:xfrm>
          <a:solidFill>
            <a:schemeClr val="accent1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ru-RU" sz="3000" smtClean="0">
                <a:solidFill>
                  <a:schemeClr val="bg1"/>
                </a:solidFill>
              </a:rPr>
              <a:t>Новое издательство — новые требования и стандарты</a:t>
            </a:r>
            <a:endParaRPr lang="ru-RU" sz="3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3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-1"/>
            <a:ext cx="10693400" cy="75780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mtClean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ru-RU" sz="3200" b="1" err="1" smtClean="0">
                <a:solidFill>
                  <a:schemeClr val="accent1">
                    <a:lumMod val="50000"/>
                  </a:schemeClr>
                </a:solidFill>
              </a:rPr>
              <a:t>айт</a:t>
            </a:r>
            <a:r>
              <a:rPr lang="ru-RU" sz="3200" b="1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b="1" err="1">
                <a:solidFill>
                  <a:schemeClr val="accent1">
                    <a:lumMod val="50000"/>
                  </a:schemeClr>
                </a:solidFill>
              </a:rPr>
              <a:t>RuJE</a:t>
            </a:r>
            <a:r>
              <a:rPr lang="ru-RU" sz="3200" b="1">
                <a:solidFill>
                  <a:schemeClr val="accent1">
                    <a:lumMod val="50000"/>
                  </a:schemeClr>
                </a:solidFill>
              </a:rPr>
              <a:t> на </a:t>
            </a:r>
            <a:r>
              <a:rPr lang="ru-RU" sz="3200" b="1" smtClean="0">
                <a:solidFill>
                  <a:schemeClr val="accent1">
                    <a:lumMod val="50000"/>
                  </a:schemeClr>
                </a:solidFill>
              </a:rPr>
              <a:t>ARPHA</a:t>
            </a:r>
            <a:endParaRPr lang="ru-RU" sz="3200" b="1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8" t="7972" r="7334" b="11467"/>
          <a:stretch/>
        </p:blipFill>
        <p:spPr bwMode="auto">
          <a:xfrm>
            <a:off x="0" y="764704"/>
            <a:ext cx="10693400" cy="609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191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-1"/>
            <a:ext cx="10693400" cy="75780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>
                <a:solidFill>
                  <a:schemeClr val="accent1">
                    <a:lumMod val="50000"/>
                  </a:schemeClr>
                </a:solidFill>
              </a:rPr>
              <a:t>Статья </a:t>
            </a:r>
            <a:r>
              <a:rPr lang="ru-RU" sz="3200" b="1" err="1">
                <a:solidFill>
                  <a:schemeClr val="accent1">
                    <a:lumMod val="50000"/>
                  </a:schemeClr>
                </a:solidFill>
              </a:rPr>
              <a:t>RuJE</a:t>
            </a:r>
            <a:r>
              <a:rPr lang="ru-RU" sz="3200" b="1">
                <a:solidFill>
                  <a:schemeClr val="accent1">
                    <a:lumMod val="50000"/>
                  </a:schemeClr>
                </a:solidFill>
              </a:rPr>
              <a:t> на </a:t>
            </a:r>
            <a:r>
              <a:rPr lang="ru-RU" sz="3200" b="1" smtClean="0">
                <a:solidFill>
                  <a:schemeClr val="accent1">
                    <a:lumMod val="50000"/>
                  </a:schemeClr>
                </a:solidFill>
              </a:rPr>
              <a:t>ARPHA</a:t>
            </a:r>
            <a:endParaRPr lang="ru-RU" sz="3200" b="1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0" t="7661" r="12082" b="20731"/>
          <a:stretch/>
        </p:blipFill>
        <p:spPr bwMode="auto">
          <a:xfrm>
            <a:off x="0" y="757808"/>
            <a:ext cx="10693400" cy="6100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266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-1"/>
            <a:ext cx="10693400" cy="75780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>
                <a:solidFill>
                  <a:schemeClr val="accent1">
                    <a:lumMod val="50000"/>
                  </a:schemeClr>
                </a:solidFill>
              </a:rPr>
              <a:t>Статья </a:t>
            </a:r>
            <a:r>
              <a:rPr lang="ru-RU" sz="3200" err="1">
                <a:solidFill>
                  <a:schemeClr val="accent1">
                    <a:lumMod val="50000"/>
                  </a:schemeClr>
                </a:solidFill>
              </a:rPr>
              <a:t>RuJE</a:t>
            </a:r>
            <a:r>
              <a:rPr lang="ru-RU" sz="3200">
                <a:solidFill>
                  <a:schemeClr val="accent1">
                    <a:lumMod val="50000"/>
                  </a:schemeClr>
                </a:solidFill>
              </a:rPr>
              <a:t> на ARPHA: </a:t>
            </a:r>
            <a:r>
              <a:rPr lang="ru-RU" sz="3200" b="1">
                <a:solidFill>
                  <a:schemeClr val="accent1">
                    <a:lumMod val="50000"/>
                  </a:schemeClr>
                </a:solidFill>
              </a:rPr>
              <a:t>информация </a:t>
            </a:r>
            <a:r>
              <a:rPr lang="ru-RU" sz="3200" b="1" smtClean="0">
                <a:solidFill>
                  <a:schemeClr val="accent1">
                    <a:lumMod val="50000"/>
                  </a:schemeClr>
                </a:solidFill>
              </a:rPr>
              <a:t>о статье</a:t>
            </a:r>
            <a:endParaRPr lang="ru-RU" sz="3200" b="1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5" t="7833" r="18454" b="32340"/>
          <a:stretch/>
        </p:blipFill>
        <p:spPr bwMode="auto">
          <a:xfrm>
            <a:off x="0" y="757808"/>
            <a:ext cx="10693400" cy="6100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196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1730</TotalTime>
  <Words>602</Words>
  <Application>Microsoft Office PowerPoint</Application>
  <PresentationFormat>Произвольный</PresentationFormat>
  <Paragraphs>105</Paragraphs>
  <Slides>20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Российский научный журнал  на международной  издательской платформе:  опыт перехода</vt:lpstr>
      <vt:lpstr>Презентация PowerPoint</vt:lpstr>
      <vt:lpstr>Преимущества международной издательской платформы  для выхода на зарубежную аудиторию</vt:lpstr>
      <vt:lpstr>RuJE на ScienceDirect</vt:lpstr>
      <vt:lpstr>Потенциально возможные иностранные платформы  для размещения российских научных журналов  (опыт RuJE)</vt:lpstr>
      <vt:lpstr>Новое издательство — новые требования и стандарты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Статья RuJE на ARPHA: метрики</vt:lpstr>
      <vt:lpstr>Метрики статьи RuJE на ARPHA: Altmetric</vt:lpstr>
      <vt:lpstr>Метрики статьи RuJE на ARPHA: Altmetric</vt:lpstr>
      <vt:lpstr>  PR кампания: новостные сайты</vt:lpstr>
      <vt:lpstr>PR кампания: социальные сети</vt:lpstr>
      <vt:lpstr>Что дальше? </vt:lpstr>
      <vt:lpstr>Email: rujec@rujec.org             Web: rujec.org                  @RuJEconomics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103</cp:revision>
  <dcterms:created xsi:type="dcterms:W3CDTF">2018-04-22T01:43:19Z</dcterms:created>
  <dcterms:modified xsi:type="dcterms:W3CDTF">2018-04-25T23:16:30Z</dcterms:modified>
</cp:coreProperties>
</file>