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1" r:id="rId2"/>
    <p:sldId id="312" r:id="rId3"/>
    <p:sldId id="314" r:id="rId4"/>
    <p:sldId id="313" r:id="rId5"/>
    <p:sldId id="315" r:id="rId6"/>
    <p:sldId id="316" r:id="rId7"/>
    <p:sldId id="354" r:id="rId8"/>
    <p:sldId id="317" r:id="rId9"/>
    <p:sldId id="318" r:id="rId10"/>
    <p:sldId id="322" r:id="rId11"/>
    <p:sldId id="323" r:id="rId12"/>
    <p:sldId id="326" r:id="rId13"/>
    <p:sldId id="327" r:id="rId14"/>
    <p:sldId id="328" r:id="rId15"/>
    <p:sldId id="331" r:id="rId16"/>
    <p:sldId id="329" r:id="rId17"/>
    <p:sldId id="333" r:id="rId18"/>
    <p:sldId id="335" r:id="rId19"/>
    <p:sldId id="336" r:id="rId20"/>
    <p:sldId id="337" r:id="rId21"/>
    <p:sldId id="355" r:id="rId22"/>
    <p:sldId id="338" r:id="rId23"/>
    <p:sldId id="348" r:id="rId24"/>
    <p:sldId id="349" r:id="rId25"/>
    <p:sldId id="352" r:id="rId26"/>
    <p:sldId id="35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7FF"/>
    <a:srgbClr val="FF00FF"/>
    <a:srgbClr val="666666"/>
    <a:srgbClr val="000000"/>
    <a:srgbClr val="E4E4E4"/>
    <a:srgbClr val="1AC604"/>
    <a:srgbClr val="959595"/>
    <a:srgbClr val="FF8001"/>
    <a:srgbClr val="4345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1" autoAdjust="0"/>
    <p:restoredTop sz="50000" autoAdjust="0"/>
  </p:normalViewPr>
  <p:slideViewPr>
    <p:cSldViewPr snapToGrid="0" snapToObjects="1">
      <p:cViewPr varScale="1">
        <p:scale>
          <a:sx n="87" d="100"/>
          <a:sy n="87" d="100"/>
        </p:scale>
        <p:origin x="-560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88AD3-8CE9-4932-AB6D-467B106AFD6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CDEAA-1282-4B1D-9483-56CA5FAFA9AE}">
      <dgm:prSet phldrT="[Text]"/>
      <dgm:spPr>
        <a:solidFill>
          <a:srgbClr val="6817FF"/>
        </a:solidFill>
      </dgm:spPr>
      <dgm:t>
        <a:bodyPr/>
        <a:lstStyle/>
        <a:p>
          <a:r>
            <a:rPr lang="ru-RU" b="0" dirty="0" smtClean="0"/>
            <a:t>Поток рукописей</a:t>
          </a:r>
          <a:endParaRPr lang="en-US" b="0" dirty="0"/>
        </a:p>
      </dgm:t>
    </dgm:pt>
    <dgm:pt modelId="{E39F2E8E-EDDE-4D75-B6D5-58B9EEC3E6C4}" type="parTrans" cxnId="{866E4227-E740-4824-BA82-0D266CA33104}">
      <dgm:prSet/>
      <dgm:spPr/>
      <dgm:t>
        <a:bodyPr/>
        <a:lstStyle/>
        <a:p>
          <a:endParaRPr lang="en-US"/>
        </a:p>
      </dgm:t>
    </dgm:pt>
    <dgm:pt modelId="{0249F24B-82E9-4646-8D40-963FFB1D863B}" type="sibTrans" cxnId="{866E4227-E740-4824-BA82-0D266CA33104}">
      <dgm:prSet/>
      <dgm:spPr>
        <a:solidFill>
          <a:srgbClr val="000000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- % отказа</a:t>
          </a:r>
          <a:endParaRPr lang="en-US" dirty="0">
            <a:solidFill>
              <a:schemeClr val="bg1"/>
            </a:solidFill>
          </a:endParaRPr>
        </a:p>
      </dgm:t>
    </dgm:pt>
    <dgm:pt modelId="{5B523234-129D-4703-81C7-EEC90502A447}">
      <dgm:prSet phldrT="[Text]"/>
      <dgm:spPr>
        <a:solidFill>
          <a:srgbClr val="6817FF"/>
        </a:solidFill>
      </dgm:spPr>
      <dgm:t>
        <a:bodyPr/>
        <a:lstStyle/>
        <a:p>
          <a:r>
            <a:rPr lang="ru-RU" b="0" dirty="0" smtClean="0"/>
            <a:t>Документы на рецензировании</a:t>
          </a:r>
          <a:endParaRPr lang="en-US" b="0" dirty="0"/>
        </a:p>
      </dgm:t>
    </dgm:pt>
    <dgm:pt modelId="{AD378D89-E0C3-4F49-9287-EEB73F0DFDCA}" type="parTrans" cxnId="{8EF7D195-E4C2-481D-B489-AEA755B428D2}">
      <dgm:prSet/>
      <dgm:spPr/>
      <dgm:t>
        <a:bodyPr/>
        <a:lstStyle/>
        <a:p>
          <a:endParaRPr lang="en-US"/>
        </a:p>
      </dgm:t>
    </dgm:pt>
    <dgm:pt modelId="{23071BE2-BCA2-4DA7-899C-7B2F73DCBD3E}" type="sibTrans" cxnId="{8EF7D195-E4C2-481D-B489-AEA755B428D2}">
      <dgm:prSet/>
      <dgm:spPr>
        <a:solidFill>
          <a:srgbClr val="000000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- % не прошедших рецензирование</a:t>
          </a:r>
          <a:endParaRPr lang="en-US" dirty="0">
            <a:solidFill>
              <a:schemeClr val="bg1"/>
            </a:solidFill>
          </a:endParaRPr>
        </a:p>
      </dgm:t>
    </dgm:pt>
    <dgm:pt modelId="{6765246C-95B1-4BEC-9E96-0067197216B8}">
      <dgm:prSet phldrT="[Text]"/>
      <dgm:spPr>
        <a:solidFill>
          <a:srgbClr val="6817FF"/>
        </a:solidFill>
      </dgm:spPr>
      <dgm:t>
        <a:bodyPr/>
        <a:lstStyle/>
        <a:p>
          <a:r>
            <a:rPr lang="ru-RU" b="1" dirty="0" smtClean="0"/>
            <a:t>Публикации</a:t>
          </a:r>
          <a:endParaRPr lang="en-US" b="1" dirty="0"/>
        </a:p>
      </dgm:t>
    </dgm:pt>
    <dgm:pt modelId="{DEE2B7A8-4CFF-46D7-BAB1-1C44227EB321}" type="parTrans" cxnId="{A6F6CE55-276E-42C1-A2C4-DD0096CABC20}">
      <dgm:prSet/>
      <dgm:spPr/>
      <dgm:t>
        <a:bodyPr/>
        <a:lstStyle/>
        <a:p>
          <a:endParaRPr lang="en-US"/>
        </a:p>
      </dgm:t>
    </dgm:pt>
    <dgm:pt modelId="{37325F08-D02A-40B0-8CB3-75A386C10786}" type="sibTrans" cxnId="{A6F6CE55-276E-42C1-A2C4-DD0096CABC20}">
      <dgm:prSet/>
      <dgm:spPr/>
      <dgm:t>
        <a:bodyPr/>
        <a:lstStyle/>
        <a:p>
          <a:endParaRPr lang="en-US"/>
        </a:p>
      </dgm:t>
    </dgm:pt>
    <dgm:pt modelId="{887E2206-FCB3-4F56-A4B4-F916F87F7186}" type="pres">
      <dgm:prSet presAssocID="{68C88AD3-8CE9-4932-AB6D-467B106AFD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22330-FC56-4B24-9B58-DFA7EB4C88D5}" type="pres">
      <dgm:prSet presAssocID="{68C88AD3-8CE9-4932-AB6D-467B106AFD6C}" presName="dummyMaxCanvas" presStyleCnt="0">
        <dgm:presLayoutVars/>
      </dgm:prSet>
      <dgm:spPr/>
    </dgm:pt>
    <dgm:pt modelId="{D6A55DAB-05A9-4F95-8BDC-DD3D94FB64A7}" type="pres">
      <dgm:prSet presAssocID="{68C88AD3-8CE9-4932-AB6D-467B106AFD6C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0059A-EB53-4796-81DE-C157868B6C8D}" type="pres">
      <dgm:prSet presAssocID="{68C88AD3-8CE9-4932-AB6D-467B106AFD6C}" presName="ThreeNodes_2" presStyleLbl="node1" presStyleIdx="1" presStyleCnt="3" custScaleX="85044" custLinFactNeighborX="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4D983-A999-438A-8060-24677A880C92}" type="pres">
      <dgm:prSet presAssocID="{68C88AD3-8CE9-4932-AB6D-467B106AFD6C}" presName="ThreeNodes_3" presStyleLbl="node1" presStyleIdx="2" presStyleCnt="3" custScaleX="74456" custLinFactNeighborX="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721B8-FE01-42E0-B857-74343FA990D2}" type="pres">
      <dgm:prSet presAssocID="{68C88AD3-8CE9-4932-AB6D-467B106AFD6C}" presName="ThreeConn_1-2" presStyleLbl="fgAccFollowNode1" presStyleIdx="0" presStyleCnt="2" custScaleX="293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DD517-0683-4BBA-9F21-E7DD1FDE5CD7}" type="pres">
      <dgm:prSet presAssocID="{68C88AD3-8CE9-4932-AB6D-467B106AFD6C}" presName="ThreeConn_2-3" presStyleLbl="fgAccFollowNode1" presStyleIdx="1" presStyleCnt="2" custScaleX="346637" custLinFactNeighborX="-59653" custLinFactNeighborY="10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F3713-4700-4A41-BBCB-209EFA3B2C8A}" type="pres">
      <dgm:prSet presAssocID="{68C88AD3-8CE9-4932-AB6D-467B106AFD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3BAA3-D3EA-4810-B16A-3643D6375167}" type="pres">
      <dgm:prSet presAssocID="{68C88AD3-8CE9-4932-AB6D-467B106AFD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88934-6360-4047-8111-E0A2C71DF94C}" type="pres">
      <dgm:prSet presAssocID="{68C88AD3-8CE9-4932-AB6D-467B106AFD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75A9B8-3D38-4B48-B552-49103CF95D44}" type="presOf" srcId="{31DCDEAA-1282-4B1D-9483-56CA5FAFA9AE}" destId="{EE0F3713-4700-4A41-BBCB-209EFA3B2C8A}" srcOrd="1" destOrd="0" presId="urn:microsoft.com/office/officeart/2005/8/layout/vProcess5"/>
    <dgm:cxn modelId="{9F6BE413-08A1-4FAA-8732-56C6719873FB}" type="presOf" srcId="{31DCDEAA-1282-4B1D-9483-56CA5FAFA9AE}" destId="{D6A55DAB-05A9-4F95-8BDC-DD3D94FB64A7}" srcOrd="0" destOrd="0" presId="urn:microsoft.com/office/officeart/2005/8/layout/vProcess5"/>
    <dgm:cxn modelId="{8EF7D195-E4C2-481D-B489-AEA755B428D2}" srcId="{68C88AD3-8CE9-4932-AB6D-467B106AFD6C}" destId="{5B523234-129D-4703-81C7-EEC90502A447}" srcOrd="1" destOrd="0" parTransId="{AD378D89-E0C3-4F49-9287-EEB73F0DFDCA}" sibTransId="{23071BE2-BCA2-4DA7-899C-7B2F73DCBD3E}"/>
    <dgm:cxn modelId="{C7EE4BCA-A709-465E-A7FB-02CFD0C8355C}" type="presOf" srcId="{6765246C-95B1-4BEC-9E96-0067197216B8}" destId="{42C88934-6360-4047-8111-E0A2C71DF94C}" srcOrd="1" destOrd="0" presId="urn:microsoft.com/office/officeart/2005/8/layout/vProcess5"/>
    <dgm:cxn modelId="{10156648-ADFC-497C-962F-869E226A8F43}" type="presOf" srcId="{5B523234-129D-4703-81C7-EEC90502A447}" destId="{1E93BAA3-D3EA-4810-B16A-3643D6375167}" srcOrd="1" destOrd="0" presId="urn:microsoft.com/office/officeart/2005/8/layout/vProcess5"/>
    <dgm:cxn modelId="{864C2218-FE9E-4F09-923B-5148D6277495}" type="presOf" srcId="{0249F24B-82E9-4646-8D40-963FFB1D863B}" destId="{87D721B8-FE01-42E0-B857-74343FA990D2}" srcOrd="0" destOrd="0" presId="urn:microsoft.com/office/officeart/2005/8/layout/vProcess5"/>
    <dgm:cxn modelId="{5944E006-1CB8-4F71-ACA4-B1C0A4C6DE6B}" type="presOf" srcId="{6765246C-95B1-4BEC-9E96-0067197216B8}" destId="{9104D983-A999-438A-8060-24677A880C92}" srcOrd="0" destOrd="0" presId="urn:microsoft.com/office/officeart/2005/8/layout/vProcess5"/>
    <dgm:cxn modelId="{866E4227-E740-4824-BA82-0D266CA33104}" srcId="{68C88AD3-8CE9-4932-AB6D-467B106AFD6C}" destId="{31DCDEAA-1282-4B1D-9483-56CA5FAFA9AE}" srcOrd="0" destOrd="0" parTransId="{E39F2E8E-EDDE-4D75-B6D5-58B9EEC3E6C4}" sibTransId="{0249F24B-82E9-4646-8D40-963FFB1D863B}"/>
    <dgm:cxn modelId="{A6F6CE55-276E-42C1-A2C4-DD0096CABC20}" srcId="{68C88AD3-8CE9-4932-AB6D-467B106AFD6C}" destId="{6765246C-95B1-4BEC-9E96-0067197216B8}" srcOrd="2" destOrd="0" parTransId="{DEE2B7A8-4CFF-46D7-BAB1-1C44227EB321}" sibTransId="{37325F08-D02A-40B0-8CB3-75A386C10786}"/>
    <dgm:cxn modelId="{D7161545-4FC0-408E-BB91-C0A3E184C2F5}" type="presOf" srcId="{5B523234-129D-4703-81C7-EEC90502A447}" destId="{A6B0059A-EB53-4796-81DE-C157868B6C8D}" srcOrd="0" destOrd="0" presId="urn:microsoft.com/office/officeart/2005/8/layout/vProcess5"/>
    <dgm:cxn modelId="{B18EE01C-3C19-4639-A2AB-BC4CF9F58DBC}" type="presOf" srcId="{23071BE2-BCA2-4DA7-899C-7B2F73DCBD3E}" destId="{AEEDD517-0683-4BBA-9F21-E7DD1FDE5CD7}" srcOrd="0" destOrd="0" presId="urn:microsoft.com/office/officeart/2005/8/layout/vProcess5"/>
    <dgm:cxn modelId="{7FFB5791-73A5-4492-AD74-4C6EB8507242}" type="presOf" srcId="{68C88AD3-8CE9-4932-AB6D-467B106AFD6C}" destId="{887E2206-FCB3-4F56-A4B4-F916F87F7186}" srcOrd="0" destOrd="0" presId="urn:microsoft.com/office/officeart/2005/8/layout/vProcess5"/>
    <dgm:cxn modelId="{EF3992A5-7F15-4534-8E21-76B8A80178B3}" type="presParOf" srcId="{887E2206-FCB3-4F56-A4B4-F916F87F7186}" destId="{F0222330-FC56-4B24-9B58-DFA7EB4C88D5}" srcOrd="0" destOrd="0" presId="urn:microsoft.com/office/officeart/2005/8/layout/vProcess5"/>
    <dgm:cxn modelId="{9C07385C-C54B-40F7-B74B-8F4014DD5F1F}" type="presParOf" srcId="{887E2206-FCB3-4F56-A4B4-F916F87F7186}" destId="{D6A55DAB-05A9-4F95-8BDC-DD3D94FB64A7}" srcOrd="1" destOrd="0" presId="urn:microsoft.com/office/officeart/2005/8/layout/vProcess5"/>
    <dgm:cxn modelId="{82BF3B0A-96D0-4A6C-85C2-19AC539C7983}" type="presParOf" srcId="{887E2206-FCB3-4F56-A4B4-F916F87F7186}" destId="{A6B0059A-EB53-4796-81DE-C157868B6C8D}" srcOrd="2" destOrd="0" presId="urn:microsoft.com/office/officeart/2005/8/layout/vProcess5"/>
    <dgm:cxn modelId="{7F61F106-4974-4AC4-8BB7-886B267B2920}" type="presParOf" srcId="{887E2206-FCB3-4F56-A4B4-F916F87F7186}" destId="{9104D983-A999-438A-8060-24677A880C92}" srcOrd="3" destOrd="0" presId="urn:microsoft.com/office/officeart/2005/8/layout/vProcess5"/>
    <dgm:cxn modelId="{744574E0-EEAF-4FE0-AFFB-E039066456A3}" type="presParOf" srcId="{887E2206-FCB3-4F56-A4B4-F916F87F7186}" destId="{87D721B8-FE01-42E0-B857-74343FA990D2}" srcOrd="4" destOrd="0" presId="urn:microsoft.com/office/officeart/2005/8/layout/vProcess5"/>
    <dgm:cxn modelId="{A3F6870D-B798-432F-A51C-296BF6478CC3}" type="presParOf" srcId="{887E2206-FCB3-4F56-A4B4-F916F87F7186}" destId="{AEEDD517-0683-4BBA-9F21-E7DD1FDE5CD7}" srcOrd="5" destOrd="0" presId="urn:microsoft.com/office/officeart/2005/8/layout/vProcess5"/>
    <dgm:cxn modelId="{7676380B-9182-41CE-9CBE-9B529D0AD881}" type="presParOf" srcId="{887E2206-FCB3-4F56-A4B4-F916F87F7186}" destId="{EE0F3713-4700-4A41-BBCB-209EFA3B2C8A}" srcOrd="6" destOrd="0" presId="urn:microsoft.com/office/officeart/2005/8/layout/vProcess5"/>
    <dgm:cxn modelId="{08B6DF99-59A6-4D03-A228-4236214F5672}" type="presParOf" srcId="{887E2206-FCB3-4F56-A4B4-F916F87F7186}" destId="{1E93BAA3-D3EA-4810-B16A-3643D6375167}" srcOrd="7" destOrd="0" presId="urn:microsoft.com/office/officeart/2005/8/layout/vProcess5"/>
    <dgm:cxn modelId="{24BFA203-F86D-4C1F-963E-1883CE10D3C7}" type="presParOf" srcId="{887E2206-FCB3-4F56-A4B4-F916F87F7186}" destId="{42C88934-6360-4047-8111-E0A2C71DF9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A55DAB-05A9-4F95-8BDC-DD3D94FB64A7}">
      <dsp:nvSpPr>
        <dsp:cNvPr id="0" name=""/>
        <dsp:cNvSpPr/>
      </dsp:nvSpPr>
      <dsp:spPr>
        <a:xfrm>
          <a:off x="-488636" y="0"/>
          <a:ext cx="6095996" cy="1219200"/>
        </a:xfrm>
        <a:prstGeom prst="roundRect">
          <a:avLst>
            <a:gd name="adj" fmla="val 10000"/>
          </a:avLst>
        </a:prstGeom>
        <a:solidFill>
          <a:srgbClr val="681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/>
            <a:t>Поток рукописей</a:t>
          </a:r>
          <a:endParaRPr lang="en-US" sz="3200" b="0" kern="1200" dirty="0"/>
        </a:p>
      </dsp:txBody>
      <dsp:txXfrm>
        <a:off x="-488636" y="0"/>
        <a:ext cx="4632240" cy="1219200"/>
      </dsp:txXfrm>
    </dsp:sp>
    <dsp:sp modelId="{A6B0059A-EB53-4796-81DE-C157868B6C8D}">
      <dsp:nvSpPr>
        <dsp:cNvPr id="0" name=""/>
        <dsp:cNvSpPr/>
      </dsp:nvSpPr>
      <dsp:spPr>
        <a:xfrm>
          <a:off x="1185850" y="1422399"/>
          <a:ext cx="4406639" cy="1219200"/>
        </a:xfrm>
        <a:prstGeom prst="roundRect">
          <a:avLst>
            <a:gd name="adj" fmla="val 10000"/>
          </a:avLst>
        </a:prstGeom>
        <a:solidFill>
          <a:srgbClr val="681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/>
            <a:t>Документы на рецензировании</a:t>
          </a:r>
          <a:endParaRPr lang="en-US" sz="3200" b="0" kern="1200" dirty="0"/>
        </a:p>
      </dsp:txBody>
      <dsp:txXfrm>
        <a:off x="1185850" y="1422399"/>
        <a:ext cx="3343862" cy="1219200"/>
      </dsp:txXfrm>
    </dsp:sp>
    <dsp:sp modelId="{9104D983-A999-438A-8060-24677A880C92}">
      <dsp:nvSpPr>
        <dsp:cNvPr id="0" name=""/>
        <dsp:cNvSpPr/>
      </dsp:nvSpPr>
      <dsp:spPr>
        <a:xfrm>
          <a:off x="1727096" y="2844799"/>
          <a:ext cx="3858012" cy="1219200"/>
        </a:xfrm>
        <a:prstGeom prst="roundRect">
          <a:avLst>
            <a:gd name="adj" fmla="val 10000"/>
          </a:avLst>
        </a:prstGeom>
        <a:solidFill>
          <a:srgbClr val="681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Публикации</a:t>
          </a:r>
          <a:endParaRPr lang="en-US" sz="3200" b="1" kern="1200" dirty="0"/>
        </a:p>
      </dsp:txBody>
      <dsp:txXfrm>
        <a:off x="1727096" y="2844799"/>
        <a:ext cx="2927550" cy="1219200"/>
      </dsp:txXfrm>
    </dsp:sp>
    <dsp:sp modelId="{87D721B8-FE01-42E0-B857-74343FA990D2}">
      <dsp:nvSpPr>
        <dsp:cNvPr id="0" name=""/>
        <dsp:cNvSpPr/>
      </dsp:nvSpPr>
      <dsp:spPr>
        <a:xfrm>
          <a:off x="3589055" y="924560"/>
          <a:ext cx="2329732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0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- % отказа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589055" y="924560"/>
        <a:ext cx="2329732" cy="792480"/>
      </dsp:txXfrm>
    </dsp:sp>
    <dsp:sp modelId="{AEEDD517-0683-4BBA-9F21-E7DD1FDE5CD7}">
      <dsp:nvSpPr>
        <dsp:cNvPr id="0" name=""/>
        <dsp:cNvSpPr/>
      </dsp:nvSpPr>
      <dsp:spPr>
        <a:xfrm>
          <a:off x="3364869" y="2419530"/>
          <a:ext cx="2747028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0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- % не прошедших рецензирование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364869" y="2419530"/>
        <a:ext cx="2747028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DAC5-DAAE-FB47-AB3D-841C8668DA04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5AA3-D93E-DF4A-B7F7-0DDA540E3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93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D445-6659-474A-8325-AED606E3ECAD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6A2B-D7AF-264F-A544-E504C8B3B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2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32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84995" name="Shape 3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hape 58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06499" name="Shape 5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35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86019" name="Shape 3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10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89091" name="Shape 1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36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87043" name="Shape 3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13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91139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39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93187" name="Shape 3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41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94211" name="Shape 4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41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95235" name="Shape 4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56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96259" name="Shape 5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51435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2" y="4387637"/>
            <a:ext cx="1500694" cy="679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4599785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1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76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2" y="4387637"/>
            <a:ext cx="1500694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4599785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4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69" y="385981"/>
            <a:ext cx="8102477" cy="32213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5" y="985068"/>
            <a:ext cx="3484397" cy="1414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Enter description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69" y="985068"/>
            <a:ext cx="4226309" cy="26475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+mj-lt"/>
                <a:cs typeface="Arial"/>
              </a:defRPr>
            </a:lvl1pPr>
          </a:lstStyle>
          <a:p>
            <a:r>
              <a:rPr lang="en-US" b="0" i="0" dirty="0" smtClean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3735239"/>
            <a:ext cx="457465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800" dirty="0">
              <a:latin typeface="+mj-lt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3735388"/>
            <a:ext cx="4242184" cy="2978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0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7739640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91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2" y="3894666"/>
            <a:ext cx="7004631" cy="908919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Presenter’s Name, Presenter’s Title  |  Presenter’s Phone number  |  </a:t>
            </a:r>
            <a:r>
              <a:rPr lang="en-GB" dirty="0" err="1" smtClean="0"/>
              <a:t>Email.address@clarivate.com</a:t>
            </a:r>
            <a:r>
              <a:rPr lang="en-GB" dirty="0" smtClean="0"/>
              <a:t>  |  </a:t>
            </a:r>
            <a:r>
              <a:rPr lang="en-GB" dirty="0" err="1" smtClean="0"/>
              <a:t>clarivate.com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746" y="1550096"/>
            <a:ext cx="2234550" cy="1011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332" y="1866222"/>
            <a:ext cx="1734458" cy="4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56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966942" y="0"/>
            <a:ext cx="4177058" cy="51435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600" b="0" i="0">
                <a:latin typeface="+mj-lt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913" y="4387606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51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" descr="light_blue_alt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852488"/>
            <a:ext cx="6965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120550" y="2826725"/>
            <a:ext cx="5038800" cy="5060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2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Droid Sans"/>
              <a:buNone/>
              <a:defRPr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120550" y="3213600"/>
            <a:ext cx="3475499" cy="43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"/>
          <p:cNvSpPr txBox="1">
            <a:spLocks noChangeArrowheads="1"/>
          </p:cNvSpPr>
          <p:nvPr/>
        </p:nvSpPr>
        <p:spPr bwMode="auto">
          <a:xfrm>
            <a:off x="0" y="4703763"/>
            <a:ext cx="9144000" cy="439737"/>
          </a:xfrm>
          <a:prstGeom prst="rect">
            <a:avLst/>
          </a:prstGeom>
          <a:solidFill>
            <a:srgbClr val="2B639B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defTabSz="914400"/>
            <a:endParaRPr lang="en-US"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Shape 1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0775" y="47259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700588"/>
            <a:ext cx="9794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900749"/>
            <a:ext cx="3994500" cy="4094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4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200" b="0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200" b="0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200" b="0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300" y="900749"/>
            <a:ext cx="3994500" cy="4094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4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200" b="0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200" b="0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200" b="0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oboto"/>
              <a:buNone/>
              <a:defRPr sz="1100" b="0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376925"/>
            <a:ext cx="8229600" cy="528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Font typeface="Roboto"/>
              <a:buNone/>
              <a:defRPr sz="20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bble 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8" descr="blue_white_shadow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563" y="857250"/>
            <a:ext cx="12573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49"/>
          <p:cNvSpPr txBox="1">
            <a:spLocks noChangeArrowheads="1"/>
          </p:cNvSpPr>
          <p:nvPr/>
        </p:nvSpPr>
        <p:spPr bwMode="auto">
          <a:xfrm>
            <a:off x="0" y="4703763"/>
            <a:ext cx="9144000" cy="439737"/>
          </a:xfrm>
          <a:prstGeom prst="rect">
            <a:avLst/>
          </a:prstGeom>
          <a:solidFill>
            <a:srgbClr val="2B639B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defTabSz="914400"/>
            <a:endParaRPr lang="en-US"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Shape 5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0775" y="47259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700588"/>
            <a:ext cx="9794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556125" y="690975"/>
            <a:ext cx="5951999" cy="9963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36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rgbClr val="2CA1D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 txBox="1">
            <a:spLocks noChangeArrowheads="1"/>
          </p:cNvSpPr>
          <p:nvPr/>
        </p:nvSpPr>
        <p:spPr bwMode="auto">
          <a:xfrm>
            <a:off x="0" y="4703763"/>
            <a:ext cx="9144000" cy="439737"/>
          </a:xfrm>
          <a:prstGeom prst="rect">
            <a:avLst/>
          </a:prstGeom>
          <a:solidFill>
            <a:srgbClr val="2B639B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defTabSz="914400"/>
            <a:endParaRPr lang="en-US"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Shape 3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0775" y="47259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4764088"/>
            <a:ext cx="8937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376925"/>
            <a:ext cx="8229600" cy="528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900300"/>
            <a:ext cx="8229600" cy="3489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11111"/>
              </a:buClr>
              <a:buSzPts val="1400"/>
              <a:buFont typeface="Roboto"/>
              <a:buNone/>
              <a:defRPr sz="14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2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2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2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1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1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1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1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Roboto"/>
              <a:buNone/>
              <a:defRPr sz="110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rv_lfcl_grhc_rgb_po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13167"/>
            <a:ext cx="9144000" cy="5143499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27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, no chrom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 txBox="1">
            <a:spLocks noChangeArrowheads="1"/>
          </p:cNvSpPr>
          <p:nvPr/>
        </p:nvSpPr>
        <p:spPr bwMode="auto">
          <a:xfrm>
            <a:off x="0" y="4703763"/>
            <a:ext cx="9144000" cy="439737"/>
          </a:xfrm>
          <a:prstGeom prst="rect">
            <a:avLst/>
          </a:prstGeom>
          <a:solidFill>
            <a:srgbClr val="2B639B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defTabSz="914400"/>
            <a:endParaRPr lang="en-US"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Shape 2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0775" y="47259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700588"/>
            <a:ext cx="9794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376925"/>
            <a:ext cx="8229600" cy="528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Font typeface="Roboto"/>
              <a:buNone/>
              <a:defRPr sz="20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eft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 txBox="1">
            <a:spLocks noChangeArrowheads="1"/>
          </p:cNvSpPr>
          <p:nvPr/>
        </p:nvSpPr>
        <p:spPr bwMode="auto">
          <a:xfrm>
            <a:off x="525463" y="4602163"/>
            <a:ext cx="167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defTabSz="914400">
              <a:buClr>
                <a:srgbClr val="000000"/>
              </a:buClr>
              <a:buFont typeface="Arial" pitchFamily="34" charset="0"/>
              <a:buNone/>
            </a:pPr>
            <a:endParaRPr lang="en-US" sz="8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Shape 33"/>
          <p:cNvSpPr txBox="1">
            <a:spLocks noChangeArrowheads="1"/>
          </p:cNvSpPr>
          <p:nvPr/>
        </p:nvSpPr>
        <p:spPr bwMode="auto">
          <a:xfrm>
            <a:off x="0" y="4703763"/>
            <a:ext cx="9144000" cy="439737"/>
          </a:xfrm>
          <a:prstGeom prst="rect">
            <a:avLst/>
          </a:prstGeom>
          <a:solidFill>
            <a:srgbClr val="2B639B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defTabSz="914400"/>
            <a:endParaRPr lang="en-US"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Shape 3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0775" y="47259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700588"/>
            <a:ext cx="9794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900300"/>
            <a:ext cx="3892500" cy="3489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11111"/>
              </a:buClr>
              <a:buFont typeface="Roboto"/>
              <a:buNone/>
              <a:defRPr sz="14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2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1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1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1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1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Font typeface="Roboto"/>
              <a:buNone/>
              <a:defRPr sz="11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76925"/>
            <a:ext cx="8229600" cy="528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Font typeface="Roboto"/>
              <a:buNone/>
              <a:defRPr sz="2000" b="1" i="0" u="none" strike="noStrike" cap="none">
                <a:solidFill>
                  <a:srgbClr val="33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 descr="stock-photo-light-mosaic-7078449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66942" y="-1"/>
            <a:ext cx="4187618" cy="5156503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0" name="Rectangle 10"/>
          <p:cNvSpPr/>
          <p:nvPr userDrawn="1"/>
        </p:nvSpPr>
        <p:spPr>
          <a:xfrm>
            <a:off x="4966943" y="-32719"/>
            <a:ext cx="4187618" cy="5189221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latin typeface="+mj-lt"/>
            </a:endParaRPr>
          </a:p>
        </p:txBody>
      </p:sp>
      <p:pic>
        <p:nvPicPr>
          <p:cNvPr id="15" name="Picture 14" descr="crv_lfcl_grhc_rgb_pos_coverpage-im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265" t="10798" r="9949" b="341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913" y="4387606"/>
            <a:ext cx="1500696" cy="67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51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85981"/>
            <a:ext cx="8400235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Agenda, main take-away or heading goes here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et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et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018280"/>
            <a:ext cx="764102" cy="2306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01</a:t>
            </a:r>
          </a:p>
          <a:p>
            <a:pPr lvl="0"/>
            <a:r>
              <a:rPr lang="en-US" dirty="0" smtClean="0"/>
              <a:t>02</a:t>
            </a:r>
          </a:p>
          <a:p>
            <a:pPr lvl="0"/>
            <a:r>
              <a:rPr lang="en-US" dirty="0" smtClean="0"/>
              <a:t>03</a:t>
            </a:r>
          </a:p>
          <a:p>
            <a:pPr lvl="0"/>
            <a:r>
              <a:rPr lang="en-US" dirty="0" smtClean="0"/>
              <a:t>04</a:t>
            </a:r>
          </a:p>
          <a:p>
            <a:pPr lvl="0"/>
            <a:r>
              <a:rPr lang="en-US" dirty="0" smtClean="0"/>
              <a:t>05</a:t>
            </a:r>
          </a:p>
          <a:p>
            <a:pPr lvl="0"/>
            <a:r>
              <a:rPr lang="en-US" dirty="0" smtClean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010582"/>
            <a:ext cx="4272530" cy="23145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Could also be titled ‘Contents’</a:t>
            </a:r>
          </a:p>
          <a:p>
            <a:pPr lvl="0"/>
            <a:r>
              <a:rPr lang="en-US" dirty="0" smtClean="0"/>
              <a:t>Second item on agenda</a:t>
            </a:r>
          </a:p>
          <a:p>
            <a:pPr lvl="0"/>
            <a:r>
              <a:rPr lang="en-US" dirty="0" smtClean="0"/>
              <a:t>Third item</a:t>
            </a:r>
          </a:p>
          <a:p>
            <a:pPr lvl="0"/>
            <a:r>
              <a:rPr lang="en-US" dirty="0" smtClean="0"/>
              <a:t>Fourth item</a:t>
            </a:r>
          </a:p>
          <a:p>
            <a:pPr lvl="0"/>
            <a:r>
              <a:rPr lang="en-US" dirty="0" smtClean="0"/>
              <a:t>Fifth</a:t>
            </a:r>
          </a:p>
          <a:p>
            <a:pPr lvl="0"/>
            <a:r>
              <a:rPr lang="en-US" dirty="0" smtClean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2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79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>
                <a:latin typeface="+mj-lt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This section has a single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Sed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displayed in purple and </a:t>
            </a:r>
            <a:r>
              <a:rPr lang="en-US" dirty="0" err="1" smtClean="0"/>
              <a:t>uderlined</a:t>
            </a:r>
            <a:r>
              <a:rPr lang="en-US" dirty="0" smtClean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5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79"/>
            <a:ext cx="7739640" cy="177967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6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4266" t="11493" r="16175"/>
          <a:stretch/>
        </p:blipFill>
        <p:spPr>
          <a:xfrm>
            <a:off x="-17468" y="0"/>
            <a:ext cx="9161468" cy="5177584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 smtClean="0"/>
              <a:t>Important sentence to be made goes here. Or insert Main Section Opener.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Name (If this quote doesn’t have a source, delete this box.)</a:t>
            </a:r>
          </a:p>
          <a:p>
            <a:pPr lvl="0"/>
            <a:r>
              <a:rPr lang="en-US" dirty="0" smtClean="0"/>
              <a:t>Title </a:t>
            </a:r>
            <a:r>
              <a:rPr lang="en-US" dirty="0" err="1" smtClean="0"/>
              <a:t>e.g</a:t>
            </a:r>
            <a:r>
              <a:rPr lang="en-US" dirty="0" smtClean="0"/>
              <a:t>, General Manager, CYZ Company. </a:t>
            </a:r>
            <a:endParaRPr lang="en-US" dirty="0"/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1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5143502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 smtClean="0"/>
              <a:t>Important sentence to be made goes here. Or insert Main Section Opener.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Name (If this quote doesn’t have a source, delete this box.)</a:t>
            </a:r>
          </a:p>
          <a:p>
            <a:pPr lvl="0"/>
            <a:r>
              <a:rPr lang="en-US" dirty="0" smtClean="0"/>
              <a:t>Title </a:t>
            </a:r>
            <a:r>
              <a:rPr lang="en-US" dirty="0" err="1" smtClean="0"/>
              <a:t>e.g</a:t>
            </a:r>
            <a:r>
              <a:rPr lang="en-US" dirty="0" smtClean="0"/>
              <a:t>, General Manager, CYZ Company. </a:t>
            </a:r>
            <a:endParaRPr lang="en-US" dirty="0"/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2" y="4387637"/>
            <a:ext cx="1500694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4599785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985068"/>
            <a:ext cx="8120748" cy="2949575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+mj-lt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+mj-lt"/>
                <a:cs typeface="Arial"/>
              </a:defRPr>
            </a:lvl2pPr>
            <a:lvl3pPr marL="1000800" indent="-158400">
              <a:defRPr sz="1500" b="0" i="0" baseline="0">
                <a:latin typeface="+mj-lt"/>
                <a:cs typeface="Arial"/>
              </a:defRPr>
            </a:lvl3pPr>
            <a:lvl4pPr marL="1458000" indent="-194400">
              <a:defRPr sz="1400">
                <a:latin typeface="+mj-lt"/>
              </a:defRPr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Bullet item 1 </a:t>
            </a:r>
          </a:p>
          <a:p>
            <a:pPr lvl="1"/>
            <a:r>
              <a:rPr lang="en-US" dirty="0" smtClean="0"/>
              <a:t>Sub-bullet item 1 second item in the list goes here</a:t>
            </a:r>
          </a:p>
          <a:p>
            <a:pPr lvl="2"/>
            <a:r>
              <a:rPr lang="en-US" dirty="0" smtClean="0"/>
              <a:t> Sub-bullet of above</a:t>
            </a:r>
          </a:p>
          <a:p>
            <a:pPr lvl="3"/>
            <a:r>
              <a:rPr lang="en-US" dirty="0" smtClean="0"/>
              <a:t>4th level bullet</a:t>
            </a:r>
          </a:p>
          <a:p>
            <a:pPr lvl="0"/>
            <a:r>
              <a:rPr lang="en-US" dirty="0" smtClean="0"/>
              <a:t>Third item 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Sed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</a:p>
          <a:p>
            <a:pPr lvl="0"/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85981"/>
            <a:ext cx="8102477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7" y="4599785"/>
            <a:ext cx="1162772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28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16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9" r:id="rId2"/>
    <p:sldLayoutId id="2147483675" r:id="rId3"/>
    <p:sldLayoutId id="2147483684" r:id="rId4"/>
    <p:sldLayoutId id="2147483673" r:id="rId5"/>
    <p:sldLayoutId id="2147483676" r:id="rId6"/>
    <p:sldLayoutId id="2147483663" r:id="rId7"/>
    <p:sldLayoutId id="2147483682" r:id="rId8"/>
    <p:sldLayoutId id="2147483650" r:id="rId9"/>
    <p:sldLayoutId id="2147483662" r:id="rId10"/>
    <p:sldLayoutId id="2147483683" r:id="rId11"/>
    <p:sldLayoutId id="2147483660" r:id="rId12"/>
    <p:sldLayoutId id="2147483678" r:id="rId13"/>
    <p:sldLayoutId id="2147483677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" descr="shutterstock_301196936_low_nwm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66942" y="0"/>
            <a:ext cx="4177058" cy="5143500"/>
          </a:xfrm>
        </p:spPr>
      </p:pic>
      <p:pic>
        <p:nvPicPr>
          <p:cNvPr id="38" name="Picture 37" descr="crv_lfcl_grhc_rgb_pos_coverpage-im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265" t="10798" r="9949" b="3415"/>
          <a:stretch/>
        </p:blipFill>
        <p:spPr>
          <a:xfrm>
            <a:off x="0" y="15114"/>
            <a:ext cx="9144000" cy="51435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Интернационализация российских научных журналов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0162" y="1949712"/>
            <a:ext cx="2727325" cy="619676"/>
          </a:xfrm>
        </p:spPr>
        <p:txBody>
          <a:bodyPr/>
          <a:lstStyle/>
          <a:p>
            <a:r>
              <a:rPr lang="ru-RU" dirty="0" smtClean="0"/>
              <a:t>Павел Касьянов</a:t>
            </a:r>
          </a:p>
          <a:p>
            <a:r>
              <a:rPr lang="ru-RU" dirty="0" smtClean="0"/>
              <a:t>Апрель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162" y="1666181"/>
            <a:ext cx="4155766" cy="657746"/>
          </a:xfrm>
        </p:spPr>
        <p:txBody>
          <a:bodyPr/>
          <a:lstStyle/>
          <a:p>
            <a:r>
              <a:rPr lang="ru-RU" dirty="0" smtClean="0"/>
              <a:t>Как стратегия роста их авторитета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86138" y="5789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7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cs typeface="Arial" pitchFamily="34" charset="0"/>
              </a:rPr>
              <a:t>Поиск авторов в </a:t>
            </a:r>
            <a:r>
              <a:rPr lang="en-US" dirty="0" smtClean="0">
                <a:cs typeface="Arial" pitchFamily="34" charset="0"/>
              </a:rPr>
              <a:t>Web of Science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40" y="835025"/>
            <a:ext cx="1873250" cy="43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7925" y="1511300"/>
            <a:ext cx="1873250" cy="166688"/>
          </a:xfrm>
          <a:prstGeom prst="rect">
            <a:avLst/>
          </a:prstGeom>
          <a:noFill/>
          <a:ln w="254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50" y="855663"/>
            <a:ext cx="62992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0950" y="1677988"/>
            <a:ext cx="5151438" cy="22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5684838" y="1905000"/>
            <a:ext cx="866775" cy="0"/>
          </a:xfrm>
          <a:prstGeom prst="line">
            <a:avLst/>
          </a:prstGeom>
          <a:ln w="44450"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0950" y="2055813"/>
            <a:ext cx="5151438" cy="220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cs typeface="Arial" pitchFamily="34" charset="0"/>
              </a:rPr>
              <a:t>Дальнейшие шаги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2227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7" y="828363"/>
            <a:ext cx="5497309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AutoNum type="arabicPeriod"/>
            </a:pPr>
            <a:r>
              <a:rPr lang="ru-RU" dirty="0" smtClean="0">
                <a:latin typeface="+mn-lt"/>
                <a:cs typeface="Arial" pitchFamily="34" charset="0"/>
              </a:rPr>
              <a:t>Составляем </a:t>
            </a:r>
            <a:r>
              <a:rPr lang="ru-RU" dirty="0" err="1" smtClean="0">
                <a:latin typeface="+mn-lt"/>
                <a:cs typeface="Arial" pitchFamily="34" charset="0"/>
              </a:rPr>
              <a:t>лонг-лист</a:t>
            </a:r>
            <a:r>
              <a:rPr lang="ru-RU" dirty="0" smtClean="0">
                <a:latin typeface="+mn-lt"/>
                <a:cs typeface="Arial" pitchFamily="34" charset="0"/>
              </a:rPr>
              <a:t> авторов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AutoNum type="arabicPeriod"/>
            </a:pPr>
            <a:r>
              <a:rPr lang="ru-RU" dirty="0" smtClean="0">
                <a:latin typeface="+mn-lt"/>
                <a:cs typeface="Arial" pitchFamily="34" charset="0"/>
              </a:rPr>
              <a:t>Приглашаем их опубликоваться в нашем журнале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AutoNum type="arabicPeriod"/>
            </a:pPr>
            <a:r>
              <a:rPr lang="ru-RU" dirty="0" smtClean="0">
                <a:latin typeface="+mn-lt"/>
                <a:cs typeface="Arial" pitchFamily="34" charset="0"/>
              </a:rPr>
              <a:t>В чём наше преимущество перед хищническими журналами, которые активно используют спам-рассылку?</a:t>
            </a:r>
          </a:p>
          <a:p>
            <a:pPr marL="1085850" lvl="1" indent="-342900">
              <a:buClr>
                <a:srgbClr val="6817FF"/>
              </a:buClr>
              <a:buFont typeface="Arial" pitchFamily="34" charset="0"/>
              <a:buAutoNum type="arabicPeriod"/>
            </a:pPr>
            <a:r>
              <a:rPr lang="ru-RU" sz="1400" dirty="0" smtClean="0">
                <a:solidFill>
                  <a:srgbClr val="6817FF"/>
                </a:solidFill>
              </a:rPr>
              <a:t>Идеальные условия</a:t>
            </a:r>
            <a:r>
              <a:rPr lang="ru-RU" sz="1400" dirty="0" smtClean="0"/>
              <a:t>: наш журнал имеет </a:t>
            </a:r>
            <a:r>
              <a:rPr lang="ru-RU" sz="1400" dirty="0" err="1" smtClean="0"/>
              <a:t>импакт-фактор</a:t>
            </a:r>
            <a:endParaRPr lang="ru-RU" sz="1400" dirty="0" smtClean="0"/>
          </a:p>
          <a:p>
            <a:pPr marL="1085850" lvl="1" indent="-342900">
              <a:buClr>
                <a:srgbClr val="6817FF"/>
              </a:buClr>
              <a:buFont typeface="Arial" pitchFamily="34" charset="0"/>
              <a:buAutoNum type="arabicPeriod"/>
            </a:pPr>
            <a:r>
              <a:rPr lang="ru-RU" sz="1400" dirty="0" smtClean="0">
                <a:solidFill>
                  <a:srgbClr val="6817FF"/>
                </a:solidFill>
              </a:rPr>
              <a:t>Хорошие условия</a:t>
            </a:r>
            <a:r>
              <a:rPr lang="ru-RU" sz="1400" dirty="0" smtClean="0"/>
              <a:t>: наш журнал входит в </a:t>
            </a:r>
            <a:r>
              <a:rPr lang="en-US" sz="1400" dirty="0" smtClean="0"/>
              <a:t>Emerging Sources Citation Index</a:t>
            </a:r>
          </a:p>
          <a:p>
            <a:pPr marL="1085850" lvl="1" indent="-342900">
              <a:buClr>
                <a:srgbClr val="6817FF"/>
              </a:buClr>
              <a:buFont typeface="Arial" pitchFamily="34" charset="0"/>
              <a:buAutoNum type="arabicPeriod"/>
            </a:pPr>
            <a:r>
              <a:rPr lang="ru-RU" sz="1400" dirty="0" smtClean="0">
                <a:solidFill>
                  <a:srgbClr val="6817FF"/>
                </a:solidFill>
              </a:rPr>
              <a:t>Достаточные условия</a:t>
            </a:r>
            <a:r>
              <a:rPr lang="ru-RU" sz="1400" dirty="0" smtClean="0"/>
              <a:t>: наш журнал – не </a:t>
            </a:r>
            <a:r>
              <a:rPr lang="ru-RU" sz="1400" dirty="0" smtClean="0"/>
              <a:t>хищнический, наша аудитория: </a:t>
            </a:r>
            <a:r>
              <a:rPr lang="en-US" sz="1400" dirty="0" smtClean="0"/>
              <a:t>X </a:t>
            </a:r>
            <a:r>
              <a:rPr lang="ru-RU" sz="1400" dirty="0" smtClean="0"/>
              <a:t>уникальных читателей каждый месяц</a:t>
            </a:r>
            <a:endParaRPr lang="ru-RU" sz="1400" dirty="0" smtClean="0"/>
          </a:p>
          <a:p>
            <a:pPr marL="1085850" lvl="1" indent="-342900">
              <a:buClr>
                <a:srgbClr val="6817FF"/>
              </a:buClr>
              <a:buFont typeface="Arial" pitchFamily="34" charset="0"/>
              <a:buAutoNum type="arabicPeriod"/>
            </a:pPr>
            <a:r>
              <a:rPr lang="ru-RU" sz="1400" b="1" dirty="0" smtClean="0">
                <a:solidFill>
                  <a:srgbClr val="6817FF"/>
                </a:solidFill>
              </a:rPr>
              <a:t>Обязательное условие</a:t>
            </a:r>
            <a:r>
              <a:rPr lang="ru-RU" sz="1400" dirty="0" smtClean="0"/>
              <a:t>: мы рецензируем публикации</a:t>
            </a:r>
          </a:p>
          <a:p>
            <a:pPr marL="342900" indent="-342900" fontAlgn="base">
              <a:spcBef>
                <a:spcPts val="1200"/>
              </a:spcBef>
              <a:buClr>
                <a:srgbClr val="6817FF"/>
              </a:buClr>
              <a:buSzTx/>
              <a:buFont typeface="Arial" pitchFamily="34" charset="0"/>
              <a:buAutoNum type="arabicPeriod"/>
            </a:pPr>
            <a:r>
              <a:rPr lang="ru-RU" dirty="0" smtClean="0">
                <a:latin typeface="+mn-lt"/>
                <a:cs typeface="Arial" pitchFamily="34" charset="0"/>
              </a:rPr>
              <a:t>Если ведущих авторов, активно публикующихся в журналах первого квартиля, не заинтересует наш журнал, возможно, он заинтересует их аспирантов…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30880"/>
          <a:stretch>
            <a:fillRect/>
          </a:stretch>
        </p:blipFill>
        <p:spPr bwMode="auto">
          <a:xfrm>
            <a:off x="6581775" y="563270"/>
            <a:ext cx="2238375" cy="355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cs typeface="Arial" pitchFamily="34" charset="0"/>
              </a:rPr>
              <a:t>Мы увеличили приток свежих рукописей в редакцию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и существенно диверсифицировали международный состав авторов. Что теперь?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55300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1390650"/>
            <a:ext cx="7920037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Arial" pitchFamily="34" charset="0"/>
              </a:rPr>
              <a:t>Надо задуматься о рецензировании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Arial" pitchFamily="34" charset="0"/>
              </a:rPr>
              <a:t>Нам нужно больше мотивированных рецензентов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Arial" pitchFamily="34" charset="0"/>
              </a:rPr>
              <a:t>Можно снова воспользоваться </a:t>
            </a:r>
            <a:r>
              <a:rPr lang="en-US" sz="2400" dirty="0" smtClean="0">
                <a:latin typeface="+mn-lt"/>
                <a:cs typeface="Arial" pitchFamily="34" charset="0"/>
              </a:rPr>
              <a:t>Web of Science, </a:t>
            </a:r>
            <a:r>
              <a:rPr lang="ru-RU" sz="2400" dirty="0" smtClean="0">
                <a:latin typeface="+mn-lt"/>
                <a:cs typeface="Arial" pitchFamily="34" charset="0"/>
              </a:rPr>
              <a:t>чтобы найти подходящих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Arial" pitchFamily="34" charset="0"/>
              </a:rPr>
              <a:t>Но у нас есть и более интересное 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121025" y="2827338"/>
            <a:ext cx="5038725" cy="1233487"/>
          </a:xfrm>
        </p:spPr>
        <p:txBody>
          <a:bodyPr anchor="t">
            <a:noAutofit/>
          </a:bodyPr>
          <a:lstStyle/>
          <a:p>
            <a:pPr eaLnBrk="1" fontAlgn="auto" hangingPunct="1">
              <a:defRPr/>
            </a:pPr>
            <a:r>
              <a:rPr lang="ru-RU" sz="1800" dirty="0">
                <a:latin typeface="+mj-lt"/>
              </a:rPr>
              <a:t>Сообщество рецензентов </a:t>
            </a:r>
            <a:r>
              <a:rPr lang="ru-RU" sz="1800" dirty="0" smtClean="0">
                <a:latin typeface="+mj-lt"/>
              </a:rPr>
              <a:t>для </a:t>
            </a: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издателей </a:t>
            </a:r>
            <a:r>
              <a:rPr lang="ru-RU" sz="1800" dirty="0">
                <a:latin typeface="+mj-lt"/>
              </a:rPr>
              <a:t>научных </a:t>
            </a:r>
            <a:r>
              <a:rPr lang="ru-RU" sz="1800" dirty="0" smtClean="0">
                <a:latin typeface="+mj-lt"/>
              </a:rPr>
              <a:t>журналов</a:t>
            </a: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344488"/>
            <a:ext cx="8229600" cy="528637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ru-RU" dirty="0" smtClean="0">
                <a:latin typeface="+mj-lt"/>
              </a:rPr>
              <a:t>Проблем становится все больше с ростом объема публикаций</a:t>
            </a:r>
            <a:endParaRPr lang="en" dirty="0">
              <a:latin typeface="+mj-lt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0" y="4703763"/>
            <a:ext cx="9144000" cy="439737"/>
          </a:xfrm>
          <a:prstGeom prst="rect">
            <a:avLst/>
          </a:prstGeom>
          <a:solidFill>
            <a:srgbClr val="2B639B"/>
          </a:solidFill>
          <a:ln>
            <a:noFill/>
          </a:ln>
        </p:spPr>
        <p:txBody>
          <a:bodyPr lIns="91425" tIns="91425" rIns="91425" bIns="91425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1400" kern="0">
              <a:solidFill>
                <a:srgbClr val="000000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57348" name="Shape 3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0775" y="47259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" name="Shape 357"/>
          <p:cNvSpPr txBox="1"/>
          <p:nvPr/>
        </p:nvSpPr>
        <p:spPr>
          <a:xfrm>
            <a:off x="5048250" y="1836738"/>
            <a:ext cx="2957513" cy="2403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75" tIns="68575" rIns="68575" bIns="68575"/>
          <a:lstStyle/>
          <a:p>
            <a:pPr algn="ctr" defTabSz="91440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Сложно найти рецензентов</a:t>
            </a: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/>
            </a:r>
            <a:b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</a:br>
            <a:endParaRPr lang="en" sz="12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177800" indent="-38100" algn="ctr" defTabSz="91440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🔥</a:t>
            </a:r>
          </a:p>
          <a:p>
            <a:pPr marL="177800" indent="-38100" algn="ctr" defTabSz="91440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Небольшая доля согласий на рецензирование</a:t>
            </a: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/>
            </a:r>
            <a:b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</a:br>
            <a:endParaRPr lang="en" sz="12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177800" indent="-38100" algn="ctr" defTabSz="91440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🔥</a:t>
            </a:r>
          </a:p>
          <a:p>
            <a:pPr marL="177800" indent="-38100" algn="ctr" defTabSz="91440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Задержки в рецензировании</a:t>
            </a:r>
            <a:endParaRPr lang="en" sz="12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57350" name="Shape 35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1585913"/>
            <a:ext cx="1831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" name="Shape 359"/>
          <p:cNvSpPr txBox="1"/>
          <p:nvPr/>
        </p:nvSpPr>
        <p:spPr>
          <a:xfrm>
            <a:off x="1016000" y="1836738"/>
            <a:ext cx="2600325" cy="266382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/>
          <a:lstStyle/>
          <a:p>
            <a:pPr algn="ctr" defTabSz="91440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Отказы в публикации</a:t>
            </a: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/>
            </a:r>
            <a:b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</a:br>
            <a:endParaRPr lang="en" sz="12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177800" indent="-38100" algn="ctr" defTabSz="91440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🔥</a:t>
            </a:r>
          </a:p>
          <a:p>
            <a:pPr marL="177800" indent="-38100" algn="ctr" defTabSz="91440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Хищнические издания</a:t>
            </a: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/>
            </a:r>
            <a:b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</a:br>
            <a:endParaRPr lang="en" sz="12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177800" indent="-38100" algn="ctr" defTabSz="91440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🔥</a:t>
            </a:r>
          </a:p>
          <a:p>
            <a:pPr marL="177800" indent="-38100" algn="ctr" defTabSz="91440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Мошеннические практики в рецензировании</a:t>
            </a:r>
            <a:endParaRPr lang="en" sz="12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933450" y="1016000"/>
            <a:ext cx="2846388" cy="561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595959"/>
                </a:solidFill>
                <a:latin typeface="Arial"/>
                <a:ea typeface="Roboto"/>
                <a:cs typeface="Roboto"/>
                <a:sym typeface="Roboto"/>
              </a:rPr>
              <a:t>Давление на авторов по публикации материалов</a:t>
            </a:r>
            <a:endParaRPr lang="en" sz="1600" b="1" kern="0" dirty="0">
              <a:solidFill>
                <a:srgbClr val="595959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5095875" y="1016000"/>
            <a:ext cx="2787650" cy="561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595959"/>
                </a:solidFill>
                <a:latin typeface="Arial"/>
                <a:ea typeface="Roboto"/>
                <a:cs typeface="Roboto"/>
                <a:sym typeface="Roboto"/>
              </a:rPr>
              <a:t>Минимальное признание за рецензию</a:t>
            </a:r>
            <a:endParaRPr lang="en" sz="1600" b="1" kern="0" dirty="0">
              <a:solidFill>
                <a:srgbClr val="595959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57354" name="Shape 36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0013" y="3057525"/>
            <a:ext cx="10191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00588"/>
            <a:ext cx="9794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376238"/>
            <a:ext cx="8229600" cy="530225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ru-RU" sz="2000" b="1" dirty="0" smtClean="0">
                <a:latin typeface="+mj-lt"/>
              </a:rPr>
              <a:t>Однако </a:t>
            </a:r>
            <a:r>
              <a:rPr lang="ru-RU" sz="2000" b="1" dirty="0" err="1" smtClean="0">
                <a:latin typeface="+mj-lt"/>
              </a:rPr>
              <a:t>мотиваторов</a:t>
            </a:r>
            <a:r>
              <a:rPr lang="ru-RU" sz="2000" b="1" dirty="0" smtClean="0">
                <a:latin typeface="+mj-lt"/>
              </a:rPr>
              <a:t> для рецензентов практически нет</a:t>
            </a:r>
            <a:endParaRPr lang="en" sz="2000" b="1" dirty="0">
              <a:latin typeface="+mj-lt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362325" y="1217613"/>
            <a:ext cx="2419350" cy="236855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362325" y="1311275"/>
            <a:ext cx="2263775" cy="2273300"/>
          </a:xfrm>
          <a:ln cap="flat"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marL="457200" indent="-285750" eaLnBrk="1" fontAlgn="auto" hangingPunct="1">
              <a:spcAft>
                <a:spcPts val="0"/>
              </a:spcAft>
              <a:buClr>
                <a:srgbClr val="E06666"/>
              </a:buClr>
              <a:buSzPts val="900"/>
              <a:buFont typeface="Roboto"/>
              <a:buChar char="✗"/>
              <a:defRPr/>
            </a:pPr>
            <a:r>
              <a:rPr lang="ru-RU" sz="900" dirty="0" smtClean="0">
                <a:solidFill>
                  <a:srgbClr val="FFFFFF"/>
                </a:solidFill>
                <a:latin typeface="+mj-lt"/>
              </a:rPr>
              <a:t>Признание раз от раза</a:t>
            </a:r>
            <a:r>
              <a:rPr lang="en" sz="900" dirty="0" smtClean="0">
                <a:solidFill>
                  <a:srgbClr val="FFFFFF"/>
                </a:solidFill>
                <a:latin typeface="+mj-lt"/>
              </a:rPr>
              <a:t>:</a:t>
            </a:r>
            <a:endParaRPr lang="en" sz="900" dirty="0">
              <a:solidFill>
                <a:srgbClr val="FFFFFF"/>
              </a:solidFill>
              <a:latin typeface="+mj-lt"/>
            </a:endParaRPr>
          </a:p>
          <a:p>
            <a:pPr marL="630238" lvl="1" indent="-95250" eaLnBrk="1" fontAlgn="auto" hangingPunct="1">
              <a:buClr>
                <a:srgbClr val="FFFFFF"/>
              </a:buClr>
              <a:buSzPts val="800"/>
              <a:buFont typeface="Roboto"/>
              <a:buChar char="○"/>
              <a:defRPr/>
            </a:pPr>
            <a:r>
              <a:rPr lang="ru-RU" sz="800" dirty="0" smtClean="0">
                <a:solidFill>
                  <a:srgbClr val="FFFFFF"/>
                </a:solidFill>
                <a:latin typeface="+mj-lt"/>
              </a:rPr>
              <a:t>Письмо из журнала с благодарностью</a:t>
            </a:r>
            <a:endParaRPr lang="en" sz="800" dirty="0">
              <a:solidFill>
                <a:srgbClr val="FFFFFF"/>
              </a:solidFill>
              <a:latin typeface="+mj-lt"/>
            </a:endParaRPr>
          </a:p>
          <a:p>
            <a:pPr marL="630238" lvl="1" indent="-95250" eaLnBrk="1" fontAlgn="auto" hangingPunct="1">
              <a:buClr>
                <a:srgbClr val="FFFFFF"/>
              </a:buClr>
              <a:buSzPts val="800"/>
              <a:buFont typeface="Roboto"/>
              <a:buChar char="○"/>
              <a:defRPr/>
            </a:pPr>
            <a:r>
              <a:rPr lang="ru-RU" sz="800" dirty="0" smtClean="0">
                <a:solidFill>
                  <a:srgbClr val="FFFFFF"/>
                </a:solidFill>
                <a:latin typeface="+mj-lt"/>
              </a:rPr>
              <a:t>Сертификат от журнала</a:t>
            </a:r>
            <a:endParaRPr lang="en" sz="800" dirty="0">
              <a:solidFill>
                <a:srgbClr val="FFFFFF"/>
              </a:solidFill>
              <a:latin typeface="+mj-lt"/>
            </a:endParaRPr>
          </a:p>
          <a:p>
            <a:pPr marL="630238" lvl="1" indent="-95250" eaLnBrk="1" fontAlgn="auto" hangingPunct="1">
              <a:buClr>
                <a:srgbClr val="FFFFFF"/>
              </a:buClr>
              <a:buSzPts val="900"/>
              <a:buFont typeface="Roboto"/>
              <a:buChar char="○"/>
              <a:defRPr/>
            </a:pPr>
            <a:r>
              <a:rPr lang="ru-RU" sz="800" dirty="0" smtClean="0">
                <a:solidFill>
                  <a:srgbClr val="FFFFFF"/>
                </a:solidFill>
                <a:latin typeface="+mj-lt"/>
              </a:rPr>
              <a:t>Упоминание в журнале в числе рецензентов</a:t>
            </a:r>
            <a:r>
              <a:rPr lang="en" sz="900" dirty="0">
                <a:solidFill>
                  <a:srgbClr val="FFFFFF"/>
                </a:solidFill>
                <a:latin typeface="+mj-lt"/>
              </a:rPr>
              <a:t/>
            </a:r>
            <a:br>
              <a:rPr lang="en" sz="900" dirty="0">
                <a:solidFill>
                  <a:srgbClr val="FFFFFF"/>
                </a:solidFill>
                <a:latin typeface="+mj-lt"/>
              </a:rPr>
            </a:br>
            <a:endParaRPr lang="en" sz="900" dirty="0">
              <a:solidFill>
                <a:srgbClr val="FFFFFF"/>
              </a:solidFill>
              <a:latin typeface="+mj-lt"/>
            </a:endParaRPr>
          </a:p>
          <a:p>
            <a:pPr marL="457200" indent="-285750" eaLnBrk="1" fontAlgn="auto" hangingPunct="1">
              <a:spcAft>
                <a:spcPts val="0"/>
              </a:spcAft>
              <a:buClr>
                <a:srgbClr val="E06666"/>
              </a:buClr>
              <a:buSzPts val="900"/>
              <a:buFont typeface="Roboto"/>
              <a:buChar char="✗"/>
              <a:defRPr/>
            </a:pPr>
            <a:r>
              <a:rPr lang="ru-RU" sz="900" dirty="0" smtClean="0">
                <a:solidFill>
                  <a:srgbClr val="FFFFFF"/>
                </a:solidFill>
                <a:latin typeface="+mj-lt"/>
              </a:rPr>
              <a:t>Без подтверждений</a:t>
            </a:r>
            <a:r>
              <a:rPr lang="en" sz="900" dirty="0">
                <a:solidFill>
                  <a:srgbClr val="FFFFFF"/>
                </a:solidFill>
                <a:latin typeface="+mj-lt"/>
              </a:rPr>
              <a:t/>
            </a:r>
            <a:br>
              <a:rPr lang="en" sz="900" dirty="0">
                <a:solidFill>
                  <a:srgbClr val="FFFFFF"/>
                </a:solidFill>
                <a:latin typeface="+mj-lt"/>
              </a:rPr>
            </a:br>
            <a:r>
              <a:rPr lang="ru-RU" sz="800" dirty="0" smtClean="0">
                <a:solidFill>
                  <a:srgbClr val="FFFFFF"/>
                </a:solidFill>
                <a:latin typeface="+mj-lt"/>
              </a:rPr>
              <a:t>самого факта работы рецензенты и результатов этой работы</a:t>
            </a:r>
            <a:r>
              <a:rPr lang="en" sz="900" dirty="0">
                <a:solidFill>
                  <a:srgbClr val="FFFFFF"/>
                </a:solidFill>
                <a:latin typeface="+mj-lt"/>
              </a:rPr>
              <a:t/>
            </a:r>
            <a:br>
              <a:rPr lang="en" sz="900" dirty="0">
                <a:solidFill>
                  <a:srgbClr val="FFFFFF"/>
                </a:solidFill>
                <a:latin typeface="+mj-lt"/>
              </a:rPr>
            </a:br>
            <a:endParaRPr lang="en" sz="900" dirty="0">
              <a:solidFill>
                <a:srgbClr val="FFFFFF"/>
              </a:solidFill>
              <a:latin typeface="+mj-lt"/>
            </a:endParaRPr>
          </a:p>
          <a:p>
            <a:pPr marL="457200" indent="-285750" eaLnBrk="1" fontAlgn="auto" hangingPunct="1">
              <a:buClr>
                <a:srgbClr val="E06666"/>
              </a:buClr>
              <a:buSzPts val="900"/>
              <a:buFont typeface="Roboto"/>
              <a:buChar char="✗"/>
              <a:defRPr/>
            </a:pPr>
            <a:r>
              <a:rPr lang="ru-RU" sz="900" dirty="0" smtClean="0">
                <a:solidFill>
                  <a:srgbClr val="FFFFFF"/>
                </a:solidFill>
                <a:latin typeface="+mj-lt"/>
              </a:rPr>
              <a:t>Никакого взаимодействия</a:t>
            </a:r>
            <a:r>
              <a:rPr lang="en" sz="9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" sz="900" dirty="0">
                <a:solidFill>
                  <a:srgbClr val="FFFFFF"/>
                </a:solidFill>
                <a:latin typeface="+mj-lt"/>
              </a:rPr>
              <a:t/>
            </a:r>
            <a:br>
              <a:rPr lang="en" sz="900" dirty="0">
                <a:solidFill>
                  <a:srgbClr val="FFFFFF"/>
                </a:solidFill>
                <a:latin typeface="+mj-lt"/>
              </a:rPr>
            </a:br>
            <a:r>
              <a:rPr lang="ru-RU" sz="800" dirty="0" smtClean="0">
                <a:solidFill>
                  <a:srgbClr val="FFFFFF"/>
                </a:solidFill>
                <a:latin typeface="+mj-lt"/>
              </a:rPr>
              <a:t>после завершения процесса рецензирования</a:t>
            </a:r>
            <a:r>
              <a:rPr lang="en" sz="900" dirty="0">
                <a:solidFill>
                  <a:srgbClr val="FFFFFF"/>
                </a:solidFill>
                <a:latin typeface="+mj-lt"/>
              </a:rPr>
              <a:t/>
            </a:r>
            <a:br>
              <a:rPr lang="en" sz="900" dirty="0">
                <a:solidFill>
                  <a:srgbClr val="FFFFFF"/>
                </a:solidFill>
                <a:latin typeface="+mj-lt"/>
              </a:rPr>
            </a:br>
            <a:r>
              <a:rPr lang="en" sz="900" dirty="0">
                <a:solidFill>
                  <a:srgbClr val="FFFFFF"/>
                </a:solidFill>
                <a:latin typeface="+mj-lt"/>
              </a:rPr>
              <a:t/>
            </a:r>
            <a:br>
              <a:rPr lang="en" sz="900" dirty="0">
                <a:solidFill>
                  <a:srgbClr val="FFFFFF"/>
                </a:solidFill>
                <a:latin typeface="+mj-lt"/>
              </a:rPr>
            </a:br>
            <a:endParaRPr lang="en" sz="900" dirty="0">
              <a:solidFill>
                <a:srgbClr val="FFFFFF"/>
              </a:solidFill>
              <a:latin typeface="+mj-lt"/>
            </a:endParaRPr>
          </a:p>
          <a:p>
            <a:pPr eaLnBrk="1" fontAlgn="auto" hangingPunct="1">
              <a:defRPr/>
            </a:pPr>
            <a:endParaRPr sz="700" dirty="0">
              <a:solidFill>
                <a:srgbClr val="FFFFFF"/>
              </a:solidFill>
              <a:latin typeface="+mj-lt"/>
            </a:endParaRPr>
          </a:p>
          <a:p>
            <a:pPr eaLnBrk="1" fontAlgn="auto" hangingPunct="1">
              <a:defRPr/>
            </a:pPr>
            <a:endParaRPr sz="7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378200" y="815975"/>
            <a:ext cx="2232025" cy="223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Текущая ситуация</a:t>
            </a:r>
            <a:endParaRPr lang="en" sz="1400" kern="0" dirty="0">
              <a:solidFill>
                <a:srgbClr val="43434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3027363" y="3819525"/>
            <a:ext cx="2933700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134938" indent="-134938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Roboto"/>
              <a:buChar char="●"/>
              <a:defRPr/>
            </a:pPr>
            <a:r>
              <a:rPr lang="ru-RU" sz="900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Перегруженные рецензенты</a:t>
            </a:r>
            <a:endParaRPr lang="en" sz="900" kern="0" dirty="0">
              <a:solidFill>
                <a:srgbClr val="434343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134938" indent="-134938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Roboto"/>
              <a:buChar char="●"/>
              <a:defRPr/>
            </a:pPr>
            <a:r>
              <a:rPr lang="ru-RU" sz="900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Проблемы с привлечением новых рецензентов</a:t>
            </a:r>
            <a:endParaRPr lang="en" sz="900" kern="0" dirty="0">
              <a:solidFill>
                <a:srgbClr val="434343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134938" indent="-134938" defTabSz="9144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ts val="900"/>
              <a:buFont typeface="Roboto"/>
              <a:buChar char="●"/>
              <a:defRPr/>
            </a:pPr>
            <a:r>
              <a:rPr lang="ru-RU" sz="900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Отсутствие системы мотивации для написания качественных рецензий</a:t>
            </a:r>
            <a:endParaRPr sz="800" kern="0" dirty="0">
              <a:solidFill>
                <a:srgbClr val="43434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cxnSp>
        <p:nvCxnSpPr>
          <p:cNvPr id="60423" name="Shape 115"/>
          <p:cNvCxnSpPr>
            <a:cxnSpLocks noChangeShapeType="1"/>
            <a:stCxn id="112" idx="2"/>
            <a:endCxn id="114" idx="0"/>
          </p:cNvCxnSpPr>
          <p:nvPr/>
        </p:nvCxnSpPr>
        <p:spPr bwMode="auto">
          <a:xfrm>
            <a:off x="4494213" y="3584575"/>
            <a:ext cx="0" cy="234950"/>
          </a:xfrm>
          <a:prstGeom prst="straightConnector1">
            <a:avLst/>
          </a:prstGeom>
          <a:noFill/>
          <a:ln w="9525">
            <a:solidFill>
              <a:srgbClr val="666666"/>
            </a:solidFill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2555875" y="690563"/>
            <a:ext cx="5951538" cy="996950"/>
          </a:xfrm>
        </p:spPr>
        <p:txBody>
          <a:bodyPr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en" dirty="0" smtClean="0">
                <a:latin typeface="+mj-lt"/>
              </a:rPr>
              <a:t>Publons </a:t>
            </a:r>
            <a:r>
              <a:rPr lang="ru-RU" dirty="0" smtClean="0">
                <a:latin typeface="+mj-lt"/>
              </a:rPr>
              <a:t>позволяет решить эти проблемы</a:t>
            </a:r>
            <a:r>
              <a:rPr lang="en" dirty="0">
                <a:latin typeface="+mj-lt"/>
              </a:rPr>
              <a:t/>
            </a:r>
            <a:br>
              <a:rPr lang="en" dirty="0">
                <a:latin typeface="+mj-lt"/>
              </a:rPr>
            </a:br>
            <a:r>
              <a:rPr lang="en" dirty="0">
                <a:latin typeface="+mj-lt"/>
              </a:rPr>
              <a:t/>
            </a:r>
            <a:br>
              <a:rPr lang="en" dirty="0">
                <a:latin typeface="+mj-lt"/>
              </a:rPr>
            </a:br>
            <a:r>
              <a:rPr lang="ru-RU" sz="2400" b="0" dirty="0" smtClean="0">
                <a:solidFill>
                  <a:srgbClr val="434343"/>
                </a:solidFill>
                <a:latin typeface="+mj-lt"/>
              </a:rPr>
              <a:t>Мотивирование рецензентов</a:t>
            </a:r>
            <a:r>
              <a:rPr lang="en" sz="2400" b="0" dirty="0">
                <a:solidFill>
                  <a:srgbClr val="434343"/>
                </a:solidFill>
                <a:latin typeface="+mj-lt"/>
              </a:rPr>
              <a:t/>
            </a:r>
            <a:br>
              <a:rPr lang="en" sz="2400" b="0" dirty="0">
                <a:solidFill>
                  <a:srgbClr val="434343"/>
                </a:solidFill>
                <a:latin typeface="+mj-lt"/>
              </a:rPr>
            </a:br>
            <a:r>
              <a:rPr lang="en" sz="2400" b="0" dirty="0">
                <a:solidFill>
                  <a:srgbClr val="434343"/>
                </a:solidFill>
                <a:latin typeface="+mj-lt"/>
              </a:rPr>
              <a:t/>
            </a:r>
            <a:br>
              <a:rPr lang="en" sz="2400" b="0" dirty="0">
                <a:solidFill>
                  <a:srgbClr val="434343"/>
                </a:solidFill>
                <a:latin typeface="+mj-lt"/>
              </a:rPr>
            </a:br>
            <a:r>
              <a:rPr lang="ru-RU" sz="2400" b="0" dirty="0" smtClean="0">
                <a:solidFill>
                  <a:srgbClr val="434343"/>
                </a:solidFill>
                <a:latin typeface="+mj-lt"/>
              </a:rPr>
              <a:t>Инструменты для редакторов</a:t>
            </a:r>
            <a:endParaRPr lang="en" sz="2400" b="0" dirty="0">
              <a:solidFill>
                <a:srgbClr val="434343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376238"/>
            <a:ext cx="8229600" cy="530225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ru-RU" sz="2000" b="1" dirty="0" smtClean="0">
                <a:latin typeface="+mj-lt"/>
              </a:rPr>
              <a:t>Платформа-сообщество рецензентов </a:t>
            </a:r>
            <a:r>
              <a:rPr lang="en-US" sz="2000" b="1" dirty="0" err="1" smtClean="0">
                <a:latin typeface="+mj-lt"/>
              </a:rPr>
              <a:t>Publons</a:t>
            </a:r>
            <a:endParaRPr lang="en" sz="2000" b="1" dirty="0">
              <a:latin typeface="+mj-lt"/>
            </a:endParaRPr>
          </a:p>
        </p:txBody>
      </p:sp>
      <p:pic>
        <p:nvPicPr>
          <p:cNvPr id="62467" name="Shape 1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2266950"/>
            <a:ext cx="22590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3088" y="1524000"/>
            <a:ext cx="2052637" cy="669925"/>
          </a:xfrm>
        </p:spPr>
        <p:txBody>
          <a:bodyPr>
            <a:noAutofit/>
          </a:bodyPr>
          <a:lstStyle/>
          <a:p>
            <a:pPr algn="ctr" eaLnBrk="1" fontAlgn="auto" hangingPunct="1">
              <a:defRPr/>
            </a:pPr>
            <a:r>
              <a:rPr lang="ru-RU" sz="900" dirty="0">
                <a:solidFill>
                  <a:srgbClr val="434343"/>
                </a:solidFill>
                <a:latin typeface="+mj-lt"/>
              </a:rPr>
              <a:t>Профили рецензента мгновенно обновляются с проверенной записью </a:t>
            </a:r>
            <a:r>
              <a:rPr lang="ru-RU" sz="900" dirty="0" smtClean="0">
                <a:solidFill>
                  <a:srgbClr val="434343"/>
                </a:solidFill>
                <a:latin typeface="+mj-lt"/>
              </a:rPr>
              <a:t>выполненных рецензий</a:t>
            </a:r>
            <a:endParaRPr lang="en" sz="900" dirty="0">
              <a:solidFill>
                <a:srgbClr val="434343"/>
              </a:solidFill>
              <a:latin typeface="+mj-lt"/>
            </a:endParaRPr>
          </a:p>
        </p:txBody>
      </p:sp>
      <p:grpSp>
        <p:nvGrpSpPr>
          <p:cNvPr id="2" name="Shape 139"/>
          <p:cNvGrpSpPr>
            <a:grpSpLocks/>
          </p:cNvGrpSpPr>
          <p:nvPr/>
        </p:nvGrpSpPr>
        <p:grpSpPr bwMode="auto">
          <a:xfrm>
            <a:off x="1830388" y="2405063"/>
            <a:ext cx="998537" cy="528637"/>
            <a:chOff x="1830162" y="2099925"/>
            <a:chExt cx="998812" cy="528900"/>
          </a:xfrm>
        </p:grpSpPr>
        <p:sp>
          <p:nvSpPr>
            <p:cNvPr id="140" name="Shape 140"/>
            <p:cNvSpPr/>
            <p:nvPr/>
          </p:nvSpPr>
          <p:spPr>
            <a:xfrm>
              <a:off x="1830162" y="2099925"/>
              <a:ext cx="963877" cy="528900"/>
            </a:xfrm>
            <a:prstGeom prst="rect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700" kern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2473276" y="2157103"/>
              <a:ext cx="330291" cy="3303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600" kern="0">
                  <a:solidFill>
                    <a:srgbClr val="434343"/>
                  </a:solidFill>
                  <a:latin typeface="Arial"/>
                  <a:ea typeface="Roboto"/>
                  <a:cs typeface="Roboto"/>
                  <a:sym typeface="Roboto"/>
                </a:rPr>
                <a:t>Yes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1830162" y="2118984"/>
              <a:ext cx="644703" cy="46219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600" kern="0">
                  <a:solidFill>
                    <a:srgbClr val="434343"/>
                  </a:solidFill>
                  <a:latin typeface="Arial"/>
                  <a:ea typeface="Roboto"/>
                  <a:cs typeface="Roboto"/>
                  <a:sym typeface="Roboto"/>
                </a:rPr>
                <a:t>Add this review to Publons?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2376412" y="2220635"/>
              <a:ext cx="122271" cy="109591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700" kern="0">
                <a:solidFill>
                  <a:srgbClr val="000000"/>
                </a:solidFill>
                <a:latin typeface="Arial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376412" y="2365169"/>
              <a:ext cx="122271" cy="10959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700" kern="0">
                <a:solidFill>
                  <a:srgbClr val="000000"/>
                </a:solidFill>
                <a:latin typeface="Arial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2398644" y="2241282"/>
              <a:ext cx="76221" cy="68297"/>
            </a:xfrm>
            <a:prstGeom prst="ellipse">
              <a:avLst/>
            </a:prstGeom>
            <a:solidFill>
              <a:srgbClr val="4BABBB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700" kern="0">
                <a:solidFill>
                  <a:srgbClr val="000000"/>
                </a:solidFill>
                <a:latin typeface="Arial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2497096" y="2312756"/>
              <a:ext cx="331878" cy="1095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600" kern="0">
                  <a:solidFill>
                    <a:srgbClr val="434343"/>
                  </a:solidFill>
                  <a:latin typeface="Arial"/>
                  <a:ea typeface="Roboto"/>
                  <a:cs typeface="Roboto"/>
                  <a:sym typeface="Roboto"/>
                </a:rPr>
                <a:t>No</a:t>
              </a:r>
            </a:p>
          </p:txBody>
        </p:sp>
      </p:grpSp>
      <p:sp>
        <p:nvSpPr>
          <p:cNvPr id="147" name="Shape 147"/>
          <p:cNvSpPr txBox="1"/>
          <p:nvPr/>
        </p:nvSpPr>
        <p:spPr>
          <a:xfrm>
            <a:off x="1692275" y="1533525"/>
            <a:ext cx="1306513" cy="709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9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Publons </a:t>
            </a:r>
            <a:r>
              <a:rPr lang="ru-RU" sz="9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полностью интегрируется в издательскую систему журнала</a:t>
            </a:r>
            <a:endParaRPr lang="en" sz="9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278438" y="1533525"/>
            <a:ext cx="1738312" cy="1074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Электронное уведомление  рецензенту о выходе публикации, которую он рецензировал.</a:t>
            </a:r>
            <a:endParaRPr lang="en" sz="9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62472" name="Shape 14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88" y="2965450"/>
            <a:ext cx="2259012" cy="1119188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</p:spPr>
      </p:pic>
      <p:pic>
        <p:nvPicPr>
          <p:cNvPr id="62473" name="Shape 15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7688" y="2325688"/>
            <a:ext cx="1306512" cy="1154112"/>
          </a:xfrm>
          <a:prstGeom prst="rect">
            <a:avLst/>
          </a:prstGeom>
          <a:noFill/>
          <a:ln w="9525">
            <a:solidFill>
              <a:srgbClr val="999999">
                <a:alpha val="0"/>
              </a:srgbClr>
            </a:solidFill>
            <a:round/>
            <a:headEnd/>
            <a:tailEnd/>
          </a:ln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5338" y="2238375"/>
            <a:ext cx="1806575" cy="1370013"/>
            <a:chOff x="7145875" y="2752708"/>
            <a:chExt cx="1805999" cy="1370639"/>
          </a:xfrm>
        </p:grpSpPr>
        <p:pic>
          <p:nvPicPr>
            <p:cNvPr id="62480" name="Shape 151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5875" y="2754460"/>
              <a:ext cx="1805999" cy="1368887"/>
            </a:xfrm>
            <a:prstGeom prst="rect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</p:spPr>
        </p:pic>
        <p:pic>
          <p:nvPicPr>
            <p:cNvPr id="62481" name="Shape 152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13821" y="3177187"/>
              <a:ext cx="1402215" cy="65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Shape 153"/>
            <p:cNvSpPr/>
            <p:nvPr/>
          </p:nvSpPr>
          <p:spPr>
            <a:xfrm>
              <a:off x="7514058" y="3845407"/>
              <a:ext cx="1236268" cy="698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 flipH="1">
              <a:off x="7544210" y="3022706"/>
              <a:ext cx="142829" cy="26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8747151" y="2752708"/>
              <a:ext cx="122199" cy="1095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6" name="Shape 156"/>
          <p:cNvSpPr txBox="1"/>
          <p:nvPr/>
        </p:nvSpPr>
        <p:spPr>
          <a:xfrm>
            <a:off x="7067550" y="1533525"/>
            <a:ext cx="1806575" cy="625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Административный доступ к аналитике по рецензентам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92088" y="1514475"/>
            <a:ext cx="1500187" cy="709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Массовая</a:t>
            </a:r>
            <a:r>
              <a:rPr lang="en-US" sz="9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ru-RU" sz="900" kern="0" dirty="0">
                <a:solidFill>
                  <a:srgbClr val="333333"/>
                </a:solidFill>
                <a:latin typeface="Arial"/>
                <a:ea typeface="Roboto"/>
                <a:cs typeface="Roboto"/>
                <a:sym typeface="Roboto"/>
              </a:rPr>
              <a:t>загрузка архивов рецензий, чтобы отразить всю предыдущую историю работы с рецензентами</a:t>
            </a:r>
            <a:endParaRPr lang="en" sz="900" kern="0" dirty="0">
              <a:solidFill>
                <a:srgbClr val="33333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5335588" y="2270125"/>
            <a:ext cx="76200" cy="695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2478" name="Shape 159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7513" y="2216150"/>
            <a:ext cx="101758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" name="Shape 160"/>
          <p:cNvSpPr txBox="1"/>
          <p:nvPr/>
        </p:nvSpPr>
        <p:spPr>
          <a:xfrm>
            <a:off x="466725" y="898525"/>
            <a:ext cx="8229600" cy="280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200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Publons </a:t>
            </a:r>
            <a:r>
              <a:rPr lang="ru-RU" sz="1200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интегрируется с </a:t>
            </a:r>
            <a:r>
              <a:rPr lang="ru-RU" sz="1200" kern="0" dirty="0" smtClean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издательскими системами</a:t>
            </a:r>
            <a:r>
              <a:rPr lang="ru-RU" sz="1200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, чтобы обеспечить наиболее быстрое отражение работы рецензентов</a:t>
            </a:r>
            <a:endParaRPr lang="en" sz="1200" kern="0" dirty="0">
              <a:solidFill>
                <a:srgbClr val="43434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Shape 40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7938"/>
            <a:ext cx="9144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376238"/>
            <a:ext cx="8229600" cy="530225"/>
          </a:xfrm>
        </p:spPr>
        <p:txBody>
          <a:bodyPr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ru-RU" dirty="0" smtClean="0">
                <a:latin typeface="+mj-lt"/>
              </a:rPr>
              <a:t>Трансформиру</a:t>
            </a:r>
            <a:r>
              <a:rPr lang="ru-RU" dirty="0">
                <a:latin typeface="+mj-lt"/>
              </a:rPr>
              <a:t>я</a:t>
            </a:r>
            <a:r>
              <a:rPr lang="ru-RU" dirty="0" smtClean="0">
                <a:latin typeface="+mj-lt"/>
              </a:rPr>
              <a:t> рецензирование в </a:t>
            </a:r>
            <a:r>
              <a:rPr lang="ru-RU" dirty="0">
                <a:latin typeface="+mj-lt"/>
              </a:rPr>
              <a:t>полезный опыт</a:t>
            </a:r>
            <a:endParaRPr lang="en" dirty="0">
              <a:latin typeface="+mj-lt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488950" y="857250"/>
            <a:ext cx="3779838" cy="4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1400" b="1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Публичный профиль рецензента</a:t>
            </a:r>
            <a:endParaRPr lang="en" sz="1400" b="1" kern="0" dirty="0">
              <a:solidFill>
                <a:srgbClr val="43434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0" y="4703763"/>
            <a:ext cx="9144000" cy="439737"/>
          </a:xfrm>
          <a:prstGeom prst="rect">
            <a:avLst/>
          </a:prstGeom>
          <a:solidFill>
            <a:srgbClr val="2B639B"/>
          </a:solidFill>
          <a:ln>
            <a:noFill/>
          </a:ln>
        </p:spPr>
        <p:txBody>
          <a:bodyPr lIns="91425" tIns="91425" rIns="91425" bIns="91425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1400" kern="0">
              <a:solidFill>
                <a:srgbClr val="000000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64518" name="Shape 40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0775" y="47259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00588"/>
            <a:ext cx="9794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376238"/>
            <a:ext cx="8229600" cy="530225"/>
          </a:xfrm>
        </p:spPr>
        <p:txBody>
          <a:bodyPr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ru-RU" dirty="0">
                <a:latin typeface="+mj-lt"/>
              </a:rPr>
              <a:t>Улучшая взаимодействие </a:t>
            </a:r>
            <a:r>
              <a:rPr lang="ru-RU" dirty="0" smtClean="0">
                <a:latin typeface="+mj-lt"/>
              </a:rPr>
              <a:t>с учеными</a:t>
            </a:r>
            <a:endParaRPr lang="en" dirty="0">
              <a:latin typeface="+mj-lt"/>
            </a:endParaRPr>
          </a:p>
        </p:txBody>
      </p:sp>
      <p:sp>
        <p:nvSpPr>
          <p:cNvPr id="8" name="Shape 406"/>
          <p:cNvSpPr txBox="1"/>
          <p:nvPr/>
        </p:nvSpPr>
        <p:spPr>
          <a:xfrm>
            <a:off x="488950" y="857250"/>
            <a:ext cx="3779838" cy="4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1400" b="1" kern="0" dirty="0">
                <a:solidFill>
                  <a:srgbClr val="434343"/>
                </a:solidFill>
                <a:latin typeface="Arial"/>
                <a:ea typeface="Roboto"/>
                <a:cs typeface="Roboto"/>
                <a:sym typeface="Roboto"/>
              </a:rPr>
              <a:t>Публичный профиль журнала</a:t>
            </a:r>
            <a:endParaRPr lang="en" sz="1400" b="1" kern="0" dirty="0">
              <a:solidFill>
                <a:srgbClr val="434343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1263650"/>
            <a:ext cx="8512175" cy="126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4568E-6 L 0 -1.796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Страновая</a:t>
            </a:r>
            <a:r>
              <a:rPr lang="ru-RU" dirty="0" smtClean="0"/>
              <a:t> принадлежность авторов «</a:t>
            </a:r>
            <a:r>
              <a:rPr lang="en-US" dirty="0" smtClean="0"/>
              <a:t>Moscow Mathematical Journal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9626" y="714375"/>
            <a:ext cx="2629536" cy="10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39626" y="3118997"/>
            <a:ext cx="262953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ru-RU" b="1" dirty="0" smtClean="0">
                <a:solidFill>
                  <a:schemeClr val="bg1"/>
                </a:solidFill>
              </a:rPr>
              <a:t>3% выборки – публикации с российской аффилиацией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69" y="708120"/>
            <a:ext cx="5656677" cy="3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2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376238"/>
            <a:ext cx="8229600" cy="530225"/>
          </a:xfrm>
        </p:spPr>
        <p:txBody>
          <a:bodyPr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ru-RU" dirty="0" smtClean="0">
                <a:latin typeface="+mj-lt"/>
              </a:rPr>
              <a:t>Более эффективное взаимодействие с учеными</a:t>
            </a:r>
            <a:endParaRPr lang="en" dirty="0">
              <a:latin typeface="+mj-lt"/>
            </a:endParaRPr>
          </a:p>
        </p:txBody>
      </p:sp>
      <p:pic>
        <p:nvPicPr>
          <p:cNvPr id="66563" name="Shape 4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06463"/>
            <a:ext cx="36687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1089025"/>
            <a:ext cx="3852863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Письмо о публикации рукописи после рецензирования* – </a:t>
            </a:r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а значит, более длительное 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взаимодействие с рецензентами даже после окончания процесса рецензирования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 кроме двойного слепого рецензирования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Рейтинг лучших рецензентов мира </a:t>
            </a:r>
            <a:r>
              <a:rPr lang="en-US" dirty="0" smtClean="0">
                <a:latin typeface="+mj-lt"/>
              </a:rPr>
              <a:t>/</a:t>
            </a:r>
            <a:r>
              <a:rPr lang="ru-RU" dirty="0" smtClean="0">
                <a:latin typeface="+mj-lt"/>
              </a:rPr>
              <a:t> страны </a:t>
            </a:r>
            <a:r>
              <a:rPr lang="en-US" dirty="0" smtClean="0">
                <a:latin typeface="+mj-lt"/>
              </a:rPr>
              <a:t>/ </a:t>
            </a:r>
            <a:r>
              <a:rPr lang="ru-RU" dirty="0" smtClean="0">
                <a:latin typeface="+mj-lt"/>
              </a:rPr>
              <a:t>организации</a:t>
            </a:r>
            <a:endParaRPr lang="en-US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43657"/>
            <a:ext cx="8247484" cy="348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381000" y="147638"/>
            <a:ext cx="8229600" cy="530225"/>
          </a:xfrm>
        </p:spPr>
        <p:txBody>
          <a:bodyPr>
            <a:noAutofit/>
          </a:bodyPr>
          <a:lstStyle/>
          <a:p>
            <a:pPr eaLnBrk="1" fontAlgn="auto" hangingPunct="1">
              <a:buClr>
                <a:schemeClr val="dk1"/>
              </a:buClr>
              <a:buSzPct val="55000"/>
              <a:defRPr/>
            </a:pPr>
            <a:r>
              <a:rPr lang="ru-RU" dirty="0" smtClean="0">
                <a:latin typeface="+mj-lt"/>
              </a:rPr>
              <a:t>Академия </a:t>
            </a:r>
            <a:r>
              <a:rPr lang="en-US" dirty="0" err="1" smtClean="0">
                <a:latin typeface="+mj-lt"/>
              </a:rPr>
              <a:t>Publons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для рецензентов (бесплатный курс)</a:t>
            </a:r>
            <a:endParaRPr lang="en" dirty="0">
              <a:latin typeface="+mj-lt"/>
            </a:endParaRP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54100"/>
            <a:ext cx="37338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65625" y="1054100"/>
            <a:ext cx="424497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модулей о всех тонкостях работы рецензента: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Введение: издание научной публикации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Структура публикаций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3. 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Оценка методологии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Раздел с данными и материалами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Описание результатов работы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Этические аспекты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Что ожидает журнал?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Работа с редактором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9.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Рецензирование до публикации статьи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10. 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Рецензирование опубликованных работ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4294967295"/>
          </p:nvPr>
        </p:nvSpPr>
        <p:spPr>
          <a:xfrm>
            <a:off x="2555875" y="753466"/>
            <a:ext cx="6373813" cy="30130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Helvetica Neue"/>
              <a:buNone/>
              <a:defRPr/>
            </a:pPr>
            <a:r>
              <a:rPr lang="en-US" sz="1600" b="1" dirty="0" err="1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Publons</a:t>
            </a:r>
            <a:r>
              <a:rPr lang="en-US" sz="1600" b="1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ru-RU" sz="1600" b="1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способствует развитию научных исследований за счет эффективного использования возможностей экспертной </a:t>
            </a:r>
            <a:r>
              <a:rPr lang="ru-RU" sz="1600" b="1" dirty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оценки</a:t>
            </a:r>
            <a:r>
              <a:rPr lang="en" sz="1600" b="1" dirty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en" sz="1600" b="1" dirty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</a:br>
            <a:endParaRPr lang="en" sz="1600" b="1" dirty="0">
              <a:solidFill>
                <a:srgbClr val="2B639B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Helvetica Neue"/>
              <a:buNone/>
              <a:defRPr/>
            </a:pPr>
            <a:r>
              <a:rPr lang="en" sz="1600" dirty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Publons </a:t>
            </a:r>
            <a:r>
              <a:rPr lang="ru-RU" sz="1600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помогает </a:t>
            </a:r>
            <a:r>
              <a:rPr lang="ru-RU" sz="1600" b="1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получать рецензии</a:t>
            </a:r>
            <a:r>
              <a:rPr lang="en" sz="1600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ru-RU" sz="1600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и </a:t>
            </a:r>
            <a:r>
              <a:rPr lang="ru-RU" sz="1600" b="1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улучшает качество работы с исследователями </a:t>
            </a:r>
            <a:r>
              <a:rPr lang="ru-RU" sz="1600" dirty="0" smtClean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>через</a:t>
            </a:r>
            <a:r>
              <a:rPr lang="en" sz="1600" dirty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en" sz="1600" dirty="0">
                <a:solidFill>
                  <a:srgbClr val="2B639B"/>
                </a:solidFill>
                <a:latin typeface="+mj-lt"/>
                <a:ea typeface="Roboto"/>
                <a:cs typeface="Roboto"/>
                <a:sym typeface="Roboto"/>
              </a:rPr>
            </a:br>
            <a:endParaRPr lang="en" sz="1600" dirty="0">
              <a:solidFill>
                <a:srgbClr val="2B639B"/>
              </a:solidFill>
              <a:latin typeface="+mj-lt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Helvetica Neue"/>
              <a:buNone/>
              <a:defRPr/>
            </a:pPr>
            <a:r>
              <a:rPr lang="ru-RU" sz="1600" dirty="0" smtClean="0">
                <a:solidFill>
                  <a:srgbClr val="336699"/>
                </a:solidFill>
                <a:latin typeface="+mj-lt"/>
                <a:ea typeface="Roboto"/>
                <a:cs typeface="Roboto"/>
                <a:sym typeface="Roboto"/>
              </a:rPr>
              <a:t>Мотивацию и активное взаимодействие</a:t>
            </a:r>
            <a:endParaRPr lang="en" sz="1600" dirty="0">
              <a:solidFill>
                <a:srgbClr val="336699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●"/>
              <a:defRPr/>
            </a:pPr>
            <a:r>
              <a:rPr lang="ru-RU" sz="1600" dirty="0" smtClean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Улучшает опыт работы рецензентов за счет мотивации и учета проделанной работы</a:t>
            </a:r>
          </a:p>
          <a:p>
            <a:pPr marL="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None/>
              <a:defRPr/>
            </a:pPr>
            <a:endParaRPr lang="ru-RU" sz="1600" dirty="0" smtClean="0">
              <a:solidFill>
                <a:schemeClr val="dk2"/>
              </a:solidFill>
              <a:latin typeface="+mj-lt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-RU" sz="1600" dirty="0" smtClean="0">
                <a:solidFill>
                  <a:srgbClr val="336699"/>
                </a:solidFill>
                <a:latin typeface="+mj-lt"/>
                <a:ea typeface="Roboto"/>
                <a:cs typeface="Roboto"/>
                <a:sym typeface="Roboto"/>
              </a:rPr>
              <a:t>Поиск рецензентов и новых идей</a:t>
            </a:r>
            <a:r>
              <a:rPr lang="en" sz="1600" dirty="0" smtClean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endParaRPr lang="en" sz="1600" dirty="0">
              <a:solidFill>
                <a:srgbClr val="434343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●"/>
              <a:defRPr/>
            </a:pPr>
            <a:r>
              <a:rPr lang="ru-RU" sz="1600" dirty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Инструменты для </a:t>
            </a:r>
            <a:r>
              <a:rPr lang="ru-RU" sz="1600" dirty="0" smtClean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редакторов </a:t>
            </a:r>
            <a:r>
              <a:rPr lang="ru-RU" sz="1600" dirty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для лучшего понимания и проведения </a:t>
            </a:r>
            <a:r>
              <a:rPr lang="ru-RU" sz="1600" dirty="0" smtClean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процесса рецензирования</a:t>
            </a: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●"/>
              <a:defRPr/>
            </a:pPr>
            <a:r>
              <a:rPr lang="ru-RU" sz="1600" dirty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Более глубокое понимание </a:t>
            </a:r>
            <a:r>
              <a:rPr lang="ru-RU" sz="1600" dirty="0" smtClean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процессов рецензирования и принятия редакционных </a:t>
            </a:r>
            <a:r>
              <a:rPr lang="ru-RU" sz="1600" dirty="0">
                <a:solidFill>
                  <a:schemeClr val="dk2"/>
                </a:solidFill>
                <a:latin typeface="+mj-lt"/>
                <a:ea typeface="Roboto"/>
                <a:cs typeface="Roboto"/>
                <a:sym typeface="Roboto"/>
              </a:rPr>
              <a:t>решений.</a:t>
            </a:r>
            <a:endParaRPr lang="en" sz="1600" dirty="0">
              <a:solidFill>
                <a:schemeClr val="dk2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cs typeface="Arial" pitchFamily="34" charset="0"/>
              </a:rPr>
              <a:t>Следующий момент: как повысить доходы журнала?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78851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1011238"/>
            <a:ext cx="8399462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Arial" pitchFamily="34" charset="0"/>
              </a:rPr>
              <a:t>Если журнал подписной: при помощи поиска в </a:t>
            </a:r>
            <a:r>
              <a:rPr lang="en-US" sz="2000" dirty="0" smtClean="0">
                <a:latin typeface="+mn-lt"/>
                <a:cs typeface="Arial" pitchFamily="34" charset="0"/>
              </a:rPr>
              <a:t>Web of Science </a:t>
            </a:r>
            <a:r>
              <a:rPr lang="ru-RU" sz="2000" dirty="0" smtClean="0">
                <a:latin typeface="+mn-lt"/>
                <a:cs typeface="Arial" pitchFamily="34" charset="0"/>
              </a:rPr>
              <a:t>ищем организации, работающие в той же предметной области</a:t>
            </a:r>
          </a:p>
          <a:p>
            <a:pPr marL="230188" indent="-230188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Arial" pitchFamily="34" charset="0"/>
              </a:rPr>
              <a:t>Если журнал открытого доступа: ищем равновесную цену </a:t>
            </a:r>
            <a:r>
              <a:rPr lang="en-US" sz="2000" dirty="0" smtClean="0">
                <a:latin typeface="+mn-lt"/>
                <a:cs typeface="Arial" pitchFamily="34" charset="0"/>
              </a:rPr>
              <a:t>Article Processing Charges</a:t>
            </a:r>
            <a:r>
              <a:rPr lang="ru-RU" sz="2000" dirty="0" smtClean="0">
                <a:latin typeface="+mn-lt"/>
                <a:cs typeface="Arial" pitchFamily="34" charset="0"/>
              </a:rPr>
              <a:t>.</a:t>
            </a:r>
          </a:p>
          <a:p>
            <a:pPr marL="973138" lvl="1" indent="-230188">
              <a:buClr>
                <a:srgbClr val="6817FF"/>
              </a:buClr>
              <a:buFont typeface="Arial" pitchFamily="34" charset="0"/>
              <a:buChar char="•"/>
            </a:pPr>
            <a:r>
              <a:rPr lang="ru-RU" dirty="0" smtClean="0"/>
              <a:t>Не ниже, чем у хищнических журналов открытого доступа и не выше, чем у журналов, имеющих </a:t>
            </a:r>
            <a:r>
              <a:rPr lang="ru-RU" dirty="0" err="1" smtClean="0"/>
              <a:t>импакт-фактор</a:t>
            </a:r>
            <a:r>
              <a:rPr lang="ru-RU" dirty="0" smtClean="0"/>
              <a:t> (выше нашего).</a:t>
            </a:r>
          </a:p>
          <a:p>
            <a:pPr marL="973138" lvl="1" indent="-230188">
              <a:buClr>
                <a:srgbClr val="6817FF"/>
              </a:buClr>
              <a:buFont typeface="Arial" pitchFamily="34" charset="0"/>
              <a:buChar char="•"/>
            </a:pPr>
            <a:r>
              <a:rPr lang="ru-RU" dirty="0" smtClean="0"/>
              <a:t>Чем больше будет аудитория у журнала – тем потенциально более высокие </a:t>
            </a:r>
            <a:r>
              <a:rPr lang="en-US" dirty="0" smtClean="0"/>
              <a:t>article processing charges </a:t>
            </a:r>
            <a:r>
              <a:rPr lang="ru-RU" dirty="0" smtClean="0"/>
              <a:t>можно вводить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cs typeface="Arial" pitchFamily="34" charset="0"/>
              </a:rPr>
              <a:t>Финальные рекомендации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1923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1011238"/>
            <a:ext cx="8399462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Arial" pitchFamily="34" charset="0"/>
              </a:rPr>
              <a:t>Долгосрочной задачей редакции любого журнала представляется </a:t>
            </a:r>
            <a:r>
              <a:rPr lang="ru-RU" sz="2000" b="1" dirty="0" smtClean="0">
                <a:solidFill>
                  <a:srgbClr val="6817FF"/>
                </a:solidFill>
                <a:latin typeface="+mn-lt"/>
                <a:cs typeface="Arial" pitchFamily="34" charset="0"/>
              </a:rPr>
              <a:t>повышение важности и авторитета издания</a:t>
            </a:r>
            <a:r>
              <a:rPr lang="ru-RU" sz="2000" dirty="0" smtClean="0">
                <a:latin typeface="+mn-lt"/>
                <a:cs typeface="Arial" pitchFamily="34" charset="0"/>
              </a:rPr>
              <a:t> – это необходимо просто для выживания в условиях конкуренции</a:t>
            </a:r>
          </a:p>
          <a:p>
            <a:pPr marL="230188" indent="-230188" fontAlgn="base">
              <a:spcBef>
                <a:spcPct val="0"/>
              </a:spcBef>
              <a:buClr>
                <a:srgbClr val="6817FF"/>
              </a:buClr>
              <a:buSzTx/>
              <a:buFont typeface="Arial" pitchFamily="34" charset="0"/>
              <a:buChar char="•"/>
            </a:pPr>
            <a:r>
              <a:rPr lang="ru-RU" sz="2000" dirty="0" smtClean="0">
                <a:latin typeface="+mn-lt"/>
                <a:cs typeface="Arial" pitchFamily="34" charset="0"/>
              </a:rPr>
              <a:t>Три направления, за счёт которых этого можно добиться:</a:t>
            </a:r>
          </a:p>
          <a:p>
            <a:pPr marL="973138" lvl="1" indent="-230188">
              <a:buClr>
                <a:srgbClr val="6817FF"/>
              </a:buClr>
              <a:buFont typeface="Arial" pitchFamily="34" charset="0"/>
              <a:buChar char="•"/>
            </a:pPr>
            <a:r>
              <a:rPr lang="ru-RU" dirty="0" smtClean="0"/>
              <a:t>Увеличение количества присылаемых в редакцию рукописей</a:t>
            </a:r>
          </a:p>
          <a:p>
            <a:pPr marL="973138" lvl="1" indent="-230188">
              <a:buClr>
                <a:srgbClr val="6817FF"/>
              </a:buClr>
              <a:buFont typeface="Arial" pitchFamily="34" charset="0"/>
              <a:buChar char="•"/>
            </a:pPr>
            <a:r>
              <a:rPr lang="ru-RU" dirty="0" smtClean="0"/>
              <a:t>Улучшение качества рецензирования</a:t>
            </a:r>
          </a:p>
          <a:p>
            <a:pPr marL="973138" lvl="1" indent="-230188">
              <a:buClr>
                <a:srgbClr val="6817FF"/>
              </a:buClr>
              <a:buFont typeface="Arial" pitchFamily="34" charset="0"/>
              <a:buChar char="•"/>
            </a:pPr>
            <a:r>
              <a:rPr lang="ru-RU" dirty="0" smtClean="0"/>
              <a:t>Увеличение доходов журнала за счёт увеличения его аудитории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76325" y="3894138"/>
            <a:ext cx="7004050" cy="909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Павел Касьянов, эксперт по наукометрии </a:t>
            </a:r>
            <a:r>
              <a:rPr lang="en-GB" dirty="0" smtClean="0"/>
              <a:t>|  </a:t>
            </a:r>
            <a:r>
              <a:rPr lang="en-US" dirty="0" err="1" smtClean="0"/>
              <a:t>pavel.kasyanov</a:t>
            </a:r>
            <a:r>
              <a:rPr lang="en-GB" dirty="0" smtClean="0"/>
              <a:t>@</a:t>
            </a:r>
            <a:r>
              <a:rPr lang="en-US" dirty="0" err="1" smtClean="0"/>
              <a:t>clarivate</a:t>
            </a:r>
            <a:r>
              <a:rPr lang="en-GB" dirty="0" smtClean="0"/>
              <a:t>.com  </a:t>
            </a:r>
            <a:r>
              <a:rPr lang="en-GB" dirty="0"/>
              <a:t>|  </a:t>
            </a:r>
            <a:r>
              <a:rPr lang="en-GB" dirty="0" smtClean="0">
                <a:solidFill>
                  <a:srgbClr val="1AC604"/>
                </a:solidFill>
              </a:rPr>
              <a:t>clarivate.com</a:t>
            </a:r>
            <a:endParaRPr lang="en-GB" dirty="0">
              <a:solidFill>
                <a:srgbClr val="1AC6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Страновая</a:t>
            </a:r>
            <a:r>
              <a:rPr lang="ru-RU" dirty="0" smtClean="0"/>
              <a:t> принадлежность авторов «</a:t>
            </a:r>
            <a:r>
              <a:rPr lang="en-US" dirty="0" smtClean="0"/>
              <a:t>Russian Chemical Reviews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9626" y="714375"/>
            <a:ext cx="2629536" cy="10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68" y="708120"/>
            <a:ext cx="5656685" cy="360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39626" y="3118997"/>
            <a:ext cx="262953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93% выборки – публикации с российской аффилиацией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Страновая</a:t>
            </a:r>
            <a:r>
              <a:rPr lang="ru-RU" dirty="0" smtClean="0"/>
              <a:t> принадлежность авторов остальных российских журналов </a:t>
            </a:r>
            <a:r>
              <a:rPr lang="en-US" dirty="0" smtClean="0"/>
              <a:t>Q1 </a:t>
            </a:r>
            <a:r>
              <a:rPr lang="ru-RU" dirty="0" smtClean="0"/>
              <a:t>за 2008-2017 гг.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69" y="1214324"/>
            <a:ext cx="4135116" cy="263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826" y="1198891"/>
            <a:ext cx="4170730" cy="265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67943" y="852307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– </a:t>
            </a:r>
            <a:r>
              <a:rPr lang="en-US" dirty="0" err="1" smtClean="0"/>
              <a:t>Uspekhi</a:t>
            </a:r>
            <a:r>
              <a:rPr lang="en-US" dirty="0" smtClean="0"/>
              <a:t>, 93%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2068" y="3973210"/>
            <a:ext cx="2629536" cy="10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32193" y="829559"/>
            <a:ext cx="353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Russian Mathematical Surveys, 88%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«Рекордсмен» – не будем показывать переходить на личности, но этот журнал – в </a:t>
            </a:r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569" y="725028"/>
            <a:ext cx="5671308" cy="382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626" y="714375"/>
            <a:ext cx="2629536" cy="10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39626" y="3118997"/>
            <a:ext cx="262953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97,16% выборки – публикации с российской аффилиацией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2416175"/>
            <a:ext cx="6172200" cy="3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0162" y="985068"/>
            <a:ext cx="6873092" cy="2949575"/>
          </a:xfrm>
        </p:spPr>
        <p:txBody>
          <a:bodyPr/>
          <a:lstStyle/>
          <a:p>
            <a:r>
              <a:rPr lang="ru-RU" sz="1800" dirty="0" smtClean="0"/>
              <a:t>Присутствует небольшой процент </a:t>
            </a:r>
            <a:r>
              <a:rPr lang="ru-RU" sz="1800" b="1" dirty="0" smtClean="0">
                <a:solidFill>
                  <a:srgbClr val="6817FF"/>
                </a:solidFill>
              </a:rPr>
              <a:t>«</a:t>
            </a:r>
            <a:r>
              <a:rPr lang="ru-RU" sz="1800" b="1" dirty="0" err="1" smtClean="0">
                <a:solidFill>
                  <a:srgbClr val="6817FF"/>
                </a:solidFill>
              </a:rPr>
              <a:t>бомж-публикаций</a:t>
            </a:r>
            <a:r>
              <a:rPr lang="ru-RU" sz="1800" b="1" dirty="0" smtClean="0">
                <a:solidFill>
                  <a:srgbClr val="6817FF"/>
                </a:solidFill>
              </a:rPr>
              <a:t>» </a:t>
            </a:r>
            <a:r>
              <a:rPr lang="ru-RU" sz="1800" dirty="0" smtClean="0"/>
              <a:t>(публикаций без указания организационной, а значит, и </a:t>
            </a:r>
            <a:r>
              <a:rPr lang="ru-RU" sz="1800" dirty="0" err="1" smtClean="0"/>
              <a:t>страновой</a:t>
            </a:r>
            <a:r>
              <a:rPr lang="ru-RU" sz="1800" dirty="0" smtClean="0"/>
              <a:t> аффилиации). Фамилии авторов в найденных случаях – в основном, русские</a:t>
            </a:r>
          </a:p>
          <a:p>
            <a:r>
              <a:rPr lang="ru-RU" sz="1800" dirty="0" smtClean="0"/>
              <a:t>Присутствует небольшой процент публикаций от представителей русской научной </a:t>
            </a:r>
            <a:r>
              <a:rPr lang="ru-RU" sz="1800" b="1" dirty="0" smtClean="0">
                <a:solidFill>
                  <a:srgbClr val="6817FF"/>
                </a:solidFill>
              </a:rPr>
              <a:t>диаспоры</a:t>
            </a:r>
            <a:r>
              <a:rPr lang="ru-RU" sz="1800" dirty="0" smtClean="0"/>
              <a:t> из иностранных организаций (мы не утверждаем, но подозреваем т.н. «заказные публикации»)</a:t>
            </a:r>
          </a:p>
          <a:p>
            <a:r>
              <a:rPr lang="ru-RU" sz="1800" dirty="0" smtClean="0"/>
              <a:t>Таким образом, </a:t>
            </a:r>
            <a:r>
              <a:rPr lang="ru-RU" sz="1800" b="1" dirty="0" smtClean="0">
                <a:solidFill>
                  <a:srgbClr val="6817FF"/>
                </a:solidFill>
              </a:rPr>
              <a:t>реальный процент </a:t>
            </a:r>
            <a:r>
              <a:rPr lang="ru-RU" sz="1800" dirty="0" smtClean="0"/>
              <a:t>российских авторов – </a:t>
            </a:r>
            <a:r>
              <a:rPr lang="ru-RU" sz="1800" b="1" dirty="0" smtClean="0">
                <a:solidFill>
                  <a:srgbClr val="6817FF"/>
                </a:solidFill>
              </a:rPr>
              <a:t>ещё выше</a:t>
            </a:r>
            <a:endParaRPr lang="en-US" sz="1800" b="1" dirty="0" smtClean="0">
              <a:solidFill>
                <a:srgbClr val="6817FF"/>
              </a:solidFill>
            </a:endParaRPr>
          </a:p>
          <a:p>
            <a:r>
              <a:rPr lang="ru-RU" sz="1800" dirty="0" smtClean="0"/>
              <a:t>Значительная часть «иностранных» авторов – из Украины, Белоруссии, реже – других бывших союзных республик</a:t>
            </a: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некоторые результаты наблюдений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3254" y="1916583"/>
            <a:ext cx="1433638" cy="124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3723" y="710352"/>
            <a:ext cx="1255373" cy="123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0689" y="3163755"/>
            <a:ext cx="1237679" cy="12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60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cs typeface="Arial" pitchFamily="34" charset="0"/>
              </a:rPr>
              <a:t>Для сравнения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1495425"/>
            <a:ext cx="41830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3314700" y="1089025"/>
            <a:ext cx="1249363" cy="307975"/>
          </a:xfrm>
          <a:prstGeom prst="rect">
            <a:avLst/>
          </a:prstGeom>
          <a:solidFill>
            <a:srgbClr val="6817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Tetrahedron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495425"/>
            <a:ext cx="41719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4741863" y="1089025"/>
            <a:ext cx="1619250" cy="307975"/>
          </a:xfrm>
          <a:prstGeom prst="rect">
            <a:avLst/>
          </a:prstGeom>
          <a:solidFill>
            <a:srgbClr val="6817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Chinese J Phys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Кому она </a:t>
            </a:r>
            <a:r>
              <a:rPr lang="ru-RU" b="1" dirty="0" smtClean="0">
                <a:solidFill>
                  <a:srgbClr val="6817FF"/>
                </a:solidFill>
              </a:rPr>
              <a:t>не нужна</a:t>
            </a:r>
            <a:r>
              <a:rPr lang="ru-RU" dirty="0" smtClean="0"/>
              <a:t>: журналам, занимающимся «локальными» проблемами. Но даже таким журналам имеет смысл подумать об экспансии внутри России и стран бывшего СССР.</a:t>
            </a:r>
          </a:p>
          <a:p>
            <a:r>
              <a:rPr lang="ru-RU" dirty="0" smtClean="0"/>
              <a:t>Для всех остальных, более активная интеграция в международный исследовательский процесс </a:t>
            </a:r>
            <a:r>
              <a:rPr lang="ru-RU" b="1" dirty="0" smtClean="0">
                <a:solidFill>
                  <a:srgbClr val="6817FF"/>
                </a:solidFill>
              </a:rPr>
              <a:t>критически важна</a:t>
            </a:r>
            <a:r>
              <a:rPr lang="ru-RU" dirty="0" smtClean="0"/>
              <a:t>, поскольку означает:</a:t>
            </a:r>
          </a:p>
          <a:p>
            <a:pPr lvl="1"/>
            <a:r>
              <a:rPr lang="ru-RU" b="1" dirty="0" smtClean="0">
                <a:solidFill>
                  <a:srgbClr val="6817FF"/>
                </a:solidFill>
              </a:rPr>
              <a:t>Больше рукописей </a:t>
            </a:r>
            <a:r>
              <a:rPr lang="ru-RU" dirty="0" smtClean="0"/>
              <a:t>от иностранных авторов</a:t>
            </a:r>
          </a:p>
          <a:p>
            <a:pPr lvl="1"/>
            <a:r>
              <a:rPr lang="ru-RU" dirty="0" smtClean="0"/>
              <a:t>Больше иностранных членов редколлегии и иностранных </a:t>
            </a:r>
            <a:r>
              <a:rPr lang="ru-RU" b="1" dirty="0" smtClean="0">
                <a:solidFill>
                  <a:srgbClr val="6817FF"/>
                </a:solidFill>
              </a:rPr>
              <a:t>рецензентов</a:t>
            </a:r>
          </a:p>
          <a:p>
            <a:pPr lvl="1"/>
            <a:r>
              <a:rPr lang="ru-RU" dirty="0" smtClean="0"/>
              <a:t>Больше иностранных </a:t>
            </a:r>
            <a:r>
              <a:rPr lang="ru-RU" b="1" dirty="0" smtClean="0">
                <a:solidFill>
                  <a:srgbClr val="6817FF"/>
                </a:solidFill>
              </a:rPr>
              <a:t>подписок</a:t>
            </a:r>
            <a:r>
              <a:rPr lang="ru-RU" dirty="0" smtClean="0"/>
              <a:t> на журнал</a:t>
            </a:r>
          </a:p>
          <a:p>
            <a:pPr lvl="2"/>
            <a:r>
              <a:rPr lang="ru-RU" dirty="0" smtClean="0"/>
              <a:t>Больше </a:t>
            </a:r>
            <a:r>
              <a:rPr lang="ru-RU" b="1" dirty="0" smtClean="0">
                <a:solidFill>
                  <a:srgbClr val="6817FF"/>
                </a:solidFill>
              </a:rPr>
              <a:t>доходов</a:t>
            </a:r>
          </a:p>
          <a:p>
            <a:pPr lvl="2"/>
            <a:r>
              <a:rPr lang="ru-RU" dirty="0" smtClean="0"/>
              <a:t>Больше читательская </a:t>
            </a:r>
            <a:r>
              <a:rPr lang="ru-RU" b="1" dirty="0" smtClean="0">
                <a:solidFill>
                  <a:srgbClr val="6817FF"/>
                </a:solidFill>
              </a:rPr>
              <a:t>аудитория</a:t>
            </a:r>
            <a:r>
              <a:rPr lang="ru-RU" dirty="0" smtClean="0"/>
              <a:t> – больше </a:t>
            </a:r>
            <a:r>
              <a:rPr lang="ru-RU" b="1" dirty="0" smtClean="0">
                <a:solidFill>
                  <a:srgbClr val="6817FF"/>
                </a:solidFill>
              </a:rPr>
              <a:t>прочтений</a:t>
            </a:r>
            <a:r>
              <a:rPr lang="ru-RU" dirty="0" smtClean="0"/>
              <a:t> полных текстов – больше </a:t>
            </a:r>
            <a:r>
              <a:rPr lang="ru-RU" b="1" dirty="0" smtClean="0">
                <a:solidFill>
                  <a:srgbClr val="6817FF"/>
                </a:solidFill>
              </a:rPr>
              <a:t>цитирований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журналу интернационализация?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cs typeface="Arial" pitchFamily="34" charset="0"/>
              </a:rPr>
              <a:t>Цель: повысить авторитет (престиж, качество) журнала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710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422900" y="1017588"/>
            <a:ext cx="763588" cy="23082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58240" y="9055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Arrow 6"/>
          <p:cNvSpPr/>
          <p:nvPr/>
        </p:nvSpPr>
        <p:spPr>
          <a:xfrm>
            <a:off x="7015163" y="1017588"/>
            <a:ext cx="1804987" cy="100965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1AC60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Для этого: здесь надо увеличивать количество</a:t>
            </a:r>
            <a:endParaRPr lang="en-US" sz="1200" b="1" dirty="0"/>
          </a:p>
        </p:txBody>
      </p:sp>
      <p:sp>
        <p:nvSpPr>
          <p:cNvPr id="8" name="Left Arrow 7"/>
          <p:cNvSpPr/>
          <p:nvPr/>
        </p:nvSpPr>
        <p:spPr>
          <a:xfrm>
            <a:off x="7015163" y="2441575"/>
            <a:ext cx="1804987" cy="100965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1AC60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А здесь - качество</a:t>
            </a:r>
            <a:endParaRPr lang="en-US" sz="1200" b="1" dirty="0"/>
          </a:p>
        </p:txBody>
      </p:sp>
      <p:sp>
        <p:nvSpPr>
          <p:cNvPr id="10" name="Right Arrow 9"/>
          <p:cNvSpPr/>
          <p:nvPr/>
        </p:nvSpPr>
        <p:spPr>
          <a:xfrm>
            <a:off x="341313" y="3752850"/>
            <a:ext cx="2505075" cy="1216025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1AC60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Основная задача: </a:t>
            </a:r>
            <a:r>
              <a:rPr lang="ru-RU" sz="1600" b="1" dirty="0"/>
              <a:t>повысить качество вот этого массива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rv_Tmpt_WebofScience_Full-Presentation_16x9_001">
  <a:themeElements>
    <a:clrScheme name="CRV_Clarivate Primary and secondary palette">
      <a:dk1>
        <a:srgbClr val="000000"/>
      </a:dk1>
      <a:lt1>
        <a:srgbClr val="FFFFFF"/>
      </a:lt1>
      <a:dk2>
        <a:srgbClr val="666666"/>
      </a:dk2>
      <a:lt2>
        <a:srgbClr val="A9A9AC"/>
      </a:lt2>
      <a:accent1>
        <a:srgbClr val="6817FF"/>
      </a:accent1>
      <a:accent2>
        <a:srgbClr val="1AC604"/>
      </a:accent2>
      <a:accent3>
        <a:srgbClr val="666666"/>
      </a:accent3>
      <a:accent4>
        <a:srgbClr val="025A3D"/>
      </a:accent4>
      <a:accent5>
        <a:srgbClr val="008080"/>
      </a:accent5>
      <a:accent6>
        <a:srgbClr val="4B1364"/>
      </a:accent6>
      <a:hlink>
        <a:srgbClr val="6817FF"/>
      </a:hlink>
      <a:folHlink>
        <a:srgbClr val="666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74" id="{921E90A1-72AB-3849-9B40-6BDF79A60939}" vid="{2F0CC260-D0A2-164A-A025-35FD8C3A57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Crv_Tmpt_WebofScience_Full-Presentation_16x9_001</Template>
  <TotalTime>322</TotalTime>
  <Words>826</Words>
  <Application>Microsoft Office PowerPoint</Application>
  <PresentationFormat>On-screen Show (16:9)</PresentationFormat>
  <Paragraphs>140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Crv_Tmpt_WebofScience_Full-Presentation_16x9_001</vt:lpstr>
      <vt:lpstr>Как стратегия роста их авторитета</vt:lpstr>
      <vt:lpstr>Страновая принадлежность авторов «Moscow Mathematical Journal»</vt:lpstr>
      <vt:lpstr>Страновая принадлежность авторов «Russian Chemical Reviews»</vt:lpstr>
      <vt:lpstr>Страновая принадлежность авторов остальных российских журналов Q1 за 2008-2017 гг.</vt:lpstr>
      <vt:lpstr>«Рекордсмен» – не будем показывать переходить на личности, но этот журнал – в Q4</vt:lpstr>
      <vt:lpstr>Ещё некоторые результаты наблюдений</vt:lpstr>
      <vt:lpstr>Для сравнения</vt:lpstr>
      <vt:lpstr>Зачем журналу интернационализация?</vt:lpstr>
      <vt:lpstr>Цель: повысить авторитет (престиж, качество) журнала</vt:lpstr>
      <vt:lpstr>Поиск авторов в Web of Science</vt:lpstr>
      <vt:lpstr>Дальнейшие шаги</vt:lpstr>
      <vt:lpstr>Мы увеличили приток свежих рукописей в редакцию и существенно диверсифицировали международный состав авторов. Что теперь?</vt:lpstr>
      <vt:lpstr>Сообщество рецензентов для  издателей научных журналов </vt:lpstr>
      <vt:lpstr>Проблем становится все больше с ростом объема публикаций</vt:lpstr>
      <vt:lpstr>Однако мотиваторов для рецензентов практически нет</vt:lpstr>
      <vt:lpstr>Publons позволяет решить эти проблемы  Мотивирование рецензентов  Инструменты для редакторов</vt:lpstr>
      <vt:lpstr>Платформа-сообщество рецензентов Publons</vt:lpstr>
      <vt:lpstr>Трансформируя рецензирование в полезный опыт</vt:lpstr>
      <vt:lpstr>Улучшая взаимодействие с учеными</vt:lpstr>
      <vt:lpstr>Более эффективное взаимодействие с учеными</vt:lpstr>
      <vt:lpstr>Рейтинг лучших рецензентов мира / страны / организации</vt:lpstr>
      <vt:lpstr>Академия Publons для рецензентов (бесплатный курс)</vt:lpstr>
      <vt:lpstr>Slide 23</vt:lpstr>
      <vt:lpstr>Следующий момент: как повысить доходы журнала?</vt:lpstr>
      <vt:lpstr>Финальные рекомендации</vt:lpstr>
      <vt:lpstr>Slide 26</vt:lpstr>
    </vt:vector>
  </TitlesOfParts>
  <Company>Thomson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Kasyanov</dc:creator>
  <cp:lastModifiedBy>Pavel Kasyanov</cp:lastModifiedBy>
  <cp:revision>8</cp:revision>
  <dcterms:created xsi:type="dcterms:W3CDTF">2017-04-19T08:32:04Z</dcterms:created>
  <dcterms:modified xsi:type="dcterms:W3CDTF">2018-04-26T08:30:02Z</dcterms:modified>
</cp:coreProperties>
</file>