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  <Override PartName="/ppt/charts/colors17.xml" ContentType="application/vnd.ms-office.chartcolorstyle+xml"/>
  <Override PartName="/ppt/charts/style17.xml" ContentType="application/vnd.ms-office.chartstyle+xml"/>
  <Override PartName="/ppt/charts/colors18.xml" ContentType="application/vnd.ms-office.chartcolorstyle+xml"/>
  <Override PartName="/ppt/charts/style18.xml" ContentType="application/vnd.ms-office.chartstyle+xml"/>
  <Override PartName="/ppt/charts/colors19.xml" ContentType="application/vnd.ms-office.chartcolorstyle+xml"/>
  <Override PartName="/ppt/charts/style19.xml" ContentType="application/vnd.ms-office.chartstyle+xml"/>
  <Override PartName="/ppt/charts/colors20.xml" ContentType="application/vnd.ms-office.chartcolorstyle+xml"/>
  <Override PartName="/ppt/charts/style20.xml" ContentType="application/vnd.ms-office.chartstyle+xml"/>
  <Override PartName="/ppt/charts/colors21.xml" ContentType="application/vnd.ms-office.chartcolorstyle+xml"/>
  <Override PartName="/ppt/charts/style21.xml" ContentType="application/vnd.ms-office.chartstyle+xml"/>
  <Override PartName="/ppt/charts/colors22.xml" ContentType="application/vnd.ms-office.chartcolorstyle+xml"/>
  <Override PartName="/ppt/charts/style22.xml" ContentType="application/vnd.ms-office.chartstyle+xml"/>
  <Override PartName="/ppt/charts/colors23.xml" ContentType="application/vnd.ms-office.chartcolorstyle+xml"/>
  <Override PartName="/ppt/charts/style23.xml" ContentType="application/vnd.ms-office.chartstyle+xml"/>
  <Override PartName="/ppt/charts/colors24.xml" ContentType="application/vnd.ms-office.chartcolorstyle+xml"/>
  <Override PartName="/ppt/charts/style24.xml" ContentType="application/vnd.ms-office.chartstyle+xml"/>
  <Override PartName="/ppt/charts/colors25.xml" ContentType="application/vnd.ms-office.chartcolorstyle+xml"/>
  <Override PartName="/ppt/charts/style25.xml" ContentType="application/vnd.ms-office.chartstyle+xml"/>
  <Override PartName="/ppt/charts/colors26.xml" ContentType="application/vnd.ms-office.chartcolorstyle+xml"/>
  <Override PartName="/ppt/charts/style2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65" r:id="rId5"/>
    <p:sldId id="310" r:id="rId6"/>
    <p:sldId id="321" r:id="rId7"/>
    <p:sldId id="323" r:id="rId8"/>
    <p:sldId id="322" r:id="rId9"/>
    <p:sldId id="311" r:id="rId10"/>
    <p:sldId id="337" r:id="rId11"/>
    <p:sldId id="320" r:id="rId12"/>
    <p:sldId id="316" r:id="rId13"/>
    <p:sldId id="317" r:id="rId14"/>
    <p:sldId id="318" r:id="rId15"/>
    <p:sldId id="334" r:id="rId16"/>
    <p:sldId id="335" r:id="rId17"/>
    <p:sldId id="324" r:id="rId18"/>
    <p:sldId id="315" r:id="rId19"/>
    <p:sldId id="330" r:id="rId20"/>
    <p:sldId id="331" r:id="rId21"/>
    <p:sldId id="333" r:id="rId22"/>
    <p:sldId id="332" r:id="rId23"/>
    <p:sldId id="326" r:id="rId24"/>
    <p:sldId id="325" r:id="rId25"/>
    <p:sldId id="327" r:id="rId26"/>
    <p:sldId id="328" r:id="rId27"/>
    <p:sldId id="329" r:id="rId28"/>
    <p:sldId id="336" r:id="rId29"/>
  </p:sldIdLst>
  <p:sldSz cx="12188825" cy="6858000"/>
  <p:notesSz cx="6858000" cy="9144000"/>
  <p:custDataLst>
    <p:tags r:id="rId32"/>
  </p:custData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43" autoAdjust="0"/>
  </p:normalViewPr>
  <p:slideViewPr>
    <p:cSldViewPr showGuides="1">
      <p:cViewPr>
        <p:scale>
          <a:sx n="114" d="100"/>
          <a:sy n="114" d="100"/>
        </p:scale>
        <p:origin x="-276" y="-5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&#1050;&#1085;&#1080;&#1075;&#1072;1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file:///C:\Users\st009313\Dropbox%20(&#1051;&#1080;&#1095;&#1085;&#1099;&#1081;)\&#1050;&#1086;&#1085;&#1092;&#1077;&#1088;&#1077;&#1085;&#1094;&#1080;&#1080;\&#1078;&#1091;&#1088;&#1085;&#1072;&#1083;&#1099;18\OA_WoS_v2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file:///C:\Users\st009313\Dropbox%20(&#1051;&#1080;&#1095;&#1085;&#1099;&#1081;)\&#1050;&#1086;&#1085;&#1092;&#1077;&#1088;&#1077;&#1085;&#1094;&#1080;&#1080;\&#1078;&#1091;&#1088;&#1085;&#1072;&#1083;&#1099;18\OA_WoS_v2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oleObject" Target="file:///C:\Users\st009313\Dropbox%20(&#1051;&#1080;&#1095;&#1085;&#1099;&#1081;)\&#1050;&#1086;&#1085;&#1092;&#1077;&#1088;&#1077;&#1085;&#1094;&#1080;&#1080;\&#1078;&#1091;&#1088;&#1085;&#1072;&#1083;&#1099;18\biol_OA40-60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file:///C:\Users\st009313\Dropbox%20(&#1051;&#1080;&#1095;&#1085;&#1099;&#1081;)\&#1050;&#1086;&#1085;&#1092;&#1077;&#1088;&#1077;&#1085;&#1094;&#1080;&#1080;\&#1078;&#1091;&#1088;&#1085;&#1072;&#1083;&#1099;18\&#1086;&#1089;&#1085;&#1086;&#1074;&#1085;&#1099;&#1077;%20&#1080;&#1085;&#1076;&#1077;&#1082;&#1089;&#1099;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Style" Target="style14.xml"/><Relationship Id="rId2" Type="http://schemas.microsoft.com/office/2011/relationships/chartColorStyle" Target="colors14.xml"/><Relationship Id="rId1" Type="http://schemas.openxmlformats.org/officeDocument/2006/relationships/oleObject" Target="file:///C:\Users\st009313\Dropbox%20(&#1051;&#1080;&#1095;&#1085;&#1099;&#1081;)\&#1050;&#1086;&#1085;&#1092;&#1077;&#1088;&#1077;&#1085;&#1094;&#1080;&#1080;\&#1078;&#1091;&#1088;&#1085;&#1072;&#1083;&#1099;18\biol_OA40-60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5.xml"/><Relationship Id="rId2" Type="http://schemas.microsoft.com/office/2011/relationships/chartColorStyle" Target="colors15.xml"/><Relationship Id="rId1" Type="http://schemas.openxmlformats.org/officeDocument/2006/relationships/oleObject" Target="file:///C:\Users\st009313\Dropbox%20(&#1051;&#1080;&#1095;&#1085;&#1099;&#1081;)\&#1050;&#1086;&#1085;&#1092;&#1077;&#1088;&#1077;&#1085;&#1094;&#1080;&#1080;\&#1078;&#1091;&#1088;&#1085;&#1072;&#1083;&#1099;18\InCites%20Research%20Areas_CUP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Style" Target="style16.xml"/><Relationship Id="rId2" Type="http://schemas.microsoft.com/office/2011/relationships/chartColorStyle" Target="colors16.xml"/><Relationship Id="rId1" Type="http://schemas.openxmlformats.org/officeDocument/2006/relationships/oleObject" Target="file:///C:\Users\st009313\Dropbox%20(&#1051;&#1080;&#1095;&#1085;&#1099;&#1081;)\&#1050;&#1086;&#1085;&#1092;&#1077;&#1088;&#1077;&#1085;&#1094;&#1080;&#1080;\&#1078;&#1091;&#1088;&#1085;&#1072;&#1083;&#1099;18\InCites%20Research%20Areas_CUP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Style" Target="style17.xml"/><Relationship Id="rId2" Type="http://schemas.microsoft.com/office/2011/relationships/chartColorStyle" Target="colors17.xml"/><Relationship Id="rId1" Type="http://schemas.openxmlformats.org/officeDocument/2006/relationships/oleObject" Target="file:///C:\Users\st009313\Dropbox%20(&#1051;&#1080;&#1095;&#1085;&#1099;&#1081;)\&#1050;&#1086;&#1085;&#1092;&#1077;&#1088;&#1077;&#1085;&#1094;&#1080;&#1080;\&#1078;&#1091;&#1088;&#1085;&#1072;&#1083;&#1099;18\InCites%20Research%20Areas_CUP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Style" Target="style18.xml"/><Relationship Id="rId2" Type="http://schemas.microsoft.com/office/2011/relationships/chartColorStyle" Target="colors18.xml"/><Relationship Id="rId1" Type="http://schemas.openxmlformats.org/officeDocument/2006/relationships/oleObject" Target="file:///C:\Users\st009313\Dropbox%20(&#1051;&#1080;&#1095;&#1085;&#1099;&#1081;)\&#1050;&#1086;&#1085;&#1092;&#1077;&#1088;&#1077;&#1085;&#1094;&#1080;&#1080;\&#1078;&#1091;&#1088;&#1085;&#1072;&#1083;&#1099;18\biol_OA40-60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Style" Target="style19.xml"/><Relationship Id="rId2" Type="http://schemas.microsoft.com/office/2011/relationships/chartColorStyle" Target="colors19.xml"/><Relationship Id="rId1" Type="http://schemas.openxmlformats.org/officeDocument/2006/relationships/oleObject" Target="file:///C:\Users\st009313\Dropbox%20(&#1051;&#1080;&#1095;&#1085;&#1099;&#1081;)\&#1050;&#1086;&#1085;&#1092;&#1077;&#1088;&#1077;&#1085;&#1094;&#1080;&#1080;\&#1078;&#1091;&#1088;&#1085;&#1072;&#1083;&#1099;18\biol_OA40-60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&#1050;&#1085;&#1080;&#1075;&#1072;1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Style" Target="style20.xml"/><Relationship Id="rId2" Type="http://schemas.microsoft.com/office/2011/relationships/chartColorStyle" Target="colors20.xml"/><Relationship Id="rId1" Type="http://schemas.openxmlformats.org/officeDocument/2006/relationships/oleObject" Target="file:///C:\Users\st009313\Dropbox%20(&#1051;&#1080;&#1095;&#1085;&#1099;&#1081;)\&#1050;&#1086;&#1085;&#1092;&#1077;&#1088;&#1077;&#1085;&#1094;&#1080;&#1080;\&#1078;&#1091;&#1088;&#1085;&#1072;&#1083;&#1099;18\biol_OA40-60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Style" Target="style21.xml"/><Relationship Id="rId2" Type="http://schemas.microsoft.com/office/2011/relationships/chartColorStyle" Target="colors21.xml"/><Relationship Id="rId1" Type="http://schemas.openxmlformats.org/officeDocument/2006/relationships/oleObject" Target="file:///C:\Users\st009313\Dropbox%20(&#1051;&#1080;&#1095;&#1085;&#1099;&#1081;)\&#1050;&#1086;&#1085;&#1092;&#1077;&#1088;&#1077;&#1085;&#1094;&#1080;&#1080;\&#1078;&#1091;&#1088;&#1085;&#1072;&#1083;&#1099;18\rus_oa_research%20areas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Style" Target="style22.xml"/><Relationship Id="rId2" Type="http://schemas.microsoft.com/office/2011/relationships/chartColorStyle" Target="colors22.xml"/><Relationship Id="rId1" Type="http://schemas.openxmlformats.org/officeDocument/2006/relationships/oleObject" Target="file:///C:\Users\st009313\Dropbox%20(&#1051;&#1080;&#1095;&#1085;&#1099;&#1081;)\&#1050;&#1086;&#1085;&#1092;&#1077;&#1088;&#1077;&#1085;&#1094;&#1080;&#1080;\&#1078;&#1091;&#1088;&#1085;&#1072;&#1083;&#1099;18\rus_oa_research%20areas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Style" Target="style23.xml"/><Relationship Id="rId2" Type="http://schemas.microsoft.com/office/2011/relationships/chartColorStyle" Target="colors23.xml"/><Relationship Id="rId1" Type="http://schemas.openxmlformats.org/officeDocument/2006/relationships/oleObject" Target="file:///C:\Users\st009313\Dropbox%20(&#1051;&#1080;&#1095;&#1085;&#1099;&#1081;)\&#1050;&#1086;&#1085;&#1092;&#1077;&#1088;&#1077;&#1085;&#1094;&#1080;&#1080;\&#1078;&#1091;&#1088;&#1085;&#1072;&#1083;&#1099;18\rus_oa_research%20areas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Style" Target="style24.xml"/><Relationship Id="rId2" Type="http://schemas.microsoft.com/office/2011/relationships/chartColorStyle" Target="colors24.xml"/><Relationship Id="rId1" Type="http://schemas.openxmlformats.org/officeDocument/2006/relationships/oleObject" Target="file:///C:\Users\st009313\Dropbox%20(&#1051;&#1080;&#1095;&#1085;&#1099;&#1081;)\&#1050;&#1086;&#1085;&#1092;&#1077;&#1088;&#1077;&#1085;&#1094;&#1080;&#1080;\&#1078;&#1091;&#1088;&#1085;&#1072;&#1083;&#1099;18\rus_oa_research%20areas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Style" Target="style25.xml"/><Relationship Id="rId2" Type="http://schemas.microsoft.com/office/2011/relationships/chartColorStyle" Target="colors25.xml"/><Relationship Id="rId1" Type="http://schemas.openxmlformats.org/officeDocument/2006/relationships/oleObject" Target="file:///C:\Users\st009313\Dropbox%20(&#1051;&#1080;&#1095;&#1085;&#1099;&#1081;)\&#1050;&#1086;&#1085;&#1092;&#1077;&#1088;&#1077;&#1085;&#1094;&#1080;&#1080;\&#1078;&#1091;&#1088;&#1085;&#1072;&#1083;&#1099;18\rus_oa_research%20areas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Style" Target="style26.xml"/><Relationship Id="rId2" Type="http://schemas.microsoft.com/office/2011/relationships/chartColorStyle" Target="colors26.xml"/><Relationship Id="rId1" Type="http://schemas.openxmlformats.org/officeDocument/2006/relationships/oleObject" Target="file:///C:\Users\st009313\Dropbox%20(&#1051;&#1080;&#1095;&#1085;&#1099;&#1081;)\&#1050;&#1086;&#1085;&#1092;&#1077;&#1088;&#1077;&#1085;&#1094;&#1080;&#1080;\&#1078;&#1091;&#1088;&#1085;&#1072;&#1083;&#1099;18\OA_WoS_v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st009313\Dropbox%20(&#1051;&#1080;&#1095;&#1085;&#1099;&#1081;)\&#1050;&#1086;&#1085;&#1092;&#1077;&#1088;&#1077;&#1085;&#1094;&#1080;&#1080;\&#1078;&#1091;&#1088;&#1085;&#1072;&#1083;&#1099;18\OA_woscategorie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st009313\Dropbox%20(&#1051;&#1080;&#1095;&#1085;&#1099;&#1081;)\&#1050;&#1086;&#1085;&#1092;&#1077;&#1088;&#1077;&#1085;&#1094;&#1080;&#1080;\&#1078;&#1091;&#1088;&#1085;&#1072;&#1083;&#1099;18\OA_woscategorie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st009313\Dropbox%20(&#1051;&#1080;&#1095;&#1085;&#1099;&#1081;)\&#1050;&#1086;&#1085;&#1092;&#1077;&#1088;&#1077;&#1085;&#1094;&#1080;&#1080;\&#1078;&#1091;&#1088;&#1085;&#1072;&#1083;&#1099;18\OA_woscategorie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st009313\Dropbox%20(&#1051;&#1080;&#1095;&#1085;&#1099;&#1081;)\&#1050;&#1086;&#1085;&#1092;&#1077;&#1088;&#1077;&#1085;&#1094;&#1080;&#1080;\&#1078;&#1091;&#1088;&#1085;&#1072;&#1083;&#1099;18\OA_woscategorie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st009313\Dropbox%20(&#1051;&#1080;&#1095;&#1085;&#1099;&#1081;)\&#1050;&#1086;&#1085;&#1092;&#1077;&#1088;&#1077;&#1085;&#1094;&#1080;&#1080;\&#1078;&#1091;&#1088;&#1085;&#1072;&#1083;&#1099;18\OA_woscategories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st009313\Dropbox%20(&#1051;&#1080;&#1095;&#1085;&#1099;&#1081;)\&#1050;&#1086;&#1085;&#1092;&#1077;&#1088;&#1077;&#1085;&#1094;&#1080;&#1080;\&#1078;&#1091;&#1088;&#1085;&#1072;&#1083;&#1099;18\&#1086;&#1089;&#1085;&#1086;&#1074;&#1085;&#1099;&#1077;%20&#1080;&#1085;&#1076;&#1077;&#1082;&#1089;&#1099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file:///C:\Users\st009313\Dropbox%20(&#1051;&#1080;&#1095;&#1085;&#1099;&#1081;)\&#1050;&#1086;&#1085;&#1092;&#1077;&#1088;&#1077;&#1085;&#1094;&#1080;&#1080;\&#1078;&#1091;&#1088;&#1085;&#1072;&#1083;&#1099;18\OA_WoS_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Публикации</a:t>
            </a:r>
            <a:r>
              <a:rPr lang="ru-RU" baseline="0" dirty="0"/>
              <a:t> с разным видом доступа к полным текстам </a:t>
            </a:r>
            <a:r>
              <a:rPr lang="ru-RU" baseline="0" dirty="0" smtClean="0"/>
              <a:t/>
            </a:r>
            <a:br>
              <a:rPr lang="ru-RU" baseline="0" dirty="0" smtClean="0"/>
            </a:br>
            <a:r>
              <a:rPr lang="ru-RU" baseline="0" dirty="0" smtClean="0"/>
              <a:t>в </a:t>
            </a:r>
            <a:r>
              <a:rPr lang="en-US" baseline="0" dirty="0"/>
              <a:t>Web of Science (2008-2017)</a:t>
            </a:r>
            <a:endParaRPr lang="ru-RU" dirty="0"/>
          </a:p>
        </c:rich>
      </c:tx>
      <c:layout>
        <c:manualLayout>
          <c:xMode val="edge"/>
          <c:yMode val="edge"/>
          <c:x val="2.5062118434283808E-2"/>
          <c:y val="3.710626635725299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76922122785559"/>
          <c:y val="0.2513021889044959"/>
          <c:w val="0.85914189004539654"/>
          <c:h val="0.632400344474708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Лист1!$A$3:$A$10</c:f>
              <c:strCache>
                <c:ptCount val="8"/>
                <c:pt idx="0">
                  <c:v>SCI-E</c:v>
                </c:pt>
                <c:pt idx="1">
                  <c:v>SSCI</c:v>
                </c:pt>
                <c:pt idx="2">
                  <c:v>AHCI</c:v>
                </c:pt>
                <c:pt idx="3">
                  <c:v>ESCI</c:v>
                </c:pt>
                <c:pt idx="4">
                  <c:v>CPCI-S</c:v>
                </c:pt>
                <c:pt idx="5">
                  <c:v>CPCI-SSH</c:v>
                </c:pt>
                <c:pt idx="6">
                  <c:v>BKCI-S</c:v>
                </c:pt>
                <c:pt idx="7">
                  <c:v>BKCI-SSH</c:v>
                </c:pt>
              </c:strCache>
            </c:strRef>
          </c:cat>
          <c:val>
            <c:numRef>
              <c:f>Лист1!$B$3:$B$10</c:f>
              <c:numCache>
                <c:formatCode>General</c:formatCode>
                <c:ptCount val="8"/>
                <c:pt idx="0">
                  <c:v>16957387</c:v>
                </c:pt>
                <c:pt idx="1">
                  <c:v>2695867</c:v>
                </c:pt>
                <c:pt idx="2">
                  <c:v>1219081</c:v>
                </c:pt>
                <c:pt idx="3">
                  <c:v>783327</c:v>
                </c:pt>
                <c:pt idx="4">
                  <c:v>4678782</c:v>
                </c:pt>
                <c:pt idx="5">
                  <c:v>383396</c:v>
                </c:pt>
                <c:pt idx="6">
                  <c:v>499478</c:v>
                </c:pt>
                <c:pt idx="7">
                  <c:v>705899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GoldOA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Лист1!$A$3:$A$10</c:f>
              <c:strCache>
                <c:ptCount val="8"/>
                <c:pt idx="0">
                  <c:v>SCI-E</c:v>
                </c:pt>
                <c:pt idx="1">
                  <c:v>SSCI</c:v>
                </c:pt>
                <c:pt idx="2">
                  <c:v>AHCI</c:v>
                </c:pt>
                <c:pt idx="3">
                  <c:v>ESCI</c:v>
                </c:pt>
                <c:pt idx="4">
                  <c:v>CPCI-S</c:v>
                </c:pt>
                <c:pt idx="5">
                  <c:v>CPCI-SSH</c:v>
                </c:pt>
                <c:pt idx="6">
                  <c:v>BKCI-S</c:v>
                </c:pt>
                <c:pt idx="7">
                  <c:v>BKCI-SSH</c:v>
                </c:pt>
              </c:strCache>
            </c:strRef>
          </c:cat>
          <c:val>
            <c:numRef>
              <c:f>Лист1!$C$3:$C$10</c:f>
              <c:numCache>
                <c:formatCode>General</c:formatCode>
                <c:ptCount val="8"/>
                <c:pt idx="0">
                  <c:v>3822866</c:v>
                </c:pt>
                <c:pt idx="1">
                  <c:v>426725</c:v>
                </c:pt>
                <c:pt idx="2">
                  <c:v>67555</c:v>
                </c:pt>
                <c:pt idx="3">
                  <c:v>338867</c:v>
                </c:pt>
                <c:pt idx="4">
                  <c:v>342527</c:v>
                </c:pt>
                <c:pt idx="5">
                  <c:v>49762</c:v>
                </c:pt>
                <c:pt idx="6">
                  <c:v>11824</c:v>
                </c:pt>
                <c:pt idx="7">
                  <c:v>6946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GreenOA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Лист1!$A$3:$A$10</c:f>
              <c:strCache>
                <c:ptCount val="8"/>
                <c:pt idx="0">
                  <c:v>SCI-E</c:v>
                </c:pt>
                <c:pt idx="1">
                  <c:v>SSCI</c:v>
                </c:pt>
                <c:pt idx="2">
                  <c:v>AHCI</c:v>
                </c:pt>
                <c:pt idx="3">
                  <c:v>ESCI</c:v>
                </c:pt>
                <c:pt idx="4">
                  <c:v>CPCI-S</c:v>
                </c:pt>
                <c:pt idx="5">
                  <c:v>CPCI-SSH</c:v>
                </c:pt>
                <c:pt idx="6">
                  <c:v>BKCI-S</c:v>
                </c:pt>
                <c:pt idx="7">
                  <c:v>BKCI-SSH</c:v>
                </c:pt>
              </c:strCache>
            </c:strRef>
          </c:cat>
          <c:val>
            <c:numRef>
              <c:f>Лист1!$D$3:$D$10</c:f>
              <c:numCache>
                <c:formatCode>General</c:formatCode>
                <c:ptCount val="8"/>
                <c:pt idx="0">
                  <c:v>606310</c:v>
                </c:pt>
                <c:pt idx="1">
                  <c:v>119153</c:v>
                </c:pt>
                <c:pt idx="2">
                  <c:v>3933</c:v>
                </c:pt>
                <c:pt idx="3">
                  <c:v>20743</c:v>
                </c:pt>
                <c:pt idx="4">
                  <c:v>28741</c:v>
                </c:pt>
                <c:pt idx="5">
                  <c:v>1584</c:v>
                </c:pt>
                <c:pt idx="6">
                  <c:v>6886</c:v>
                </c:pt>
                <c:pt idx="7">
                  <c:v>615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411584"/>
        <c:axId val="39198720"/>
      </c:barChart>
      <c:catAx>
        <c:axId val="89411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198720"/>
        <c:crosses val="autoZero"/>
        <c:auto val="1"/>
        <c:lblAlgn val="ctr"/>
        <c:lblOffset val="100"/>
        <c:noMultiLvlLbl val="0"/>
      </c:catAx>
      <c:valAx>
        <c:axId val="39198720"/>
        <c:scaling>
          <c:logBase val="10"/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411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8327087219190188"/>
          <c:y val="0.20743279419681368"/>
          <c:w val="0.28835224634585738"/>
          <c:h val="7.82715784260661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068831027321751E-2"/>
          <c:y val="4.1969192093723642E-2"/>
          <c:w val="0.78144709348533925"/>
          <c:h val="0.8060915714252461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картинки!$I$3</c:f>
              <c:strCache>
                <c:ptCount val="1"/>
                <c:pt idx="0">
                  <c:v>&gt;90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картинки!$J$2:$L$2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картинки!$J$3:$L$3</c:f>
              <c:numCache>
                <c:formatCode>General</c:formatCode>
                <c:ptCount val="3"/>
                <c:pt idx="0">
                  <c:v>2221</c:v>
                </c:pt>
                <c:pt idx="1">
                  <c:v>2550</c:v>
                </c:pt>
                <c:pt idx="2">
                  <c:v>2605</c:v>
                </c:pt>
              </c:numCache>
            </c:numRef>
          </c:val>
        </c:ser>
        <c:ser>
          <c:idx val="1"/>
          <c:order val="1"/>
          <c:tx>
            <c:strRef>
              <c:f>картинки!$I$4</c:f>
              <c:strCache>
                <c:ptCount val="1"/>
                <c:pt idx="0">
                  <c:v>81-90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картинки!$J$2:$L$2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картинки!$J$4:$L$4</c:f>
              <c:numCache>
                <c:formatCode>General</c:formatCode>
                <c:ptCount val="3"/>
                <c:pt idx="0">
                  <c:v>50</c:v>
                </c:pt>
                <c:pt idx="1">
                  <c:v>67</c:v>
                </c:pt>
                <c:pt idx="2">
                  <c:v>100</c:v>
                </c:pt>
              </c:numCache>
            </c:numRef>
          </c:val>
        </c:ser>
        <c:ser>
          <c:idx val="2"/>
          <c:order val="2"/>
          <c:tx>
            <c:strRef>
              <c:f>картинки!$I$5</c:f>
              <c:strCache>
                <c:ptCount val="1"/>
                <c:pt idx="0">
                  <c:v>71-80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картинки!$J$2:$L$2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картинки!$J$5:$L$5</c:f>
              <c:numCache>
                <c:formatCode>General</c:formatCode>
                <c:ptCount val="3"/>
                <c:pt idx="0">
                  <c:v>31</c:v>
                </c:pt>
                <c:pt idx="1">
                  <c:v>50</c:v>
                </c:pt>
                <c:pt idx="2">
                  <c:v>93</c:v>
                </c:pt>
              </c:numCache>
            </c:numRef>
          </c:val>
        </c:ser>
        <c:ser>
          <c:idx val="3"/>
          <c:order val="3"/>
          <c:tx>
            <c:strRef>
              <c:f>картинки!$I$6</c:f>
              <c:strCache>
                <c:ptCount val="1"/>
                <c:pt idx="0">
                  <c:v>61-70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картинки!$J$2:$L$2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картинки!$J$6:$L$6</c:f>
              <c:numCache>
                <c:formatCode>General</c:formatCode>
                <c:ptCount val="3"/>
                <c:pt idx="0">
                  <c:v>34</c:v>
                </c:pt>
                <c:pt idx="1">
                  <c:v>36</c:v>
                </c:pt>
                <c:pt idx="2">
                  <c:v>74</c:v>
                </c:pt>
              </c:numCache>
            </c:numRef>
          </c:val>
        </c:ser>
        <c:ser>
          <c:idx val="4"/>
          <c:order val="4"/>
          <c:tx>
            <c:strRef>
              <c:f>картинки!$I$7</c:f>
              <c:strCache>
                <c:ptCount val="1"/>
                <c:pt idx="0">
                  <c:v>51-60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картинки!$J$2:$L$2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картинки!$J$7:$L$7</c:f>
              <c:numCache>
                <c:formatCode>General</c:formatCode>
                <c:ptCount val="3"/>
                <c:pt idx="0">
                  <c:v>19</c:v>
                </c:pt>
                <c:pt idx="1">
                  <c:v>40</c:v>
                </c:pt>
                <c:pt idx="2">
                  <c:v>72</c:v>
                </c:pt>
              </c:numCache>
            </c:numRef>
          </c:val>
        </c:ser>
        <c:ser>
          <c:idx val="5"/>
          <c:order val="5"/>
          <c:tx>
            <c:strRef>
              <c:f>картинки!$I$8</c:f>
              <c:strCache>
                <c:ptCount val="1"/>
                <c:pt idx="0">
                  <c:v>41-50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картинки!$J$2:$L$2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картинки!$J$8:$L$8</c:f>
              <c:numCache>
                <c:formatCode>General</c:formatCode>
                <c:ptCount val="3"/>
                <c:pt idx="0">
                  <c:v>48</c:v>
                </c:pt>
                <c:pt idx="1">
                  <c:v>76</c:v>
                </c:pt>
                <c:pt idx="2">
                  <c:v>80</c:v>
                </c:pt>
              </c:numCache>
            </c:numRef>
          </c:val>
        </c:ser>
        <c:ser>
          <c:idx val="6"/>
          <c:order val="6"/>
          <c:tx>
            <c:strRef>
              <c:f>картинки!$I$9</c:f>
              <c:strCache>
                <c:ptCount val="1"/>
                <c:pt idx="0">
                  <c:v>31-40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картинки!$J$2:$L$2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картинки!$J$9:$L$9</c:f>
              <c:numCache>
                <c:formatCode>General</c:formatCode>
                <c:ptCount val="3"/>
                <c:pt idx="0">
                  <c:v>73</c:v>
                </c:pt>
                <c:pt idx="1">
                  <c:v>125</c:v>
                </c:pt>
                <c:pt idx="2">
                  <c:v>108</c:v>
                </c:pt>
              </c:numCache>
            </c:numRef>
          </c:val>
        </c:ser>
        <c:ser>
          <c:idx val="7"/>
          <c:order val="7"/>
          <c:tx>
            <c:strRef>
              <c:f>картинки!$I$10</c:f>
              <c:strCache>
                <c:ptCount val="1"/>
                <c:pt idx="0">
                  <c:v>21-30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картинки!$J$2:$L$2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картинки!$J$10:$L$10</c:f>
              <c:numCache>
                <c:formatCode>General</c:formatCode>
                <c:ptCount val="3"/>
                <c:pt idx="0">
                  <c:v>126</c:v>
                </c:pt>
                <c:pt idx="1">
                  <c:v>261</c:v>
                </c:pt>
                <c:pt idx="2">
                  <c:v>171</c:v>
                </c:pt>
              </c:numCache>
            </c:numRef>
          </c:val>
        </c:ser>
        <c:ser>
          <c:idx val="8"/>
          <c:order val="8"/>
          <c:tx>
            <c:strRef>
              <c:f>картинки!$I$11</c:f>
              <c:strCache>
                <c:ptCount val="1"/>
                <c:pt idx="0">
                  <c:v>11-20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картинки!$J$2:$L$2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картинки!$J$11:$L$11</c:f>
              <c:numCache>
                <c:formatCode>General</c:formatCode>
                <c:ptCount val="3"/>
                <c:pt idx="0">
                  <c:v>209</c:v>
                </c:pt>
                <c:pt idx="1">
                  <c:v>412</c:v>
                </c:pt>
                <c:pt idx="2">
                  <c:v>364</c:v>
                </c:pt>
              </c:numCache>
            </c:numRef>
          </c:val>
        </c:ser>
        <c:ser>
          <c:idx val="9"/>
          <c:order val="9"/>
          <c:tx>
            <c:strRef>
              <c:f>картинки!$I$12</c:f>
              <c:strCache>
                <c:ptCount val="1"/>
                <c:pt idx="0">
                  <c:v>0&gt;10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картинки!$J$2:$L$2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картинки!$J$12:$L$12</c:f>
              <c:numCache>
                <c:formatCode>General</c:formatCode>
                <c:ptCount val="3"/>
                <c:pt idx="0">
                  <c:v>617</c:v>
                </c:pt>
                <c:pt idx="1">
                  <c:v>865</c:v>
                </c:pt>
                <c:pt idx="2">
                  <c:v>892</c:v>
                </c:pt>
              </c:numCache>
            </c:numRef>
          </c:val>
        </c:ser>
        <c:ser>
          <c:idx val="10"/>
          <c:order val="10"/>
          <c:tx>
            <c:strRef>
              <c:f>картинки!$I$13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картинки!$J$2:$L$2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картинки!$J$13:$L$13</c:f>
              <c:numCache>
                <c:formatCode>General</c:formatCode>
                <c:ptCount val="3"/>
                <c:pt idx="0">
                  <c:v>2528</c:v>
                </c:pt>
                <c:pt idx="1">
                  <c:v>2203</c:v>
                </c:pt>
                <c:pt idx="2">
                  <c:v>2305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100"/>
        <c:axId val="106904064"/>
        <c:axId val="93074496"/>
      </c:barChart>
      <c:catAx>
        <c:axId val="10690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4496"/>
        <c:crosses val="autoZero"/>
        <c:auto val="1"/>
        <c:lblAlgn val="ctr"/>
        <c:lblOffset val="100"/>
        <c:noMultiLvlLbl val="0"/>
      </c:catAx>
      <c:valAx>
        <c:axId val="9307449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904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308279315118833"/>
          <c:y val="3.459743661896339E-2"/>
          <c:w val="9.1654479630468411E-2"/>
          <c:h val="0.829302507101892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картинки!$I$33</c:f>
              <c:strCache>
                <c:ptCount val="1"/>
                <c:pt idx="0">
                  <c:v>&gt;90% (Web of Science)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картинки!$J$32:$S$32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картинки!$J$33:$S$33</c:f>
              <c:numCache>
                <c:formatCode>General</c:formatCode>
                <c:ptCount val="10"/>
                <c:pt idx="0">
                  <c:v>1311</c:v>
                </c:pt>
                <c:pt idx="1">
                  <c:v>1469</c:v>
                </c:pt>
                <c:pt idx="2">
                  <c:v>1582</c:v>
                </c:pt>
                <c:pt idx="3">
                  <c:v>1705</c:v>
                </c:pt>
                <c:pt idx="4">
                  <c:v>1764</c:v>
                </c:pt>
                <c:pt idx="5">
                  <c:v>1801</c:v>
                </c:pt>
                <c:pt idx="6">
                  <c:v>1827</c:v>
                </c:pt>
                <c:pt idx="7">
                  <c:v>1835</c:v>
                </c:pt>
                <c:pt idx="8">
                  <c:v>1601</c:v>
                </c:pt>
                <c:pt idx="9">
                  <c:v>1442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картинки!$I$34</c:f>
              <c:strCache>
                <c:ptCount val="1"/>
                <c:pt idx="0">
                  <c:v>OA (InCites)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картинки!$J$32:$S$32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картинки!$J$34:$S$34</c:f>
              <c:numCache>
                <c:formatCode>General</c:formatCode>
                <c:ptCount val="10"/>
                <c:pt idx="0">
                  <c:v>652</c:v>
                </c:pt>
                <c:pt idx="1">
                  <c:v>754</c:v>
                </c:pt>
                <c:pt idx="2">
                  <c:v>861</c:v>
                </c:pt>
                <c:pt idx="3">
                  <c:v>935</c:v>
                </c:pt>
                <c:pt idx="4">
                  <c:v>1020</c:v>
                </c:pt>
                <c:pt idx="5">
                  <c:v>1084</c:v>
                </c:pt>
                <c:pt idx="6">
                  <c:v>1151</c:v>
                </c:pt>
                <c:pt idx="7">
                  <c:v>1205</c:v>
                </c:pt>
                <c:pt idx="8">
                  <c:v>1281</c:v>
                </c:pt>
                <c:pt idx="9">
                  <c:v>1248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262464"/>
        <c:axId val="93076800"/>
      </c:lineChart>
      <c:catAx>
        <c:axId val="107262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6800"/>
        <c:crosses val="autoZero"/>
        <c:auto val="1"/>
        <c:lblAlgn val="ctr"/>
        <c:lblOffset val="100"/>
        <c:noMultiLvlLbl val="0"/>
      </c:catAx>
      <c:valAx>
        <c:axId val="93076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262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264076349240329"/>
          <c:y val="0.45382565999611152"/>
          <c:w val="0.46789940006665937"/>
          <c:h val="0.151958174189542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445695807643796E-2"/>
          <c:y val="5.4147827396939859E-2"/>
          <c:w val="0.90338561202147649"/>
          <c:h val="0.80401997474662379"/>
        </c:manualLayout>
      </c:layout>
      <c:lineChart>
        <c:grouping val="standard"/>
        <c:varyColors val="0"/>
        <c:ser>
          <c:idx val="1"/>
          <c:order val="0"/>
          <c:tx>
            <c:strRef>
              <c:f>биология_гибрид0406!$Q$1</c:f>
              <c:strCache>
                <c:ptCount val="1"/>
                <c:pt idx="0">
                  <c:v>CNCI_all</c:v>
                </c:pt>
              </c:strCache>
            </c:strRef>
          </c:tx>
          <c:spPr>
            <a:ln w="539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биология_гибрид0406!$O$2:$O$7</c:f>
              <c:strCache>
                <c:ptCount val="6"/>
                <c:pt idx="0">
                  <c:v>2008-2012</c:v>
                </c:pt>
                <c:pt idx="1">
                  <c:v>2009-2013</c:v>
                </c:pt>
                <c:pt idx="2">
                  <c:v>2010-2014</c:v>
                </c:pt>
                <c:pt idx="3">
                  <c:v>2011-2015</c:v>
                </c:pt>
                <c:pt idx="4">
                  <c:v>2012-2016</c:v>
                </c:pt>
                <c:pt idx="5">
                  <c:v>2013-2017</c:v>
                </c:pt>
              </c:strCache>
            </c:strRef>
          </c:cat>
          <c:val>
            <c:numRef>
              <c:f>биология_гибрид0406!$Q$2:$Q$7</c:f>
              <c:numCache>
                <c:formatCode>General</c:formatCode>
                <c:ptCount val="6"/>
                <c:pt idx="0">
                  <c:v>0.9</c:v>
                </c:pt>
                <c:pt idx="1">
                  <c:v>0.75</c:v>
                </c:pt>
                <c:pt idx="2">
                  <c:v>0.6</c:v>
                </c:pt>
                <c:pt idx="3">
                  <c:v>0.5</c:v>
                </c:pt>
                <c:pt idx="4">
                  <c:v>0.49</c:v>
                </c:pt>
                <c:pt idx="5">
                  <c:v>0.52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биология_гибрид0406!$P$1</c:f>
              <c:strCache>
                <c:ptCount val="1"/>
                <c:pt idx="0">
                  <c:v>CNCI_OA</c:v>
                </c:pt>
              </c:strCache>
            </c:strRef>
          </c:tx>
          <c:spPr>
            <a:ln w="539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биология_гибрид0406!$O$2:$O$7</c:f>
              <c:strCache>
                <c:ptCount val="6"/>
                <c:pt idx="0">
                  <c:v>2008-2012</c:v>
                </c:pt>
                <c:pt idx="1">
                  <c:v>2009-2013</c:v>
                </c:pt>
                <c:pt idx="2">
                  <c:v>2010-2014</c:v>
                </c:pt>
                <c:pt idx="3">
                  <c:v>2011-2015</c:v>
                </c:pt>
                <c:pt idx="4">
                  <c:v>2012-2016</c:v>
                </c:pt>
                <c:pt idx="5">
                  <c:v>2013-2017</c:v>
                </c:pt>
              </c:strCache>
            </c:strRef>
          </c:cat>
          <c:val>
            <c:numRef>
              <c:f>биология_гибрид0406!$P$2:$P$7</c:f>
              <c:numCache>
                <c:formatCode>General</c:formatCode>
                <c:ptCount val="6"/>
                <c:pt idx="0">
                  <c:v>0.94</c:v>
                </c:pt>
                <c:pt idx="1">
                  <c:v>0.91</c:v>
                </c:pt>
                <c:pt idx="2">
                  <c:v>0.83</c:v>
                </c:pt>
                <c:pt idx="3">
                  <c:v>0.79</c:v>
                </c:pt>
                <c:pt idx="4">
                  <c:v>0.78</c:v>
                </c:pt>
                <c:pt idx="5">
                  <c:v>0.9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983936"/>
        <c:axId val="95846400"/>
      </c:lineChart>
      <c:catAx>
        <c:axId val="106983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846400"/>
        <c:crosses val="autoZero"/>
        <c:auto val="1"/>
        <c:lblAlgn val="ctr"/>
        <c:lblOffset val="100"/>
        <c:noMultiLvlLbl val="0"/>
      </c:catAx>
      <c:valAx>
        <c:axId val="95846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983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121825969953956"/>
          <c:y val="0.51478054629986691"/>
          <c:w val="0.45886691055959372"/>
          <c:h val="5.31019629841799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Распределение журналов по доле статей ОА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Лист4!$B$2</c:f>
              <c:strCache>
                <c:ptCount val="1"/>
                <c:pt idx="0">
                  <c:v>&gt;90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Лист4!$F$1</c:f>
              <c:strCache>
                <c:ptCount val="1"/>
                <c:pt idx="0">
                  <c:v>biology</c:v>
                </c:pt>
              </c:strCache>
            </c:strRef>
          </c:cat>
          <c:val>
            <c:numRef>
              <c:f>Лист4!$F$2</c:f>
              <c:numCache>
                <c:formatCode>General</c:formatCode>
                <c:ptCount val="1"/>
                <c:pt idx="0">
                  <c:v>447</c:v>
                </c:pt>
              </c:numCache>
            </c:numRef>
          </c:val>
        </c:ser>
        <c:ser>
          <c:idx val="1"/>
          <c:order val="1"/>
          <c:tx>
            <c:strRef>
              <c:f>Лист4!$B$3</c:f>
              <c:strCache>
                <c:ptCount val="1"/>
                <c:pt idx="0">
                  <c:v>80-90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Лист4!$F$1</c:f>
              <c:strCache>
                <c:ptCount val="1"/>
                <c:pt idx="0">
                  <c:v>biology</c:v>
                </c:pt>
              </c:strCache>
            </c:strRef>
          </c:cat>
          <c:val>
            <c:numRef>
              <c:f>Лист4!$F$3</c:f>
              <c:numCache>
                <c:formatCode>General</c:formatCode>
                <c:ptCount val="1"/>
                <c:pt idx="0">
                  <c:v>133</c:v>
                </c:pt>
              </c:numCache>
            </c:numRef>
          </c:val>
        </c:ser>
        <c:ser>
          <c:idx val="2"/>
          <c:order val="2"/>
          <c:tx>
            <c:strRef>
              <c:f>Лист4!$B$4</c:f>
              <c:strCache>
                <c:ptCount val="1"/>
                <c:pt idx="0">
                  <c:v>70-80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Лист4!$F$1</c:f>
              <c:strCache>
                <c:ptCount val="1"/>
                <c:pt idx="0">
                  <c:v>biology</c:v>
                </c:pt>
              </c:strCache>
            </c:strRef>
          </c:cat>
          <c:val>
            <c:numRef>
              <c:f>Лист4!$F$4</c:f>
              <c:numCache>
                <c:formatCode>General</c:formatCode>
                <c:ptCount val="1"/>
                <c:pt idx="0">
                  <c:v>59</c:v>
                </c:pt>
              </c:numCache>
            </c:numRef>
          </c:val>
        </c:ser>
        <c:ser>
          <c:idx val="3"/>
          <c:order val="3"/>
          <c:tx>
            <c:strRef>
              <c:f>Лист4!$B$5</c:f>
              <c:strCache>
                <c:ptCount val="1"/>
                <c:pt idx="0">
                  <c:v>60-70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Лист4!$F$1</c:f>
              <c:strCache>
                <c:ptCount val="1"/>
                <c:pt idx="0">
                  <c:v>biology</c:v>
                </c:pt>
              </c:strCache>
            </c:strRef>
          </c:cat>
          <c:val>
            <c:numRef>
              <c:f>Лист4!$F$5</c:f>
              <c:numCache>
                <c:formatCode>General</c:formatCode>
                <c:ptCount val="1"/>
                <c:pt idx="0">
                  <c:v>49</c:v>
                </c:pt>
              </c:numCache>
            </c:numRef>
          </c:val>
        </c:ser>
        <c:ser>
          <c:idx val="4"/>
          <c:order val="4"/>
          <c:tx>
            <c:strRef>
              <c:f>Лист4!$B$6</c:f>
              <c:strCache>
                <c:ptCount val="1"/>
                <c:pt idx="0">
                  <c:v>50-60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Лист4!$F$1</c:f>
              <c:strCache>
                <c:ptCount val="1"/>
                <c:pt idx="0">
                  <c:v>biology</c:v>
                </c:pt>
              </c:strCache>
            </c:strRef>
          </c:cat>
          <c:val>
            <c:numRef>
              <c:f>Лист4!$F$6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</c:ser>
        <c:ser>
          <c:idx val="5"/>
          <c:order val="5"/>
          <c:tx>
            <c:strRef>
              <c:f>Лист4!$B$7</c:f>
              <c:strCache>
                <c:ptCount val="1"/>
                <c:pt idx="0">
                  <c:v>40-50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Лист4!$F$1</c:f>
              <c:strCache>
                <c:ptCount val="1"/>
                <c:pt idx="0">
                  <c:v>biology</c:v>
                </c:pt>
              </c:strCache>
            </c:strRef>
          </c:cat>
          <c:val>
            <c:numRef>
              <c:f>Лист4!$F$7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</c:ser>
        <c:ser>
          <c:idx val="6"/>
          <c:order val="6"/>
          <c:tx>
            <c:strRef>
              <c:f>Лист4!$B$8</c:f>
              <c:strCache>
                <c:ptCount val="1"/>
                <c:pt idx="0">
                  <c:v>30-40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Лист4!$F$1</c:f>
              <c:strCache>
                <c:ptCount val="1"/>
                <c:pt idx="0">
                  <c:v>biology</c:v>
                </c:pt>
              </c:strCache>
            </c:strRef>
          </c:cat>
          <c:val>
            <c:numRef>
              <c:f>Лист4!$F$8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</c:ser>
        <c:ser>
          <c:idx val="7"/>
          <c:order val="7"/>
          <c:tx>
            <c:strRef>
              <c:f>Лист4!$B$9</c:f>
              <c:strCache>
                <c:ptCount val="1"/>
                <c:pt idx="0">
                  <c:v>20-30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Лист4!$F$1</c:f>
              <c:strCache>
                <c:ptCount val="1"/>
                <c:pt idx="0">
                  <c:v>biology</c:v>
                </c:pt>
              </c:strCache>
            </c:strRef>
          </c:cat>
          <c:val>
            <c:numRef>
              <c:f>Лист4!$F$9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</c:ser>
        <c:ser>
          <c:idx val="8"/>
          <c:order val="8"/>
          <c:tx>
            <c:strRef>
              <c:f>Лист4!$B$10</c:f>
              <c:strCache>
                <c:ptCount val="1"/>
                <c:pt idx="0">
                  <c:v>10-20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Лист4!$F$1</c:f>
              <c:strCache>
                <c:ptCount val="1"/>
                <c:pt idx="0">
                  <c:v>biology</c:v>
                </c:pt>
              </c:strCache>
            </c:strRef>
          </c:cat>
          <c:val>
            <c:numRef>
              <c:f>Лист4!$F$10</c:f>
              <c:numCache>
                <c:formatCode>General</c:formatCode>
                <c:ptCount val="1"/>
                <c:pt idx="0">
                  <c:v>278</c:v>
                </c:pt>
              </c:numCache>
            </c:numRef>
          </c:val>
        </c:ser>
        <c:ser>
          <c:idx val="9"/>
          <c:order val="9"/>
          <c:tx>
            <c:strRef>
              <c:f>Лист4!$B$11</c:f>
              <c:strCache>
                <c:ptCount val="1"/>
                <c:pt idx="0">
                  <c:v>0-10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Лист4!$F$1</c:f>
              <c:strCache>
                <c:ptCount val="1"/>
                <c:pt idx="0">
                  <c:v>biology</c:v>
                </c:pt>
              </c:strCache>
            </c:strRef>
          </c:cat>
          <c:val>
            <c:numRef>
              <c:f>Лист4!$F$11</c:f>
              <c:numCache>
                <c:formatCode>General</c:formatCode>
                <c:ptCount val="1"/>
                <c:pt idx="0">
                  <c:v>1438</c:v>
                </c:pt>
              </c:numCache>
            </c:numRef>
          </c:val>
        </c:ser>
        <c:ser>
          <c:idx val="10"/>
          <c:order val="10"/>
          <c:tx>
            <c:strRef>
              <c:f>Лист4!$B$12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Лист4!$F$1</c:f>
              <c:strCache>
                <c:ptCount val="1"/>
                <c:pt idx="0">
                  <c:v>biology</c:v>
                </c:pt>
              </c:strCache>
            </c:strRef>
          </c:cat>
          <c:val>
            <c:numRef>
              <c:f>Лист4!$F$12</c:f>
              <c:numCache>
                <c:formatCode>General</c:formatCode>
                <c:ptCount val="1"/>
                <c:pt idx="0">
                  <c:v>1818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overlap val="100"/>
        <c:axId val="106984960"/>
        <c:axId val="95850432"/>
      </c:barChart>
      <c:catAx>
        <c:axId val="1069849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5850432"/>
        <c:crosses val="autoZero"/>
        <c:auto val="1"/>
        <c:lblAlgn val="ctr"/>
        <c:lblOffset val="100"/>
        <c:noMultiLvlLbl val="0"/>
      </c:catAx>
      <c:valAx>
        <c:axId val="9585043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984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151397121452735"/>
          <c:y val="0.16335508175859248"/>
          <c:w val="0.2142784788618258"/>
          <c:h val="0.803593792608902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bg2">
                  <a:lumMod val="75000"/>
                  <a:lumOff val="25000"/>
                </a:schemeClr>
              </a:solidFill>
              <a:ln>
                <a:noFill/>
              </a:ln>
              <a:effectLst/>
            </c:spPr>
          </c:dPt>
          <c:cat>
            <c:strRef>
              <c:f>ACS!$A$71:$A$75</c:f>
              <c:strCache>
                <c:ptCount val="5"/>
                <c:pt idx="0">
                  <c:v>journals with 0,1-1 OA, only OA items</c:v>
                </c:pt>
                <c:pt idx="1">
                  <c:v>journals with 0,1-1 OA, All items</c:v>
                </c:pt>
                <c:pt idx="2">
                  <c:v>journals with 0-0,1 OA, only OA items</c:v>
                </c:pt>
                <c:pt idx="3">
                  <c:v>journals with 0-0,1 OA, all items</c:v>
                </c:pt>
                <c:pt idx="4">
                  <c:v>All ACS journals</c:v>
                </c:pt>
              </c:strCache>
            </c:strRef>
          </c:cat>
          <c:val>
            <c:numRef>
              <c:f>ACS!$B$71:$B$75</c:f>
              <c:numCache>
                <c:formatCode>General</c:formatCode>
                <c:ptCount val="5"/>
                <c:pt idx="0">
                  <c:v>2.1</c:v>
                </c:pt>
                <c:pt idx="1">
                  <c:v>1.92</c:v>
                </c:pt>
                <c:pt idx="2">
                  <c:v>1.96</c:v>
                </c:pt>
                <c:pt idx="3">
                  <c:v>1.37</c:v>
                </c:pt>
                <c:pt idx="4">
                  <c:v>1.37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8075264"/>
        <c:axId val="95853312"/>
      </c:barChart>
      <c:catAx>
        <c:axId val="128075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853312"/>
        <c:crosses val="autoZero"/>
        <c:auto val="1"/>
        <c:lblAlgn val="ctr"/>
        <c:lblOffset val="100"/>
        <c:noMultiLvlLbl val="0"/>
      </c:catAx>
      <c:valAx>
        <c:axId val="95853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 smtClean="0"/>
                  <a:t>CNCI</a:t>
                </a:r>
                <a:endParaRPr lang="ru-RU" sz="2400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07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/>
              <a:t>Распределение</a:t>
            </a:r>
            <a:r>
              <a:rPr lang="ru-RU" sz="1800" baseline="0" dirty="0" smtClean="0"/>
              <a:t> журналов по доле ОА</a:t>
            </a:r>
            <a:endParaRPr lang="ru-RU" sz="18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Лист1!$A$309:$A$319</c:f>
              <c:strCache>
                <c:ptCount val="11"/>
                <c:pt idx="0">
                  <c:v>0</c:v>
                </c:pt>
                <c:pt idx="1">
                  <c:v>0&lt;10</c:v>
                </c:pt>
                <c:pt idx="2">
                  <c:v>10-20</c:v>
                </c:pt>
                <c:pt idx="3">
                  <c:v>21-30</c:v>
                </c:pt>
                <c:pt idx="4">
                  <c:v>31-40</c:v>
                </c:pt>
                <c:pt idx="5">
                  <c:v>41-50</c:v>
                </c:pt>
                <c:pt idx="6">
                  <c:v>51-60</c:v>
                </c:pt>
                <c:pt idx="7">
                  <c:v>61-70</c:v>
                </c:pt>
                <c:pt idx="8">
                  <c:v>71-80</c:v>
                </c:pt>
                <c:pt idx="9">
                  <c:v>81-90</c:v>
                </c:pt>
                <c:pt idx="10">
                  <c:v>&gt;90</c:v>
                </c:pt>
              </c:strCache>
            </c:strRef>
          </c:cat>
          <c:val>
            <c:numRef>
              <c:f>Лист1!$B$309:$B$319</c:f>
              <c:numCache>
                <c:formatCode>General</c:formatCode>
                <c:ptCount val="11"/>
                <c:pt idx="0">
                  <c:v>15</c:v>
                </c:pt>
                <c:pt idx="1">
                  <c:v>191</c:v>
                </c:pt>
                <c:pt idx="2">
                  <c:v>55</c:v>
                </c:pt>
                <c:pt idx="3">
                  <c:v>13</c:v>
                </c:pt>
                <c:pt idx="4">
                  <c:v>3</c:v>
                </c:pt>
                <c:pt idx="5">
                  <c:v>7</c:v>
                </c:pt>
                <c:pt idx="6">
                  <c:v>4</c:v>
                </c:pt>
                <c:pt idx="7">
                  <c:v>0</c:v>
                </c:pt>
                <c:pt idx="8">
                  <c:v>3</c:v>
                </c:pt>
                <c:pt idx="9">
                  <c:v>8</c:v>
                </c:pt>
                <c:pt idx="1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135680"/>
        <c:axId val="37265408"/>
      </c:barChart>
      <c:catAx>
        <c:axId val="12813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65408"/>
        <c:crosses val="autoZero"/>
        <c:auto val="1"/>
        <c:lblAlgn val="ctr"/>
        <c:lblOffset val="100"/>
        <c:noMultiLvlLbl val="0"/>
      </c:catAx>
      <c:valAx>
        <c:axId val="37265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13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485279413398518E-2"/>
          <c:y val="5.8789764100285156E-2"/>
          <c:w val="0.53252721919786683"/>
          <c:h val="0.672073052489117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'InCites Research Areas'!$F$31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'InCites Research Areas'!$D$32:$D$33</c:f>
              <c:strCache>
                <c:ptCount val="2"/>
                <c:pt idx="0">
                  <c:v>CNCI</c:v>
                </c:pt>
                <c:pt idx="1">
                  <c:v>JNCI</c:v>
                </c:pt>
              </c:strCache>
            </c:strRef>
          </c:cat>
          <c:val>
            <c:numRef>
              <c:f>'InCites Research Areas'!$F$32:$F$33</c:f>
              <c:numCache>
                <c:formatCode>General</c:formatCode>
                <c:ptCount val="2"/>
                <c:pt idx="0">
                  <c:v>0.82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'InCites Research Areas'!$G$31</c:f>
              <c:strCache>
                <c:ptCount val="1"/>
                <c:pt idx="0">
                  <c:v>OA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'InCites Research Areas'!$D$32:$D$33</c:f>
              <c:strCache>
                <c:ptCount val="2"/>
                <c:pt idx="0">
                  <c:v>CNCI</c:v>
                </c:pt>
                <c:pt idx="1">
                  <c:v>JNCI</c:v>
                </c:pt>
              </c:strCache>
            </c:strRef>
          </c:cat>
          <c:val>
            <c:numRef>
              <c:f>'InCites Research Areas'!$G$32:$G$33</c:f>
              <c:numCache>
                <c:formatCode>General</c:formatCode>
                <c:ptCount val="2"/>
                <c:pt idx="0">
                  <c:v>1.1100000000000001</c:v>
                </c:pt>
                <c:pt idx="1">
                  <c:v>1.0900000000000001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8136704"/>
        <c:axId val="37267136"/>
      </c:barChart>
      <c:catAx>
        <c:axId val="128136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67136"/>
        <c:crosses val="autoZero"/>
        <c:auto val="1"/>
        <c:lblAlgn val="ctr"/>
        <c:lblOffset val="100"/>
        <c:noMultiLvlLbl val="0"/>
      </c:catAx>
      <c:valAx>
        <c:axId val="37267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13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481390956560387"/>
          <c:y val="0.40050053361074361"/>
          <c:w val="0.19119208976780358"/>
          <c:h val="0.161248497641676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/>
              <a:t>Соотношение </a:t>
            </a:r>
            <a:r>
              <a:rPr lang="en-US" sz="2400" dirty="0" smtClean="0"/>
              <a:t>CNCI </a:t>
            </a:r>
            <a:r>
              <a:rPr lang="ru-RU" sz="2400" dirty="0" smtClean="0"/>
              <a:t>и </a:t>
            </a:r>
            <a:r>
              <a:rPr lang="en-US" sz="2400" dirty="0" smtClean="0"/>
              <a:t>JNCI </a:t>
            </a:r>
            <a:r>
              <a:rPr lang="ru-RU" sz="2400" dirty="0" smtClean="0"/>
              <a:t>по направлениям </a:t>
            </a:r>
            <a:r>
              <a:rPr lang="en-US" sz="2400" dirty="0" smtClean="0"/>
              <a:t>ESI</a:t>
            </a:r>
            <a:endParaRPr lang="ru-RU" sz="24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38100">
                <a:solidFill>
                  <a:srgbClr val="FFC000"/>
                </a:solidFill>
              </a:ln>
              <a:effectLst/>
            </c:spPr>
          </c:marker>
          <c:xVal>
            <c:numRef>
              <c:f>'InCites Research Areas'!$E$2:$E$19</c:f>
              <c:numCache>
                <c:formatCode>General</c:formatCode>
                <c:ptCount val="18"/>
                <c:pt idx="0">
                  <c:v>1.17</c:v>
                </c:pt>
                <c:pt idx="1">
                  <c:v>1.73</c:v>
                </c:pt>
                <c:pt idx="2">
                  <c:v>1.68</c:v>
                </c:pt>
                <c:pt idx="3">
                  <c:v>0.92</c:v>
                </c:pt>
                <c:pt idx="4">
                  <c:v>0.7</c:v>
                </c:pt>
                <c:pt idx="5">
                  <c:v>1.06</c:v>
                </c:pt>
                <c:pt idx="6">
                  <c:v>0.53</c:v>
                </c:pt>
                <c:pt idx="7">
                  <c:v>1.01</c:v>
                </c:pt>
                <c:pt idx="8">
                  <c:v>0.7</c:v>
                </c:pt>
                <c:pt idx="9">
                  <c:v>0.9</c:v>
                </c:pt>
                <c:pt idx="10">
                  <c:v>0.78</c:v>
                </c:pt>
                <c:pt idx="11">
                  <c:v>0.55000000000000004</c:v>
                </c:pt>
                <c:pt idx="12">
                  <c:v>0.98</c:v>
                </c:pt>
                <c:pt idx="13">
                  <c:v>0.36</c:v>
                </c:pt>
                <c:pt idx="14">
                  <c:v>0.66</c:v>
                </c:pt>
                <c:pt idx="15">
                  <c:v>0.56000000000000005</c:v>
                </c:pt>
                <c:pt idx="16">
                  <c:v>0.26</c:v>
                </c:pt>
                <c:pt idx="17">
                  <c:v>1.06</c:v>
                </c:pt>
              </c:numCache>
            </c:numRef>
          </c:xVal>
          <c:yVal>
            <c:numRef>
              <c:f>'InCites Research Areas'!$I$2:$I$19</c:f>
              <c:numCache>
                <c:formatCode>General</c:formatCode>
                <c:ptCount val="18"/>
                <c:pt idx="0">
                  <c:v>1.1100000000000001</c:v>
                </c:pt>
                <c:pt idx="1">
                  <c:v>1.03</c:v>
                </c:pt>
                <c:pt idx="2">
                  <c:v>1.24</c:v>
                </c:pt>
                <c:pt idx="3">
                  <c:v>1.01</c:v>
                </c:pt>
                <c:pt idx="4">
                  <c:v>1.1200000000000001</c:v>
                </c:pt>
                <c:pt idx="5">
                  <c:v>1.06</c:v>
                </c:pt>
                <c:pt idx="6">
                  <c:v>1.0900000000000001</c:v>
                </c:pt>
                <c:pt idx="7">
                  <c:v>1.08</c:v>
                </c:pt>
                <c:pt idx="8">
                  <c:v>1.07</c:v>
                </c:pt>
                <c:pt idx="9">
                  <c:v>1.49</c:v>
                </c:pt>
                <c:pt idx="10">
                  <c:v>1.1000000000000001</c:v>
                </c:pt>
                <c:pt idx="11">
                  <c:v>1.1399999999999999</c:v>
                </c:pt>
                <c:pt idx="12">
                  <c:v>1.46</c:v>
                </c:pt>
                <c:pt idx="13">
                  <c:v>1.05</c:v>
                </c:pt>
                <c:pt idx="14">
                  <c:v>1.19</c:v>
                </c:pt>
                <c:pt idx="15">
                  <c:v>1.06</c:v>
                </c:pt>
                <c:pt idx="16">
                  <c:v>1.46</c:v>
                </c:pt>
                <c:pt idx="17">
                  <c:v>1.05</c:v>
                </c:pt>
              </c:numCache>
            </c:numRef>
          </c:yVal>
          <c:smooth val="0"/>
        </c:ser>
        <c:ser>
          <c:idx val="1"/>
          <c:order val="1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31750">
                <a:solidFill>
                  <a:schemeClr val="accent1"/>
                </a:solidFill>
              </a:ln>
              <a:effectLst/>
            </c:spPr>
          </c:marker>
          <c:xVal>
            <c:numRef>
              <c:f>'InCites Research Areas'!$D$2:$D$19</c:f>
              <c:numCache>
                <c:formatCode>General</c:formatCode>
                <c:ptCount val="18"/>
                <c:pt idx="0">
                  <c:v>0.83</c:v>
                </c:pt>
                <c:pt idx="1">
                  <c:v>1.36</c:v>
                </c:pt>
                <c:pt idx="2">
                  <c:v>1.05</c:v>
                </c:pt>
                <c:pt idx="3">
                  <c:v>0.96</c:v>
                </c:pt>
                <c:pt idx="4">
                  <c:v>0.61</c:v>
                </c:pt>
                <c:pt idx="5">
                  <c:v>0.76</c:v>
                </c:pt>
                <c:pt idx="6">
                  <c:v>0.53</c:v>
                </c:pt>
                <c:pt idx="7">
                  <c:v>0.8</c:v>
                </c:pt>
                <c:pt idx="8">
                  <c:v>0.8</c:v>
                </c:pt>
                <c:pt idx="9">
                  <c:v>0.71</c:v>
                </c:pt>
                <c:pt idx="10">
                  <c:v>0.63</c:v>
                </c:pt>
                <c:pt idx="11">
                  <c:v>0.39</c:v>
                </c:pt>
                <c:pt idx="12">
                  <c:v>0.72</c:v>
                </c:pt>
                <c:pt idx="13">
                  <c:v>0.31</c:v>
                </c:pt>
                <c:pt idx="14">
                  <c:v>0.48</c:v>
                </c:pt>
                <c:pt idx="15">
                  <c:v>0.52</c:v>
                </c:pt>
                <c:pt idx="16">
                  <c:v>0.4</c:v>
                </c:pt>
                <c:pt idx="17">
                  <c:v>1.2</c:v>
                </c:pt>
              </c:numCache>
            </c:numRef>
          </c:xVal>
          <c:yVal>
            <c:numRef>
              <c:f>'InCites Research Areas'!$H$2:$H$19</c:f>
              <c:numCache>
                <c:formatCode>General</c:formatCode>
                <c:ptCount val="18"/>
                <c:pt idx="0">
                  <c:v>1.01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68864"/>
        <c:axId val="37269440"/>
      </c:scatterChart>
      <c:valAx>
        <c:axId val="372688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 smtClean="0"/>
                  <a:t>CNCI</a:t>
                </a:r>
                <a:endParaRPr lang="ru-RU" sz="2000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69440"/>
        <c:crossesAt val="1"/>
        <c:crossBetween val="midCat"/>
      </c:valAx>
      <c:valAx>
        <c:axId val="37269440"/>
        <c:scaling>
          <c:orientation val="minMax"/>
          <c:min val="0.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 smtClean="0"/>
                  <a:t>JNCI</a:t>
                </a:r>
                <a:endParaRPr lang="ru-RU" sz="2400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68864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/>
              <a:t>Распределение</a:t>
            </a:r>
            <a:r>
              <a:rPr lang="ru-RU" sz="1800" baseline="0"/>
              <a:t> журналов по доле статей в открытом доступе</a:t>
            </a:r>
            <a:endParaRPr lang="ru-RU" sz="180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CUP!$A$60:$A$70</c:f>
              <c:strCache>
                <c:ptCount val="11"/>
                <c:pt idx="0">
                  <c:v>0</c:v>
                </c:pt>
                <c:pt idx="1">
                  <c:v>0&lt;10</c:v>
                </c:pt>
                <c:pt idx="2">
                  <c:v>10-20</c:v>
                </c:pt>
                <c:pt idx="3">
                  <c:v>21-30</c:v>
                </c:pt>
                <c:pt idx="4">
                  <c:v>31-40</c:v>
                </c:pt>
                <c:pt idx="5">
                  <c:v>41-50</c:v>
                </c:pt>
                <c:pt idx="6">
                  <c:v>51-60</c:v>
                </c:pt>
                <c:pt idx="7">
                  <c:v>61-70</c:v>
                </c:pt>
                <c:pt idx="8">
                  <c:v>71-80</c:v>
                </c:pt>
                <c:pt idx="9">
                  <c:v>81-90</c:v>
                </c:pt>
                <c:pt idx="10">
                  <c:v>&gt;90</c:v>
                </c:pt>
              </c:strCache>
            </c:strRef>
          </c:cat>
          <c:val>
            <c:numRef>
              <c:f>CUP!$B$60:$B$70</c:f>
              <c:numCache>
                <c:formatCode>General</c:formatCode>
                <c:ptCount val="11"/>
                <c:pt idx="0">
                  <c:v>1</c:v>
                </c:pt>
                <c:pt idx="1">
                  <c:v>19</c:v>
                </c:pt>
                <c:pt idx="2">
                  <c:v>13</c:v>
                </c:pt>
                <c:pt idx="3">
                  <c:v>6</c:v>
                </c:pt>
                <c:pt idx="4">
                  <c:v>5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138752"/>
        <c:axId val="37271744"/>
      </c:barChart>
      <c:catAx>
        <c:axId val="128138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271744"/>
        <c:crosses val="autoZero"/>
        <c:auto val="1"/>
        <c:lblAlgn val="ctr"/>
        <c:lblOffset val="100"/>
        <c:noMultiLvlLbl val="0"/>
      </c:catAx>
      <c:valAx>
        <c:axId val="372717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 dirty="0" smtClean="0"/>
                  <a:t>Количество журналов</a:t>
                </a:r>
                <a:endParaRPr lang="ru-RU" sz="1200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138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Доля статей в открытом </a:t>
            </a:r>
            <a:r>
              <a:rPr lang="ru-RU" sz="1800" dirty="0" smtClean="0"/>
              <a:t>доступе</a:t>
            </a:r>
            <a:r>
              <a:rPr lang="en-US" sz="1800" dirty="0" smtClean="0"/>
              <a:t> </a:t>
            </a:r>
            <a:r>
              <a:rPr lang="ru-RU" sz="1800" dirty="0" smtClean="0"/>
              <a:t>по</a:t>
            </a:r>
            <a:r>
              <a:rPr lang="ru-RU" sz="1800" baseline="0" dirty="0" smtClean="0"/>
              <a:t> научным направлениям</a:t>
            </a:r>
            <a:endParaRPr lang="ru-RU" sz="18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CUP!$T$1</c:f>
              <c:strCache>
                <c:ptCount val="1"/>
                <c:pt idx="0">
                  <c:v>Доля статей в открытом доступе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CUP!$P$2:$P$29</c:f>
              <c:strCache>
                <c:ptCount val="28"/>
                <c:pt idx="0">
                  <c:v>NUTRITION DIETETICS</c:v>
                </c:pt>
                <c:pt idx="1">
                  <c:v>ENGINEERING</c:v>
                </c:pt>
                <c:pt idx="2">
                  <c:v>AGRICULTURE</c:v>
                </c:pt>
                <c:pt idx="3">
                  <c:v>PSYCHIATRY</c:v>
                </c:pt>
                <c:pt idx="4">
                  <c:v>INTERNATIONAL RELATIONS</c:v>
                </c:pt>
                <c:pt idx="5">
                  <c:v>CLASSICS</c:v>
                </c:pt>
                <c:pt idx="6">
                  <c:v>SOCIAL ISSUES</c:v>
                </c:pt>
                <c:pt idx="7">
                  <c:v>ENVIRONMENTAL SCIENCES ECOLOGY</c:v>
                </c:pt>
                <c:pt idx="8">
                  <c:v>PSYCHOLOGY</c:v>
                </c:pt>
                <c:pt idx="9">
                  <c:v>ENERGY FUELS</c:v>
                </c:pt>
                <c:pt idx="10">
                  <c:v>BUSINESS ECONOMICS</c:v>
                </c:pt>
                <c:pt idx="11">
                  <c:v>MATHEMATICS</c:v>
                </c:pt>
                <c:pt idx="12">
                  <c:v>AREA STUDIES</c:v>
                </c:pt>
                <c:pt idx="13">
                  <c:v>SUBSTANCE ABUSE</c:v>
                </c:pt>
                <c:pt idx="14">
                  <c:v>SOCIAL SCIENCES OTHER TOPICS</c:v>
                </c:pt>
                <c:pt idx="15">
                  <c:v>TROPICAL MEDICINE</c:v>
                </c:pt>
                <c:pt idx="16">
                  <c:v>GOVERNMENT LAW</c:v>
                </c:pt>
                <c:pt idx="17">
                  <c:v>RELIGION</c:v>
                </c:pt>
                <c:pt idx="18">
                  <c:v>SOCIAL WORK</c:v>
                </c:pt>
                <c:pt idx="19">
                  <c:v>EDUCATION EDUCATIONAL RESEARCH</c:v>
                </c:pt>
                <c:pt idx="20">
                  <c:v>REHABILITATION</c:v>
                </c:pt>
                <c:pt idx="21">
                  <c:v>ARCHAEOLOGY</c:v>
                </c:pt>
                <c:pt idx="22">
                  <c:v>RADIOLOGY NUCLEAR MEDICINE MEDICAL IMAGING</c:v>
                </c:pt>
                <c:pt idx="23">
                  <c:v>ARTS HUMANITIES OTHER TOPICS</c:v>
                </c:pt>
                <c:pt idx="24">
                  <c:v>PHILOSOPHY</c:v>
                </c:pt>
                <c:pt idx="25">
                  <c:v>HISTORY</c:v>
                </c:pt>
                <c:pt idx="26">
                  <c:v>MATERIALS SCIENCE</c:v>
                </c:pt>
                <c:pt idx="27">
                  <c:v>GERIATRICS GERONTOLOGY</c:v>
                </c:pt>
              </c:strCache>
            </c:strRef>
          </c:cat>
          <c:val>
            <c:numRef>
              <c:f>CUP!$T$2:$T$29</c:f>
              <c:numCache>
                <c:formatCode>General</c:formatCode>
                <c:ptCount val="2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0.4838709677419355</c:v>
                </c:pt>
                <c:pt idx="5">
                  <c:v>0.37333333333333335</c:v>
                </c:pt>
                <c:pt idx="6">
                  <c:v>0.3048780487804878</c:v>
                </c:pt>
                <c:pt idx="7">
                  <c:v>0.27102803738317754</c:v>
                </c:pt>
                <c:pt idx="8">
                  <c:v>0.25409836065573771</c:v>
                </c:pt>
                <c:pt idx="9">
                  <c:v>0.2318840579710145</c:v>
                </c:pt>
                <c:pt idx="10">
                  <c:v>0.22551928783382788</c:v>
                </c:pt>
                <c:pt idx="11">
                  <c:v>0.22380106571936056</c:v>
                </c:pt>
                <c:pt idx="12">
                  <c:v>0.15644820295983086</c:v>
                </c:pt>
                <c:pt idx="13">
                  <c:v>0.14130434782608695</c:v>
                </c:pt>
                <c:pt idx="14">
                  <c:v>0.12837837837837837</c:v>
                </c:pt>
                <c:pt idx="15">
                  <c:v>0.11764705882352941</c:v>
                </c:pt>
                <c:pt idx="16">
                  <c:v>0.11646586345381527</c:v>
                </c:pt>
                <c:pt idx="17">
                  <c:v>0.10679611650485436</c:v>
                </c:pt>
                <c:pt idx="18">
                  <c:v>0.10273972602739725</c:v>
                </c:pt>
                <c:pt idx="19">
                  <c:v>0.1021021021021021</c:v>
                </c:pt>
                <c:pt idx="20">
                  <c:v>0.1</c:v>
                </c:pt>
                <c:pt idx="21">
                  <c:v>9.375E-2</c:v>
                </c:pt>
                <c:pt idx="22">
                  <c:v>8.1871345029239762E-2</c:v>
                </c:pt>
                <c:pt idx="23">
                  <c:v>7.6086956521739135E-2</c:v>
                </c:pt>
                <c:pt idx="24">
                  <c:v>6.25E-2</c:v>
                </c:pt>
                <c:pt idx="25">
                  <c:v>5.6390977443609019E-2</c:v>
                </c:pt>
                <c:pt idx="26">
                  <c:v>2.6468155500413565E-2</c:v>
                </c:pt>
                <c:pt idx="2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303104"/>
        <c:axId val="128417792"/>
      </c:barChart>
      <c:catAx>
        <c:axId val="128303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417792"/>
        <c:crosses val="autoZero"/>
        <c:auto val="1"/>
        <c:lblAlgn val="ctr"/>
        <c:lblOffset val="100"/>
        <c:noMultiLvlLbl val="0"/>
      </c:catAx>
      <c:valAx>
        <c:axId val="128417792"/>
        <c:scaling>
          <c:orientation val="minMax"/>
          <c:max val="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30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Доля</a:t>
            </a:r>
            <a:r>
              <a:rPr lang="ru-RU" baseline="0" dirty="0" smtClean="0"/>
              <a:t> от общего количества публикаций</a:t>
            </a:r>
            <a:endParaRPr lang="ru-RU" dirty="0"/>
          </a:p>
        </c:rich>
      </c:tx>
      <c:layout>
        <c:manualLayout>
          <c:xMode val="edge"/>
          <c:yMode val="edge"/>
          <c:x val="0.40144867123731004"/>
          <c:y val="2.314814814814814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2476297927998191E-2"/>
          <c:y val="0.12037037037037036"/>
          <c:w val="0.90042091032063609"/>
          <c:h val="0.657067658209390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Лист1!$E$2</c:f>
              <c:strCache>
                <c:ptCount val="1"/>
                <c:pt idx="0">
                  <c:v>GoldOA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Лист1!$A$3:$A$10</c:f>
              <c:strCache>
                <c:ptCount val="8"/>
                <c:pt idx="0">
                  <c:v>SCI-E</c:v>
                </c:pt>
                <c:pt idx="1">
                  <c:v>SSCI</c:v>
                </c:pt>
                <c:pt idx="2">
                  <c:v>AHCI</c:v>
                </c:pt>
                <c:pt idx="3">
                  <c:v>ESCI</c:v>
                </c:pt>
                <c:pt idx="4">
                  <c:v>CPCI-S</c:v>
                </c:pt>
                <c:pt idx="5">
                  <c:v>CPCI-SSH</c:v>
                </c:pt>
                <c:pt idx="6">
                  <c:v>BKCI-S</c:v>
                </c:pt>
                <c:pt idx="7">
                  <c:v>BKCI-SSH</c:v>
                </c:pt>
              </c:strCache>
            </c:strRef>
          </c:cat>
          <c:val>
            <c:numRef>
              <c:f>Лист1!$E$3:$E$10</c:f>
              <c:numCache>
                <c:formatCode>0%</c:formatCode>
                <c:ptCount val="8"/>
                <c:pt idx="0">
                  <c:v>0.22543956801835094</c:v>
                </c:pt>
                <c:pt idx="1">
                  <c:v>0.15828859509760682</c:v>
                </c:pt>
                <c:pt idx="2">
                  <c:v>5.5414693527337397E-2</c:v>
                </c:pt>
                <c:pt idx="3">
                  <c:v>0.43259966782710157</c:v>
                </c:pt>
                <c:pt idx="4">
                  <c:v>7.3208582917519985E-2</c:v>
                </c:pt>
                <c:pt idx="5">
                  <c:v>0.12979269475946542</c:v>
                </c:pt>
                <c:pt idx="6">
                  <c:v>2.3672714313743549E-2</c:v>
                </c:pt>
                <c:pt idx="7">
                  <c:v>9.8399346082088234E-3</c:v>
                </c:pt>
              </c:numCache>
            </c:numRef>
          </c:val>
        </c:ser>
        <c:ser>
          <c:idx val="1"/>
          <c:order val="1"/>
          <c:tx>
            <c:strRef>
              <c:f>Лист1!$F$2</c:f>
              <c:strCache>
                <c:ptCount val="1"/>
                <c:pt idx="0">
                  <c:v>GreenOA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Лист1!$A$3:$A$10</c:f>
              <c:strCache>
                <c:ptCount val="8"/>
                <c:pt idx="0">
                  <c:v>SCI-E</c:v>
                </c:pt>
                <c:pt idx="1">
                  <c:v>SSCI</c:v>
                </c:pt>
                <c:pt idx="2">
                  <c:v>AHCI</c:v>
                </c:pt>
                <c:pt idx="3">
                  <c:v>ESCI</c:v>
                </c:pt>
                <c:pt idx="4">
                  <c:v>CPCI-S</c:v>
                </c:pt>
                <c:pt idx="5">
                  <c:v>CPCI-SSH</c:v>
                </c:pt>
                <c:pt idx="6">
                  <c:v>BKCI-S</c:v>
                </c:pt>
                <c:pt idx="7">
                  <c:v>BKCI-SSH</c:v>
                </c:pt>
              </c:strCache>
            </c:strRef>
          </c:cat>
          <c:val>
            <c:numRef>
              <c:f>Лист1!$F$3:$F$10</c:f>
              <c:numCache>
                <c:formatCode>0%</c:formatCode>
                <c:ptCount val="8"/>
                <c:pt idx="0">
                  <c:v>3.5754919080398413E-2</c:v>
                </c:pt>
                <c:pt idx="1">
                  <c:v>4.4198397027746548E-2</c:v>
                </c:pt>
                <c:pt idx="2">
                  <c:v>3.2262007200505954E-3</c:v>
                </c:pt>
                <c:pt idx="3">
                  <c:v>2.6480639630703396E-2</c:v>
                </c:pt>
                <c:pt idx="4">
                  <c:v>6.1428380292135858E-3</c:v>
                </c:pt>
                <c:pt idx="5">
                  <c:v>4.1314985028534463E-3</c:v>
                </c:pt>
                <c:pt idx="6">
                  <c:v>1.3786392994286035E-2</c:v>
                </c:pt>
                <c:pt idx="7">
                  <c:v>8.7122945350538814E-4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195840"/>
        <c:axId val="39200448"/>
      </c:barChart>
      <c:catAx>
        <c:axId val="8419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200448"/>
        <c:crosses val="autoZero"/>
        <c:auto val="1"/>
        <c:lblAlgn val="ctr"/>
        <c:lblOffset val="100"/>
        <c:noMultiLvlLbl val="0"/>
      </c:catAx>
      <c:valAx>
        <c:axId val="3920044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19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/>
              <a:t>Средняя цитируемость 1 статьи</a:t>
            </a:r>
          </a:p>
        </c:rich>
      </c:tx>
      <c:layout>
        <c:manualLayout>
          <c:xMode val="edge"/>
          <c:yMode val="edge"/>
          <c:x val="0.23127544651901422"/>
          <c:y val="5.071367084260564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cat>
            <c:strRef>
              <c:f>CUP!$P$35:$P$36</c:f>
              <c:strCache>
                <c:ptCount val="2"/>
                <c:pt idx="0">
                  <c:v>Все статьи</c:v>
                </c:pt>
                <c:pt idx="1">
                  <c:v>Статьи ОА</c:v>
                </c:pt>
              </c:strCache>
            </c:strRef>
          </c:cat>
          <c:val>
            <c:numRef>
              <c:f>CUP!$Q$35:$Q$36</c:f>
              <c:numCache>
                <c:formatCode>General</c:formatCode>
                <c:ptCount val="2"/>
                <c:pt idx="0">
                  <c:v>0.71</c:v>
                </c:pt>
                <c:pt idx="1">
                  <c:v>0.92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8303616"/>
        <c:axId val="128420096"/>
      </c:barChart>
      <c:catAx>
        <c:axId val="128303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420096"/>
        <c:crosses val="autoZero"/>
        <c:auto val="1"/>
        <c:lblAlgn val="ctr"/>
        <c:lblOffset val="100"/>
        <c:noMultiLvlLbl val="0"/>
      </c:catAx>
      <c:valAx>
        <c:axId val="1284200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303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Rus_total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'InCites Research Areas'!$I$1</c:f>
              <c:strCache>
                <c:ptCount val="1"/>
                <c:pt idx="0">
                  <c:v>CNCI_total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41275">
                <a:solidFill>
                  <a:schemeClr val="accent1"/>
                </a:solidFill>
              </a:ln>
              <a:effectLst/>
            </c:spPr>
          </c:marker>
          <c:xVal>
            <c:numRef>
              <c:f>'InCites Research Areas'!$F$2:$F$23</c:f>
              <c:numCache>
                <c:formatCode>General</c:formatCode>
                <c:ptCount val="22"/>
                <c:pt idx="0">
                  <c:v>3.33</c:v>
                </c:pt>
                <c:pt idx="1">
                  <c:v>1.27</c:v>
                </c:pt>
                <c:pt idx="2">
                  <c:v>1.19</c:v>
                </c:pt>
                <c:pt idx="3">
                  <c:v>1.1599999999999999</c:v>
                </c:pt>
                <c:pt idx="4">
                  <c:v>1.1599999999999999</c:v>
                </c:pt>
                <c:pt idx="5">
                  <c:v>1.0900000000000001</c:v>
                </c:pt>
                <c:pt idx="6">
                  <c:v>1.08</c:v>
                </c:pt>
                <c:pt idx="7">
                  <c:v>1.08</c:v>
                </c:pt>
                <c:pt idx="8">
                  <c:v>1.06</c:v>
                </c:pt>
                <c:pt idx="9">
                  <c:v>1.04</c:v>
                </c:pt>
                <c:pt idx="10">
                  <c:v>1.04</c:v>
                </c:pt>
                <c:pt idx="11">
                  <c:v>1.03</c:v>
                </c:pt>
                <c:pt idx="12">
                  <c:v>1.03</c:v>
                </c:pt>
                <c:pt idx="13">
                  <c:v>1.02</c:v>
                </c:pt>
                <c:pt idx="14">
                  <c:v>1.01</c:v>
                </c:pt>
                <c:pt idx="15">
                  <c:v>1.01</c:v>
                </c:pt>
                <c:pt idx="16">
                  <c:v>1.01</c:v>
                </c:pt>
                <c:pt idx="17">
                  <c:v>1</c:v>
                </c:pt>
                <c:pt idx="18">
                  <c:v>0.98</c:v>
                </c:pt>
                <c:pt idx="19">
                  <c:v>0.95</c:v>
                </c:pt>
                <c:pt idx="20">
                  <c:v>0.81</c:v>
                </c:pt>
                <c:pt idx="21">
                  <c:v>0.76</c:v>
                </c:pt>
              </c:numCache>
            </c:numRef>
          </c:xVal>
          <c:yVal>
            <c:numRef>
              <c:f>'InCites Research Areas'!$I$2:$I$23</c:f>
              <c:numCache>
                <c:formatCode>General</c:formatCode>
                <c:ptCount val="22"/>
                <c:pt idx="0">
                  <c:v>0.99</c:v>
                </c:pt>
                <c:pt idx="1">
                  <c:v>1.1000000000000001</c:v>
                </c:pt>
                <c:pt idx="2">
                  <c:v>1.51</c:v>
                </c:pt>
                <c:pt idx="3">
                  <c:v>0.88</c:v>
                </c:pt>
                <c:pt idx="4">
                  <c:v>0.76</c:v>
                </c:pt>
                <c:pt idx="5">
                  <c:v>0.83</c:v>
                </c:pt>
                <c:pt idx="6">
                  <c:v>0.84</c:v>
                </c:pt>
                <c:pt idx="7">
                  <c:v>0.81</c:v>
                </c:pt>
                <c:pt idx="8">
                  <c:v>0.82</c:v>
                </c:pt>
                <c:pt idx="9">
                  <c:v>0.71</c:v>
                </c:pt>
                <c:pt idx="10">
                  <c:v>0.67</c:v>
                </c:pt>
                <c:pt idx="11">
                  <c:v>0.72</c:v>
                </c:pt>
                <c:pt idx="12">
                  <c:v>0.43</c:v>
                </c:pt>
                <c:pt idx="13">
                  <c:v>0.89</c:v>
                </c:pt>
                <c:pt idx="14">
                  <c:v>0.55000000000000004</c:v>
                </c:pt>
                <c:pt idx="15">
                  <c:v>0.5</c:v>
                </c:pt>
                <c:pt idx="16">
                  <c:v>0.43</c:v>
                </c:pt>
                <c:pt idx="17">
                  <c:v>0.44</c:v>
                </c:pt>
                <c:pt idx="18">
                  <c:v>0.74</c:v>
                </c:pt>
                <c:pt idx="19">
                  <c:v>0.64</c:v>
                </c:pt>
                <c:pt idx="20">
                  <c:v>0.65</c:v>
                </c:pt>
                <c:pt idx="21">
                  <c:v>1.69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424704"/>
        <c:axId val="128425280"/>
      </c:scatterChart>
      <c:valAx>
        <c:axId val="1284247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JNCI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425280"/>
        <c:crossesAt val="1"/>
        <c:crossBetween val="midCat"/>
      </c:valAx>
      <c:valAx>
        <c:axId val="128425280"/>
        <c:scaling>
          <c:orientation val="minMax"/>
          <c:max val="3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CNCI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424704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err="1" smtClean="0"/>
              <a:t>Rus_OA</a:t>
            </a:r>
            <a:endParaRPr lang="en-US" sz="2800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'InCites Research Areas'!$J$1</c:f>
              <c:strCache>
                <c:ptCount val="1"/>
                <c:pt idx="0">
                  <c:v>CNCI_OA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44450">
                <a:solidFill>
                  <a:srgbClr val="FFC000"/>
                </a:solidFill>
              </a:ln>
              <a:effectLst/>
            </c:spPr>
          </c:marker>
          <c:xVal>
            <c:numRef>
              <c:f>'InCites Research Areas'!$G$2:$G$23</c:f>
              <c:numCache>
                <c:formatCode>General</c:formatCode>
                <c:ptCount val="22"/>
                <c:pt idx="0">
                  <c:v>0.75</c:v>
                </c:pt>
                <c:pt idx="1">
                  <c:v>1.25</c:v>
                </c:pt>
                <c:pt idx="2">
                  <c:v>1.44</c:v>
                </c:pt>
                <c:pt idx="3">
                  <c:v>1.56</c:v>
                </c:pt>
                <c:pt idx="4">
                  <c:v>0.84</c:v>
                </c:pt>
                <c:pt idx="5">
                  <c:v>1.04</c:v>
                </c:pt>
                <c:pt idx="6">
                  <c:v>1.1299999999999999</c:v>
                </c:pt>
                <c:pt idx="7">
                  <c:v>1.24</c:v>
                </c:pt>
                <c:pt idx="8">
                  <c:v>1.32</c:v>
                </c:pt>
                <c:pt idx="9">
                  <c:v>1.06</c:v>
                </c:pt>
                <c:pt idx="10">
                  <c:v>1.38</c:v>
                </c:pt>
                <c:pt idx="11">
                  <c:v>1.22</c:v>
                </c:pt>
                <c:pt idx="12">
                  <c:v>1.31</c:v>
                </c:pt>
                <c:pt idx="13">
                  <c:v>1.04</c:v>
                </c:pt>
                <c:pt idx="14">
                  <c:v>1.1399999999999999</c:v>
                </c:pt>
                <c:pt idx="15">
                  <c:v>1.07</c:v>
                </c:pt>
                <c:pt idx="16">
                  <c:v>1.2</c:v>
                </c:pt>
                <c:pt idx="17">
                  <c:v>1.06</c:v>
                </c:pt>
                <c:pt idx="18">
                  <c:v>1.02</c:v>
                </c:pt>
                <c:pt idx="19">
                  <c:v>0.86</c:v>
                </c:pt>
                <c:pt idx="20">
                  <c:v>1.29</c:v>
                </c:pt>
                <c:pt idx="21">
                  <c:v>0.79</c:v>
                </c:pt>
              </c:numCache>
            </c:numRef>
          </c:xVal>
          <c:yVal>
            <c:numRef>
              <c:f>'InCites Research Areas'!$J$2:$J$23</c:f>
              <c:numCache>
                <c:formatCode>General</c:formatCode>
                <c:ptCount val="22"/>
                <c:pt idx="0">
                  <c:v>1.28</c:v>
                </c:pt>
                <c:pt idx="1">
                  <c:v>1.49</c:v>
                </c:pt>
                <c:pt idx="2">
                  <c:v>3.14</c:v>
                </c:pt>
                <c:pt idx="3">
                  <c:v>1.84</c:v>
                </c:pt>
                <c:pt idx="4">
                  <c:v>1.03</c:v>
                </c:pt>
                <c:pt idx="5">
                  <c:v>1.1000000000000001</c:v>
                </c:pt>
                <c:pt idx="6">
                  <c:v>1.51</c:v>
                </c:pt>
                <c:pt idx="7">
                  <c:v>1.39</c:v>
                </c:pt>
                <c:pt idx="8">
                  <c:v>1.74</c:v>
                </c:pt>
                <c:pt idx="9">
                  <c:v>0.99</c:v>
                </c:pt>
                <c:pt idx="10">
                  <c:v>1.65</c:v>
                </c:pt>
                <c:pt idx="11">
                  <c:v>1.29</c:v>
                </c:pt>
                <c:pt idx="12">
                  <c:v>0.85</c:v>
                </c:pt>
                <c:pt idx="13">
                  <c:v>1.57</c:v>
                </c:pt>
                <c:pt idx="14">
                  <c:v>1.38</c:v>
                </c:pt>
                <c:pt idx="15">
                  <c:v>0.74</c:v>
                </c:pt>
                <c:pt idx="16">
                  <c:v>0.88</c:v>
                </c:pt>
                <c:pt idx="17">
                  <c:v>0.65</c:v>
                </c:pt>
                <c:pt idx="18">
                  <c:v>1.28</c:v>
                </c:pt>
                <c:pt idx="19">
                  <c:v>1.4</c:v>
                </c:pt>
                <c:pt idx="20">
                  <c:v>0.86</c:v>
                </c:pt>
                <c:pt idx="21">
                  <c:v>1.79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424128"/>
        <c:axId val="128526016"/>
      </c:scatterChart>
      <c:valAx>
        <c:axId val="128424128"/>
        <c:scaling>
          <c:orientation val="minMax"/>
          <c:max val="3.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JNCI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526016"/>
        <c:crossesAt val="1"/>
        <c:crossBetween val="midCat"/>
        <c:majorUnit val="0.5"/>
      </c:valAx>
      <c:valAx>
        <c:axId val="1285260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CNCI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424128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Распределение</a:t>
            </a:r>
            <a:r>
              <a:rPr lang="ru-RU" baseline="0" dirty="0"/>
              <a:t> журналов по доле статей в ОА</a:t>
            </a:r>
            <a:endParaRPr lang="ru-RU" dirty="0"/>
          </a:p>
        </c:rich>
      </c:tx>
      <c:layout>
        <c:manualLayout>
          <c:xMode val="edge"/>
          <c:yMode val="edge"/>
          <c:x val="0.1041982081260714"/>
          <c:y val="3.000468380201870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'Rus_journals SCI_E 13-15'!$A$159:$A$169</c:f>
              <c:strCache>
                <c:ptCount val="11"/>
                <c:pt idx="0">
                  <c:v>&gt;90</c:v>
                </c:pt>
                <c:pt idx="1">
                  <c:v>81-90</c:v>
                </c:pt>
                <c:pt idx="2">
                  <c:v>71-80</c:v>
                </c:pt>
                <c:pt idx="3">
                  <c:v>61-70</c:v>
                </c:pt>
                <c:pt idx="4">
                  <c:v>51-60</c:v>
                </c:pt>
                <c:pt idx="5">
                  <c:v>41-50</c:v>
                </c:pt>
                <c:pt idx="6">
                  <c:v>31-40</c:v>
                </c:pt>
                <c:pt idx="7">
                  <c:v>21-30</c:v>
                </c:pt>
                <c:pt idx="8">
                  <c:v>11-20</c:v>
                </c:pt>
                <c:pt idx="9">
                  <c:v>0&gt;10</c:v>
                </c:pt>
                <c:pt idx="10">
                  <c:v>0</c:v>
                </c:pt>
              </c:strCache>
            </c:strRef>
          </c:cat>
          <c:val>
            <c:numRef>
              <c:f>'Rus_journals SCI_E 13-15'!$B$159:$B$169</c:f>
              <c:numCache>
                <c:formatCode>General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98</c:v>
                </c:pt>
                <c:pt idx="10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-27"/>
        <c:axId val="88826368"/>
        <c:axId val="128668160"/>
      </c:barChart>
      <c:catAx>
        <c:axId val="88826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668160"/>
        <c:crosses val="autoZero"/>
        <c:auto val="1"/>
        <c:lblAlgn val="ctr"/>
        <c:lblOffset val="100"/>
        <c:noMultiLvlLbl val="0"/>
      </c:catAx>
      <c:valAx>
        <c:axId val="12866816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82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baseline="0">
                <a:effectLst/>
              </a:rPr>
              <a:t>Распределение журналов по доле статей в ОА</a:t>
            </a:r>
            <a:endParaRPr lang="ru-RU" sz="1400">
              <a:effectLst/>
            </a:endParaRPr>
          </a:p>
        </c:rich>
      </c:tx>
      <c:layout>
        <c:manualLayout>
          <c:xMode val="edge"/>
          <c:yMode val="edge"/>
          <c:x val="0.12455913978494626"/>
          <c:y val="5.742672320586721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3867242401151468E-2"/>
          <c:y val="0.24527083399600852"/>
          <c:w val="0.86882092964185931"/>
          <c:h val="0.66875366781575751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'SSCI 13-15'!$A$18:$A$19</c:f>
              <c:strCache>
                <c:ptCount val="2"/>
                <c:pt idx="0">
                  <c:v>&gt;0</c:v>
                </c:pt>
                <c:pt idx="1">
                  <c:v>0</c:v>
                </c:pt>
              </c:strCache>
            </c:strRef>
          </c:cat>
          <c:val>
            <c:numRef>
              <c:f>'SSCI 13-15'!$B$18:$B$19</c:f>
              <c:numCache>
                <c:formatCode>General</c:formatCode>
                <c:ptCount val="2"/>
                <c:pt idx="0">
                  <c:v>0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827904"/>
        <c:axId val="128669888"/>
      </c:barChart>
      <c:catAx>
        <c:axId val="8882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669888"/>
        <c:crosses val="autoZero"/>
        <c:auto val="1"/>
        <c:lblAlgn val="ctr"/>
        <c:lblOffset val="100"/>
        <c:noMultiLvlLbl val="0"/>
      </c:catAx>
      <c:valAx>
        <c:axId val="128669888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82790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baseline="0">
                <a:effectLst/>
              </a:rPr>
              <a:t>Распределение журналов по доле статей в ОА</a:t>
            </a:r>
            <a:endParaRPr lang="ru-RU" sz="14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'AHCI 13-15'!$A$28:$A$30</c:f>
              <c:strCache>
                <c:ptCount val="3"/>
                <c:pt idx="0">
                  <c:v>&gt;90</c:v>
                </c:pt>
                <c:pt idx="1">
                  <c:v>0&gt;10</c:v>
                </c:pt>
                <c:pt idx="2">
                  <c:v>0</c:v>
                </c:pt>
              </c:strCache>
            </c:strRef>
          </c:cat>
          <c:val>
            <c:numRef>
              <c:f>'AHCI 13-15'!$B$28:$B$30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8829440"/>
        <c:axId val="128696320"/>
      </c:barChart>
      <c:catAx>
        <c:axId val="8882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696320"/>
        <c:crosses val="autoZero"/>
        <c:auto val="1"/>
        <c:lblAlgn val="ctr"/>
        <c:lblOffset val="100"/>
        <c:noMultiLvlLbl val="0"/>
      </c:catAx>
      <c:valAx>
        <c:axId val="128696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882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/>
              <a:t>Распределение</a:t>
            </a:r>
            <a:r>
              <a:rPr lang="ru-RU" sz="2000" baseline="0"/>
              <a:t> журналов по доле публикаций в ОА</a:t>
            </a:r>
            <a:endParaRPr lang="ru-RU" sz="200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rus_journ_ESCI!$A$175:$A$185</c:f>
              <c:strCache>
                <c:ptCount val="11"/>
                <c:pt idx="0">
                  <c:v>&gt;90</c:v>
                </c:pt>
                <c:pt idx="1">
                  <c:v>81-90</c:v>
                </c:pt>
                <c:pt idx="2">
                  <c:v>71-80</c:v>
                </c:pt>
                <c:pt idx="3">
                  <c:v>61-70</c:v>
                </c:pt>
                <c:pt idx="4">
                  <c:v>51-60</c:v>
                </c:pt>
                <c:pt idx="5">
                  <c:v>41-50</c:v>
                </c:pt>
                <c:pt idx="6">
                  <c:v>31-40</c:v>
                </c:pt>
                <c:pt idx="7">
                  <c:v>21-30</c:v>
                </c:pt>
                <c:pt idx="8">
                  <c:v>11-20</c:v>
                </c:pt>
                <c:pt idx="9">
                  <c:v>0&gt;10</c:v>
                </c:pt>
                <c:pt idx="10">
                  <c:v>0</c:v>
                </c:pt>
              </c:strCache>
            </c:strRef>
          </c:cat>
          <c:val>
            <c:numRef>
              <c:f>rus_journ_ESCI!$B$175:$B$185</c:f>
              <c:numCache>
                <c:formatCode>General</c:formatCode>
                <c:ptCount val="11"/>
                <c:pt idx="0">
                  <c:v>56</c:v>
                </c:pt>
                <c:pt idx="1">
                  <c:v>4</c:v>
                </c:pt>
                <c:pt idx="2">
                  <c:v>1</c:v>
                </c:pt>
                <c:pt idx="3">
                  <c:v>3</c:v>
                </c:pt>
                <c:pt idx="4">
                  <c:v>5</c:v>
                </c:pt>
                <c:pt idx="5">
                  <c:v>10</c:v>
                </c:pt>
                <c:pt idx="6">
                  <c:v>8</c:v>
                </c:pt>
                <c:pt idx="7">
                  <c:v>8</c:v>
                </c:pt>
                <c:pt idx="8">
                  <c:v>6</c:v>
                </c:pt>
                <c:pt idx="9">
                  <c:v>10</c:v>
                </c:pt>
                <c:pt idx="10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370624"/>
        <c:axId val="128700352"/>
      </c:barChart>
      <c:catAx>
        <c:axId val="12937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700352"/>
        <c:crosses val="autoZero"/>
        <c:auto val="1"/>
        <c:lblAlgn val="ctr"/>
        <c:lblOffset val="100"/>
        <c:noMultiLvlLbl val="0"/>
      </c:catAx>
      <c:valAx>
        <c:axId val="12870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370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1"/>
              <a:t>SCI-E</a:t>
            </a:r>
            <a:endParaRPr lang="ru-RU" sz="1800" b="1" i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0567147856517918E-2"/>
          <c:y val="0.17634259259259263"/>
          <c:w val="0.88332174103237093"/>
          <c:h val="0.61498432487605714"/>
        </c:manualLayout>
      </c:layout>
      <c:lineChart>
        <c:grouping val="standard"/>
        <c:varyColors val="0"/>
        <c:ser>
          <c:idx val="0"/>
          <c:order val="0"/>
          <c:tx>
            <c:strRef>
              <c:f>'по базам'!$B$2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'по базам'!$M$1:$V$1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'по базам'!$M$2:$V$2</c:f>
            </c:numRef>
          </c:val>
          <c:smooth val="0"/>
        </c:ser>
        <c:ser>
          <c:idx val="1"/>
          <c:order val="1"/>
          <c:tx>
            <c:strRef>
              <c:f>'по базам'!$B$3</c:f>
              <c:strCache>
                <c:ptCount val="1"/>
                <c:pt idx="0">
                  <c:v>GoldOA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'по базам'!$M$1:$V$1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'по базам'!$M$3:$V$3</c:f>
              <c:numCache>
                <c:formatCode>0%</c:formatCode>
                <c:ptCount val="10"/>
                <c:pt idx="0">
                  <c:v>0.18493914441332837</c:v>
                </c:pt>
                <c:pt idx="1">
                  <c:v>0.19479766604111393</c:v>
                </c:pt>
                <c:pt idx="2">
                  <c:v>0.20904279244423166</c:v>
                </c:pt>
                <c:pt idx="3">
                  <c:v>0.2159814110001595</c:v>
                </c:pt>
                <c:pt idx="4">
                  <c:v>0.23022699107708344</c:v>
                </c:pt>
                <c:pt idx="5">
                  <c:v>0.23402570104134404</c:v>
                </c:pt>
                <c:pt idx="6">
                  <c:v>0.24671547134786917</c:v>
                </c:pt>
                <c:pt idx="7">
                  <c:v>0.24957881992366748</c:v>
                </c:pt>
                <c:pt idx="8">
                  <c:v>0.24154374234581472</c:v>
                </c:pt>
                <c:pt idx="9">
                  <c:v>0.2236372809809728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'по базам'!$B$4</c:f>
              <c:strCache>
                <c:ptCount val="1"/>
                <c:pt idx="0">
                  <c:v>GreenOA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'по базам'!$M$1:$V$1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'по базам'!$M$4:$V$4</c:f>
              <c:numCache>
                <c:formatCode>0%</c:formatCode>
                <c:ptCount val="10"/>
                <c:pt idx="0">
                  <c:v>3.2140749681960394E-2</c:v>
                </c:pt>
                <c:pt idx="1">
                  <c:v>3.6200495049504948E-2</c:v>
                </c:pt>
                <c:pt idx="2">
                  <c:v>3.7984970387936794E-2</c:v>
                </c:pt>
                <c:pt idx="3">
                  <c:v>3.807054688061947E-2</c:v>
                </c:pt>
                <c:pt idx="4">
                  <c:v>3.8570353398067518E-2</c:v>
                </c:pt>
                <c:pt idx="5">
                  <c:v>3.8749010641352624E-2</c:v>
                </c:pt>
                <c:pt idx="6">
                  <c:v>3.6766816335821954E-2</c:v>
                </c:pt>
                <c:pt idx="7">
                  <c:v>3.7846689379827755E-2</c:v>
                </c:pt>
                <c:pt idx="8">
                  <c:v>3.9167475534048479E-2</c:v>
                </c:pt>
                <c:pt idx="9">
                  <c:v>2.0778575824895725E-2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414144"/>
        <c:axId val="39203904"/>
      </c:lineChart>
      <c:catAx>
        <c:axId val="8941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203904"/>
        <c:crosses val="autoZero"/>
        <c:auto val="1"/>
        <c:lblAlgn val="ctr"/>
        <c:lblOffset val="100"/>
        <c:noMultiLvlLbl val="0"/>
      </c:catAx>
      <c:valAx>
        <c:axId val="3920390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414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1"/>
              <a:t>SSCI</a:t>
            </a:r>
            <a:endParaRPr lang="ru-RU" sz="1800" b="1" i="1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'по базам'!$B$6</c:f>
              <c:strCache>
                <c:ptCount val="1"/>
                <c:pt idx="0">
                  <c:v>GoldOA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'по базам'!$M$1:$V$1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'по базам'!$M$6:$V$6</c:f>
              <c:numCache>
                <c:formatCode>0%</c:formatCode>
                <c:ptCount val="10"/>
                <c:pt idx="0">
                  <c:v>9.9064108563406639E-2</c:v>
                </c:pt>
                <c:pt idx="1">
                  <c:v>0.12477120060689728</c:v>
                </c:pt>
                <c:pt idx="2">
                  <c:v>0.12400107046544662</c:v>
                </c:pt>
                <c:pt idx="3">
                  <c:v>0.14093718781218781</c:v>
                </c:pt>
                <c:pt idx="4">
                  <c:v>0.13998542316979798</c:v>
                </c:pt>
                <c:pt idx="5">
                  <c:v>0.16089478582714659</c:v>
                </c:pt>
                <c:pt idx="6">
                  <c:v>0.17373129009265859</c:v>
                </c:pt>
                <c:pt idx="7">
                  <c:v>0.17984298907334906</c:v>
                </c:pt>
                <c:pt idx="8">
                  <c:v>0.19753864059292606</c:v>
                </c:pt>
                <c:pt idx="9">
                  <c:v>0.19603849848426252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'по базам'!$B$7</c:f>
              <c:strCache>
                <c:ptCount val="1"/>
                <c:pt idx="0">
                  <c:v>GreenOA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'по базам'!$M$1:$V$1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'по базам'!$M$7:$V$7</c:f>
              <c:numCache>
                <c:formatCode>0%</c:formatCode>
                <c:ptCount val="10"/>
                <c:pt idx="0">
                  <c:v>3.5596630790828261E-2</c:v>
                </c:pt>
                <c:pt idx="1">
                  <c:v>4.5975997565353928E-2</c:v>
                </c:pt>
                <c:pt idx="2">
                  <c:v>4.5754163493011098E-2</c:v>
                </c:pt>
                <c:pt idx="3">
                  <c:v>4.633257367632368E-2</c:v>
                </c:pt>
                <c:pt idx="4">
                  <c:v>4.771335178750221E-2</c:v>
                </c:pt>
                <c:pt idx="5">
                  <c:v>4.9501093049933984E-2</c:v>
                </c:pt>
                <c:pt idx="6">
                  <c:v>5.258374910905203E-2</c:v>
                </c:pt>
                <c:pt idx="7">
                  <c:v>5.1376403344837465E-2</c:v>
                </c:pt>
                <c:pt idx="8">
                  <c:v>4.6960230724467152E-2</c:v>
                </c:pt>
                <c:pt idx="9">
                  <c:v>2.082111802791951E-2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415168"/>
        <c:axId val="39205632"/>
      </c:lineChart>
      <c:catAx>
        <c:axId val="8941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205632"/>
        <c:crosses val="autoZero"/>
        <c:auto val="1"/>
        <c:lblAlgn val="ctr"/>
        <c:lblOffset val="100"/>
        <c:noMultiLvlLbl val="0"/>
      </c:catAx>
      <c:valAx>
        <c:axId val="39205632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9415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1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1"/>
              <a:t>AHCI</a:t>
            </a:r>
          </a:p>
        </c:rich>
      </c:tx>
      <c:layout>
        <c:manualLayout>
          <c:xMode val="edge"/>
          <c:yMode val="edge"/>
          <c:x val="0.45818215320248967"/>
          <c:y val="0.1111111111111111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'по базам'!$B$9</c:f>
              <c:strCache>
                <c:ptCount val="1"/>
                <c:pt idx="0">
                  <c:v>GoldOA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'по базам'!$M$1:$V$1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'по базам'!$M$9:$V$9</c:f>
              <c:numCache>
                <c:formatCode>0%</c:formatCode>
                <c:ptCount val="10"/>
                <c:pt idx="0">
                  <c:v>4.454037329074758E-2</c:v>
                </c:pt>
                <c:pt idx="1">
                  <c:v>4.7711021939817258E-2</c:v>
                </c:pt>
                <c:pt idx="2">
                  <c:v>4.6243243024207598E-2</c:v>
                </c:pt>
                <c:pt idx="3">
                  <c:v>4.7446748766496849E-2</c:v>
                </c:pt>
                <c:pt idx="4">
                  <c:v>4.8799973369728036E-2</c:v>
                </c:pt>
                <c:pt idx="5">
                  <c:v>5.5759360400078964E-2</c:v>
                </c:pt>
                <c:pt idx="6">
                  <c:v>5.5784806957757622E-2</c:v>
                </c:pt>
                <c:pt idx="7">
                  <c:v>5.596533135349753E-2</c:v>
                </c:pt>
                <c:pt idx="8">
                  <c:v>7.7657248917302538E-2</c:v>
                </c:pt>
                <c:pt idx="9">
                  <c:v>7.6008019603475155E-2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'по базам'!$B$10</c:f>
              <c:strCache>
                <c:ptCount val="1"/>
                <c:pt idx="0">
                  <c:v>GreenOA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'по базам'!$M$1:$V$1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'по базам'!$M$10:$V$10</c:f>
              <c:numCache>
                <c:formatCode>0%</c:formatCode>
                <c:ptCount val="10"/>
                <c:pt idx="0">
                  <c:v>2.3538609974382008E-3</c:v>
                </c:pt>
                <c:pt idx="1">
                  <c:v>3.0982206910687678E-3</c:v>
                </c:pt>
                <c:pt idx="2">
                  <c:v>2.8040943018534576E-3</c:v>
                </c:pt>
                <c:pt idx="3">
                  <c:v>2.6715873079545911E-3</c:v>
                </c:pt>
                <c:pt idx="4">
                  <c:v>3.1873106754102725E-3</c:v>
                </c:pt>
                <c:pt idx="5">
                  <c:v>3.0680397446864512E-3</c:v>
                </c:pt>
                <c:pt idx="6">
                  <c:v>3.6581525118506374E-3</c:v>
                </c:pt>
                <c:pt idx="7">
                  <c:v>4.2206010523257688E-3</c:v>
                </c:pt>
                <c:pt idx="8">
                  <c:v>3.9925757888224379E-3</c:v>
                </c:pt>
                <c:pt idx="9">
                  <c:v>3.0474493205613724E-3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787840"/>
        <c:axId val="39477824"/>
      </c:lineChart>
      <c:catAx>
        <c:axId val="9078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477824"/>
        <c:crosses val="autoZero"/>
        <c:auto val="1"/>
        <c:lblAlgn val="ctr"/>
        <c:lblOffset val="100"/>
        <c:noMultiLvlLbl val="0"/>
      </c:catAx>
      <c:valAx>
        <c:axId val="3947782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78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/>
              <a:t>Доля</a:t>
            </a:r>
            <a:r>
              <a:rPr lang="en-US" sz="2400" dirty="0" smtClean="0"/>
              <a:t> Gold OA</a:t>
            </a:r>
            <a:endParaRPr lang="en-US" sz="2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0857054843834094E-2"/>
          <c:y val="3.1620604765255363E-2"/>
          <c:w val="0.9139473319703294"/>
          <c:h val="0.509378367130283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%gold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Лист1!$A$2:$A$31</c:f>
              <c:strCache>
                <c:ptCount val="30"/>
                <c:pt idx="0">
                  <c:v>MULTIDISCIPLINARY SCIENCES</c:v>
                </c:pt>
                <c:pt idx="1">
                  <c:v>MICROBIOLOGY</c:v>
                </c:pt>
                <c:pt idx="2">
                  <c:v>PARASITOLOGY</c:v>
                </c:pt>
                <c:pt idx="3">
                  <c:v>TROPICAL MEDICINE</c:v>
                </c:pt>
                <c:pt idx="4">
                  <c:v>INFECTIOUS DISEASES</c:v>
                </c:pt>
                <c:pt idx="5">
                  <c:v>VIROLOGY</c:v>
                </c:pt>
                <c:pt idx="6">
                  <c:v>ANDROLOGY</c:v>
                </c:pt>
                <c:pt idx="7">
                  <c:v>MATHEMATICAL COMPUTATIONAL BIOLOGY</c:v>
                </c:pt>
                <c:pt idx="8">
                  <c:v>ASTRONOMY ASTROPHYSICS</c:v>
                </c:pt>
                <c:pt idx="9">
                  <c:v>DEVELOPMENTAL BIOLOGY</c:v>
                </c:pt>
                <c:pt idx="10">
                  <c:v>PRIMARY HEALTH CARE</c:v>
                </c:pt>
                <c:pt idx="11">
                  <c:v>HEALTH POLICY SERVICES</c:v>
                </c:pt>
                <c:pt idx="12">
                  <c:v>LIMNOLOGY</c:v>
                </c:pt>
                <c:pt idx="13">
                  <c:v>HEALTH CARE SCIENCES SERVICES</c:v>
                </c:pt>
                <c:pt idx="14">
                  <c:v>EVOLUTIONARY BIOLOGY</c:v>
                </c:pt>
                <c:pt idx="15">
                  <c:v>GENETICS HEREDITY</c:v>
                </c:pt>
                <c:pt idx="16">
                  <c:v>METEOROLOGY ATMOSPHERIC SCIENCES</c:v>
                </c:pt>
                <c:pt idx="17">
                  <c:v>PHYSIOLOGY</c:v>
                </c:pt>
                <c:pt idx="18">
                  <c:v>ANATOMY MORPHOLOGY</c:v>
                </c:pt>
                <c:pt idx="19">
                  <c:v>CELL BIOLOGY</c:v>
                </c:pt>
                <c:pt idx="20">
                  <c:v>MEDICINE GENERAL INTERNAL</c:v>
                </c:pt>
                <c:pt idx="21">
                  <c:v>CELL TISSUE ENGINEERING</c:v>
                </c:pt>
                <c:pt idx="22">
                  <c:v>BIOTECHNOLOGY APPLIED MICROBIOLOGY</c:v>
                </c:pt>
                <c:pt idx="23">
                  <c:v>ANESTHESIOLOGY</c:v>
                </c:pt>
                <c:pt idx="24">
                  <c:v>PSYCHOLOGY MATHEMATICAL</c:v>
                </c:pt>
                <c:pt idx="25">
                  <c:v>IMMUNOLOGY</c:v>
                </c:pt>
                <c:pt idx="26">
                  <c:v>NUTRITION DIETETICS</c:v>
                </c:pt>
                <c:pt idx="27">
                  <c:v>CRYSTALLOGRAPHY</c:v>
                </c:pt>
                <c:pt idx="28">
                  <c:v>BIOCHEMISTRY MOLECULAR BIOLOGY</c:v>
                </c:pt>
                <c:pt idx="29">
                  <c:v>OCEANOGRAPHY</c:v>
                </c:pt>
              </c:strCache>
            </c:strRef>
          </c:cat>
          <c:val>
            <c:numRef>
              <c:f>Лист1!$B$2:$B$31</c:f>
              <c:numCache>
                <c:formatCode>General</c:formatCode>
                <c:ptCount val="30"/>
                <c:pt idx="0">
                  <c:v>0.76364482670555189</c:v>
                </c:pt>
                <c:pt idx="1">
                  <c:v>0.57283921671183091</c:v>
                </c:pt>
                <c:pt idx="2">
                  <c:v>0.52706586622676488</c:v>
                </c:pt>
                <c:pt idx="3">
                  <c:v>0.52333553687789214</c:v>
                </c:pt>
                <c:pt idx="4">
                  <c:v>0.49591196867947529</c:v>
                </c:pt>
                <c:pt idx="5">
                  <c:v>0.48459724194363551</c:v>
                </c:pt>
                <c:pt idx="6">
                  <c:v>0.45952732644017724</c:v>
                </c:pt>
                <c:pt idx="7">
                  <c:v>0.45615982241953384</c:v>
                </c:pt>
                <c:pt idx="8">
                  <c:v>0.44698612823193473</c:v>
                </c:pt>
                <c:pt idx="9">
                  <c:v>0.43153612089302196</c:v>
                </c:pt>
                <c:pt idx="10">
                  <c:v>0.42796350253028675</c:v>
                </c:pt>
                <c:pt idx="11">
                  <c:v>0.42443982757951149</c:v>
                </c:pt>
                <c:pt idx="12">
                  <c:v>0.4123227481525864</c:v>
                </c:pt>
                <c:pt idx="13">
                  <c:v>0.40787465788546962</c:v>
                </c:pt>
                <c:pt idx="14">
                  <c:v>0.40698589256646772</c:v>
                </c:pt>
                <c:pt idx="15">
                  <c:v>0.40173239425359947</c:v>
                </c:pt>
                <c:pt idx="16">
                  <c:v>0.37864986946251711</c:v>
                </c:pt>
                <c:pt idx="17">
                  <c:v>0.37347289974826847</c:v>
                </c:pt>
                <c:pt idx="18">
                  <c:v>0.35866811436844009</c:v>
                </c:pt>
                <c:pt idx="19">
                  <c:v>0.35458417835985212</c:v>
                </c:pt>
                <c:pt idx="20">
                  <c:v>0.34432999119688118</c:v>
                </c:pt>
                <c:pt idx="21">
                  <c:v>0.32583382672192618</c:v>
                </c:pt>
                <c:pt idx="22">
                  <c:v>0.32470182987032242</c:v>
                </c:pt>
                <c:pt idx="23">
                  <c:v>0.32220161628741217</c:v>
                </c:pt>
                <c:pt idx="24">
                  <c:v>0.3190749697702539</c:v>
                </c:pt>
                <c:pt idx="25">
                  <c:v>0.31905831897459719</c:v>
                </c:pt>
                <c:pt idx="26">
                  <c:v>0.3154069222872472</c:v>
                </c:pt>
                <c:pt idx="27">
                  <c:v>0.30998119538365104</c:v>
                </c:pt>
                <c:pt idx="28">
                  <c:v>0.30689950887051504</c:v>
                </c:pt>
                <c:pt idx="29">
                  <c:v>0.30610696290900263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884096"/>
        <c:axId val="39481856"/>
      </c:barChart>
      <c:catAx>
        <c:axId val="9088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481856"/>
        <c:crosses val="autoZero"/>
        <c:auto val="1"/>
        <c:lblAlgn val="ctr"/>
        <c:lblOffset val="100"/>
        <c:noMultiLvlLbl val="0"/>
      </c:catAx>
      <c:valAx>
        <c:axId val="39481856"/>
        <c:scaling>
          <c:orientation val="minMax"/>
          <c:max val="0.8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884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dirty="0" smtClean="0"/>
              <a:t>Доля</a:t>
            </a:r>
            <a:r>
              <a:rPr lang="ru-RU" sz="2400" baseline="0" dirty="0" smtClean="0"/>
              <a:t> </a:t>
            </a:r>
            <a:r>
              <a:rPr lang="en-US" sz="2400" dirty="0" smtClean="0"/>
              <a:t>Green OA</a:t>
            </a:r>
            <a:endParaRPr lang="en-US" sz="2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1002108892642551E-2"/>
          <c:y val="5.0005145147806893E-2"/>
          <c:w val="0.90363526178881159"/>
          <c:h val="0.4622252809797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Лист1!$I$1</c:f>
              <c:strCache>
                <c:ptCount val="1"/>
                <c:pt idx="0">
                  <c:v>%green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Лист1!$H$2:$H$31</c:f>
              <c:strCache>
                <c:ptCount val="30"/>
                <c:pt idx="0">
                  <c:v>SUBSTANCE ABUSE</c:v>
                </c:pt>
                <c:pt idx="1">
                  <c:v>AUDIOLOGY SPEECH LANGUAGE PATHOLOGY</c:v>
                </c:pt>
                <c:pt idx="2">
                  <c:v>NEUROIMAGING</c:v>
                </c:pt>
                <c:pt idx="3">
                  <c:v>PSYCHOLOGY DEVELOPMENTAL</c:v>
                </c:pt>
                <c:pt idx="4">
                  <c:v>PSYCHOLOGY CLINICAL</c:v>
                </c:pt>
                <c:pt idx="5">
                  <c:v>BEHAVIORAL SCIENCES</c:v>
                </c:pt>
                <c:pt idx="6">
                  <c:v>GERIATRICS GERONTOLOGY</c:v>
                </c:pt>
                <c:pt idx="7">
                  <c:v>FAMILY STUDIES</c:v>
                </c:pt>
                <c:pt idx="8">
                  <c:v>SOCIAL SCIENCES BIOMEDICAL</c:v>
                </c:pt>
                <c:pt idx="9">
                  <c:v>CELL TISSUE ENGINEERING</c:v>
                </c:pt>
                <c:pt idx="10">
                  <c:v>NEUROSCIENCES</c:v>
                </c:pt>
                <c:pt idx="11">
                  <c:v>BIOCHEMICAL RESEARCH METHODS</c:v>
                </c:pt>
                <c:pt idx="12">
                  <c:v>PSYCHOLOGY BIOLOGICAL</c:v>
                </c:pt>
                <c:pt idx="13">
                  <c:v>ENGINEERING BIOMEDICAL</c:v>
                </c:pt>
                <c:pt idx="14">
                  <c:v>BIOPHYSICS</c:v>
                </c:pt>
                <c:pt idx="15">
                  <c:v>PSYCHOLOGY EXPERIMENTAL</c:v>
                </c:pt>
                <c:pt idx="16">
                  <c:v>PSYCHOLOGY</c:v>
                </c:pt>
                <c:pt idx="17">
                  <c:v>PSYCHIATRY</c:v>
                </c:pt>
                <c:pt idx="18">
                  <c:v>MEDICINE RESEARCH EXPERIMENTAL</c:v>
                </c:pt>
                <c:pt idx="19">
                  <c:v>CELL BIOLOGY</c:v>
                </c:pt>
                <c:pt idx="20">
                  <c:v>RADIOLOGY NUCLEAR MEDICINE MEDICAL IMAGING</c:v>
                </c:pt>
                <c:pt idx="21">
                  <c:v>MEDICAL INFORMATICS</c:v>
                </c:pt>
                <c:pt idx="22">
                  <c:v>ORTHOPEDICS</c:v>
                </c:pt>
                <c:pt idx="23">
                  <c:v>MATERIALS SCIENCE BIOMATERIALS</c:v>
                </c:pt>
                <c:pt idx="24">
                  <c:v>CHEMISTRY MEDICINAL</c:v>
                </c:pt>
                <c:pt idx="25">
                  <c:v>BIOCHEMISTRY MOLECULAR BIOLOGY</c:v>
                </c:pt>
                <c:pt idx="26">
                  <c:v>PUBLIC ENVIRONMENTAL OCCUPATIONAL HEALTH</c:v>
                </c:pt>
                <c:pt idx="27">
                  <c:v>GENETICS HEREDITY</c:v>
                </c:pt>
                <c:pt idx="28">
                  <c:v>MATHEMATICAL COMPUTATIONAL BIOLOGY</c:v>
                </c:pt>
                <c:pt idx="29">
                  <c:v>DEMOGRAPHY</c:v>
                </c:pt>
              </c:strCache>
            </c:strRef>
          </c:cat>
          <c:val>
            <c:numRef>
              <c:f>Лист1!$I$2:$I$31</c:f>
              <c:numCache>
                <c:formatCode>General</c:formatCode>
                <c:ptCount val="30"/>
                <c:pt idx="0">
                  <c:v>0.19735099337748344</c:v>
                </c:pt>
                <c:pt idx="1">
                  <c:v>0.17667797805297256</c:v>
                </c:pt>
                <c:pt idx="2">
                  <c:v>0.16669140567017959</c:v>
                </c:pt>
                <c:pt idx="3">
                  <c:v>0.15593948616954614</c:v>
                </c:pt>
                <c:pt idx="4">
                  <c:v>0.12937761442777834</c:v>
                </c:pt>
                <c:pt idx="5">
                  <c:v>0.12217128430004651</c:v>
                </c:pt>
                <c:pt idx="6">
                  <c:v>0.10668995268940529</c:v>
                </c:pt>
                <c:pt idx="7">
                  <c:v>0.10185587936784109</c:v>
                </c:pt>
                <c:pt idx="8">
                  <c:v>0.10108756587061329</c:v>
                </c:pt>
                <c:pt idx="9">
                  <c:v>0.10067946657644704</c:v>
                </c:pt>
                <c:pt idx="10">
                  <c:v>9.9041701769165963E-2</c:v>
                </c:pt>
                <c:pt idx="11">
                  <c:v>9.8147506925207753E-2</c:v>
                </c:pt>
                <c:pt idx="12">
                  <c:v>9.5971520941552549E-2</c:v>
                </c:pt>
                <c:pt idx="13">
                  <c:v>9.4918471227676646E-2</c:v>
                </c:pt>
                <c:pt idx="14">
                  <c:v>8.803365275368423E-2</c:v>
                </c:pt>
                <c:pt idx="15">
                  <c:v>8.577063208209379E-2</c:v>
                </c:pt>
                <c:pt idx="16">
                  <c:v>8.4758100642078546E-2</c:v>
                </c:pt>
                <c:pt idx="17">
                  <c:v>8.2824797210688875E-2</c:v>
                </c:pt>
                <c:pt idx="18">
                  <c:v>8.0657502708559051E-2</c:v>
                </c:pt>
                <c:pt idx="19">
                  <c:v>8.061953114460986E-2</c:v>
                </c:pt>
                <c:pt idx="20">
                  <c:v>7.9743154663418553E-2</c:v>
                </c:pt>
                <c:pt idx="21">
                  <c:v>7.9703429101019463E-2</c:v>
                </c:pt>
                <c:pt idx="22">
                  <c:v>7.959708432254492E-2</c:v>
                </c:pt>
                <c:pt idx="23">
                  <c:v>7.7955081767025855E-2</c:v>
                </c:pt>
                <c:pt idx="24">
                  <c:v>7.6628302035871371E-2</c:v>
                </c:pt>
                <c:pt idx="25">
                  <c:v>7.5332379848175826E-2</c:v>
                </c:pt>
                <c:pt idx="26">
                  <c:v>7.4677056455215704E-2</c:v>
                </c:pt>
                <c:pt idx="27">
                  <c:v>6.9455658861432443E-2</c:v>
                </c:pt>
                <c:pt idx="28">
                  <c:v>6.796101743876666E-2</c:v>
                </c:pt>
                <c:pt idx="29">
                  <c:v>6.768231768231768E-2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885632"/>
        <c:axId val="39483584"/>
      </c:barChart>
      <c:catAx>
        <c:axId val="9088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483584"/>
        <c:crosses val="autoZero"/>
        <c:auto val="1"/>
        <c:lblAlgn val="ctr"/>
        <c:lblOffset val="100"/>
        <c:noMultiLvlLbl val="0"/>
      </c:catAx>
      <c:valAx>
        <c:axId val="39483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885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Лист4!$B$2</c:f>
              <c:strCache>
                <c:ptCount val="1"/>
                <c:pt idx="0">
                  <c:v>&gt;90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Лист4!$C$1:$E$1</c:f>
              <c:strCache>
                <c:ptCount val="3"/>
                <c:pt idx="0">
                  <c:v>SCI-E</c:v>
                </c:pt>
                <c:pt idx="1">
                  <c:v>SSCI</c:v>
                </c:pt>
                <c:pt idx="2">
                  <c:v>AHCI</c:v>
                </c:pt>
              </c:strCache>
            </c:strRef>
          </c:cat>
          <c:val>
            <c:numRef>
              <c:f>Лист4!$C$2:$E$2</c:f>
              <c:numCache>
                <c:formatCode>General</c:formatCode>
                <c:ptCount val="3"/>
                <c:pt idx="0">
                  <c:v>1339</c:v>
                </c:pt>
                <c:pt idx="1">
                  <c:v>964</c:v>
                </c:pt>
                <c:pt idx="2">
                  <c:v>382</c:v>
                </c:pt>
              </c:numCache>
            </c:numRef>
          </c:val>
        </c:ser>
        <c:ser>
          <c:idx val="1"/>
          <c:order val="1"/>
          <c:tx>
            <c:strRef>
              <c:f>Лист4!$B$3</c:f>
              <c:strCache>
                <c:ptCount val="1"/>
                <c:pt idx="0">
                  <c:v>80-90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Лист4!$C$1:$E$1</c:f>
              <c:strCache>
                <c:ptCount val="3"/>
                <c:pt idx="0">
                  <c:v>SCI-E</c:v>
                </c:pt>
                <c:pt idx="1">
                  <c:v>SSCI</c:v>
                </c:pt>
                <c:pt idx="2">
                  <c:v>AHCI</c:v>
                </c:pt>
              </c:strCache>
            </c:strRef>
          </c:cat>
          <c:val>
            <c:numRef>
              <c:f>Лист4!$C$3:$E$3</c:f>
              <c:numCache>
                <c:formatCode>General</c:formatCode>
                <c:ptCount val="3"/>
                <c:pt idx="0">
                  <c:v>303</c:v>
                </c:pt>
                <c:pt idx="1">
                  <c:v>125</c:v>
                </c:pt>
                <c:pt idx="2">
                  <c:v>16</c:v>
                </c:pt>
              </c:numCache>
            </c:numRef>
          </c:val>
        </c:ser>
        <c:ser>
          <c:idx val="2"/>
          <c:order val="2"/>
          <c:tx>
            <c:strRef>
              <c:f>Лист4!$B$4</c:f>
              <c:strCache>
                <c:ptCount val="1"/>
                <c:pt idx="0">
                  <c:v>70-80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Лист4!$C$1:$E$1</c:f>
              <c:strCache>
                <c:ptCount val="3"/>
                <c:pt idx="0">
                  <c:v>SCI-E</c:v>
                </c:pt>
                <c:pt idx="1">
                  <c:v>SSCI</c:v>
                </c:pt>
                <c:pt idx="2">
                  <c:v>AHCI</c:v>
                </c:pt>
              </c:strCache>
            </c:strRef>
          </c:cat>
          <c:val>
            <c:numRef>
              <c:f>Лист4!$C$4:$E$4</c:f>
              <c:numCache>
                <c:formatCode>General</c:formatCode>
                <c:ptCount val="3"/>
                <c:pt idx="0">
                  <c:v>166</c:v>
                </c:pt>
                <c:pt idx="1">
                  <c:v>140</c:v>
                </c:pt>
                <c:pt idx="2">
                  <c:v>27</c:v>
                </c:pt>
              </c:numCache>
            </c:numRef>
          </c:val>
        </c:ser>
        <c:ser>
          <c:idx val="3"/>
          <c:order val="3"/>
          <c:tx>
            <c:strRef>
              <c:f>Лист4!$B$5</c:f>
              <c:strCache>
                <c:ptCount val="1"/>
                <c:pt idx="0">
                  <c:v>60-70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Лист4!$C$1:$E$1</c:f>
              <c:strCache>
                <c:ptCount val="3"/>
                <c:pt idx="0">
                  <c:v>SCI-E</c:v>
                </c:pt>
                <c:pt idx="1">
                  <c:v>SSCI</c:v>
                </c:pt>
                <c:pt idx="2">
                  <c:v>AHCI</c:v>
                </c:pt>
              </c:strCache>
            </c:strRef>
          </c:cat>
          <c:val>
            <c:numRef>
              <c:f>Лист4!$C$5:$E$5</c:f>
              <c:numCache>
                <c:formatCode>General</c:formatCode>
                <c:ptCount val="3"/>
                <c:pt idx="0">
                  <c:v>156</c:v>
                </c:pt>
                <c:pt idx="1">
                  <c:v>114</c:v>
                </c:pt>
                <c:pt idx="2">
                  <c:v>27</c:v>
                </c:pt>
              </c:numCache>
            </c:numRef>
          </c:val>
        </c:ser>
        <c:ser>
          <c:idx val="4"/>
          <c:order val="4"/>
          <c:tx>
            <c:strRef>
              <c:f>Лист4!$B$6</c:f>
              <c:strCache>
                <c:ptCount val="1"/>
                <c:pt idx="0">
                  <c:v>50-60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Лист4!$C$1:$E$1</c:f>
              <c:strCache>
                <c:ptCount val="3"/>
                <c:pt idx="0">
                  <c:v>SCI-E</c:v>
                </c:pt>
                <c:pt idx="1">
                  <c:v>SSCI</c:v>
                </c:pt>
                <c:pt idx="2">
                  <c:v>AHCI</c:v>
                </c:pt>
              </c:strCache>
            </c:strRef>
          </c:cat>
          <c:val>
            <c:numRef>
              <c:f>Лист4!$C$6:$E$6</c:f>
              <c:numCache>
                <c:formatCode>General</c:formatCode>
                <c:ptCount val="3"/>
                <c:pt idx="0">
                  <c:v>158</c:v>
                </c:pt>
                <c:pt idx="1">
                  <c:v>98</c:v>
                </c:pt>
                <c:pt idx="2">
                  <c:v>14</c:v>
                </c:pt>
              </c:numCache>
            </c:numRef>
          </c:val>
        </c:ser>
        <c:ser>
          <c:idx val="5"/>
          <c:order val="5"/>
          <c:tx>
            <c:strRef>
              <c:f>Лист4!$B$7</c:f>
              <c:strCache>
                <c:ptCount val="1"/>
                <c:pt idx="0">
                  <c:v>40-50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Лист4!$C$1:$E$1</c:f>
              <c:strCache>
                <c:ptCount val="3"/>
                <c:pt idx="0">
                  <c:v>SCI-E</c:v>
                </c:pt>
                <c:pt idx="1">
                  <c:v>SSCI</c:v>
                </c:pt>
                <c:pt idx="2">
                  <c:v>AHCI</c:v>
                </c:pt>
              </c:strCache>
            </c:strRef>
          </c:cat>
          <c:val>
            <c:numRef>
              <c:f>Лист4!$C$7:$E$7</c:f>
              <c:numCache>
                <c:formatCode>General</c:formatCode>
                <c:ptCount val="3"/>
                <c:pt idx="0">
                  <c:v>136</c:v>
                </c:pt>
                <c:pt idx="1">
                  <c:v>158</c:v>
                </c:pt>
                <c:pt idx="2">
                  <c:v>55</c:v>
                </c:pt>
              </c:numCache>
            </c:numRef>
          </c:val>
        </c:ser>
        <c:ser>
          <c:idx val="6"/>
          <c:order val="6"/>
          <c:tx>
            <c:strRef>
              <c:f>Лист4!$B$8</c:f>
              <c:strCache>
                <c:ptCount val="1"/>
                <c:pt idx="0">
                  <c:v>30-40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Лист4!$C$1:$E$1</c:f>
              <c:strCache>
                <c:ptCount val="3"/>
                <c:pt idx="0">
                  <c:v>SCI-E</c:v>
                </c:pt>
                <c:pt idx="1">
                  <c:v>SSCI</c:v>
                </c:pt>
                <c:pt idx="2">
                  <c:v>AHCI</c:v>
                </c:pt>
              </c:strCache>
            </c:strRef>
          </c:cat>
          <c:val>
            <c:numRef>
              <c:f>Лист4!$C$8:$E$8</c:f>
              <c:numCache>
                <c:formatCode>General</c:formatCode>
                <c:ptCount val="3"/>
                <c:pt idx="0">
                  <c:v>156</c:v>
                </c:pt>
                <c:pt idx="1">
                  <c:v>163</c:v>
                </c:pt>
                <c:pt idx="2">
                  <c:v>41</c:v>
                </c:pt>
              </c:numCache>
            </c:numRef>
          </c:val>
        </c:ser>
        <c:ser>
          <c:idx val="7"/>
          <c:order val="7"/>
          <c:tx>
            <c:strRef>
              <c:f>Лист4!$B$9</c:f>
              <c:strCache>
                <c:ptCount val="1"/>
                <c:pt idx="0">
                  <c:v>20-30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Лист4!$C$1:$E$1</c:f>
              <c:strCache>
                <c:ptCount val="3"/>
                <c:pt idx="0">
                  <c:v>SCI-E</c:v>
                </c:pt>
                <c:pt idx="1">
                  <c:v>SSCI</c:v>
                </c:pt>
                <c:pt idx="2">
                  <c:v>AHCI</c:v>
                </c:pt>
              </c:strCache>
            </c:strRef>
          </c:cat>
          <c:val>
            <c:numRef>
              <c:f>Лист4!$C$9:$E$9</c:f>
              <c:numCache>
                <c:formatCode>General</c:formatCode>
                <c:ptCount val="3"/>
                <c:pt idx="0">
                  <c:v>256</c:v>
                </c:pt>
                <c:pt idx="1">
                  <c:v>248</c:v>
                </c:pt>
                <c:pt idx="2">
                  <c:v>60</c:v>
                </c:pt>
              </c:numCache>
            </c:numRef>
          </c:val>
        </c:ser>
        <c:ser>
          <c:idx val="8"/>
          <c:order val="8"/>
          <c:tx>
            <c:strRef>
              <c:f>Лист4!$B$10</c:f>
              <c:strCache>
                <c:ptCount val="1"/>
                <c:pt idx="0">
                  <c:v>10-20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Лист4!$C$1:$E$1</c:f>
              <c:strCache>
                <c:ptCount val="3"/>
                <c:pt idx="0">
                  <c:v>SCI-E</c:v>
                </c:pt>
                <c:pt idx="1">
                  <c:v>SSCI</c:v>
                </c:pt>
                <c:pt idx="2">
                  <c:v>AHCI</c:v>
                </c:pt>
              </c:strCache>
            </c:strRef>
          </c:cat>
          <c:val>
            <c:numRef>
              <c:f>Лист4!$C$10:$E$10</c:f>
              <c:numCache>
                <c:formatCode>General</c:formatCode>
                <c:ptCount val="3"/>
                <c:pt idx="0">
                  <c:v>891</c:v>
                </c:pt>
                <c:pt idx="1">
                  <c:v>248</c:v>
                </c:pt>
                <c:pt idx="2">
                  <c:v>239</c:v>
                </c:pt>
              </c:numCache>
            </c:numRef>
          </c:val>
        </c:ser>
        <c:ser>
          <c:idx val="9"/>
          <c:order val="9"/>
          <c:tx>
            <c:strRef>
              <c:f>Лист4!$B$11</c:f>
              <c:strCache>
                <c:ptCount val="1"/>
                <c:pt idx="0">
                  <c:v>0-10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Лист4!$C$1:$E$1</c:f>
              <c:strCache>
                <c:ptCount val="3"/>
                <c:pt idx="0">
                  <c:v>SCI-E</c:v>
                </c:pt>
                <c:pt idx="1">
                  <c:v>SSCI</c:v>
                </c:pt>
                <c:pt idx="2">
                  <c:v>AHCI</c:v>
                </c:pt>
              </c:strCache>
            </c:strRef>
          </c:cat>
          <c:val>
            <c:numRef>
              <c:f>Лист4!$C$11:$E$11</c:f>
              <c:numCache>
                <c:formatCode>General</c:formatCode>
                <c:ptCount val="3"/>
                <c:pt idx="0">
                  <c:v>5229</c:v>
                </c:pt>
                <c:pt idx="1">
                  <c:v>3154</c:v>
                </c:pt>
                <c:pt idx="2">
                  <c:v>963</c:v>
                </c:pt>
              </c:numCache>
            </c:numRef>
          </c:val>
        </c:ser>
        <c:ser>
          <c:idx val="10"/>
          <c:order val="10"/>
          <c:tx>
            <c:strRef>
              <c:f>Лист4!$B$12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Лист4!$C$1:$E$1</c:f>
              <c:strCache>
                <c:ptCount val="3"/>
                <c:pt idx="0">
                  <c:v>SCI-E</c:v>
                </c:pt>
                <c:pt idx="1">
                  <c:v>SSCI</c:v>
                </c:pt>
                <c:pt idx="2">
                  <c:v>AHCI</c:v>
                </c:pt>
              </c:strCache>
            </c:strRef>
          </c:cat>
          <c:val>
            <c:numRef>
              <c:f>Лист4!$C$12:$E$12</c:f>
              <c:numCache>
                <c:formatCode>General</c:formatCode>
                <c:ptCount val="3"/>
                <c:pt idx="0">
                  <c:v>4217</c:v>
                </c:pt>
                <c:pt idx="1">
                  <c:v>3272</c:v>
                </c:pt>
                <c:pt idx="2">
                  <c:v>3051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379584"/>
        <c:axId val="93069888"/>
      </c:barChart>
      <c:catAx>
        <c:axId val="9337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69888"/>
        <c:crosses val="autoZero"/>
        <c:auto val="1"/>
        <c:lblAlgn val="ctr"/>
        <c:lblOffset val="100"/>
        <c:noMultiLvlLbl val="0"/>
      </c:catAx>
      <c:valAx>
        <c:axId val="9306988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37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90708202964528484"/>
          <c:y val="9.8033060336574607E-2"/>
          <c:w val="8.4714747457000902E-2"/>
          <c:h val="0.746480808194446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percentStacked"/>
        <c:varyColors val="0"/>
        <c:ser>
          <c:idx val="0"/>
          <c:order val="0"/>
          <c:tx>
            <c:strRef>
              <c:f>картинки!$I$19</c:f>
              <c:strCache>
                <c:ptCount val="1"/>
                <c:pt idx="0">
                  <c:v>&gt;90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картинки!$J$18:$S$18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картинки!$J$19:$S$19</c:f>
              <c:numCache>
                <c:formatCode>General</c:formatCode>
                <c:ptCount val="10"/>
                <c:pt idx="0">
                  <c:v>1311</c:v>
                </c:pt>
                <c:pt idx="1">
                  <c:v>1469</c:v>
                </c:pt>
                <c:pt idx="2">
                  <c:v>1582</c:v>
                </c:pt>
                <c:pt idx="3">
                  <c:v>1705</c:v>
                </c:pt>
                <c:pt idx="4">
                  <c:v>1764</c:v>
                </c:pt>
                <c:pt idx="5">
                  <c:v>1801</c:v>
                </c:pt>
                <c:pt idx="6">
                  <c:v>1827</c:v>
                </c:pt>
                <c:pt idx="7">
                  <c:v>1835</c:v>
                </c:pt>
                <c:pt idx="8">
                  <c:v>1601</c:v>
                </c:pt>
                <c:pt idx="9">
                  <c:v>1442</c:v>
                </c:pt>
              </c:numCache>
            </c:numRef>
          </c:val>
        </c:ser>
        <c:ser>
          <c:idx val="1"/>
          <c:order val="1"/>
          <c:tx>
            <c:strRef>
              <c:f>картинки!$I$20</c:f>
              <c:strCache>
                <c:ptCount val="1"/>
                <c:pt idx="0">
                  <c:v>81-90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картинки!$J$18:$S$18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картинки!$J$20:$S$20</c:f>
              <c:numCache>
                <c:formatCode>General</c:formatCode>
                <c:ptCount val="10"/>
                <c:pt idx="0">
                  <c:v>133</c:v>
                </c:pt>
                <c:pt idx="1">
                  <c:v>137</c:v>
                </c:pt>
                <c:pt idx="2">
                  <c:v>136</c:v>
                </c:pt>
                <c:pt idx="3">
                  <c:v>136</c:v>
                </c:pt>
                <c:pt idx="4">
                  <c:v>135</c:v>
                </c:pt>
                <c:pt idx="5">
                  <c:v>114</c:v>
                </c:pt>
                <c:pt idx="6">
                  <c:v>93</c:v>
                </c:pt>
                <c:pt idx="7">
                  <c:v>125</c:v>
                </c:pt>
                <c:pt idx="8">
                  <c:v>160</c:v>
                </c:pt>
                <c:pt idx="9">
                  <c:v>113</c:v>
                </c:pt>
              </c:numCache>
            </c:numRef>
          </c:val>
        </c:ser>
        <c:ser>
          <c:idx val="2"/>
          <c:order val="2"/>
          <c:tx>
            <c:strRef>
              <c:f>картинки!$I$21</c:f>
              <c:strCache>
                <c:ptCount val="1"/>
                <c:pt idx="0">
                  <c:v>71-80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картинки!$J$18:$S$18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картинки!$J$21:$S$21</c:f>
              <c:numCache>
                <c:formatCode>General</c:formatCode>
                <c:ptCount val="10"/>
                <c:pt idx="0">
                  <c:v>52</c:v>
                </c:pt>
                <c:pt idx="1">
                  <c:v>54</c:v>
                </c:pt>
                <c:pt idx="2">
                  <c:v>61</c:v>
                </c:pt>
                <c:pt idx="3">
                  <c:v>64</c:v>
                </c:pt>
                <c:pt idx="4">
                  <c:v>69</c:v>
                </c:pt>
                <c:pt idx="5">
                  <c:v>65</c:v>
                </c:pt>
                <c:pt idx="6">
                  <c:v>74</c:v>
                </c:pt>
                <c:pt idx="7">
                  <c:v>86</c:v>
                </c:pt>
                <c:pt idx="8">
                  <c:v>193</c:v>
                </c:pt>
                <c:pt idx="9">
                  <c:v>80</c:v>
                </c:pt>
              </c:numCache>
            </c:numRef>
          </c:val>
        </c:ser>
        <c:ser>
          <c:idx val="3"/>
          <c:order val="3"/>
          <c:tx>
            <c:strRef>
              <c:f>картинки!$I$22</c:f>
              <c:strCache>
                <c:ptCount val="1"/>
                <c:pt idx="0">
                  <c:v>61-70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картинки!$J$18:$S$18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картинки!$J$22:$S$22</c:f>
              <c:numCache>
                <c:formatCode>General</c:formatCode>
                <c:ptCount val="10"/>
                <c:pt idx="0">
                  <c:v>49</c:v>
                </c:pt>
                <c:pt idx="1">
                  <c:v>45</c:v>
                </c:pt>
                <c:pt idx="2">
                  <c:v>46</c:v>
                </c:pt>
                <c:pt idx="3">
                  <c:v>61</c:v>
                </c:pt>
                <c:pt idx="4">
                  <c:v>56</c:v>
                </c:pt>
                <c:pt idx="5">
                  <c:v>80</c:v>
                </c:pt>
                <c:pt idx="6">
                  <c:v>72</c:v>
                </c:pt>
                <c:pt idx="7">
                  <c:v>63</c:v>
                </c:pt>
                <c:pt idx="8">
                  <c:v>114</c:v>
                </c:pt>
                <c:pt idx="9">
                  <c:v>75</c:v>
                </c:pt>
              </c:numCache>
            </c:numRef>
          </c:val>
        </c:ser>
        <c:ser>
          <c:idx val="4"/>
          <c:order val="4"/>
          <c:tx>
            <c:strRef>
              <c:f>картинки!$I$23</c:f>
              <c:strCache>
                <c:ptCount val="1"/>
                <c:pt idx="0">
                  <c:v>51-60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картинки!$J$18:$S$18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картинки!$J$23:$S$23</c:f>
              <c:numCache>
                <c:formatCode>General</c:formatCode>
                <c:ptCount val="10"/>
                <c:pt idx="0">
                  <c:v>53</c:v>
                </c:pt>
                <c:pt idx="1">
                  <c:v>41</c:v>
                </c:pt>
                <c:pt idx="2">
                  <c:v>49</c:v>
                </c:pt>
                <c:pt idx="3">
                  <c:v>49</c:v>
                </c:pt>
                <c:pt idx="4">
                  <c:v>61</c:v>
                </c:pt>
                <c:pt idx="5">
                  <c:v>66</c:v>
                </c:pt>
                <c:pt idx="6">
                  <c:v>56</c:v>
                </c:pt>
                <c:pt idx="7">
                  <c:v>55</c:v>
                </c:pt>
                <c:pt idx="8">
                  <c:v>86</c:v>
                </c:pt>
                <c:pt idx="9">
                  <c:v>99</c:v>
                </c:pt>
              </c:numCache>
            </c:numRef>
          </c:val>
        </c:ser>
        <c:ser>
          <c:idx val="5"/>
          <c:order val="5"/>
          <c:tx>
            <c:strRef>
              <c:f>картинки!$I$24</c:f>
              <c:strCache>
                <c:ptCount val="1"/>
                <c:pt idx="0">
                  <c:v>41-50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картинки!$J$18:$S$18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картинки!$J$24:$S$24</c:f>
              <c:numCache>
                <c:formatCode>General</c:formatCode>
                <c:ptCount val="10"/>
                <c:pt idx="0">
                  <c:v>51</c:v>
                </c:pt>
                <c:pt idx="1">
                  <c:v>43</c:v>
                </c:pt>
                <c:pt idx="2">
                  <c:v>59</c:v>
                </c:pt>
                <c:pt idx="3">
                  <c:v>59</c:v>
                </c:pt>
                <c:pt idx="4">
                  <c:v>78</c:v>
                </c:pt>
                <c:pt idx="5">
                  <c:v>77</c:v>
                </c:pt>
                <c:pt idx="6">
                  <c:v>58</c:v>
                </c:pt>
                <c:pt idx="7">
                  <c:v>78</c:v>
                </c:pt>
                <c:pt idx="8">
                  <c:v>110</c:v>
                </c:pt>
                <c:pt idx="9">
                  <c:v>162</c:v>
                </c:pt>
              </c:numCache>
            </c:numRef>
          </c:val>
        </c:ser>
        <c:ser>
          <c:idx val="6"/>
          <c:order val="6"/>
          <c:tx>
            <c:strRef>
              <c:f>картинки!$I$25</c:f>
              <c:strCache>
                <c:ptCount val="1"/>
                <c:pt idx="0">
                  <c:v>31-40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numRef>
              <c:f>картинки!$J$18:$S$18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картинки!$J$25:$S$25</c:f>
              <c:numCache>
                <c:formatCode>General</c:formatCode>
                <c:ptCount val="10"/>
                <c:pt idx="0">
                  <c:v>64</c:v>
                </c:pt>
                <c:pt idx="1">
                  <c:v>70</c:v>
                </c:pt>
                <c:pt idx="2">
                  <c:v>96</c:v>
                </c:pt>
                <c:pt idx="3">
                  <c:v>91</c:v>
                </c:pt>
                <c:pt idx="4">
                  <c:v>89</c:v>
                </c:pt>
                <c:pt idx="5">
                  <c:v>109</c:v>
                </c:pt>
                <c:pt idx="6">
                  <c:v>114</c:v>
                </c:pt>
                <c:pt idx="7">
                  <c:v>161</c:v>
                </c:pt>
                <c:pt idx="8">
                  <c:v>292</c:v>
                </c:pt>
                <c:pt idx="9">
                  <c:v>348</c:v>
                </c:pt>
              </c:numCache>
            </c:numRef>
          </c:val>
        </c:ser>
        <c:ser>
          <c:idx val="7"/>
          <c:order val="7"/>
          <c:tx>
            <c:strRef>
              <c:f>картинки!$I$26</c:f>
              <c:strCache>
                <c:ptCount val="1"/>
                <c:pt idx="0">
                  <c:v>21-30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numRef>
              <c:f>картинки!$J$18:$S$18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картинки!$J$26:$S$26</c:f>
              <c:numCache>
                <c:formatCode>General</c:formatCode>
                <c:ptCount val="10"/>
                <c:pt idx="0">
                  <c:v>125</c:v>
                </c:pt>
                <c:pt idx="1">
                  <c:v>229</c:v>
                </c:pt>
                <c:pt idx="2">
                  <c:v>203</c:v>
                </c:pt>
                <c:pt idx="3">
                  <c:v>196</c:v>
                </c:pt>
                <c:pt idx="4">
                  <c:v>205</c:v>
                </c:pt>
                <c:pt idx="5">
                  <c:v>218</c:v>
                </c:pt>
                <c:pt idx="6">
                  <c:v>283</c:v>
                </c:pt>
                <c:pt idx="7">
                  <c:v>355</c:v>
                </c:pt>
                <c:pt idx="8">
                  <c:v>738</c:v>
                </c:pt>
                <c:pt idx="9">
                  <c:v>870</c:v>
                </c:pt>
              </c:numCache>
            </c:numRef>
          </c:val>
        </c:ser>
        <c:ser>
          <c:idx val="8"/>
          <c:order val="8"/>
          <c:tx>
            <c:strRef>
              <c:f>картинки!$I$27</c:f>
              <c:strCache>
                <c:ptCount val="1"/>
                <c:pt idx="0">
                  <c:v>11-20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cat>
            <c:numRef>
              <c:f>картинки!$J$18:$S$18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картинки!$J$27:$S$27</c:f>
              <c:numCache>
                <c:formatCode>General</c:formatCode>
                <c:ptCount val="10"/>
                <c:pt idx="0">
                  <c:v>406</c:v>
                </c:pt>
                <c:pt idx="1">
                  <c:v>671</c:v>
                </c:pt>
                <c:pt idx="2">
                  <c:v>681</c:v>
                </c:pt>
                <c:pt idx="3">
                  <c:v>701</c:v>
                </c:pt>
                <c:pt idx="4">
                  <c:v>681</c:v>
                </c:pt>
                <c:pt idx="5">
                  <c:v>796</c:v>
                </c:pt>
                <c:pt idx="6">
                  <c:v>986</c:v>
                </c:pt>
                <c:pt idx="7">
                  <c:v>1168</c:v>
                </c:pt>
                <c:pt idx="8">
                  <c:v>1653</c:v>
                </c:pt>
                <c:pt idx="9">
                  <c:v>1699</c:v>
                </c:pt>
              </c:numCache>
            </c:numRef>
          </c:val>
        </c:ser>
        <c:ser>
          <c:idx val="9"/>
          <c:order val="9"/>
          <c:tx>
            <c:strRef>
              <c:f>картинки!$I$28</c:f>
              <c:strCache>
                <c:ptCount val="1"/>
                <c:pt idx="0">
                  <c:v>0&gt;10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cat>
            <c:numRef>
              <c:f>картинки!$J$18:$S$18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картинки!$J$28:$S$28</c:f>
              <c:numCache>
                <c:formatCode>General</c:formatCode>
                <c:ptCount val="10"/>
                <c:pt idx="0">
                  <c:v>1642</c:v>
                </c:pt>
                <c:pt idx="1">
                  <c:v>1835</c:v>
                </c:pt>
                <c:pt idx="2">
                  <c:v>2000</c:v>
                </c:pt>
                <c:pt idx="3">
                  <c:v>3606</c:v>
                </c:pt>
                <c:pt idx="4">
                  <c:v>1780</c:v>
                </c:pt>
                <c:pt idx="5">
                  <c:v>4488</c:v>
                </c:pt>
                <c:pt idx="6">
                  <c:v>4773</c:v>
                </c:pt>
                <c:pt idx="7">
                  <c:v>5091</c:v>
                </c:pt>
                <c:pt idx="8">
                  <c:v>4637</c:v>
                </c:pt>
                <c:pt idx="9">
                  <c:v>4636</c:v>
                </c:pt>
              </c:numCache>
            </c:numRef>
          </c:val>
        </c:ser>
        <c:ser>
          <c:idx val="10"/>
          <c:order val="10"/>
          <c:tx>
            <c:strRef>
              <c:f>картинки!$I$29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cat>
            <c:numRef>
              <c:f>картинки!$J$18:$S$18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картинки!$J$29:$S$29</c:f>
              <c:numCache>
                <c:formatCode>General</c:formatCode>
                <c:ptCount val="10"/>
                <c:pt idx="0">
                  <c:v>8077</c:v>
                </c:pt>
                <c:pt idx="1">
                  <c:v>7926</c:v>
                </c:pt>
                <c:pt idx="2">
                  <c:v>7963</c:v>
                </c:pt>
                <c:pt idx="3">
                  <c:v>6410</c:v>
                </c:pt>
                <c:pt idx="4">
                  <c:v>8344</c:v>
                </c:pt>
                <c:pt idx="5">
                  <c:v>5521</c:v>
                </c:pt>
                <c:pt idx="6">
                  <c:v>4974</c:v>
                </c:pt>
                <c:pt idx="7">
                  <c:v>4438</c:v>
                </c:pt>
                <c:pt idx="8">
                  <c:v>3780</c:v>
                </c:pt>
                <c:pt idx="9">
                  <c:v>3571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219328"/>
        <c:axId val="93072192"/>
      </c:areaChart>
      <c:catAx>
        <c:axId val="9321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072192"/>
        <c:crosses val="autoZero"/>
        <c:auto val="1"/>
        <c:lblAlgn val="ctr"/>
        <c:lblOffset val="100"/>
        <c:noMultiLvlLbl val="0"/>
      </c:catAx>
      <c:valAx>
        <c:axId val="93072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2193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420337667991723"/>
          <c:y val="4.1586469057473728E-2"/>
          <c:w val="9.719324320784592E-2"/>
          <c:h val="0.863650646557835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68A5074-CE0D-4554-A997-CC9160940530}" type="datetime1">
              <a:rPr lang="ru-RU" smtClean="0"/>
              <a:pPr algn="r" rtl="0"/>
              <a:t>20.04.2018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4AE0CC78-488A-4892-9E55-EA2E7FA7AD95}" type="datetime1">
              <a:rPr lang="ru-RU" smtClean="0"/>
              <a:pPr/>
              <a:t>20.04.2018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680347-8CB2-4BC6-9CD2-ABDD556782DE}" type="datetime1">
              <a:rPr lang="ru-RU" smtClean="0"/>
              <a:pPr/>
              <a:t>20.04.2018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032FF7-F906-4C17-885C-6356C5B13C33}" type="datetime1">
              <a:rPr lang="ru-RU" smtClean="0"/>
              <a:pPr/>
              <a:t>20.04.2018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08C5DC-7690-41E4-921F-0CCD86F95B69}" type="datetime1">
              <a:rPr lang="ru-RU" smtClean="0"/>
              <a:pPr/>
              <a:t>20.04.2018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75A814-E90F-481F-9D66-10F3829730B9}" type="datetime1">
              <a:rPr lang="ru-RU" smtClean="0"/>
              <a:pPr/>
              <a:t>20.04.2018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ru-RU" dirty="0" smtClean="0"/>
              <a:t>​</a:t>
            </a:r>
            <a:fld id="{37209019-E585-49FC-B62B-4F8E88B75BBF}" type="datetime1">
              <a:rPr lang="ru-RU" smtClean="0"/>
              <a:pPr/>
              <a:t>20.04.2018</a:t>
            </a:fld>
            <a:r>
              <a:rPr lang="ru-RU" dirty="0" smtClean="0"/>
              <a:t>​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553319-FCD4-4339-95E3-CA608CFF30E2}" type="datetime1">
              <a:rPr lang="ru-RU" smtClean="0"/>
              <a:pPr/>
              <a:t>20.04.2018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E4BD36-0D92-42E0-A6BC-3DE49444FD88}" type="datetime1">
              <a:rPr lang="ru-RU" smtClean="0"/>
              <a:pPr/>
              <a:t>20.04.2018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3AA0470-602E-4818-A25C-047C8515CFC6}" type="datetime1">
              <a:rPr lang="ru-RU" smtClean="0"/>
              <a:pPr/>
              <a:t>20.04.2018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9837FC-FBB6-4C6B-A6BE-B70FBC32743C}" type="datetime1">
              <a:rPr lang="ru-RU" smtClean="0"/>
              <a:pPr/>
              <a:t>20.04.2018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DD946C2-3993-4E07-A8EC-429B93E58A31}" type="datetime1">
              <a:rPr lang="ru-RU" smtClean="0"/>
              <a:pPr/>
              <a:t>20.04.2018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5FE10-96C7-4D4D-AAC7-3367C5776B31}" type="datetime1">
              <a:rPr lang="ru-RU" smtClean="0"/>
              <a:pPr/>
              <a:t>20.04.2018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o.moskaleva@spbu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ctrTitle"/>
          </p:nvPr>
        </p:nvSpPr>
        <p:spPr>
          <a:xfrm>
            <a:off x="909836" y="1556792"/>
            <a:ext cx="8989638" cy="2895600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Статьи открытого доступа в </a:t>
            </a:r>
            <a:r>
              <a:rPr lang="en-US" dirty="0" smtClean="0"/>
              <a:t>Web of Science –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обзор журналов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65214" y="5229200"/>
            <a:ext cx="8229600" cy="1219200"/>
          </a:xfrm>
        </p:spPr>
        <p:txBody>
          <a:bodyPr rtlCol="0"/>
          <a:lstStyle/>
          <a:p>
            <a:pPr rtl="0"/>
            <a:r>
              <a:rPr lang="ru-RU" dirty="0" smtClean="0"/>
              <a:t>Москалева О.В., </a:t>
            </a:r>
            <a:br>
              <a:rPr lang="ru-RU" dirty="0" smtClean="0"/>
            </a:br>
            <a:r>
              <a:rPr lang="ru-RU" dirty="0" smtClean="0"/>
              <a:t>советник директора Научной библиотеки </a:t>
            </a:r>
            <a:r>
              <a:rPr lang="ru-RU" dirty="0" err="1" smtClean="0"/>
              <a:t>им.М.Горького</a:t>
            </a:r>
            <a:r>
              <a:rPr lang="ru-RU" dirty="0" smtClean="0"/>
              <a:t> СП</a:t>
            </a:r>
            <a:r>
              <a:rPr lang="ru-RU" cap="none" dirty="0" smtClean="0"/>
              <a:t>б</a:t>
            </a:r>
            <a:r>
              <a:rPr lang="ru-RU" dirty="0" smtClean="0"/>
              <a:t>ГУ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93812" y="332656"/>
            <a:ext cx="11089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7-я Международная научно-практическая конференция «Научное издание международного уровня - 2018: редакционная политика, открытый доступ, научные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коммуникации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CNCI </a:t>
            </a:r>
            <a:r>
              <a:rPr lang="ru-RU" dirty="0" smtClean="0"/>
              <a:t>некоторых гибридных журналов в разных областях биологии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0459" y="5661248"/>
            <a:ext cx="1154392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Выбраны 30 случайных журналов по биологии с доле</a:t>
            </a:r>
            <a:r>
              <a:rPr lang="ru-RU" dirty="0"/>
              <a:t>й</a:t>
            </a:r>
            <a:r>
              <a:rPr lang="ru-RU" dirty="0" smtClean="0"/>
              <a:t> статей в открытом доступе 40-60% за последние 10 лет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В 2008-2017 гг. </a:t>
            </a:r>
            <a:r>
              <a:rPr lang="ru-RU" dirty="0"/>
              <a:t>в журналах </a:t>
            </a:r>
            <a:r>
              <a:rPr lang="en-US" dirty="0"/>
              <a:t>Web of Science CC </a:t>
            </a:r>
            <a:r>
              <a:rPr lang="ru-RU" dirty="0" smtClean="0"/>
              <a:t> </a:t>
            </a:r>
            <a:r>
              <a:rPr lang="ru-RU" sz="2800" b="1" dirty="0" smtClean="0">
                <a:solidFill>
                  <a:srgbClr val="FFC000"/>
                </a:solidFill>
              </a:rPr>
              <a:t>33%</a:t>
            </a:r>
            <a:r>
              <a:rPr lang="ru-RU" dirty="0" smtClean="0"/>
              <a:t> статей по различным областям биологии в открытом доступе!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3680490"/>
              </p:ext>
            </p:extLst>
          </p:nvPr>
        </p:nvGraphicFramePr>
        <p:xfrm>
          <a:off x="5230316" y="1536576"/>
          <a:ext cx="6480720" cy="3692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 rot="16200000">
            <a:off x="2969235" y="3148504"/>
            <a:ext cx="3731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CNCI – </a:t>
            </a:r>
            <a:br>
              <a:rPr lang="en-US" dirty="0" smtClean="0"/>
            </a:br>
            <a:r>
              <a:rPr lang="en-US" dirty="0" smtClean="0"/>
              <a:t>Category Normalized Citation Impact</a:t>
            </a:r>
            <a:endParaRPr lang="ru-RU" dirty="0"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6502570"/>
              </p:ext>
            </p:extLst>
          </p:nvPr>
        </p:nvGraphicFramePr>
        <p:xfrm>
          <a:off x="189756" y="1484784"/>
          <a:ext cx="367240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57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36" y="260648"/>
            <a:ext cx="10225136" cy="1152128"/>
          </a:xfrm>
        </p:spPr>
        <p:txBody>
          <a:bodyPr rtlCol="0"/>
          <a:lstStyle/>
          <a:p>
            <a:pPr rtl="0"/>
            <a:r>
              <a:rPr lang="ru-RU" dirty="0" smtClean="0"/>
              <a:t>Анализ публикаций в журналах </a:t>
            </a:r>
            <a:r>
              <a:rPr lang="en-US" dirty="0" smtClean="0"/>
              <a:t>American Chemical Society</a:t>
            </a:r>
            <a:endParaRPr lang="ru-RU" dirty="0"/>
          </a:p>
        </p:txBody>
      </p:sp>
      <p:sp>
        <p:nvSpPr>
          <p:cNvPr id="5" name="Текст 3"/>
          <p:cNvSpPr>
            <a:spLocks noGrp="1"/>
          </p:cNvSpPr>
          <p:nvPr>
            <p:ph type="body" sz="half" idx="2"/>
          </p:nvPr>
        </p:nvSpPr>
        <p:spPr>
          <a:xfrm>
            <a:off x="549796" y="1556792"/>
            <a:ext cx="5184576" cy="4680520"/>
          </a:xfrm>
        </p:spPr>
        <p:txBody>
          <a:bodyPr rtlCol="0">
            <a:normAutofit/>
          </a:bodyPr>
          <a:lstStyle/>
          <a:p>
            <a:pPr rtl="0"/>
            <a:r>
              <a:rPr lang="ru-RU" sz="2000" dirty="0" smtClean="0"/>
              <a:t>Издается 53 журнала, ни один из них не является журналом открытого доступа. </a:t>
            </a:r>
          </a:p>
          <a:p>
            <a:pPr rtl="0"/>
            <a:r>
              <a:rPr lang="ru-RU" sz="2000" dirty="0" smtClean="0"/>
              <a:t>В 43 журналах менее 10% статей в открытом доступе.</a:t>
            </a:r>
          </a:p>
          <a:p>
            <a:pPr rtl="0"/>
            <a:r>
              <a:rPr lang="ru-RU" sz="2000" dirty="0" smtClean="0"/>
              <a:t>В следующих журналах от 10% до 20% статей      в открытом доступе  (2008-2017 </a:t>
            </a:r>
            <a:r>
              <a:rPr lang="ru-RU" sz="2000" dirty="0" err="1" smtClean="0"/>
              <a:t>гг</a:t>
            </a:r>
            <a:r>
              <a:rPr lang="ru-RU" sz="2000" dirty="0" smtClean="0"/>
              <a:t>):</a:t>
            </a:r>
          </a:p>
          <a:p>
            <a:pPr rtl="0"/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9796" y="3645024"/>
            <a:ext cx="6092825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ACS CHEMICAL BIOLOGY</a:t>
            </a:r>
          </a:p>
          <a:p>
            <a:r>
              <a:rPr lang="en-US" dirty="0">
                <a:solidFill>
                  <a:srgbClr val="FFFF00"/>
                </a:solidFill>
              </a:rPr>
              <a:t>CHEMICAL REVIEWS</a:t>
            </a:r>
          </a:p>
          <a:p>
            <a:r>
              <a:rPr lang="en-US" dirty="0">
                <a:solidFill>
                  <a:srgbClr val="FFFF00"/>
                </a:solidFill>
              </a:rPr>
              <a:t>ACS CHEMICAL NEUROSCIENCE</a:t>
            </a:r>
          </a:p>
          <a:p>
            <a:r>
              <a:rPr lang="en-US" dirty="0">
                <a:solidFill>
                  <a:srgbClr val="FFFF00"/>
                </a:solidFill>
              </a:rPr>
              <a:t>ACS PHOTONICS</a:t>
            </a:r>
          </a:p>
          <a:p>
            <a:r>
              <a:rPr lang="en-US" dirty="0">
                <a:solidFill>
                  <a:srgbClr val="FFFF00"/>
                </a:solidFill>
              </a:rPr>
              <a:t>ACS SYNTHETIC BIOLOGY</a:t>
            </a:r>
          </a:p>
          <a:p>
            <a:r>
              <a:rPr lang="en-US" dirty="0">
                <a:solidFill>
                  <a:srgbClr val="FFFF00"/>
                </a:solidFill>
              </a:rPr>
              <a:t>ACS ENERGY LETTERS</a:t>
            </a:r>
          </a:p>
          <a:p>
            <a:r>
              <a:rPr lang="en-US" dirty="0">
                <a:solidFill>
                  <a:srgbClr val="FFFF00"/>
                </a:solidFill>
              </a:rPr>
              <a:t>ENVIRONMENTAL SCIENCE TECHNOLOGY LETTERS</a:t>
            </a:r>
          </a:p>
          <a:p>
            <a:r>
              <a:rPr lang="en-US" dirty="0">
                <a:solidFill>
                  <a:srgbClr val="FFFF00"/>
                </a:solidFill>
              </a:rPr>
              <a:t>ACS INFECTIOUS DISEASES</a:t>
            </a:r>
          </a:p>
          <a:p>
            <a:r>
              <a:rPr lang="en-US" dirty="0">
                <a:solidFill>
                  <a:srgbClr val="FFFF00"/>
                </a:solidFill>
              </a:rPr>
              <a:t>ACS EARTH AND SPACE CHEMISTRY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710685"/>
              </p:ext>
            </p:extLst>
          </p:nvPr>
        </p:nvGraphicFramePr>
        <p:xfrm>
          <a:off x="6022404" y="1556792"/>
          <a:ext cx="568863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513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3932" y="332656"/>
            <a:ext cx="9252519" cy="7718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Анализ журналов </a:t>
            </a:r>
            <a:r>
              <a:rPr lang="en-US" dirty="0" smtClean="0"/>
              <a:t>Cambridge University Press</a:t>
            </a:r>
            <a:r>
              <a:rPr lang="ru-RU" dirty="0" smtClean="0"/>
              <a:t> (</a:t>
            </a:r>
            <a:r>
              <a:rPr lang="en-US" dirty="0" smtClean="0"/>
              <a:t>SCI-E, SSCI, AHCI, 2008-2017)</a:t>
            </a:r>
            <a:endParaRPr lang="ru-RU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34011"/>
              </p:ext>
            </p:extLst>
          </p:nvPr>
        </p:nvGraphicFramePr>
        <p:xfrm>
          <a:off x="549796" y="1268760"/>
          <a:ext cx="504056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512415"/>
              </p:ext>
            </p:extLst>
          </p:nvPr>
        </p:nvGraphicFramePr>
        <p:xfrm>
          <a:off x="621804" y="4504969"/>
          <a:ext cx="720080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3236201"/>
              </p:ext>
            </p:extLst>
          </p:nvPr>
        </p:nvGraphicFramePr>
        <p:xfrm>
          <a:off x="6465749" y="1649738"/>
          <a:ext cx="4572000" cy="4803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1440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772" y="134993"/>
            <a:ext cx="11700791" cy="7718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Анализ журналов </a:t>
            </a:r>
            <a:r>
              <a:rPr lang="en-US" dirty="0" smtClean="0"/>
              <a:t>Cambridge University Press</a:t>
            </a:r>
            <a:r>
              <a:rPr lang="ru-RU" dirty="0" smtClean="0"/>
              <a:t> (</a:t>
            </a:r>
            <a:r>
              <a:rPr lang="en-US" dirty="0" smtClean="0"/>
              <a:t>ESCI, 2015-2017)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0229941"/>
              </p:ext>
            </p:extLst>
          </p:nvPr>
        </p:nvGraphicFramePr>
        <p:xfrm>
          <a:off x="333772" y="111784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9352689"/>
              </p:ext>
            </p:extLst>
          </p:nvPr>
        </p:nvGraphicFramePr>
        <p:xfrm>
          <a:off x="6094412" y="1093133"/>
          <a:ext cx="594015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85262" y="4024051"/>
            <a:ext cx="6092825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Направления исследований, где доля ОА от 0,2 до 0,5</a:t>
            </a:r>
          </a:p>
          <a:p>
            <a:endParaRPr lang="ru-RU" b="1" i="1" dirty="0" smtClean="0"/>
          </a:p>
          <a:p>
            <a:r>
              <a:rPr lang="en-US" sz="1600" b="1" dirty="0" smtClean="0">
                <a:solidFill>
                  <a:srgbClr val="FFFF00"/>
                </a:solidFill>
              </a:rPr>
              <a:t>INTERNATIONAL </a:t>
            </a:r>
            <a:r>
              <a:rPr lang="en-US" sz="1600" b="1" dirty="0">
                <a:solidFill>
                  <a:srgbClr val="FFFF00"/>
                </a:solidFill>
              </a:rPr>
              <a:t>RELATIONS</a:t>
            </a:r>
          </a:p>
          <a:p>
            <a:r>
              <a:rPr lang="en-US" sz="1600" b="1" dirty="0">
                <a:solidFill>
                  <a:srgbClr val="FFFF00"/>
                </a:solidFill>
              </a:rPr>
              <a:t>CLASSICS</a:t>
            </a:r>
          </a:p>
          <a:p>
            <a:r>
              <a:rPr lang="en-US" sz="1600" b="1" dirty="0">
                <a:solidFill>
                  <a:srgbClr val="FFFF00"/>
                </a:solidFill>
              </a:rPr>
              <a:t>SOCIAL ISSUES</a:t>
            </a:r>
          </a:p>
          <a:p>
            <a:r>
              <a:rPr lang="en-US" sz="1600" b="1" dirty="0">
                <a:solidFill>
                  <a:srgbClr val="FFFF00"/>
                </a:solidFill>
              </a:rPr>
              <a:t>ENVIRONMENTAL SCIENCES ECOLOGY</a:t>
            </a:r>
          </a:p>
          <a:p>
            <a:r>
              <a:rPr lang="en-US" sz="1600" b="1" dirty="0">
                <a:solidFill>
                  <a:srgbClr val="FFFF00"/>
                </a:solidFill>
              </a:rPr>
              <a:t>PSYCHOLOGY</a:t>
            </a:r>
          </a:p>
          <a:p>
            <a:r>
              <a:rPr lang="en-US" sz="1600" b="1" dirty="0">
                <a:solidFill>
                  <a:srgbClr val="FFFF00"/>
                </a:solidFill>
              </a:rPr>
              <a:t>ENERGY FUELS</a:t>
            </a:r>
          </a:p>
          <a:p>
            <a:r>
              <a:rPr lang="en-US" sz="1600" b="1" dirty="0">
                <a:solidFill>
                  <a:srgbClr val="FFFF00"/>
                </a:solidFill>
              </a:rPr>
              <a:t>BUSINESS ECONOMICS</a:t>
            </a:r>
          </a:p>
          <a:p>
            <a:r>
              <a:rPr lang="en-US" sz="1600" b="1" dirty="0">
                <a:solidFill>
                  <a:srgbClr val="FFFF00"/>
                </a:solidFill>
              </a:rPr>
              <a:t>MATHEMATICS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330462"/>
              </p:ext>
            </p:extLst>
          </p:nvPr>
        </p:nvGraphicFramePr>
        <p:xfrm>
          <a:off x="5374332" y="5006377"/>
          <a:ext cx="6120680" cy="1752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0326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Российские публикации в журналах </a:t>
            </a:r>
            <a:r>
              <a:rPr lang="en-US" dirty="0" smtClean="0"/>
              <a:t>Web of Science (2008-2017)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14" y="3501008"/>
            <a:ext cx="5614591" cy="27264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97868" y="2420888"/>
            <a:ext cx="3681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Все публикации 2008-2017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286769" y="2420888"/>
            <a:ext cx="5774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Публикации открытого доступа 2008-2017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218" y="3502395"/>
            <a:ext cx="5592826" cy="2725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2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805" y="381000"/>
            <a:ext cx="11089232" cy="1371600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Цитируемость российских публикаций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ru-RU" dirty="0" smtClean="0"/>
              <a:t>в </a:t>
            </a:r>
            <a:r>
              <a:rPr lang="en-US" dirty="0" smtClean="0"/>
              <a:t>Web of Science</a:t>
            </a:r>
            <a:r>
              <a:rPr lang="ru-RU" dirty="0" smtClean="0"/>
              <a:t> по областям </a:t>
            </a:r>
            <a:r>
              <a:rPr lang="en-US" dirty="0" smtClean="0"/>
              <a:t>ESI (2012-2016)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29181516"/>
              </p:ext>
            </p:extLst>
          </p:nvPr>
        </p:nvGraphicFramePr>
        <p:xfrm>
          <a:off x="405781" y="2060848"/>
          <a:ext cx="553305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43853032"/>
              </p:ext>
            </p:extLst>
          </p:nvPr>
        </p:nvGraphicFramePr>
        <p:xfrm>
          <a:off x="6249988" y="2060848"/>
          <a:ext cx="531703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Открытый доступ в российских журналах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150" y="2078650"/>
            <a:ext cx="5721263" cy="4114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324" y="2359264"/>
            <a:ext cx="5497728" cy="35914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48296" y="6021288"/>
            <a:ext cx="5047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Только для зарегистрированных пользователей!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28595" y="1893984"/>
            <a:ext cx="2555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https://www.libnauka.ru/</a:t>
            </a:r>
          </a:p>
        </p:txBody>
      </p:sp>
    </p:spTree>
    <p:extLst>
      <p:ext uri="{BB962C8B-B14F-4D97-AF65-F5344CB8AC3E}">
        <p14:creationId xmlns:p14="http://schemas.microsoft.com/office/powerpoint/2010/main" val="211575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1" y="-9987"/>
            <a:ext cx="9144001" cy="1371600"/>
          </a:xfrm>
        </p:spPr>
        <p:txBody>
          <a:bodyPr/>
          <a:lstStyle/>
          <a:p>
            <a:r>
              <a:rPr lang="ru-RU" dirty="0" smtClean="0"/>
              <a:t>Переводные версии журналов издательства «Наука»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88" y="1361613"/>
            <a:ext cx="8193199" cy="4392488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405231" y="5191689"/>
            <a:ext cx="1664603" cy="668290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981" y="3905307"/>
            <a:ext cx="4357986" cy="2792496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8118512" y="3880750"/>
            <a:ext cx="3672408" cy="2845107"/>
            <a:chOff x="8326660" y="3789040"/>
            <a:chExt cx="3672408" cy="2845107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6660" y="3789040"/>
              <a:ext cx="3672408" cy="2845107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 rot="19181313">
              <a:off x="8504269" y="5060065"/>
              <a:ext cx="34407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dirty="0" smtClean="0">
                  <a:solidFill>
                    <a:srgbClr val="FF0000">
                      <a:alpha val="44000"/>
                    </a:srgbClr>
                  </a:solidFill>
                </a:rPr>
                <a:t>Отсутствует в </a:t>
              </a:r>
              <a:r>
                <a:rPr lang="en-US" sz="2800" b="1" dirty="0" smtClean="0">
                  <a:solidFill>
                    <a:srgbClr val="FF0000">
                      <a:alpha val="44000"/>
                    </a:srgbClr>
                  </a:solidFill>
                </a:rPr>
                <a:t>DOAJ!</a:t>
              </a:r>
              <a:endParaRPr lang="ru-RU" sz="2800" b="1" dirty="0">
                <a:solidFill>
                  <a:srgbClr val="FF0000">
                    <a:alpha val="44000"/>
                  </a:srgbClr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 rot="1296303">
            <a:off x="9240887" y="2381477"/>
            <a:ext cx="2694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В </a:t>
            </a:r>
            <a:r>
              <a:rPr lang="en-US" dirty="0" smtClean="0">
                <a:solidFill>
                  <a:srgbClr val="FFFF00"/>
                </a:solidFill>
              </a:rPr>
              <a:t>Scopus</a:t>
            </a:r>
            <a:r>
              <a:rPr lang="ru-RU" dirty="0" smtClean="0">
                <a:solidFill>
                  <a:srgbClr val="FFFF00"/>
                </a:solidFill>
              </a:rPr>
              <a:t>,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rgbClr val="FFFF00"/>
                </a:solidFill>
              </a:rPr>
              <a:t>как журнал ОА,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не числится!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6696731">
            <a:off x="9839441" y="3239447"/>
            <a:ext cx="936104" cy="388046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64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7908" y="207989"/>
            <a:ext cx="9144001" cy="723528"/>
          </a:xfrm>
        </p:spPr>
        <p:txBody>
          <a:bodyPr/>
          <a:lstStyle/>
          <a:p>
            <a:r>
              <a:rPr lang="ru-RU" dirty="0" smtClean="0"/>
              <a:t>Журналы других издательств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4" y="1772816"/>
            <a:ext cx="5702887" cy="41764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428" y="931517"/>
            <a:ext cx="5285025" cy="27749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492" y="3068960"/>
            <a:ext cx="5285025" cy="363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7908" y="-315416"/>
            <a:ext cx="9144001" cy="1371600"/>
          </a:xfrm>
        </p:spPr>
        <p:txBody>
          <a:bodyPr/>
          <a:lstStyle/>
          <a:p>
            <a:r>
              <a:rPr lang="ru-RU" dirty="0" smtClean="0"/>
              <a:t>Журналы других издательств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361" y="1324131"/>
            <a:ext cx="6096699" cy="4114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468" y="1324131"/>
            <a:ext cx="5328592" cy="15282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218" y="2996952"/>
            <a:ext cx="5325842" cy="3618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8749" y="5698848"/>
            <a:ext cx="43999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Журнал открытого доступа, однако</a:t>
            </a:r>
            <a:r>
              <a:rPr lang="en-US" sz="2000" b="1" dirty="0">
                <a:solidFill>
                  <a:srgbClr val="FFFF00"/>
                </a:solidFill>
              </a:rPr>
              <a:t>: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endParaRPr lang="en-US" sz="2000" b="1" dirty="0" smtClean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FF00"/>
                </a:solidFill>
              </a:rPr>
              <a:t>отсутствует в </a:t>
            </a:r>
            <a:r>
              <a:rPr lang="en-US" sz="2000" b="1" dirty="0" smtClean="0">
                <a:solidFill>
                  <a:srgbClr val="FFFF00"/>
                </a:solidFill>
              </a:rPr>
              <a:t>DOAJ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FFFF00"/>
                </a:solidFill>
              </a:rPr>
              <a:t>у статей нет </a:t>
            </a:r>
            <a:r>
              <a:rPr lang="en-US" sz="2000" b="1" dirty="0" smtClean="0">
                <a:solidFill>
                  <a:srgbClr val="FFFF00"/>
                </a:solidFill>
              </a:rPr>
              <a:t>DOI!!!!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3551" y="3446934"/>
            <a:ext cx="2554213" cy="2133113"/>
          </a:xfrm>
          <a:prstGeom prst="rect">
            <a:avLst/>
          </a:prstGeom>
          <a:ln w="3492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13686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485900" y="404664"/>
            <a:ext cx="9144001" cy="795536"/>
          </a:xfrm>
        </p:spPr>
        <p:txBody>
          <a:bodyPr rtlCol="0"/>
          <a:lstStyle/>
          <a:p>
            <a:pPr rtl="0"/>
            <a:r>
              <a:rPr lang="ru-RU" dirty="0" smtClean="0"/>
              <a:t>Открытый доступ в </a:t>
            </a:r>
            <a:r>
              <a:rPr lang="en-US" dirty="0" smtClean="0"/>
              <a:t>Web of Science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12" y="2060848"/>
            <a:ext cx="2409825" cy="19145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58" y="4213019"/>
            <a:ext cx="2400579" cy="2067403"/>
          </a:xfrm>
          <a:prstGeom prst="rect">
            <a:avLst/>
          </a:prstGeom>
        </p:spPr>
      </p:pic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1452094"/>
              </p:ext>
            </p:extLst>
          </p:nvPr>
        </p:nvGraphicFramePr>
        <p:xfrm>
          <a:off x="3646140" y="1291186"/>
          <a:ext cx="6030416" cy="2738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447176"/>
              </p:ext>
            </p:extLst>
          </p:nvPr>
        </p:nvGraphicFramePr>
        <p:xfrm>
          <a:off x="6382444" y="4029268"/>
          <a:ext cx="536408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Публикации в российских журналах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Web of Science (20</a:t>
            </a:r>
            <a:r>
              <a:rPr lang="ru-RU" dirty="0" smtClean="0"/>
              <a:t>13</a:t>
            </a:r>
            <a:r>
              <a:rPr lang="en-US" dirty="0" smtClean="0"/>
              <a:t>-2017)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22413" y="2420888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SCI-E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703921" y="2420888"/>
            <a:ext cx="780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SSCI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864961" y="2420888"/>
            <a:ext cx="84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AHCI</a:t>
            </a:r>
            <a:endParaRPr lang="ru-RU" sz="2400" dirty="0"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9293322"/>
              </p:ext>
            </p:extLst>
          </p:nvPr>
        </p:nvGraphicFramePr>
        <p:xfrm>
          <a:off x="405780" y="3068960"/>
          <a:ext cx="3395663" cy="3386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542682"/>
              </p:ext>
            </p:extLst>
          </p:nvPr>
        </p:nvGraphicFramePr>
        <p:xfrm>
          <a:off x="4726260" y="2882552"/>
          <a:ext cx="2952750" cy="3426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849665"/>
              </p:ext>
            </p:extLst>
          </p:nvPr>
        </p:nvGraphicFramePr>
        <p:xfrm>
          <a:off x="8603826" y="3068960"/>
          <a:ext cx="3286721" cy="3253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9890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Российские публикации в журналах </a:t>
            </a:r>
            <a:r>
              <a:rPr lang="en-US" dirty="0" smtClean="0"/>
              <a:t>Web of Science (ESCI, 2015-2017)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97868" y="2420888"/>
            <a:ext cx="3648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Все публикации 20</a:t>
            </a:r>
            <a:r>
              <a:rPr lang="en-US" sz="2400" dirty="0" smtClean="0"/>
              <a:t>15</a:t>
            </a:r>
            <a:r>
              <a:rPr lang="ru-RU" sz="2400" dirty="0" smtClean="0"/>
              <a:t>-2017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286769" y="2420888"/>
            <a:ext cx="5774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Публикации открытого доступа 20</a:t>
            </a:r>
            <a:r>
              <a:rPr lang="en-US" sz="2400" dirty="0" smtClean="0"/>
              <a:t>15</a:t>
            </a:r>
            <a:r>
              <a:rPr lang="ru-RU" sz="2400" dirty="0" smtClean="0"/>
              <a:t>-2017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34" y="3481807"/>
            <a:ext cx="5692104" cy="27456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10" y="3481807"/>
            <a:ext cx="5680798" cy="27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9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7908" y="-118472"/>
            <a:ext cx="9144001" cy="1371600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убликации в российских журналах </a:t>
            </a:r>
            <a:r>
              <a:rPr lang="en-US" dirty="0" smtClean="0"/>
              <a:t>Web of Science (ESCI, 2015-2017)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62165" y="5013176"/>
            <a:ext cx="2376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Публикации открытого доступа</a:t>
            </a:r>
            <a:endParaRPr lang="ru-RU" sz="2400" dirty="0"/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964413"/>
              </p:ext>
            </p:extLst>
          </p:nvPr>
        </p:nvGraphicFramePr>
        <p:xfrm>
          <a:off x="333772" y="2132856"/>
          <a:ext cx="3240360" cy="3817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718" y="4106622"/>
            <a:ext cx="5628878" cy="27306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62164" y="2355639"/>
            <a:ext cx="2376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Публикации в российских журнала </a:t>
            </a:r>
            <a:r>
              <a:rPr lang="en-US" sz="2400" dirty="0" smtClean="0"/>
              <a:t>ESCI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718" y="1338736"/>
            <a:ext cx="5569334" cy="270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3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6408" y="0"/>
            <a:ext cx="9144001" cy="1371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b="1" dirty="0"/>
              <a:t>Основные выводы: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1885" y="1904999"/>
            <a:ext cx="9433048" cy="4260305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гибридных журналах статьи открытого доступа цитируются лучше, чем доступные только по подписке</a:t>
            </a:r>
          </a:p>
          <a:p>
            <a:r>
              <a:rPr lang="ru-RU" sz="2800" dirty="0" smtClean="0"/>
              <a:t>При прочих равных, гибридные журналы цитируются лучше, чем чисто подписные</a:t>
            </a:r>
          </a:p>
          <a:p>
            <a:r>
              <a:rPr lang="ru-RU" sz="2800" dirty="0" smtClean="0"/>
              <a:t>Доля гибридных журналов в мире растет, а доля журналов целиком открытого доступа в </a:t>
            </a:r>
            <a:r>
              <a:rPr lang="en-US" sz="2800" dirty="0" smtClean="0"/>
              <a:t>Web of Science CC </a:t>
            </a:r>
            <a:r>
              <a:rPr lang="ru-RU" sz="2800" dirty="0" smtClean="0"/>
              <a:t>остается практически неизменной</a:t>
            </a:r>
          </a:p>
          <a:p>
            <a:r>
              <a:rPr lang="ru-RU" sz="2800" dirty="0" smtClean="0"/>
              <a:t>Российских журналов открытого доступа крайне мало, а гибридных практически нет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902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Что делать российским журналам и издательствам</a:t>
            </a:r>
            <a:r>
              <a:rPr lang="en-US" b="1" dirty="0" smtClean="0"/>
              <a:t> </a:t>
            </a:r>
            <a:r>
              <a:rPr lang="ru-RU" b="1" dirty="0" smtClean="0"/>
              <a:t>для повышения видимости и цитируемости?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9877" y="2276872"/>
            <a:ext cx="9386928" cy="4114801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Совершенствовать экономические модели развития журналов с развитием </a:t>
            </a:r>
            <a:r>
              <a:rPr lang="ru-RU" sz="2800" dirty="0"/>
              <a:t>гибридных моделей </a:t>
            </a:r>
            <a:r>
              <a:rPr lang="ru-RU" sz="2800" dirty="0" smtClean="0"/>
              <a:t>(развивать </a:t>
            </a:r>
            <a:r>
              <a:rPr lang="ru-RU" sz="2800" dirty="0"/>
              <a:t>практику открытого доступа в хороших журналах, в первую очередь на английском </a:t>
            </a:r>
            <a:r>
              <a:rPr lang="ru-RU" sz="2800" dirty="0" smtClean="0"/>
              <a:t>языке)</a:t>
            </a:r>
          </a:p>
          <a:p>
            <a:r>
              <a:rPr lang="ru-RU" sz="2800" dirty="0" smtClean="0"/>
              <a:t>Внедрять </a:t>
            </a:r>
            <a:r>
              <a:rPr lang="en-US" sz="2800" dirty="0" smtClean="0"/>
              <a:t>DOI </a:t>
            </a:r>
            <a:r>
              <a:rPr lang="ru-RU" sz="2800" dirty="0" smtClean="0"/>
              <a:t>от </a:t>
            </a:r>
            <a:r>
              <a:rPr lang="en-US" sz="2800" dirty="0" smtClean="0"/>
              <a:t>CROSSREF, </a:t>
            </a:r>
            <a:r>
              <a:rPr lang="ru-RU" sz="2800" dirty="0" smtClean="0"/>
              <a:t>если хочется адекватного отображения доступа к статьям в </a:t>
            </a:r>
            <a:r>
              <a:rPr lang="en-US" sz="2800" dirty="0" smtClean="0"/>
              <a:t>Web of Science </a:t>
            </a:r>
            <a:r>
              <a:rPr lang="ru-RU" sz="2800" dirty="0" smtClean="0"/>
              <a:t>и </a:t>
            </a:r>
            <a:r>
              <a:rPr lang="en-US" sz="2800" dirty="0" smtClean="0"/>
              <a:t>Scopus </a:t>
            </a:r>
          </a:p>
          <a:p>
            <a:r>
              <a:rPr lang="ru-RU" sz="2800" dirty="0" smtClean="0"/>
              <a:t>Развивать современные технологии издательских систем с интеграцией с международными системами </a:t>
            </a:r>
            <a:r>
              <a:rPr lang="en-US" sz="2800" dirty="0" smtClean="0"/>
              <a:t>(ORCID, </a:t>
            </a:r>
            <a:r>
              <a:rPr lang="en-US" sz="2800" dirty="0" err="1" smtClean="0"/>
              <a:t>Publons</a:t>
            </a:r>
            <a:r>
              <a:rPr lang="en-US" sz="2800" dirty="0" smtClean="0"/>
              <a:t>, etc.)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85055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  <a:p>
            <a:pPr marL="0" indent="0" algn="ctr">
              <a:buNone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Вопросы?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3600" dirty="0" smtClean="0"/>
          </a:p>
          <a:p>
            <a:pPr marL="0" indent="0" algn="ctr">
              <a:buNone/>
            </a:pPr>
            <a:r>
              <a:rPr lang="en-US" sz="3600" dirty="0" smtClean="0">
                <a:hlinkClick r:id="rId2"/>
              </a:rPr>
              <a:t>o.moskaleva@spbu.ru</a:t>
            </a:r>
            <a:r>
              <a:rPr lang="en-US" sz="3600" dirty="0" smtClean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5869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7908" y="116632"/>
            <a:ext cx="9144001" cy="1371600"/>
          </a:xfrm>
        </p:spPr>
        <p:txBody>
          <a:bodyPr/>
          <a:lstStyle/>
          <a:p>
            <a:r>
              <a:rPr lang="ru-RU" dirty="0" smtClean="0"/>
              <a:t>Динамика публикаций открытого доступа в журнальных указателях </a:t>
            </a:r>
            <a:r>
              <a:rPr lang="en-US" dirty="0" smtClean="0"/>
              <a:t>Web of Science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5023107"/>
              </p:ext>
            </p:extLst>
          </p:nvPr>
        </p:nvGraphicFramePr>
        <p:xfrm>
          <a:off x="477788" y="1646538"/>
          <a:ext cx="4860032" cy="2934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181996"/>
              </p:ext>
            </p:extLst>
          </p:nvPr>
        </p:nvGraphicFramePr>
        <p:xfrm>
          <a:off x="6238428" y="1646538"/>
          <a:ext cx="51125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145179"/>
              </p:ext>
            </p:extLst>
          </p:nvPr>
        </p:nvGraphicFramePr>
        <p:xfrm>
          <a:off x="2782044" y="4114800"/>
          <a:ext cx="590465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8409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научные направления представлены в открытом доступе в </a:t>
            </a:r>
            <a:r>
              <a:rPr lang="en-US" dirty="0" smtClean="0"/>
              <a:t>Web of Science </a:t>
            </a:r>
            <a:r>
              <a:rPr lang="ru-RU" dirty="0" smtClean="0"/>
              <a:t>(Топ-10)</a:t>
            </a:r>
            <a:r>
              <a:rPr lang="en-US" dirty="0" smtClean="0"/>
              <a:t>?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428" y="3319235"/>
            <a:ext cx="5823255" cy="28215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56" y="3311852"/>
            <a:ext cx="5832647" cy="28288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7868" y="2420888"/>
            <a:ext cx="3681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Все публикации 2008-2017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286769" y="2420888"/>
            <a:ext cx="5774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Публикации открытого доступа 2008-2017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53155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Какие научные направления представлены в </a:t>
            </a:r>
            <a:r>
              <a:rPr lang="en-US" dirty="0" smtClean="0"/>
              <a:t>Gold &amp; Green</a:t>
            </a:r>
            <a:r>
              <a:rPr lang="ru-RU" dirty="0" smtClean="0"/>
              <a:t> </a:t>
            </a:r>
            <a:r>
              <a:rPr lang="en-US" dirty="0" smtClean="0"/>
              <a:t>OA </a:t>
            </a:r>
            <a:r>
              <a:rPr lang="ru-RU" dirty="0" smtClean="0"/>
              <a:t>в </a:t>
            </a:r>
            <a:r>
              <a:rPr lang="en-US" dirty="0" smtClean="0"/>
              <a:t>Web of Science </a:t>
            </a:r>
            <a:r>
              <a:rPr lang="ru-RU" dirty="0" smtClean="0"/>
              <a:t>(Топ-30)</a:t>
            </a:r>
            <a:r>
              <a:rPr lang="en-US" dirty="0" smtClean="0"/>
              <a:t>?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374662"/>
              </p:ext>
            </p:extLst>
          </p:nvPr>
        </p:nvGraphicFramePr>
        <p:xfrm>
          <a:off x="477788" y="2060848"/>
          <a:ext cx="554461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120364"/>
              </p:ext>
            </p:extLst>
          </p:nvPr>
        </p:nvGraphicFramePr>
        <p:xfrm>
          <a:off x="6382444" y="2060848"/>
          <a:ext cx="550810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127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774948" y="260648"/>
            <a:ext cx="9144001" cy="1371600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Распределение журналов с разной долей статей открытого доступа </a:t>
            </a:r>
            <a:r>
              <a:rPr lang="en-US" dirty="0" smtClean="0"/>
              <a:t>(SCI-E, SSCI, AHCI)</a:t>
            </a:r>
            <a:endParaRPr lang="ru-RU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4892718"/>
              </p:ext>
            </p:extLst>
          </p:nvPr>
        </p:nvGraphicFramePr>
        <p:xfrm>
          <a:off x="1197868" y="1831181"/>
          <a:ext cx="9289032" cy="4622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0620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326646" y="-28457"/>
            <a:ext cx="9865097" cy="1371600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Изменение распределения журналов с разной долей статей открытого доступа </a:t>
            </a:r>
            <a:r>
              <a:rPr lang="en-US" dirty="0" smtClean="0"/>
              <a:t>(SCI-E, SSCI, AHCI)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293987"/>
              </p:ext>
            </p:extLst>
          </p:nvPr>
        </p:nvGraphicFramePr>
        <p:xfrm>
          <a:off x="1773932" y="1343143"/>
          <a:ext cx="8856984" cy="5254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911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dirty="0" smtClean="0"/>
              <a:t>Распределение журналов с разной долей статей открытого доступа </a:t>
            </a:r>
            <a:r>
              <a:rPr lang="en-US" dirty="0" smtClean="0"/>
              <a:t>(ESCI)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9322980"/>
              </p:ext>
            </p:extLst>
          </p:nvPr>
        </p:nvGraphicFramePr>
        <p:xfrm>
          <a:off x="2205980" y="1752600"/>
          <a:ext cx="7848872" cy="4988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054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Сравнение данных по количеству журналов </a:t>
            </a:r>
            <a:r>
              <a:rPr lang="en-US" dirty="0" smtClean="0"/>
              <a:t>OA </a:t>
            </a:r>
            <a:r>
              <a:rPr lang="ru-RU" dirty="0" smtClean="0"/>
              <a:t>в </a:t>
            </a:r>
            <a:r>
              <a:rPr lang="en-US" dirty="0" smtClean="0"/>
              <a:t>Web of Science </a:t>
            </a:r>
            <a:r>
              <a:rPr lang="ru-RU" dirty="0" smtClean="0"/>
              <a:t>и </a:t>
            </a:r>
            <a:r>
              <a:rPr lang="en-US" dirty="0" err="1" smtClean="0"/>
              <a:t>InCites</a:t>
            </a:r>
            <a:r>
              <a:rPr lang="en-US" dirty="0" smtClean="0"/>
              <a:t> </a:t>
            </a:r>
            <a:endParaRPr lang="ru-RU" dirty="0"/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0089309"/>
              </p:ext>
            </p:extLst>
          </p:nvPr>
        </p:nvGraphicFramePr>
        <p:xfrm>
          <a:off x="161266" y="2132856"/>
          <a:ext cx="590465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254103" y="2238699"/>
            <a:ext cx="542860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GoldOA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en-US" dirty="0" smtClean="0"/>
              <a:t>Web of Science = </a:t>
            </a:r>
            <a:r>
              <a:rPr lang="ru-RU" dirty="0" smtClean="0"/>
              <a:t>журналы </a:t>
            </a:r>
            <a:r>
              <a:rPr lang="en-US" dirty="0" smtClean="0"/>
              <a:t>OA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+ гибридные журналы</a:t>
            </a:r>
            <a:br>
              <a:rPr lang="ru-RU" dirty="0" smtClean="0"/>
            </a:br>
            <a:r>
              <a:rPr lang="ru-RU" dirty="0" smtClean="0"/>
              <a:t>+ открытые поле эмбарго статьи</a:t>
            </a:r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Открытый доступ в </a:t>
            </a:r>
            <a:r>
              <a:rPr lang="en-US" dirty="0" err="1" smtClean="0"/>
              <a:t>InCites</a:t>
            </a:r>
            <a:r>
              <a:rPr lang="en-US" dirty="0" smtClean="0"/>
              <a:t> = </a:t>
            </a:r>
            <a:r>
              <a:rPr lang="ru-RU" dirty="0" smtClean="0"/>
              <a:t>журналы </a:t>
            </a:r>
            <a:r>
              <a:rPr lang="en-US" dirty="0" smtClean="0"/>
              <a:t>OA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ru-RU" dirty="0" smtClean="0"/>
              <a:t>Разница = гибридные журналы с большой долей </a:t>
            </a:r>
            <a:r>
              <a:rPr lang="en-US" dirty="0" smtClean="0"/>
              <a:t>OA </a:t>
            </a:r>
            <a:br>
              <a:rPr lang="en-US" dirty="0" smtClean="0"/>
            </a:br>
            <a:r>
              <a:rPr lang="en-US" dirty="0" smtClean="0"/>
              <a:t>+ </a:t>
            </a:r>
            <a:r>
              <a:rPr lang="ru-RU" dirty="0" smtClean="0"/>
              <a:t>открытие архивов после </a:t>
            </a:r>
            <a:r>
              <a:rPr lang="ru-RU" dirty="0" err="1" smtClean="0"/>
              <a:t>эмбраго</a:t>
            </a:r>
            <a:r>
              <a:rPr lang="ru-RU" dirty="0" smtClean="0"/>
              <a:t> </a:t>
            </a:r>
            <a:r>
              <a:rPr lang="en-US" dirty="0"/>
              <a:t>(Bronze OA)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Синий цифровой тоннель (16 x 9)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411896_TF02895261_TF02895261.potx" id="{B6CEA06A-6068-4B4A-BA2F-705122E61509}" vid="{D5DC9138-7F6C-4334-982D-29E09F89611B}"/>
    </a:ext>
  </a:extLst>
</a:theme>
</file>

<file path=ppt/theme/theme2.xml><?xml version="1.0" encoding="utf-8"?>
<a:theme xmlns:a="http://schemas.openxmlformats.org/drawingml/2006/main" name="Тема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873beb7-5857-4685-be1f-d57550cc96c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Бизнес-презентация с синим цифровым тоннелем (широкоэкранный формат)</Template>
  <TotalTime>0</TotalTime>
  <Words>685</Words>
  <Application>Microsoft Office PowerPoint</Application>
  <PresentationFormat>Произвольный</PresentationFormat>
  <Paragraphs>119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Синий цифровой тоннель (16 x 9)</vt:lpstr>
      <vt:lpstr>Статьи открытого доступа в Web of Science –  обзор журналов</vt:lpstr>
      <vt:lpstr>Открытый доступ в Web of Science</vt:lpstr>
      <vt:lpstr>Динамика публикаций открытого доступа в журнальных указателях Web of Science</vt:lpstr>
      <vt:lpstr>Какие научные направления представлены в открытом доступе в Web of Science (Топ-10)?</vt:lpstr>
      <vt:lpstr>Какие научные направления представлены в Gold &amp; Green OA в Web of Science (Топ-30)?</vt:lpstr>
      <vt:lpstr>Распределение журналов с разной долей статей открытого доступа (SCI-E, SSCI, AHCI)</vt:lpstr>
      <vt:lpstr>Изменение распределения журналов с разной долей статей открытого доступа (SCI-E, SSCI, AHCI)</vt:lpstr>
      <vt:lpstr>Распределение журналов с разной долей статей открытого доступа (ESCI)</vt:lpstr>
      <vt:lpstr>Сравнение данных по количеству журналов OA в Web of Science и InCites </vt:lpstr>
      <vt:lpstr>Презентация PowerPoint</vt:lpstr>
      <vt:lpstr>Анализ публикаций в журналах American Chemical Society</vt:lpstr>
      <vt:lpstr>Анализ журналов Cambridge University Press (SCI-E, SSCI, AHCI, 2008-2017)</vt:lpstr>
      <vt:lpstr>Анализ журналов Cambridge University Press (ESCI, 2015-2017)</vt:lpstr>
      <vt:lpstr>Российские публикации в журналах Web of Science (2008-2017)</vt:lpstr>
      <vt:lpstr>Цитируемость российских публикаций  в Web of Science по областям ESI (2012-2016)</vt:lpstr>
      <vt:lpstr>Открытый доступ в российских журналах </vt:lpstr>
      <vt:lpstr>Переводные версии журналов издательства «Наука»</vt:lpstr>
      <vt:lpstr>Журналы других издательств</vt:lpstr>
      <vt:lpstr>Журналы других издательств</vt:lpstr>
      <vt:lpstr>Публикации в российских журналах  Web of Science (2013-2017)</vt:lpstr>
      <vt:lpstr>Российские публикации в журналах Web of Science (ESCI, 2015-2017)</vt:lpstr>
      <vt:lpstr>Публикации в российских журналах Web of Science (ESCI, 2015-2017)</vt:lpstr>
      <vt:lpstr>Основные выводы:</vt:lpstr>
      <vt:lpstr>Что делать российским журналам и издательствам для повышения видимости и цитируемости?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2018-03-28T09:40:20Z</dcterms:created>
  <dcterms:modified xsi:type="dcterms:W3CDTF">2018-04-20T13:09:01Z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