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1"/>
  </p:notesMasterIdLst>
  <p:handoutMasterIdLst>
    <p:handoutMasterId r:id="rId12"/>
  </p:handoutMasterIdLst>
  <p:sldIdLst>
    <p:sldId id="324" r:id="rId2"/>
    <p:sldId id="329" r:id="rId3"/>
    <p:sldId id="336" r:id="rId4"/>
    <p:sldId id="337" r:id="rId5"/>
    <p:sldId id="338" r:id="rId6"/>
    <p:sldId id="339" r:id="rId7"/>
    <p:sldId id="344" r:id="rId8"/>
    <p:sldId id="340" r:id="rId9"/>
    <p:sldId id="335" r:id="rId10"/>
  </p:sldIdLst>
  <p:sldSz cx="12192000" cy="6858000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B775240-05E4-4D8A-A26F-2710A8B303EB}">
          <p14:sldIdLst>
            <p14:sldId id="324"/>
            <p14:sldId id="329"/>
            <p14:sldId id="336"/>
            <p14:sldId id="337"/>
            <p14:sldId id="338"/>
            <p14:sldId id="339"/>
            <p14:sldId id="344"/>
            <p14:sldId id="340"/>
            <p14:sldId id="33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512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11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25"/>
    <a:srgbClr val="FD9220"/>
    <a:srgbClr val="FF9900"/>
    <a:srgbClr val="016370"/>
    <a:srgbClr val="AFCCD0"/>
    <a:srgbClr val="EA412C"/>
    <a:srgbClr val="0B4390"/>
    <a:srgbClr val="026370"/>
    <a:srgbClr val="9FD6FF"/>
    <a:srgbClr val="C0ED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8" autoAdjust="0"/>
    <p:restoredTop sz="91126" autoAdjust="0"/>
  </p:normalViewPr>
  <p:slideViewPr>
    <p:cSldViewPr snapToGrid="0">
      <p:cViewPr>
        <p:scale>
          <a:sx n="109" d="100"/>
          <a:sy n="109" d="100"/>
        </p:scale>
        <p:origin x="-858" y="-54"/>
      </p:cViewPr>
      <p:guideLst>
        <p:guide orient="horz" pos="1512"/>
        <p:guide orient="horz" pos="1128"/>
        <p:guide pos="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86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oleObject" Target="file:///D:\&#1047;&#1086;&#1083;&#1086;&#1090;&#1072;&#1088;&#1077;&#1074;\5-100\2018\&#1057;&#1077;&#1084;&#1080;&#1085;&#1072;&#1088;-&#1082;&#1086;&#1085;&#1092;&#1077;&#1088;&#1077;&#1085;&#1094;&#1080;&#1103;%20&#1084;&#1072;&#1088;&#1090;\&#1040;&#1085;&#1072;&#1083;&#1080;&#1079;%20&#1080;&#1085;&#1076;&#1077;&#1082;&#1089;&#1072;%20&#1061;&#1080;&#1088;&#1096;&#1072;\&#1052;&#1072;&#1090;&#1077;&#1088;&#1080;&#1072;&#1083;&#1099;%20&#1076;&#1083;&#1103;%20&#1101;&#1082;&#1089;&#1087;&#1077;&#1088;&#1080;&#1084;&#1077;&#1085;&#1090;&#1080;&#1088;&#1086;&#1074;&#1072;&#1085;&#1080;&#1103;\HSE_VolSU_Wa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публикаций в ядре Хирша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Лист1!$D$2</c:f>
              <c:strCache>
                <c:ptCount val="1"/>
                <c:pt idx="0">
                  <c:v>ВШЭ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Лист1!$C$12:$C$24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Лист1!$D$12:$D$24</c:f>
              <c:numCache>
                <c:formatCode>0.00</c:formatCode>
                <c:ptCount val="13"/>
                <c:pt idx="0">
                  <c:v>5.8823529411764701</c:v>
                </c:pt>
                <c:pt idx="1">
                  <c:v>3.6363636363636362</c:v>
                </c:pt>
                <c:pt idx="2">
                  <c:v>3.5714285714285712</c:v>
                </c:pt>
                <c:pt idx="3">
                  <c:v>3.1914893617021276</c:v>
                </c:pt>
                <c:pt idx="4">
                  <c:v>2.6923076923076925</c:v>
                </c:pt>
                <c:pt idx="5">
                  <c:v>2.2857142857142856</c:v>
                </c:pt>
                <c:pt idx="6">
                  <c:v>1.7857142857142856</c:v>
                </c:pt>
                <c:pt idx="7">
                  <c:v>1.3647642679900744</c:v>
                </c:pt>
                <c:pt idx="8">
                  <c:v>1.2096774193548387</c:v>
                </c:pt>
                <c:pt idx="9">
                  <c:v>1.0373443983402488</c:v>
                </c:pt>
                <c:pt idx="10">
                  <c:v>0.79828062634326058</c:v>
                </c:pt>
                <c:pt idx="11">
                  <c:v>0.63656256216431273</c:v>
                </c:pt>
                <c:pt idx="12">
                  <c:v>0.63511265688794794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Лист1!$E$2</c:f>
              <c:strCache>
                <c:ptCount val="1"/>
                <c:pt idx="0">
                  <c:v>ВолГУ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Лист1!$C$12:$C$24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Лист1!$E$12:$E$24</c:f>
              <c:numCache>
                <c:formatCode>0.00</c:formatCode>
                <c:ptCount val="13"/>
                <c:pt idx="0">
                  <c:v>2.1563342318059302</c:v>
                </c:pt>
                <c:pt idx="1">
                  <c:v>2.4096385542168677</c:v>
                </c:pt>
                <c:pt idx="2">
                  <c:v>2.3965141612200433</c:v>
                </c:pt>
                <c:pt idx="3">
                  <c:v>2.217741935483871</c:v>
                </c:pt>
                <c:pt idx="4">
                  <c:v>2.3121387283236992</c:v>
                </c:pt>
                <c:pt idx="5">
                  <c:v>2.5547445255474455</c:v>
                </c:pt>
                <c:pt idx="6">
                  <c:v>2.5295109612141653</c:v>
                </c:pt>
                <c:pt idx="7">
                  <c:v>2.5157232704402519</c:v>
                </c:pt>
                <c:pt idx="8">
                  <c:v>2.4853801169590644</c:v>
                </c:pt>
                <c:pt idx="9">
                  <c:v>2.4793388429752068</c:v>
                </c:pt>
                <c:pt idx="10">
                  <c:v>2.25</c:v>
                </c:pt>
                <c:pt idx="11">
                  <c:v>2.083333333333333</c:v>
                </c:pt>
                <c:pt idx="12">
                  <c:v>2.0952380952380953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Лист1!$F$2</c:f>
              <c:strCache>
                <c:ptCount val="1"/>
                <c:pt idx="0">
                  <c:v>WUR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Лист1!$C$12:$C$24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Лист1!$F$12:$F$24</c:f>
              <c:numCache>
                <c:formatCode>0.00</c:formatCode>
                <c:ptCount val="13"/>
                <c:pt idx="0">
                  <c:v>0.6472897352376179</c:v>
                </c:pt>
                <c:pt idx="1">
                  <c:v>0.63129357087529048</c:v>
                </c:pt>
                <c:pt idx="2">
                  <c:v>0.61446127464989997</c:v>
                </c:pt>
                <c:pt idx="3">
                  <c:v>0.60138884274180149</c:v>
                </c:pt>
                <c:pt idx="4">
                  <c:v>0.59736420741470619</c:v>
                </c:pt>
                <c:pt idx="5">
                  <c:v>0.59745011720313301</c:v>
                </c:pt>
                <c:pt idx="6">
                  <c:v>0.60333829470550715</c:v>
                </c:pt>
                <c:pt idx="7">
                  <c:v>0.59234395438951559</c:v>
                </c:pt>
                <c:pt idx="8">
                  <c:v>0.58604033605750516</c:v>
                </c:pt>
                <c:pt idx="9">
                  <c:v>0.58069044732308084</c:v>
                </c:pt>
                <c:pt idx="10">
                  <c:v>0.57474681411895279</c:v>
                </c:pt>
                <c:pt idx="11">
                  <c:v>0.57484052811155617</c:v>
                </c:pt>
                <c:pt idx="12">
                  <c:v>0.57442076320905056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Лист1!$G$2</c:f>
              <c:strCache>
                <c:ptCount val="1"/>
                <c:pt idx="0">
                  <c:v>НГУ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Лист1!$C$12:$C$24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xVal>
          <c:yVal>
            <c:numRef>
              <c:f>Лист1!$G$12:$G$24</c:f>
              <c:numCache>
                <c:formatCode>0.00</c:formatCode>
                <c:ptCount val="13"/>
                <c:pt idx="0">
                  <c:v>1.306532663316583</c:v>
                </c:pt>
                <c:pt idx="1">
                  <c:v>1.2619267466912896</c:v>
                </c:pt>
                <c:pt idx="2">
                  <c:v>1.2321478577429292</c:v>
                </c:pt>
                <c:pt idx="3">
                  <c:v>1.1847743887068314</c:v>
                </c:pt>
                <c:pt idx="4">
                  <c:v>1.0944829126647309</c:v>
                </c:pt>
                <c:pt idx="5">
                  <c:v>1.0099009900990099</c:v>
                </c:pt>
                <c:pt idx="6">
                  <c:v>0.96288515406162467</c:v>
                </c:pt>
                <c:pt idx="7">
                  <c:v>0.90713407134071344</c:v>
                </c:pt>
                <c:pt idx="8">
                  <c:v>0.82043138811697758</c:v>
                </c:pt>
                <c:pt idx="9">
                  <c:v>0.78897655295032776</c:v>
                </c:pt>
                <c:pt idx="10">
                  <c:v>0.71441490323747514</c:v>
                </c:pt>
                <c:pt idx="11">
                  <c:v>0.66523763766723332</c:v>
                </c:pt>
                <c:pt idx="12">
                  <c:v>0.63117110361204853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3905408"/>
        <c:axId val="33905984"/>
      </c:scatterChart>
      <c:valAx>
        <c:axId val="33905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05984"/>
        <c:crosses val="autoZero"/>
        <c:crossBetween val="midCat"/>
      </c:valAx>
      <c:valAx>
        <c:axId val="3390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905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/>
              <a:t>Доля </a:t>
            </a:r>
            <a:r>
              <a:rPr lang="ru-RU" sz="1200" dirty="0" smtClean="0"/>
              <a:t>цитируемых публикаций </a:t>
            </a:r>
            <a:r>
              <a:rPr lang="ru-RU" sz="1200" dirty="0"/>
              <a:t>вне ядра </a:t>
            </a:r>
            <a:r>
              <a:rPr lang="ru-RU" sz="1200" dirty="0" err="1"/>
              <a:t>Хирша</a:t>
            </a:r>
            <a:endParaRPr lang="ru-RU" sz="1200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Лист1!$L$2</c:f>
              <c:strCache>
                <c:ptCount val="1"/>
                <c:pt idx="0">
                  <c:v>ВШЭ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Лист1!$L$3:$L$24</c:f>
              <c:numCache>
                <c:formatCode>0.00</c:formatCode>
                <c:ptCount val="22"/>
                <c:pt idx="0">
                  <c:v>0</c:v>
                </c:pt>
                <c:pt idx="1">
                  <c:v>0</c:v>
                </c:pt>
                <c:pt idx="2">
                  <c:v>12.5</c:v>
                </c:pt>
                <c:pt idx="3">
                  <c:v>0</c:v>
                </c:pt>
                <c:pt idx="4">
                  <c:v>16.666666666666664</c:v>
                </c:pt>
                <c:pt idx="5">
                  <c:v>7.4074074074074066</c:v>
                </c:pt>
                <c:pt idx="6">
                  <c:v>18.181818181818183</c:v>
                </c:pt>
                <c:pt idx="7">
                  <c:v>18.918918918918919</c:v>
                </c:pt>
                <c:pt idx="8">
                  <c:v>17.543859649122805</c:v>
                </c:pt>
                <c:pt idx="9">
                  <c:v>20.588235294117645</c:v>
                </c:pt>
                <c:pt idx="10">
                  <c:v>19.090909090909093</c:v>
                </c:pt>
                <c:pt idx="11">
                  <c:v>19.285714285714288</c:v>
                </c:pt>
                <c:pt idx="12">
                  <c:v>24.468085106382979</c:v>
                </c:pt>
                <c:pt idx="13">
                  <c:v>26.53846153846154</c:v>
                </c:pt>
                <c:pt idx="14">
                  <c:v>29.428571428571427</c:v>
                </c:pt>
                <c:pt idx="15">
                  <c:v>30.357142857142854</c:v>
                </c:pt>
                <c:pt idx="16">
                  <c:v>30.272952853598017</c:v>
                </c:pt>
                <c:pt idx="17">
                  <c:v>32.41935483870968</c:v>
                </c:pt>
                <c:pt idx="18">
                  <c:v>34.491701244813278</c:v>
                </c:pt>
                <c:pt idx="19">
                  <c:v>34.479582437826224</c:v>
                </c:pt>
                <c:pt idx="20">
                  <c:v>35.408792520389895</c:v>
                </c:pt>
                <c:pt idx="21">
                  <c:v>39.573567216089522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Лист1!$M$2</c:f>
              <c:strCache>
                <c:ptCount val="1"/>
                <c:pt idx="0">
                  <c:v>ВолГУ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Лист1!$M$3:$M$24</c:f>
              <c:numCache>
                <c:formatCode>0.00</c:formatCode>
                <c:ptCount val="22"/>
                <c:pt idx="0">
                  <c:v>27.64227642276423</c:v>
                </c:pt>
                <c:pt idx="1">
                  <c:v>27.027027027027028</c:v>
                </c:pt>
                <c:pt idx="2">
                  <c:v>28.248587570621471</c:v>
                </c:pt>
                <c:pt idx="3">
                  <c:v>27.884615384615387</c:v>
                </c:pt>
                <c:pt idx="4">
                  <c:v>29.545454545454547</c:v>
                </c:pt>
                <c:pt idx="5">
                  <c:v>29.565217391304348</c:v>
                </c:pt>
                <c:pt idx="6">
                  <c:v>28.404669260700388</c:v>
                </c:pt>
                <c:pt idx="7">
                  <c:v>30.851063829787233</c:v>
                </c:pt>
                <c:pt idx="8">
                  <c:v>29.141104294478527</c:v>
                </c:pt>
                <c:pt idx="9">
                  <c:v>29.110512129380055</c:v>
                </c:pt>
                <c:pt idx="10">
                  <c:v>32.048192771084338</c:v>
                </c:pt>
                <c:pt idx="11">
                  <c:v>33.115468409586057</c:v>
                </c:pt>
                <c:pt idx="12">
                  <c:v>34.677419354838712</c:v>
                </c:pt>
                <c:pt idx="13">
                  <c:v>36.994219653179186</c:v>
                </c:pt>
                <c:pt idx="14">
                  <c:v>37.408759124087595</c:v>
                </c:pt>
                <c:pt idx="15">
                  <c:v>38.448566610455309</c:v>
                </c:pt>
                <c:pt idx="16">
                  <c:v>40.566037735849058</c:v>
                </c:pt>
                <c:pt idx="17">
                  <c:v>44.005847953216374</c:v>
                </c:pt>
                <c:pt idx="18">
                  <c:v>45.316804407713498</c:v>
                </c:pt>
                <c:pt idx="19">
                  <c:v>44.125</c:v>
                </c:pt>
                <c:pt idx="20">
                  <c:v>42.434210526315788</c:v>
                </c:pt>
                <c:pt idx="21">
                  <c:v>40.857142857142861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Лист1!$N$2</c:f>
              <c:strCache>
                <c:ptCount val="1"/>
                <c:pt idx="0">
                  <c:v>WUR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Лист1!$N$3:$N$24</c:f>
              <c:numCache>
                <c:formatCode>0.00</c:formatCode>
                <c:ptCount val="22"/>
                <c:pt idx="0">
                  <c:v>72.767704413274032</c:v>
                </c:pt>
                <c:pt idx="1">
                  <c:v>73.636293495872224</c:v>
                </c:pt>
                <c:pt idx="2">
                  <c:v>74.522960788425237</c:v>
                </c:pt>
                <c:pt idx="3">
                  <c:v>75.711258108021312</c:v>
                </c:pt>
                <c:pt idx="4">
                  <c:v>76.597131681877443</c:v>
                </c:pt>
                <c:pt idx="5">
                  <c:v>77.659280543736529</c:v>
                </c:pt>
                <c:pt idx="6">
                  <c:v>78.343719421125812</c:v>
                </c:pt>
                <c:pt idx="7">
                  <c:v>78.855050115651508</c:v>
                </c:pt>
                <c:pt idx="8">
                  <c:v>79.114662835593066</c:v>
                </c:pt>
                <c:pt idx="9">
                  <c:v>79.570700743339188</c:v>
                </c:pt>
                <c:pt idx="10">
                  <c:v>79.790859798605723</c:v>
                </c:pt>
                <c:pt idx="11">
                  <c:v>79.436981994855671</c:v>
                </c:pt>
                <c:pt idx="12">
                  <c:v>80.104329335149686</c:v>
                </c:pt>
                <c:pt idx="13">
                  <c:v>80.582584062076606</c:v>
                </c:pt>
                <c:pt idx="14">
                  <c:v>81.070264707563894</c:v>
                </c:pt>
                <c:pt idx="15">
                  <c:v>81.697852434616209</c:v>
                </c:pt>
                <c:pt idx="16">
                  <c:v>82.138361675346147</c:v>
                </c:pt>
                <c:pt idx="17">
                  <c:v>82.599638303230094</c:v>
                </c:pt>
                <c:pt idx="18">
                  <c:v>83.072767106970417</c:v>
                </c:pt>
                <c:pt idx="19">
                  <c:v>83.597915056384636</c:v>
                </c:pt>
                <c:pt idx="20">
                  <c:v>84.293873312564898</c:v>
                </c:pt>
                <c:pt idx="21">
                  <c:v>85.063308873750017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Лист1!$O$2</c:f>
              <c:strCache>
                <c:ptCount val="1"/>
                <c:pt idx="0">
                  <c:v>НГУ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Лист1!$O$3:$O$24</c:f>
              <c:numCache>
                <c:formatCode>0.00</c:formatCode>
                <c:ptCount val="22"/>
                <c:pt idx="0">
                  <c:v>49.248747913188645</c:v>
                </c:pt>
                <c:pt idx="1">
                  <c:v>48.588410104011885</c:v>
                </c:pt>
                <c:pt idx="2">
                  <c:v>49.468791500664011</c:v>
                </c:pt>
                <c:pt idx="3">
                  <c:v>50.929814037192564</c:v>
                </c:pt>
                <c:pt idx="4">
                  <c:v>51.029023746701853</c:v>
                </c:pt>
                <c:pt idx="5">
                  <c:v>53.809064609450338</c:v>
                </c:pt>
                <c:pt idx="6">
                  <c:v>54.949406071271447</c:v>
                </c:pt>
                <c:pt idx="7">
                  <c:v>54.800000000000004</c:v>
                </c:pt>
                <c:pt idx="8">
                  <c:v>55.50256786500367</c:v>
                </c:pt>
                <c:pt idx="9">
                  <c:v>56.448911222780573</c:v>
                </c:pt>
                <c:pt idx="10">
                  <c:v>56.602031394275166</c:v>
                </c:pt>
                <c:pt idx="11">
                  <c:v>56.790814897787733</c:v>
                </c:pt>
                <c:pt idx="12">
                  <c:v>56.66750693219057</c:v>
                </c:pt>
                <c:pt idx="13">
                  <c:v>56.578065668974766</c:v>
                </c:pt>
                <c:pt idx="14">
                  <c:v>57.78217821782178</c:v>
                </c:pt>
                <c:pt idx="15">
                  <c:v>58.753501400560225</c:v>
                </c:pt>
                <c:pt idx="16">
                  <c:v>61.316113161131611</c:v>
                </c:pt>
                <c:pt idx="17">
                  <c:v>62.63067354770412</c:v>
                </c:pt>
                <c:pt idx="18">
                  <c:v>63.684853872652511</c:v>
                </c:pt>
                <c:pt idx="19">
                  <c:v>64.315427744619285</c:v>
                </c:pt>
                <c:pt idx="20">
                  <c:v>65.79939389459679</c:v>
                </c:pt>
                <c:pt idx="21">
                  <c:v>67.322834645669289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92480"/>
        <c:axId val="77093056"/>
      </c:scatterChart>
      <c:valAx>
        <c:axId val="770924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3056"/>
        <c:crosses val="autoZero"/>
        <c:crossBetween val="midCat"/>
      </c:valAx>
      <c:valAx>
        <c:axId val="77093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24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Доля нецитируемых публикаций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Лист1!$H$2</c:f>
              <c:strCache>
                <c:ptCount val="1"/>
                <c:pt idx="0">
                  <c:v>ВШЭ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Лист1!$H$3:$H$24</c:f>
              <c:numCache>
                <c:formatCode>0.00</c:formatCode>
                <c:ptCount val="22"/>
                <c:pt idx="0">
                  <c:v>66.666666666666657</c:v>
                </c:pt>
                <c:pt idx="1">
                  <c:v>75</c:v>
                </c:pt>
                <c:pt idx="2">
                  <c:v>75</c:v>
                </c:pt>
                <c:pt idx="3">
                  <c:v>83.333333333333343</c:v>
                </c:pt>
                <c:pt idx="4">
                  <c:v>72.222222222222214</c:v>
                </c:pt>
                <c:pt idx="5">
                  <c:v>81.481481481481481</c:v>
                </c:pt>
                <c:pt idx="6">
                  <c:v>72.727272727272734</c:v>
                </c:pt>
                <c:pt idx="7">
                  <c:v>70.270270270270274</c:v>
                </c:pt>
                <c:pt idx="8">
                  <c:v>75.438596491228068</c:v>
                </c:pt>
                <c:pt idx="9">
                  <c:v>73.529411764705884</c:v>
                </c:pt>
                <c:pt idx="10">
                  <c:v>77.272727272727266</c:v>
                </c:pt>
                <c:pt idx="11">
                  <c:v>77.142857142857153</c:v>
                </c:pt>
                <c:pt idx="12">
                  <c:v>72.340425531914903</c:v>
                </c:pt>
                <c:pt idx="13">
                  <c:v>70.769230769230774</c:v>
                </c:pt>
                <c:pt idx="14">
                  <c:v>68.285714285714278</c:v>
                </c:pt>
                <c:pt idx="15">
                  <c:v>67.857142857142861</c:v>
                </c:pt>
                <c:pt idx="16">
                  <c:v>68.362282878411904</c:v>
                </c:pt>
                <c:pt idx="17">
                  <c:v>66.370967741935488</c:v>
                </c:pt>
                <c:pt idx="18">
                  <c:v>64.470954356846477</c:v>
                </c:pt>
                <c:pt idx="19">
                  <c:v>64.72213693583052</c:v>
                </c:pt>
                <c:pt idx="20">
                  <c:v>63.95464491744579</c:v>
                </c:pt>
                <c:pt idx="21">
                  <c:v>59.79132012702253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Лист1!$I$2</c:f>
              <c:strCache>
                <c:ptCount val="1"/>
                <c:pt idx="0">
                  <c:v>ВолГУ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Лист1!$I$3:$I$24</c:f>
              <c:numCache>
                <c:formatCode>0.00</c:formatCode>
                <c:ptCount val="22"/>
                <c:pt idx="0">
                  <c:v>69.105691056910572</c:v>
                </c:pt>
                <c:pt idx="1">
                  <c:v>70.270270270270274</c:v>
                </c:pt>
                <c:pt idx="2">
                  <c:v>69.491525423728817</c:v>
                </c:pt>
                <c:pt idx="3">
                  <c:v>69.711538461538453</c:v>
                </c:pt>
                <c:pt idx="4">
                  <c:v>67.72727272727272</c:v>
                </c:pt>
                <c:pt idx="5">
                  <c:v>67.826086956521735</c:v>
                </c:pt>
                <c:pt idx="6">
                  <c:v>69.260700389105054</c:v>
                </c:pt>
                <c:pt idx="7">
                  <c:v>67.021276595744681</c:v>
                </c:pt>
                <c:pt idx="8">
                  <c:v>68.404907975460134</c:v>
                </c:pt>
                <c:pt idx="9">
                  <c:v>68.733153638814017</c:v>
                </c:pt>
                <c:pt idx="10">
                  <c:v>65.5421686746988</c:v>
                </c:pt>
                <c:pt idx="11">
                  <c:v>64.488017429193903</c:v>
                </c:pt>
                <c:pt idx="12">
                  <c:v>63.104838709677423</c:v>
                </c:pt>
                <c:pt idx="13">
                  <c:v>60.693641618497111</c:v>
                </c:pt>
                <c:pt idx="14">
                  <c:v>60.036496350364963</c:v>
                </c:pt>
                <c:pt idx="15">
                  <c:v>59.021922428330519</c:v>
                </c:pt>
                <c:pt idx="16">
                  <c:v>56.918238993710688</c:v>
                </c:pt>
                <c:pt idx="17">
                  <c:v>53.508771929824562</c:v>
                </c:pt>
                <c:pt idx="18">
                  <c:v>52.203856749311292</c:v>
                </c:pt>
                <c:pt idx="19">
                  <c:v>53.625</c:v>
                </c:pt>
                <c:pt idx="20">
                  <c:v>55.482456140350877</c:v>
                </c:pt>
                <c:pt idx="21">
                  <c:v>57.047619047619044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Лист1!$J$2</c:f>
              <c:strCache>
                <c:ptCount val="1"/>
                <c:pt idx="0">
                  <c:v>WUR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Лист1!$J$3:$J$24</c:f>
              <c:numCache>
                <c:formatCode>0.00</c:formatCode>
                <c:ptCount val="22"/>
                <c:pt idx="0">
                  <c:v>26.453985631200823</c:v>
                </c:pt>
                <c:pt idx="1">
                  <c:v>25.615307460844072</c:v>
                </c:pt>
                <c:pt idx="2">
                  <c:v>24.743132732228979</c:v>
                </c:pt>
                <c:pt idx="3">
                  <c:v>23.56303384496821</c:v>
                </c:pt>
                <c:pt idx="4">
                  <c:v>22.703567618821857</c:v>
                </c:pt>
                <c:pt idx="5">
                  <c:v>21.655523014864343</c:v>
                </c:pt>
                <c:pt idx="6">
                  <c:v>20.976463923366122</c:v>
                </c:pt>
                <c:pt idx="7">
                  <c:v>20.484772552043175</c:v>
                </c:pt>
                <c:pt idx="8">
                  <c:v>20.229864415910928</c:v>
                </c:pt>
                <c:pt idx="9">
                  <c:v>19.782009521423202</c:v>
                </c:pt>
                <c:pt idx="10">
                  <c:v>19.577846630518977</c:v>
                </c:pt>
                <c:pt idx="11">
                  <c:v>19.948556730494428</c:v>
                </c:pt>
                <c:pt idx="12">
                  <c:v>19.294281822108516</c:v>
                </c:pt>
                <c:pt idx="13">
                  <c:v>18.820051730508684</c:v>
                </c:pt>
                <c:pt idx="14">
                  <c:v>18.332285175232975</c:v>
                </c:pt>
                <c:pt idx="15">
                  <c:v>17.698809270678289</c:v>
                </c:pt>
                <c:pt idx="16">
                  <c:v>17.269294370264333</c:v>
                </c:pt>
                <c:pt idx="17">
                  <c:v>16.814321360712405</c:v>
                </c:pt>
                <c:pt idx="18">
                  <c:v>16.346542445706508</c:v>
                </c:pt>
                <c:pt idx="19">
                  <c:v>15.827338129496402</c:v>
                </c:pt>
                <c:pt idx="20">
                  <c:v>15.131286159323542</c:v>
                </c:pt>
                <c:pt idx="21">
                  <c:v>14.362270363040928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Лист1!$K$2</c:f>
              <c:strCache>
                <c:ptCount val="1"/>
                <c:pt idx="0">
                  <c:v>НГУ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xVal>
            <c:numRef>
              <c:f>Лист1!$C$3:$C$24</c:f>
              <c:numCache>
                <c:formatCode>General</c:formatCode>
                <c:ptCount val="22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  <c:pt idx="20">
                  <c:v>2016</c:v>
                </c:pt>
                <c:pt idx="21">
                  <c:v>2017</c:v>
                </c:pt>
              </c:numCache>
            </c:numRef>
          </c:xVal>
          <c:yVal>
            <c:numRef>
              <c:f>Лист1!$K$3:$K$24</c:f>
              <c:numCache>
                <c:formatCode>0.00</c:formatCode>
                <c:ptCount val="22"/>
                <c:pt idx="0">
                  <c:v>48.998330550918197</c:v>
                </c:pt>
                <c:pt idx="1">
                  <c:v>49.702823179791977</c:v>
                </c:pt>
                <c:pt idx="2">
                  <c:v>48.804780876494021</c:v>
                </c:pt>
                <c:pt idx="3">
                  <c:v>47.450509898020393</c:v>
                </c:pt>
                <c:pt idx="4">
                  <c:v>47.387862796833772</c:v>
                </c:pt>
                <c:pt idx="5">
                  <c:v>44.648023143683702</c:v>
                </c:pt>
                <c:pt idx="6">
                  <c:v>43.64276286845579</c:v>
                </c:pt>
                <c:pt idx="7">
                  <c:v>43.84</c:v>
                </c:pt>
                <c:pt idx="8">
                  <c:v>43.176815847395453</c:v>
                </c:pt>
                <c:pt idx="9">
                  <c:v>42.244556113902846</c:v>
                </c:pt>
                <c:pt idx="10">
                  <c:v>42.136041859033547</c:v>
                </c:pt>
                <c:pt idx="11">
                  <c:v>41.977037244469336</c:v>
                </c:pt>
                <c:pt idx="12">
                  <c:v>42.147718679102596</c:v>
                </c:pt>
                <c:pt idx="13">
                  <c:v>42.327451418360504</c:v>
                </c:pt>
                <c:pt idx="14">
                  <c:v>41.207920792079207</c:v>
                </c:pt>
                <c:pt idx="15">
                  <c:v>40.283613445378151</c:v>
                </c:pt>
                <c:pt idx="16">
                  <c:v>37.776752767527675</c:v>
                </c:pt>
                <c:pt idx="17">
                  <c:v>36.548895064178907</c:v>
                </c:pt>
                <c:pt idx="18">
                  <c:v>35.526169574397152</c:v>
                </c:pt>
                <c:pt idx="19">
                  <c:v>34.970157352143246</c:v>
                </c:pt>
                <c:pt idx="20">
                  <c:v>33.535368467735978</c:v>
                </c:pt>
                <c:pt idx="21">
                  <c:v>32.045994250718664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43648"/>
        <c:axId val="38044224"/>
      </c:scatterChart>
      <c:valAx>
        <c:axId val="380436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4224"/>
        <c:crosses val="autoZero"/>
        <c:crossBetween val="midCat"/>
      </c:valAx>
      <c:valAx>
        <c:axId val="380442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36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ВШЭ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[1]savedrecs!$GX$28</c:f>
              <c:strCache>
                <c:ptCount val="1"/>
                <c:pt idx="0">
                  <c:v>%h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-8.160542432195975E-3"/>
                  <c:y val="-0.1859951881014873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[1]savedrecs!$GW$30:$GW$51</c:f>
              <c:numCache>
                <c:formatCode>General</c:formatCode>
                <c:ptCount val="22"/>
                <c:pt idx="0">
                  <c:v>3</c:v>
                </c:pt>
                <c:pt idx="1">
                  <c:v>4</c:v>
                </c:pt>
                <c:pt idx="2">
                  <c:v>8</c:v>
                </c:pt>
                <c:pt idx="3">
                  <c:v>12</c:v>
                </c:pt>
                <c:pt idx="4">
                  <c:v>18</c:v>
                </c:pt>
                <c:pt idx="5">
                  <c:v>27</c:v>
                </c:pt>
                <c:pt idx="6">
                  <c:v>33</c:v>
                </c:pt>
                <c:pt idx="7">
                  <c:v>37</c:v>
                </c:pt>
                <c:pt idx="8">
                  <c:v>57</c:v>
                </c:pt>
                <c:pt idx="9">
                  <c:v>68</c:v>
                </c:pt>
                <c:pt idx="10">
                  <c:v>110</c:v>
                </c:pt>
                <c:pt idx="11">
                  <c:v>140</c:v>
                </c:pt>
                <c:pt idx="12">
                  <c:v>188</c:v>
                </c:pt>
                <c:pt idx="13">
                  <c:v>260</c:v>
                </c:pt>
                <c:pt idx="14">
                  <c:v>350</c:v>
                </c:pt>
                <c:pt idx="15">
                  <c:v>504</c:v>
                </c:pt>
                <c:pt idx="16">
                  <c:v>806</c:v>
                </c:pt>
                <c:pt idx="17">
                  <c:v>1240</c:v>
                </c:pt>
                <c:pt idx="18">
                  <c:v>1928</c:v>
                </c:pt>
                <c:pt idx="19">
                  <c:v>3257</c:v>
                </c:pt>
                <c:pt idx="20">
                  <c:v>5027</c:v>
                </c:pt>
                <c:pt idx="21">
                  <c:v>6613</c:v>
                </c:pt>
              </c:numCache>
            </c:numRef>
          </c:xVal>
          <c:yVal>
            <c:numRef>
              <c:f>[1]savedrecs!$GX$30:$GX$51</c:f>
              <c:numCache>
                <c:formatCode>General</c:formatCode>
                <c:ptCount val="22"/>
                <c:pt idx="0">
                  <c:v>33.333333333333329</c:v>
                </c:pt>
                <c:pt idx="1">
                  <c:v>25</c:v>
                </c:pt>
                <c:pt idx="2">
                  <c:v>12.5</c:v>
                </c:pt>
                <c:pt idx="3">
                  <c:v>16.666666666666664</c:v>
                </c:pt>
                <c:pt idx="4">
                  <c:v>11.111111111111111</c:v>
                </c:pt>
                <c:pt idx="5">
                  <c:v>11.111111111111111</c:v>
                </c:pt>
                <c:pt idx="6">
                  <c:v>9.0909090909090917</c:v>
                </c:pt>
                <c:pt idx="7">
                  <c:v>10.810810810810811</c:v>
                </c:pt>
                <c:pt idx="8">
                  <c:v>7.0175438596491224</c:v>
                </c:pt>
                <c:pt idx="9">
                  <c:v>5.8823529411764701</c:v>
                </c:pt>
                <c:pt idx="10">
                  <c:v>3.6363636363636362</c:v>
                </c:pt>
                <c:pt idx="11">
                  <c:v>3.5714285714285712</c:v>
                </c:pt>
                <c:pt idx="12">
                  <c:v>3.1914893617021276</c:v>
                </c:pt>
                <c:pt idx="13">
                  <c:v>2.6923076923076925</c:v>
                </c:pt>
                <c:pt idx="14">
                  <c:v>2.2857142857142856</c:v>
                </c:pt>
                <c:pt idx="15">
                  <c:v>1.7857142857142856</c:v>
                </c:pt>
                <c:pt idx="16">
                  <c:v>1.3647642679900744</c:v>
                </c:pt>
                <c:pt idx="17">
                  <c:v>1.2096774193548387</c:v>
                </c:pt>
                <c:pt idx="18">
                  <c:v>1.0373443983402488</c:v>
                </c:pt>
                <c:pt idx="19">
                  <c:v>0.79828062634326058</c:v>
                </c:pt>
                <c:pt idx="20">
                  <c:v>0.63656256216431273</c:v>
                </c:pt>
                <c:pt idx="21">
                  <c:v>0.63511265688794794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47680"/>
        <c:axId val="38048256"/>
      </c:scatterChart>
      <c:valAx>
        <c:axId val="380476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публикаций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8256"/>
        <c:crosses val="autoZero"/>
        <c:crossBetween val="midCat"/>
      </c:valAx>
      <c:valAx>
        <c:axId val="38048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публикаций в ядре Хирша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768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ВолГУ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[1]savedrecs!$JL$28</c:f>
              <c:strCache>
                <c:ptCount val="1"/>
                <c:pt idx="0">
                  <c:v>%h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9.1558791186969912E-2"/>
                  <c:y val="-0.12958167034751863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[1]savedrecs!$JK$30:$JK$62</c:f>
              <c:numCache>
                <c:formatCode>General</c:formatCode>
                <c:ptCount val="33"/>
                <c:pt idx="0">
                  <c:v>26</c:v>
                </c:pt>
                <c:pt idx="1">
                  <c:v>35</c:v>
                </c:pt>
                <c:pt idx="2">
                  <c:v>37</c:v>
                </c:pt>
                <c:pt idx="3">
                  <c:v>43</c:v>
                </c:pt>
                <c:pt idx="4">
                  <c:v>52</c:v>
                </c:pt>
                <c:pt idx="5">
                  <c:v>57</c:v>
                </c:pt>
                <c:pt idx="6">
                  <c:v>65</c:v>
                </c:pt>
                <c:pt idx="7">
                  <c:v>78</c:v>
                </c:pt>
                <c:pt idx="8">
                  <c:v>88</c:v>
                </c:pt>
                <c:pt idx="9">
                  <c:v>108</c:v>
                </c:pt>
                <c:pt idx="10">
                  <c:v>123</c:v>
                </c:pt>
                <c:pt idx="11">
                  <c:v>148</c:v>
                </c:pt>
                <c:pt idx="12">
                  <c:v>177</c:v>
                </c:pt>
                <c:pt idx="13">
                  <c:v>208</c:v>
                </c:pt>
                <c:pt idx="14">
                  <c:v>220</c:v>
                </c:pt>
                <c:pt idx="15">
                  <c:v>230</c:v>
                </c:pt>
                <c:pt idx="16">
                  <c:v>257</c:v>
                </c:pt>
                <c:pt idx="17">
                  <c:v>282</c:v>
                </c:pt>
                <c:pt idx="18">
                  <c:v>326</c:v>
                </c:pt>
                <c:pt idx="19">
                  <c:v>371</c:v>
                </c:pt>
                <c:pt idx="20">
                  <c:v>415</c:v>
                </c:pt>
                <c:pt idx="21">
                  <c:v>459</c:v>
                </c:pt>
                <c:pt idx="22">
                  <c:v>496</c:v>
                </c:pt>
                <c:pt idx="23">
                  <c:v>519</c:v>
                </c:pt>
                <c:pt idx="24">
                  <c:v>548</c:v>
                </c:pt>
                <c:pt idx="25">
                  <c:v>593</c:v>
                </c:pt>
                <c:pt idx="26">
                  <c:v>636</c:v>
                </c:pt>
                <c:pt idx="27">
                  <c:v>684</c:v>
                </c:pt>
                <c:pt idx="28">
                  <c:v>726</c:v>
                </c:pt>
                <c:pt idx="29">
                  <c:v>800</c:v>
                </c:pt>
                <c:pt idx="30">
                  <c:v>912</c:v>
                </c:pt>
                <c:pt idx="31">
                  <c:v>1050</c:v>
                </c:pt>
                <c:pt idx="32">
                  <c:v>1056</c:v>
                </c:pt>
              </c:numCache>
            </c:numRef>
          </c:xVal>
          <c:yVal>
            <c:numRef>
              <c:f>[1]savedrecs!$JL$30:$JL$62</c:f>
              <c:numCache>
                <c:formatCode>General</c:formatCode>
                <c:ptCount val="33"/>
                <c:pt idx="0">
                  <c:v>7.6923076923076925</c:v>
                </c:pt>
                <c:pt idx="1">
                  <c:v>5.7142857142857144</c:v>
                </c:pt>
                <c:pt idx="2">
                  <c:v>5.4054054054054053</c:v>
                </c:pt>
                <c:pt idx="3">
                  <c:v>4.6511627906976747</c:v>
                </c:pt>
                <c:pt idx="4">
                  <c:v>3.8461538461538463</c:v>
                </c:pt>
                <c:pt idx="5">
                  <c:v>3.5087719298245612</c:v>
                </c:pt>
                <c:pt idx="6">
                  <c:v>3.0769230769230771</c:v>
                </c:pt>
                <c:pt idx="7">
                  <c:v>3.8461538461538463</c:v>
                </c:pt>
                <c:pt idx="8">
                  <c:v>3.4090909090909087</c:v>
                </c:pt>
                <c:pt idx="9">
                  <c:v>2.7777777777777777</c:v>
                </c:pt>
                <c:pt idx="10">
                  <c:v>3.2520325203252036</c:v>
                </c:pt>
                <c:pt idx="11">
                  <c:v>2.7027027027027026</c:v>
                </c:pt>
                <c:pt idx="12">
                  <c:v>2.2598870056497176</c:v>
                </c:pt>
                <c:pt idx="13">
                  <c:v>2.4038461538461542</c:v>
                </c:pt>
                <c:pt idx="14">
                  <c:v>2.7272727272727271</c:v>
                </c:pt>
                <c:pt idx="15">
                  <c:v>2.6086956521739131</c:v>
                </c:pt>
                <c:pt idx="16">
                  <c:v>2.3346303501945527</c:v>
                </c:pt>
                <c:pt idx="17">
                  <c:v>2.1276595744680851</c:v>
                </c:pt>
                <c:pt idx="18">
                  <c:v>2.4539877300613497</c:v>
                </c:pt>
                <c:pt idx="19">
                  <c:v>2.1563342318059302</c:v>
                </c:pt>
                <c:pt idx="20">
                  <c:v>2.4096385542168677</c:v>
                </c:pt>
                <c:pt idx="21">
                  <c:v>2.3965141612200433</c:v>
                </c:pt>
                <c:pt idx="22">
                  <c:v>2.217741935483871</c:v>
                </c:pt>
                <c:pt idx="23">
                  <c:v>2.3121387283236992</c:v>
                </c:pt>
                <c:pt idx="24">
                  <c:v>2.5547445255474455</c:v>
                </c:pt>
                <c:pt idx="25">
                  <c:v>2.5295109612141653</c:v>
                </c:pt>
                <c:pt idx="26">
                  <c:v>2.5157232704402519</c:v>
                </c:pt>
                <c:pt idx="27">
                  <c:v>2.4853801169590644</c:v>
                </c:pt>
                <c:pt idx="28">
                  <c:v>2.4793388429752068</c:v>
                </c:pt>
                <c:pt idx="29">
                  <c:v>2.25</c:v>
                </c:pt>
                <c:pt idx="30">
                  <c:v>2.083333333333333</c:v>
                </c:pt>
                <c:pt idx="31">
                  <c:v>2.0952380952380953</c:v>
                </c:pt>
                <c:pt idx="32">
                  <c:v>2.083333333333333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48832"/>
        <c:axId val="38049408"/>
      </c:scatterChart>
      <c:valAx>
        <c:axId val="380488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публикаций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9408"/>
        <c:crosses val="autoZero"/>
        <c:crossBetween val="midCat"/>
      </c:valAx>
      <c:valAx>
        <c:axId val="38049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публикаций в ядре Хирша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4883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WUR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[1]Лист1!$JK$2</c:f>
              <c:strCache>
                <c:ptCount val="1"/>
                <c:pt idx="0">
                  <c:v>%h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6.3601706036745406E-2"/>
                  <c:y val="-0.1671617089530475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[1]Лист1!$JJ$3:$JJ$46</c:f>
              <c:numCache>
                <c:formatCode>General</c:formatCode>
                <c:ptCount val="44"/>
                <c:pt idx="0">
                  <c:v>112</c:v>
                </c:pt>
                <c:pt idx="1">
                  <c:v>249</c:v>
                </c:pt>
                <c:pt idx="2">
                  <c:v>426</c:v>
                </c:pt>
                <c:pt idx="3">
                  <c:v>633</c:v>
                </c:pt>
                <c:pt idx="4">
                  <c:v>862</c:v>
                </c:pt>
                <c:pt idx="5">
                  <c:v>1081</c:v>
                </c:pt>
                <c:pt idx="6">
                  <c:v>1310</c:v>
                </c:pt>
                <c:pt idx="7">
                  <c:v>1584</c:v>
                </c:pt>
                <c:pt idx="8">
                  <c:v>1892</c:v>
                </c:pt>
                <c:pt idx="9">
                  <c:v>2238</c:v>
                </c:pt>
                <c:pt idx="10">
                  <c:v>2658</c:v>
                </c:pt>
                <c:pt idx="11">
                  <c:v>3141</c:v>
                </c:pt>
                <c:pt idx="12">
                  <c:v>3745</c:v>
                </c:pt>
                <c:pt idx="13">
                  <c:v>4290</c:v>
                </c:pt>
                <c:pt idx="14">
                  <c:v>4894</c:v>
                </c:pt>
                <c:pt idx="15">
                  <c:v>5645</c:v>
                </c:pt>
                <c:pt idx="16">
                  <c:v>6336</c:v>
                </c:pt>
                <c:pt idx="17">
                  <c:v>7155</c:v>
                </c:pt>
                <c:pt idx="18">
                  <c:v>8140</c:v>
                </c:pt>
                <c:pt idx="19">
                  <c:v>9275</c:v>
                </c:pt>
                <c:pt idx="20">
                  <c:v>10449</c:v>
                </c:pt>
                <c:pt idx="21">
                  <c:v>11692</c:v>
                </c:pt>
                <c:pt idx="22">
                  <c:v>12961</c:v>
                </c:pt>
                <c:pt idx="23">
                  <c:v>14307</c:v>
                </c:pt>
                <c:pt idx="24">
                  <c:v>15571</c:v>
                </c:pt>
                <c:pt idx="25">
                  <c:v>16874</c:v>
                </c:pt>
                <c:pt idx="26">
                  <c:v>18097</c:v>
                </c:pt>
                <c:pt idx="27">
                  <c:v>19417</c:v>
                </c:pt>
                <c:pt idx="28">
                  <c:v>20752</c:v>
                </c:pt>
                <c:pt idx="29">
                  <c:v>22274</c:v>
                </c:pt>
                <c:pt idx="30">
                  <c:v>23946</c:v>
                </c:pt>
                <c:pt idx="31">
                  <c:v>25820</c:v>
                </c:pt>
                <c:pt idx="32">
                  <c:v>27992</c:v>
                </c:pt>
                <c:pt idx="33">
                  <c:v>30097</c:v>
                </c:pt>
                <c:pt idx="34">
                  <c:v>32476</c:v>
                </c:pt>
                <c:pt idx="35">
                  <c:v>34982</c:v>
                </c:pt>
                <c:pt idx="36">
                  <c:v>37624</c:v>
                </c:pt>
                <c:pt idx="37">
                  <c:v>40517</c:v>
                </c:pt>
                <c:pt idx="38">
                  <c:v>43683</c:v>
                </c:pt>
                <c:pt idx="39">
                  <c:v>47013</c:v>
                </c:pt>
                <c:pt idx="40">
                  <c:v>50457</c:v>
                </c:pt>
                <c:pt idx="41">
                  <c:v>53928</c:v>
                </c:pt>
                <c:pt idx="42">
                  <c:v>57101</c:v>
                </c:pt>
                <c:pt idx="43">
                  <c:v>57511</c:v>
                </c:pt>
              </c:numCache>
            </c:numRef>
          </c:xVal>
          <c:yVal>
            <c:numRef>
              <c:f>[1]Лист1!$JK$3:$JK$46</c:f>
              <c:numCache>
                <c:formatCode>General</c:formatCode>
                <c:ptCount val="44"/>
                <c:pt idx="0">
                  <c:v>2.6785714285714284</c:v>
                </c:pt>
                <c:pt idx="1">
                  <c:v>2.0080321285140563</c:v>
                </c:pt>
                <c:pt idx="2">
                  <c:v>1.8779342723004695</c:v>
                </c:pt>
                <c:pt idx="3">
                  <c:v>1.7377567140600316</c:v>
                </c:pt>
                <c:pt idx="4">
                  <c:v>1.740139211136891</c:v>
                </c:pt>
                <c:pt idx="5">
                  <c:v>1.8501387604070305</c:v>
                </c:pt>
                <c:pt idx="6">
                  <c:v>1.7557251908396947</c:v>
                </c:pt>
                <c:pt idx="7">
                  <c:v>1.7045454545454544</c:v>
                </c:pt>
                <c:pt idx="8">
                  <c:v>1.6384778012684991</c:v>
                </c:pt>
                <c:pt idx="9">
                  <c:v>1.5638963360142983</c:v>
                </c:pt>
                <c:pt idx="10">
                  <c:v>1.3920240782543265</c:v>
                </c:pt>
                <c:pt idx="11">
                  <c:v>1.3053167780961477</c:v>
                </c:pt>
                <c:pt idx="12">
                  <c:v>1.1748998664886516</c:v>
                </c:pt>
                <c:pt idx="13">
                  <c:v>1.118881118881119</c:v>
                </c:pt>
                <c:pt idx="14">
                  <c:v>1.0625255414793624</c:v>
                </c:pt>
                <c:pt idx="15">
                  <c:v>1.0097431355181576</c:v>
                </c:pt>
                <c:pt idx="16">
                  <c:v>0.96275252525252519</c:v>
                </c:pt>
                <c:pt idx="17">
                  <c:v>0.9084556254367574</c:v>
                </c:pt>
                <c:pt idx="18">
                  <c:v>0.84766584766584763</c:v>
                </c:pt>
                <c:pt idx="19">
                  <c:v>0.80862533692722371</c:v>
                </c:pt>
                <c:pt idx="20">
                  <c:v>0.79433438606565221</c:v>
                </c:pt>
                <c:pt idx="21">
                  <c:v>0.77830995552514537</c:v>
                </c:pt>
                <c:pt idx="22">
                  <c:v>0.74839904328369722</c:v>
                </c:pt>
                <c:pt idx="23">
                  <c:v>0.7339064793457748</c:v>
                </c:pt>
                <c:pt idx="24">
                  <c:v>0.7257080470104682</c:v>
                </c:pt>
                <c:pt idx="25">
                  <c:v>0.69930069930069927</c:v>
                </c:pt>
                <c:pt idx="26">
                  <c:v>0.68519644139912694</c:v>
                </c:pt>
                <c:pt idx="27">
                  <c:v>0.67981665550805992</c:v>
                </c:pt>
                <c:pt idx="28">
                  <c:v>0.66017733230531994</c:v>
                </c:pt>
                <c:pt idx="29">
                  <c:v>0.65547274849600434</c:v>
                </c:pt>
                <c:pt idx="30">
                  <c:v>0.6472897352376179</c:v>
                </c:pt>
                <c:pt idx="31">
                  <c:v>0.63129357087529048</c:v>
                </c:pt>
                <c:pt idx="32">
                  <c:v>0.61446127464989997</c:v>
                </c:pt>
                <c:pt idx="33">
                  <c:v>0.60138884274180149</c:v>
                </c:pt>
                <c:pt idx="34">
                  <c:v>0.59736420741470619</c:v>
                </c:pt>
                <c:pt idx="35">
                  <c:v>0.59745011720313301</c:v>
                </c:pt>
                <c:pt idx="36">
                  <c:v>0.60333829470550715</c:v>
                </c:pt>
                <c:pt idx="37">
                  <c:v>0.59234395438951559</c:v>
                </c:pt>
                <c:pt idx="38">
                  <c:v>0.58604033605750516</c:v>
                </c:pt>
                <c:pt idx="39">
                  <c:v>0.58069044732308084</c:v>
                </c:pt>
                <c:pt idx="40">
                  <c:v>0.57474681411895279</c:v>
                </c:pt>
                <c:pt idx="41">
                  <c:v>0.57484052811155617</c:v>
                </c:pt>
                <c:pt idx="42">
                  <c:v>0.57442076320905056</c:v>
                </c:pt>
                <c:pt idx="43">
                  <c:v>0.57728086800785938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051136"/>
        <c:axId val="77087872"/>
      </c:scatterChart>
      <c:valAx>
        <c:axId val="38051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papers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87872"/>
        <c:crosses val="autoZero"/>
        <c:crossBetween val="midCat"/>
      </c:valAx>
      <c:valAx>
        <c:axId val="770878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Share of papers in h-core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8051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НГУ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[1]savedrecs!$LV$30</c:f>
              <c:strCache>
                <c:ptCount val="1"/>
                <c:pt idx="0">
                  <c:v>%h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1"/>
            <c:trendlineLbl>
              <c:layout>
                <c:manualLayout>
                  <c:x val="0.14016987064925382"/>
                  <c:y val="-8.514176044046487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</c:trendlineLbl>
          </c:trendline>
          <c:xVal>
            <c:numRef>
              <c:f>[1]savedrecs!$LU$34:$LU$73</c:f>
              <c:numCache>
                <c:formatCode>General</c:formatCode>
                <c:ptCount val="40"/>
                <c:pt idx="0">
                  <c:v>162</c:v>
                </c:pt>
                <c:pt idx="1">
                  <c:v>217</c:v>
                </c:pt>
                <c:pt idx="2">
                  <c:v>275</c:v>
                </c:pt>
                <c:pt idx="3">
                  <c:v>330</c:v>
                </c:pt>
                <c:pt idx="4">
                  <c:v>373</c:v>
                </c:pt>
                <c:pt idx="5">
                  <c:v>419</c:v>
                </c:pt>
                <c:pt idx="6">
                  <c:v>466</c:v>
                </c:pt>
                <c:pt idx="7">
                  <c:v>535</c:v>
                </c:pt>
                <c:pt idx="8">
                  <c:v>590</c:v>
                </c:pt>
                <c:pt idx="9">
                  <c:v>629</c:v>
                </c:pt>
                <c:pt idx="10">
                  <c:v>673</c:v>
                </c:pt>
                <c:pt idx="11">
                  <c:v>717</c:v>
                </c:pt>
                <c:pt idx="12">
                  <c:v>757</c:v>
                </c:pt>
                <c:pt idx="13">
                  <c:v>794</c:v>
                </c:pt>
                <c:pt idx="14">
                  <c:v>842</c:v>
                </c:pt>
                <c:pt idx="15">
                  <c:v>898</c:v>
                </c:pt>
                <c:pt idx="16">
                  <c:v>977</c:v>
                </c:pt>
                <c:pt idx="17">
                  <c:v>1072</c:v>
                </c:pt>
                <c:pt idx="18">
                  <c:v>1198</c:v>
                </c:pt>
                <c:pt idx="19">
                  <c:v>1346</c:v>
                </c:pt>
                <c:pt idx="20">
                  <c:v>1506</c:v>
                </c:pt>
                <c:pt idx="21">
                  <c:v>1667</c:v>
                </c:pt>
                <c:pt idx="22">
                  <c:v>1895</c:v>
                </c:pt>
                <c:pt idx="23">
                  <c:v>2074</c:v>
                </c:pt>
                <c:pt idx="24">
                  <c:v>2273</c:v>
                </c:pt>
                <c:pt idx="25">
                  <c:v>2500</c:v>
                </c:pt>
                <c:pt idx="26">
                  <c:v>2726</c:v>
                </c:pt>
                <c:pt idx="27">
                  <c:v>2985</c:v>
                </c:pt>
                <c:pt idx="28">
                  <c:v>3249</c:v>
                </c:pt>
                <c:pt idx="29">
                  <c:v>3571</c:v>
                </c:pt>
                <c:pt idx="30">
                  <c:v>3967</c:v>
                </c:pt>
                <c:pt idx="31">
                  <c:v>4477</c:v>
                </c:pt>
                <c:pt idx="32">
                  <c:v>5050</c:v>
                </c:pt>
                <c:pt idx="33">
                  <c:v>5712</c:v>
                </c:pt>
                <c:pt idx="34">
                  <c:v>6504</c:v>
                </c:pt>
                <c:pt idx="35">
                  <c:v>7557</c:v>
                </c:pt>
                <c:pt idx="36">
                  <c:v>8999</c:v>
                </c:pt>
                <c:pt idx="37">
                  <c:v>11058</c:v>
                </c:pt>
                <c:pt idx="38">
                  <c:v>13529</c:v>
                </c:pt>
                <c:pt idx="39">
                  <c:v>16002</c:v>
                </c:pt>
              </c:numCache>
            </c:numRef>
          </c:xVal>
          <c:yVal>
            <c:numRef>
              <c:f>[1]savedrecs!$LV$34:$LV$73</c:f>
              <c:numCache>
                <c:formatCode>General</c:formatCode>
                <c:ptCount val="40"/>
                <c:pt idx="0">
                  <c:v>3.0864197530864197</c:v>
                </c:pt>
                <c:pt idx="1">
                  <c:v>2.7649769585253456</c:v>
                </c:pt>
                <c:pt idx="2">
                  <c:v>2.5454545454545454</c:v>
                </c:pt>
                <c:pt idx="3">
                  <c:v>2.1212121212121215</c:v>
                </c:pt>
                <c:pt idx="4">
                  <c:v>2.1447721179624666</c:v>
                </c:pt>
                <c:pt idx="5">
                  <c:v>2.1479713603818613</c:v>
                </c:pt>
                <c:pt idx="6">
                  <c:v>1.9313304721030045</c:v>
                </c:pt>
                <c:pt idx="7">
                  <c:v>2.0560747663551404</c:v>
                </c:pt>
                <c:pt idx="8">
                  <c:v>2.0338983050847457</c:v>
                </c:pt>
                <c:pt idx="9">
                  <c:v>2.066772655007949</c:v>
                </c:pt>
                <c:pt idx="10">
                  <c:v>2.2288261515601784</c:v>
                </c:pt>
                <c:pt idx="11">
                  <c:v>2.0920502092050208</c:v>
                </c:pt>
                <c:pt idx="12">
                  <c:v>2.1136063408190227</c:v>
                </c:pt>
                <c:pt idx="13">
                  <c:v>2.1410579345088161</c:v>
                </c:pt>
                <c:pt idx="14">
                  <c:v>2.1377672209026128</c:v>
                </c:pt>
                <c:pt idx="15">
                  <c:v>2.1158129175946545</c:v>
                </c:pt>
                <c:pt idx="16">
                  <c:v>1.9447287615148412</c:v>
                </c:pt>
                <c:pt idx="17">
                  <c:v>1.8656716417910446</c:v>
                </c:pt>
                <c:pt idx="18">
                  <c:v>1.7529215358931551</c:v>
                </c:pt>
                <c:pt idx="19">
                  <c:v>1.7087667161961366</c:v>
                </c:pt>
                <c:pt idx="20">
                  <c:v>1.7264276228419653</c:v>
                </c:pt>
                <c:pt idx="21">
                  <c:v>1.6196760647870425</c:v>
                </c:pt>
                <c:pt idx="22">
                  <c:v>1.5831134564643801</c:v>
                </c:pt>
                <c:pt idx="23">
                  <c:v>1.5429122468659595</c:v>
                </c:pt>
                <c:pt idx="24">
                  <c:v>1.4078310602727673</c:v>
                </c:pt>
                <c:pt idx="25">
                  <c:v>1.3599999999999999</c:v>
                </c:pt>
                <c:pt idx="26">
                  <c:v>1.3206162876008805</c:v>
                </c:pt>
                <c:pt idx="27">
                  <c:v>1.306532663316583</c:v>
                </c:pt>
                <c:pt idx="28">
                  <c:v>1.2619267466912896</c:v>
                </c:pt>
                <c:pt idx="29">
                  <c:v>1.2321478577429292</c:v>
                </c:pt>
                <c:pt idx="30">
                  <c:v>1.1847743887068314</c:v>
                </c:pt>
                <c:pt idx="31">
                  <c:v>1.0944829126647309</c:v>
                </c:pt>
                <c:pt idx="32">
                  <c:v>1.0099009900990099</c:v>
                </c:pt>
                <c:pt idx="33">
                  <c:v>0.96288515406162467</c:v>
                </c:pt>
                <c:pt idx="34">
                  <c:v>0.90713407134071344</c:v>
                </c:pt>
                <c:pt idx="35">
                  <c:v>0.82043138811697758</c:v>
                </c:pt>
                <c:pt idx="36">
                  <c:v>0.78897655295032776</c:v>
                </c:pt>
                <c:pt idx="37">
                  <c:v>0.71441490323747514</c:v>
                </c:pt>
                <c:pt idx="38">
                  <c:v>0.66523763766723332</c:v>
                </c:pt>
                <c:pt idx="39">
                  <c:v>0.63117110361204853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7090752"/>
        <c:axId val="77091328"/>
      </c:scatterChart>
      <c:valAx>
        <c:axId val="77090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Количество публикаций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1328"/>
        <c:crosses val="autoZero"/>
        <c:crossBetween val="midCat"/>
      </c:valAx>
      <c:valAx>
        <c:axId val="770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Доля публикаций в ядре Хирша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70907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871" cy="495699"/>
          </a:xfrm>
          <a:prstGeom prst="rect">
            <a:avLst/>
          </a:prstGeom>
        </p:spPr>
        <p:txBody>
          <a:bodyPr vert="horz" lIns="91961" tIns="45979" rIns="91961" bIns="459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8028" y="2"/>
            <a:ext cx="2944870" cy="495699"/>
          </a:xfrm>
          <a:prstGeom prst="rect">
            <a:avLst/>
          </a:prstGeom>
        </p:spPr>
        <p:txBody>
          <a:bodyPr vert="horz" lIns="91961" tIns="45979" rIns="91961" bIns="45979" rtlCol="0"/>
          <a:lstStyle>
            <a:lvl1pPr algn="r">
              <a:defRPr sz="1200"/>
            </a:lvl1pPr>
          </a:lstStyle>
          <a:p>
            <a:fld id="{C62050EA-2184-CE46-8AEB-A8556DBF3712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708"/>
            <a:ext cx="2944871" cy="495698"/>
          </a:xfrm>
          <a:prstGeom prst="rect">
            <a:avLst/>
          </a:prstGeom>
        </p:spPr>
        <p:txBody>
          <a:bodyPr vert="horz" lIns="91961" tIns="45979" rIns="91961" bIns="459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61" tIns="45979" rIns="91961" bIns="45979" rtlCol="0" anchor="b"/>
          <a:lstStyle>
            <a:lvl1pPr algn="r">
              <a:defRPr sz="1200"/>
            </a:lvl1pPr>
          </a:lstStyle>
          <a:p>
            <a:fld id="{9CFE2851-7D2A-4648-9793-4F1BF2F956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6577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4871" cy="495699"/>
          </a:xfrm>
          <a:prstGeom prst="rect">
            <a:avLst/>
          </a:prstGeom>
        </p:spPr>
        <p:txBody>
          <a:bodyPr vert="horz" lIns="91961" tIns="45979" rIns="91961" bIns="4597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028" y="2"/>
            <a:ext cx="2944870" cy="495699"/>
          </a:xfrm>
          <a:prstGeom prst="rect">
            <a:avLst/>
          </a:prstGeom>
        </p:spPr>
        <p:txBody>
          <a:bodyPr vert="horz" lIns="91961" tIns="45979" rIns="91961" bIns="45979" rtlCol="0"/>
          <a:lstStyle>
            <a:lvl1pPr algn="r">
              <a:defRPr sz="1200"/>
            </a:lvl1pPr>
          </a:lstStyle>
          <a:p>
            <a:fld id="{6D200B2F-BB8C-1843-97B1-55CCD176A80A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663" y="742950"/>
            <a:ext cx="6607175" cy="371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1" tIns="45979" rIns="91961" bIns="4597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8972" y="4705152"/>
            <a:ext cx="5436561" cy="4458099"/>
          </a:xfrm>
          <a:prstGeom prst="rect">
            <a:avLst/>
          </a:prstGeom>
        </p:spPr>
        <p:txBody>
          <a:bodyPr vert="horz" lIns="91961" tIns="45979" rIns="91961" bIns="45979" rtlCol="0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8708"/>
            <a:ext cx="2944871" cy="495698"/>
          </a:xfrm>
          <a:prstGeom prst="rect">
            <a:avLst/>
          </a:prstGeom>
        </p:spPr>
        <p:txBody>
          <a:bodyPr vert="horz" lIns="91961" tIns="45979" rIns="91961" bIns="4597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028" y="9408708"/>
            <a:ext cx="2944870" cy="495698"/>
          </a:xfrm>
          <a:prstGeom prst="rect">
            <a:avLst/>
          </a:prstGeom>
        </p:spPr>
        <p:txBody>
          <a:bodyPr vert="horz" lIns="91961" tIns="45979" rIns="91961" bIns="45979" rtlCol="0" anchor="b"/>
          <a:lstStyle>
            <a:lvl1pPr algn="r">
              <a:defRPr sz="1200"/>
            </a:lvl1pPr>
          </a:lstStyle>
          <a:p>
            <a:fld id="{EAC27745-1B68-F048-9DBC-AF30C586EE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5266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369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определение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однозначно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показывает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индекс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Хирша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далее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первоначально был предложен для измерения публикационной продуктивности ученого.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12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состоянию на апрель 2018 года базы данных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of Science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Scopus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позволяют рассчитать значение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любого множества публикаций.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QS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применяет интересный подход для расчета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составлении предметных рейтингов университетов. Сначала высчитывается индекс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Хирша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всех статей университета конкретной предметной области (h1). Затем считается индекс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Хирша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статей, которые относятся только к этой конкретной предметной области, а к другим предметным областям не относятся (h2). Затем эти два индекса h1 и h2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агрегируются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(как, в методологии QS не указывается), причем h2 с весом 2. Кроме приведенных примеров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получил широкое применение в составлении рейтингов ученых в университетах по всему миру с целью замещения должностей, присуждения грантов и т.д.</a:t>
            </a:r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104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893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373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C27745-1B68-F048-9DBC-AF30C586EEB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4801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Изображение 7" descr="prezentation_ok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66" y="4806696"/>
            <a:ext cx="2334768" cy="17213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5817" y="1857375"/>
            <a:ext cx="6165684" cy="1809750"/>
          </a:xfrm>
          <a:prstGeom prst="rect">
            <a:avLst/>
          </a:prstGeom>
          <a:effectLst/>
        </p:spPr>
        <p:txBody>
          <a:bodyPr anchor="t">
            <a:normAutofit/>
          </a:bodyPr>
          <a:lstStyle>
            <a:lvl1pPr>
              <a:defRPr sz="3600" b="0" i="0">
                <a:solidFill>
                  <a:schemeClr val="bg1"/>
                </a:solidFill>
                <a:latin typeface="Proxima Nova Light"/>
                <a:cs typeface="Proxima Nova Ligh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1694" y="4368695"/>
            <a:ext cx="5435431" cy="98118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600" b="0" i="0" cap="all">
                <a:solidFill>
                  <a:srgbClr val="023C7F"/>
                </a:solidFill>
                <a:latin typeface="Proxima Nova Light"/>
                <a:cs typeface="Proxima Nova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147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Заголовок и объект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9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"/>
          <p:cNvSpPr txBox="1">
            <a:spLocks noGrp="1"/>
          </p:cNvSpPr>
          <p:nvPr userDrawn="1"/>
        </p:nvSpPr>
        <p:spPr bwMode="auto">
          <a:xfrm>
            <a:off x="11430000" y="6418263"/>
            <a:ext cx="388938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SzPct val="25000"/>
              <a:defRPr/>
            </a:pPr>
            <a:fld id="{63482326-C465-4D3F-A1D0-DE6862C3BEAB}" type="slidenum">
              <a:rPr lang="ru-RU" altLang="ru-RU" sz="1100" smtClean="0">
                <a:solidFill>
                  <a:schemeClr val="bg1"/>
                </a:solidFill>
                <a:sym typeface="Proxima Nova" charset="0"/>
              </a:rPr>
              <a:pPr algn="ctr" eaLnBrk="1" hangingPunct="1">
                <a:buSzPct val="25000"/>
                <a:defRPr/>
              </a:pPr>
              <a:t>‹#›</a:t>
            </a:fld>
            <a:endParaRPr lang="ru-RU" altLang="ru-RU" sz="1100" smtClean="0">
              <a:solidFill>
                <a:schemeClr val="bg1"/>
              </a:solidFill>
              <a:sym typeface="Proxima Nova" charset="0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609600" y="1"/>
            <a:ext cx="10972799" cy="80752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spcBef>
                <a:spcPts val="0"/>
              </a:spcBef>
              <a:buClr>
                <a:schemeClr val="lt1"/>
              </a:buClr>
              <a:buFont typeface="Proxima Nova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7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6000" indent="-200844" algn="l" rtl="0">
              <a:spcBef>
                <a:spcPts val="360"/>
              </a:spcBef>
              <a:spcAft>
                <a:spcPts val="600"/>
              </a:spcAft>
              <a:buClr>
                <a:schemeClr val="accent2"/>
              </a:buClr>
              <a:buFont typeface="Proxima Nova"/>
              <a:buChar char="•"/>
              <a:defRPr/>
            </a:lvl1pPr>
            <a:lvl2pPr marL="630000" indent="-219028" algn="l" rtl="0">
              <a:spcBef>
                <a:spcPts val="320"/>
              </a:spcBef>
              <a:spcAft>
                <a:spcPts val="600"/>
              </a:spcAft>
              <a:buClr>
                <a:schemeClr val="accent2"/>
              </a:buClr>
              <a:buFont typeface="Proxima Nova"/>
              <a:buChar char="•"/>
              <a:defRPr/>
            </a:lvl2pPr>
            <a:lvl3pPr marL="900000" indent="-195912" algn="l" rtl="0">
              <a:spcBef>
                <a:spcPts val="280"/>
              </a:spcBef>
              <a:spcAft>
                <a:spcPts val="600"/>
              </a:spcAft>
              <a:buClr>
                <a:schemeClr val="accent2"/>
              </a:buClr>
              <a:buFont typeface="Proxima Nova"/>
              <a:buChar char="•"/>
              <a:defRPr/>
            </a:lvl3pPr>
            <a:lvl4pPr marL="1242000" indent="-1685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Proxima Nova"/>
              <a:buChar char="•"/>
              <a:defRPr/>
            </a:lvl4pPr>
            <a:lvl5pPr marL="1602000" indent="-172996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Proxima Nova"/>
              <a:buChar char="•"/>
              <a:defRPr/>
            </a:lvl5pPr>
            <a:lvl6pPr marL="1899999" indent="-1661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6pPr>
            <a:lvl7pPr marL="2200000" indent="-1613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7pPr>
            <a:lvl8pPr marL="2500000" indent="-1692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8pPr>
            <a:lvl9pPr marL="2800000" indent="-164495" algn="l" rtl="0">
              <a:spcBef>
                <a:spcPts val="240"/>
              </a:spcBef>
              <a:spcAft>
                <a:spcPts val="600"/>
              </a:spcAft>
              <a:buClr>
                <a:schemeClr val="accent2"/>
              </a:buClr>
              <a:buFont typeface="Noto Symbol"/>
              <a:buChar char="◼"/>
              <a:defRPr/>
            </a:lvl9pPr>
          </a:lstStyle>
          <a:p>
            <a:endParaRPr dirty="0"/>
          </a:p>
        </p:txBody>
      </p:sp>
      <p:sp>
        <p:nvSpPr>
          <p:cNvPr id="6" name="Shape 23"/>
          <p:cNvSpPr txBox="1">
            <a:spLocks noGrp="1"/>
          </p:cNvSpPr>
          <p:nvPr>
            <p:ph type="dt" idx="10"/>
          </p:nvPr>
        </p:nvSpPr>
        <p:spPr bwMode="auto">
          <a:xfrm>
            <a:off x="609600" y="6356350"/>
            <a:ext cx="28448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hape 24"/>
          <p:cNvSpPr txBox="1">
            <a:spLocks noGrp="1"/>
          </p:cNvSpPr>
          <p:nvPr>
            <p:ph type="ftr" idx="11"/>
          </p:nvPr>
        </p:nvSpPr>
        <p:spPr bwMode="auto">
          <a:xfrm>
            <a:off x="4165600" y="6356350"/>
            <a:ext cx="3860800" cy="365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cs typeface="Arial" charset="0"/>
                <a:sym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435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17" y="0"/>
            <a:ext cx="8721558" cy="80962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98250" y="6448262"/>
            <a:ext cx="428626" cy="409738"/>
          </a:xfrm>
          <a:prstGeom prst="rect">
            <a:avLst/>
          </a:prstGeom>
        </p:spPr>
        <p:txBody>
          <a:bodyPr/>
          <a:lstStyle>
            <a:lvl1pPr algn="ctr">
              <a:defRPr sz="9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</a:lstStyle>
          <a:p>
            <a:fld id="{B1EBB644-D63F-4CC4-A6DD-20114F1A540F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01750" y="1569575"/>
            <a:ext cx="9128125" cy="4204800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9689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rezentation_ok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pic>
        <p:nvPicPr>
          <p:cNvPr id="9" name="Изображение 8" descr="prezentation_ok-07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326" y="4996463"/>
            <a:ext cx="2285848" cy="865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2859" y="1929972"/>
            <a:ext cx="7619761" cy="17485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000" b="0" i="0" cap="all">
                <a:solidFill>
                  <a:schemeClr val="bg1"/>
                </a:solidFill>
                <a:latin typeface="Proxima Nova Light"/>
                <a:cs typeface="Proxima Nova Ligh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8954" y="4350917"/>
            <a:ext cx="3435183" cy="198320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 b="0" i="0" cap="all">
                <a:solidFill>
                  <a:srgbClr val="023C7F"/>
                </a:solidFill>
                <a:latin typeface="Proxima Nova Light"/>
                <a:cs typeface="Proxima Nova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3419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568" y="1"/>
            <a:ext cx="8991432" cy="857250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9999" y="1751753"/>
            <a:ext cx="4889501" cy="363304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97625" y="1751753"/>
            <a:ext cx="4937125" cy="363304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29999" y="6448982"/>
            <a:ext cx="396875" cy="409018"/>
          </a:xfrm>
          <a:prstGeom prst="rect">
            <a:avLst/>
          </a:prstGeom>
        </p:spPr>
        <p:txBody>
          <a:bodyPr/>
          <a:lstStyle/>
          <a:p>
            <a:fld id="{B1EBB644-D63F-4CC4-A6DD-20114F1A5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2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11443" y="0"/>
            <a:ext cx="8848557" cy="825500"/>
          </a:xfrm>
          <a:prstGeom prst="rect">
            <a:avLst/>
          </a:prstGeom>
        </p:spPr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249" y="1762125"/>
            <a:ext cx="2809876" cy="35718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rgbClr val="023C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1834" y="1809750"/>
            <a:ext cx="6434666" cy="3540125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29999" y="6448982"/>
            <a:ext cx="396875" cy="409018"/>
          </a:xfrm>
          <a:prstGeom prst="rect">
            <a:avLst/>
          </a:prstGeom>
        </p:spPr>
        <p:txBody>
          <a:bodyPr/>
          <a:lstStyle/>
          <a:p>
            <a:fld id="{B1EBB644-D63F-4CC4-A6DD-20114F1A5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274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29999" y="6448982"/>
            <a:ext cx="396875" cy="409018"/>
          </a:xfrm>
          <a:prstGeom prst="rect">
            <a:avLst/>
          </a:prstGeom>
        </p:spPr>
        <p:txBody>
          <a:bodyPr/>
          <a:lstStyle/>
          <a:p>
            <a:fld id="{B1EBB644-D63F-4CC4-A6DD-20114F1A5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53769" y="15875"/>
            <a:ext cx="8647481" cy="809625"/>
          </a:xfrm>
          <a:prstGeom prst="rect">
            <a:avLst/>
          </a:prstGeom>
        </p:spPr>
        <p:txBody>
          <a:bodyPr anchor="ctr"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020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18" y="0"/>
            <a:ext cx="9070807" cy="8151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29999" y="6448982"/>
            <a:ext cx="396875" cy="409018"/>
          </a:xfrm>
          <a:prstGeom prst="rect">
            <a:avLst/>
          </a:prstGeom>
        </p:spPr>
        <p:txBody>
          <a:bodyPr/>
          <a:lstStyle/>
          <a:p>
            <a:fld id="{B1EBB644-D63F-4CC4-A6DD-20114F1A5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38625" y="1746249"/>
            <a:ext cx="6191250" cy="357187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38625" y="5476875"/>
            <a:ext cx="6207125" cy="793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9" name="Изображение 8" descr="prezentation_ok-1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50" y="1729098"/>
            <a:ext cx="3389150" cy="3590305"/>
          </a:xfrm>
          <a:prstGeom prst="rect">
            <a:avLst/>
          </a:prstGeom>
        </p:spPr>
      </p:pic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365249" y="1762125"/>
            <a:ext cx="2809876" cy="35718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rgbClr val="023C7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871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4" descr="prezentation_ok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4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318" y="0"/>
            <a:ext cx="9070807" cy="81512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1800" b="0">
                <a:solidFill>
                  <a:srgbClr val="023C7F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29999" y="6448982"/>
            <a:ext cx="396875" cy="409018"/>
          </a:xfrm>
          <a:prstGeom prst="rect">
            <a:avLst/>
          </a:prstGeom>
        </p:spPr>
        <p:txBody>
          <a:bodyPr/>
          <a:lstStyle/>
          <a:p>
            <a:fld id="{B1EBB644-D63F-4CC4-A6DD-20114F1A54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1365249" y="1762125"/>
            <a:ext cx="2809876" cy="357187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22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320799" y="6400798"/>
            <a:ext cx="9160934" cy="3217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FontTx/>
              <a:buNone/>
              <a:defRPr sz="1200">
                <a:solidFill>
                  <a:srgbClr val="0091D0"/>
                </a:solidFill>
              </a:defRPr>
            </a:lvl1pPr>
            <a:lvl2pPr marL="324000" indent="0">
              <a:buFontTx/>
              <a:buNone/>
              <a:defRPr/>
            </a:lvl2pPr>
            <a:lvl3pPr marL="630000" indent="0">
              <a:buFontTx/>
              <a:buNone/>
              <a:defRPr/>
            </a:lvl3pPr>
            <a:lvl4pPr marL="1008000" indent="0">
              <a:buFontTx/>
              <a:buNone/>
              <a:defRPr/>
            </a:lvl4pPr>
            <a:lvl5pPr marL="1368000" indent="0">
              <a:buFontTx/>
              <a:buNone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931834" y="1809750"/>
            <a:ext cx="6434666" cy="35401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955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Изображение 10" descr="prezentation_ok-0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" y="-22364"/>
            <a:ext cx="1218590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936750" y="257175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682750" y="2698750"/>
            <a:ext cx="63935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0" i="0" dirty="0" smtClean="0">
                <a:solidFill>
                  <a:schemeClr val="bg1"/>
                </a:solidFill>
                <a:latin typeface="Proxima Nova Light"/>
                <a:cs typeface="Proxima Nova Light"/>
              </a:rPr>
              <a:t>СПАСИБО ЗА ВНИМАНИЕ!</a:t>
            </a:r>
            <a:endParaRPr lang="ru-RU" sz="4000" b="0" i="0" dirty="0">
              <a:solidFill>
                <a:schemeClr val="bg1"/>
              </a:solidFill>
              <a:latin typeface="Proxima Nova Light"/>
              <a:cs typeface="Proxima Nova Ligh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82750" y="4399491"/>
            <a:ext cx="27622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b="0" i="0" dirty="0" err="1" smtClean="0">
                <a:solidFill>
                  <a:srgbClr val="023C7F"/>
                </a:solidFill>
                <a:latin typeface="Proxima Nova Light"/>
                <a:cs typeface="Proxima Nova Light"/>
              </a:rPr>
              <a:t>Тел</a:t>
            </a:r>
            <a:r>
              <a:rPr lang="pl-PL" sz="1600" b="0" i="0" dirty="0" smtClean="0">
                <a:solidFill>
                  <a:srgbClr val="023C7F"/>
                </a:solidFill>
                <a:latin typeface="Proxima Nova Light"/>
                <a:cs typeface="Proxima Nova Light"/>
              </a:rPr>
              <a:t>./</a:t>
            </a:r>
            <a:r>
              <a:rPr lang="pl-PL" sz="1600" b="0" i="0" dirty="0" err="1" smtClean="0">
                <a:solidFill>
                  <a:srgbClr val="023C7F"/>
                </a:solidFill>
                <a:latin typeface="Proxima Nova Light"/>
                <a:cs typeface="Proxima Nova Light"/>
              </a:rPr>
              <a:t>факс</a:t>
            </a:r>
            <a:r>
              <a:rPr lang="pl-PL" sz="1600" b="0" i="0" dirty="0" smtClean="0">
                <a:solidFill>
                  <a:srgbClr val="023C7F"/>
                </a:solidFill>
                <a:latin typeface="Proxima Nova Light"/>
                <a:cs typeface="Proxima Nova Light"/>
              </a:rPr>
              <a:t>:  +7 (495) 5877190</a:t>
            </a:r>
          </a:p>
          <a:p>
            <a:r>
              <a:rPr lang="pl-PL" sz="1600" b="0" i="0" dirty="0" err="1" smtClean="0">
                <a:solidFill>
                  <a:srgbClr val="023C7F"/>
                </a:solidFill>
                <a:latin typeface="Proxima Nova Light"/>
                <a:cs typeface="Proxima Nova Light"/>
              </a:rPr>
              <a:t>info@sociocenter.info</a:t>
            </a:r>
            <a:endParaRPr lang="pl-PL" sz="1600" b="0" i="0" dirty="0" smtClean="0">
              <a:solidFill>
                <a:srgbClr val="023C7F"/>
              </a:solidFill>
              <a:latin typeface="Proxima Nova Light"/>
              <a:cs typeface="Proxima Nova Light"/>
            </a:endParaRPr>
          </a:p>
          <a:p>
            <a:r>
              <a:rPr lang="pl-PL" sz="1600" b="0" i="0" dirty="0" smtClean="0">
                <a:solidFill>
                  <a:srgbClr val="023C7F"/>
                </a:solidFill>
                <a:latin typeface="Proxima Nova Light"/>
                <a:cs typeface="Proxima Nova Light"/>
              </a:rPr>
              <a:t>www.5top100.ru</a:t>
            </a:r>
            <a:endParaRPr lang="ru-RU" sz="1600" b="0" i="0" dirty="0">
              <a:solidFill>
                <a:srgbClr val="023C7F"/>
              </a:solidFill>
              <a:latin typeface="Proxima Nova Light"/>
              <a:cs typeface="Proxima Nova Light"/>
            </a:endParaRPr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866" y="4806696"/>
            <a:ext cx="2334768" cy="172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51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Изображение 6" descr="prezentation_ok-08.jpg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5904" cy="6858000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4"/>
          </p:nvPr>
        </p:nvSpPr>
        <p:spPr>
          <a:xfrm>
            <a:off x="11429999" y="6417733"/>
            <a:ext cx="389468" cy="4402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900" b="0" i="0">
                <a:solidFill>
                  <a:srgbClr val="FFFFFF"/>
                </a:solidFill>
                <a:latin typeface="Proxima Nova Light"/>
                <a:cs typeface="Proxima Nova Light"/>
              </a:defRPr>
            </a:lvl1pPr>
          </a:lstStyle>
          <a:p>
            <a:fld id="{0E56C429-F8C8-D547-84FB-69F880F543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08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5" r:id="rId7"/>
    <p:sldLayoutId id="2147483737" r:id="rId8"/>
    <p:sldLayoutId id="2147483736" r:id="rId9"/>
    <p:sldLayoutId id="214748373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0" i="0" kern="1200" cap="all">
          <a:solidFill>
            <a:schemeClr val="bg1"/>
          </a:solidFill>
          <a:latin typeface="Proxima Nova Light"/>
          <a:ea typeface="+mj-ea"/>
          <a:cs typeface="Proxima Nova Light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Tx/>
        <a:buBlip>
          <a:blip r:embed="rId13"/>
        </a:buBlip>
        <a:defRPr sz="1800" b="0" i="0" kern="1200">
          <a:solidFill>
            <a:schemeClr val="tx2"/>
          </a:solidFill>
          <a:latin typeface="Proxima Nova Light"/>
          <a:ea typeface="+mn-ea"/>
          <a:cs typeface="Proxima Nova Light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Tx/>
        <a:buBlip>
          <a:blip r:embed="rId13"/>
        </a:buBlip>
        <a:defRPr sz="1600" b="0" i="0" kern="1200">
          <a:solidFill>
            <a:schemeClr val="tx2"/>
          </a:solidFill>
          <a:latin typeface="Proxima Nova Light"/>
          <a:ea typeface="+mn-ea"/>
          <a:cs typeface="Proxima Nova Light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Tx/>
        <a:buBlip>
          <a:blip r:embed="rId13"/>
        </a:buBlip>
        <a:defRPr sz="1400" b="0" i="0" kern="1200">
          <a:solidFill>
            <a:schemeClr val="tx2"/>
          </a:solidFill>
          <a:latin typeface="Proxima Nova Light"/>
          <a:ea typeface="+mn-ea"/>
          <a:cs typeface="Proxima Nova Light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Tx/>
        <a:buBlip>
          <a:blip r:embed="rId13"/>
        </a:buBlip>
        <a:defRPr sz="1200" b="0" i="0" kern="1200">
          <a:solidFill>
            <a:schemeClr val="tx2"/>
          </a:solidFill>
          <a:latin typeface="Proxima Nova Light"/>
          <a:ea typeface="+mn-ea"/>
          <a:cs typeface="Proxima Nova Light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Tx/>
        <a:buBlip>
          <a:blip r:embed="rId13"/>
        </a:buBlip>
        <a:defRPr sz="1200" b="0" i="0" kern="1200">
          <a:solidFill>
            <a:schemeClr val="tx2"/>
          </a:solidFill>
          <a:latin typeface="Proxima Nova Light"/>
          <a:ea typeface="+mn-ea"/>
          <a:cs typeface="Proxima Nova Light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8572" y="266701"/>
            <a:ext cx="8450594" cy="2990304"/>
          </a:xfrm>
        </p:spPr>
        <p:txBody>
          <a:bodyPr>
            <a:normAutofit/>
          </a:bodyPr>
          <a:lstStyle/>
          <a:p>
            <a:r>
              <a:rPr lang="ru-RU" dirty="0"/>
              <a:t>ИНДЕКС ХИРША КАК ИЗМЕРИТЕЛЬ ЦИТИРУЕМОСТИ МНОЖЕСТВА ПУБЛИКАЦИЙ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Shape 77"/>
          <p:cNvSpPr txBox="1">
            <a:spLocks/>
          </p:cNvSpPr>
          <p:nvPr/>
        </p:nvSpPr>
        <p:spPr bwMode="auto">
          <a:xfrm>
            <a:off x="634798" y="6184141"/>
            <a:ext cx="2117725" cy="35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45700" bIns="45700" numCol="1" compatLnSpc="1">
            <a:prstTxWarp prst="textNoShape">
              <a:avLst/>
            </a:prstTxWarp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Blip>
                <a:blip r:embed="rId3"/>
              </a:buBlip>
              <a:defRPr sz="1800" b="0" i="0" kern="1200">
                <a:solidFill>
                  <a:schemeClr val="tx2"/>
                </a:solidFill>
                <a:latin typeface="Proxima Nova Light"/>
                <a:ea typeface="+mn-ea"/>
                <a:cs typeface="Proxima Nova Light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Blip>
                <a:blip r:embed="rId3"/>
              </a:buBlip>
              <a:defRPr sz="1600" b="0" i="0" kern="1200">
                <a:solidFill>
                  <a:schemeClr val="tx2"/>
                </a:solidFill>
                <a:latin typeface="Proxima Nova Light"/>
                <a:ea typeface="+mn-ea"/>
                <a:cs typeface="Proxima Nova Light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Blip>
                <a:blip r:embed="rId3"/>
              </a:buBlip>
              <a:defRPr sz="1400" b="0" i="0" kern="1200">
                <a:solidFill>
                  <a:schemeClr val="tx2"/>
                </a:solidFill>
                <a:latin typeface="Proxima Nova Light"/>
                <a:ea typeface="+mn-ea"/>
                <a:cs typeface="Proxima Nova Light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Blip>
                <a:blip r:embed="rId3"/>
              </a:buBlip>
              <a:defRPr sz="1200" b="0" i="0" kern="1200">
                <a:solidFill>
                  <a:schemeClr val="tx2"/>
                </a:solidFill>
                <a:latin typeface="Proxima Nova Light"/>
                <a:ea typeface="+mn-ea"/>
                <a:cs typeface="Proxima Nova Light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Tx/>
              <a:buBlip>
                <a:blip r:embed="rId3"/>
              </a:buBlip>
              <a:defRPr sz="1200" b="0" i="0" kern="1200">
                <a:solidFill>
                  <a:schemeClr val="tx2"/>
                </a:solidFill>
                <a:latin typeface="Proxima Nova Light"/>
                <a:ea typeface="+mn-ea"/>
                <a:cs typeface="Proxima Nova Light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SzPct val="25000"/>
              <a:buFont typeface="Proxima Nova" charset="0"/>
              <a:buNone/>
            </a:pPr>
            <a:r>
              <a:rPr lang="ru-RU" altLang="ru-RU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Proxima Nova" charset="0"/>
              </a:rPr>
              <a:t>Дата:</a:t>
            </a:r>
            <a:r>
              <a:rPr lang="en-US" altLang="ru-RU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Proxima Nova" charset="0"/>
              </a:rPr>
              <a:t>2</a:t>
            </a:r>
            <a:r>
              <a:rPr lang="ru-RU" altLang="ru-RU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Proxima Nova" charset="0"/>
              </a:rPr>
              <a:t>6.04.2018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681203" y="6184141"/>
            <a:ext cx="3456262" cy="35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06000" indent="-306000" defTabSz="457200" fontAlgn="auto">
              <a:spcBef>
                <a:spcPct val="0"/>
              </a:spcBef>
              <a:spcAft>
                <a:spcPts val="600"/>
              </a:spcAft>
              <a:buClr>
                <a:schemeClr val="accent2"/>
              </a:buClr>
              <a:buSzPct val="25000"/>
              <a:defRPr/>
            </a:pPr>
            <a:r>
              <a:rPr lang="ru-RU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Arial"/>
              </a:rPr>
              <a:t>Докладчик</a:t>
            </a:r>
            <a:r>
              <a:rPr lang="en-US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Arial"/>
              </a:rPr>
              <a:t>:</a:t>
            </a:r>
            <a:r>
              <a:rPr lang="ru-RU" dirty="0" smtClean="0">
                <a:solidFill>
                  <a:srgbClr val="023C7F"/>
                </a:solidFill>
                <a:latin typeface="Proxima Nova" charset="0"/>
                <a:cs typeface="Arial" panose="020B0604020202020204" pitchFamily="34" charset="0"/>
                <a:sym typeface="Arial"/>
              </a:rPr>
              <a:t> Д.В. Золотарёв</a:t>
            </a:r>
            <a:endParaRPr lang="ru-RU" dirty="0">
              <a:solidFill>
                <a:srgbClr val="023C7F"/>
              </a:solidFill>
              <a:latin typeface="Proxima Nova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299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Индекс </a:t>
            </a:r>
            <a:r>
              <a:rPr lang="ru-RU" sz="2800" dirty="0" err="1" smtClean="0"/>
              <a:t>Хирша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1057274" y="1695450"/>
            <a:ext cx="1011555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«Учёный </a:t>
            </a:r>
            <a:r>
              <a:rPr lang="ru-RU" sz="4000" dirty="0"/>
              <a:t>имеет индекс </a:t>
            </a:r>
            <a:r>
              <a:rPr lang="en-US" sz="4000" dirty="0"/>
              <a:t>h</a:t>
            </a:r>
            <a:r>
              <a:rPr lang="ru-RU" sz="4000" dirty="0"/>
              <a:t>, если </a:t>
            </a:r>
            <a:r>
              <a:rPr lang="en-US" sz="4000" dirty="0"/>
              <a:t>h</a:t>
            </a:r>
            <a:r>
              <a:rPr lang="ru-RU" sz="4000" dirty="0"/>
              <a:t> его или ее </a:t>
            </a:r>
            <a:r>
              <a:rPr lang="en-US" sz="4000" dirty="0"/>
              <a:t>Np</a:t>
            </a:r>
            <a:r>
              <a:rPr lang="ru-RU" sz="4000" dirty="0"/>
              <a:t> публикаций имеет как минимум </a:t>
            </a:r>
            <a:r>
              <a:rPr lang="en-US" sz="4000" dirty="0"/>
              <a:t>h</a:t>
            </a:r>
            <a:r>
              <a:rPr lang="ru-RU" sz="4000" dirty="0"/>
              <a:t> цитат каждая, а остальные (</a:t>
            </a:r>
            <a:r>
              <a:rPr lang="en-US" sz="4000" dirty="0"/>
              <a:t>Np </a:t>
            </a:r>
            <a:r>
              <a:rPr lang="ru-RU" sz="4000" dirty="0"/>
              <a:t>– </a:t>
            </a:r>
            <a:r>
              <a:rPr lang="en-US" sz="4000" dirty="0"/>
              <a:t>h</a:t>
            </a:r>
            <a:r>
              <a:rPr lang="ru-RU" sz="4000" dirty="0"/>
              <a:t>) публикаций имеют ≤</a:t>
            </a:r>
            <a:r>
              <a:rPr lang="en-US" sz="4000" dirty="0"/>
              <a:t>h</a:t>
            </a:r>
            <a:r>
              <a:rPr lang="ru-RU" sz="4000" dirty="0"/>
              <a:t> цитат каждая</a:t>
            </a:r>
            <a:r>
              <a:rPr lang="ru-RU" sz="4000" dirty="0" smtClean="0"/>
              <a:t>»</a:t>
            </a:r>
          </a:p>
          <a:p>
            <a:pPr algn="ctr"/>
            <a:endParaRPr lang="ru-RU" dirty="0" smtClean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/>
              <a:t>(</a:t>
            </a:r>
            <a:r>
              <a:rPr lang="en-US" dirty="0"/>
              <a:t>J. E. Hirsch. An index to quantify an individual’s scientific research </a:t>
            </a:r>
            <a:r>
              <a:rPr lang="en-US" dirty="0" smtClean="0"/>
              <a:t>output.</a:t>
            </a:r>
            <a:endParaRPr lang="ru-RU" dirty="0" smtClean="0"/>
          </a:p>
          <a:p>
            <a:pPr algn="r"/>
            <a:r>
              <a:rPr lang="en-US" dirty="0" smtClean="0"/>
              <a:t>PNAS</a:t>
            </a:r>
            <a:r>
              <a:rPr lang="ru-RU" dirty="0"/>
              <a:t>. </a:t>
            </a:r>
            <a:r>
              <a:rPr lang="en-US" dirty="0"/>
              <a:t>November 15, 2005. 102 (46)</a:t>
            </a:r>
            <a:r>
              <a:rPr lang="ru-RU" dirty="0"/>
              <a:t>.</a:t>
            </a:r>
            <a:r>
              <a:rPr lang="en-US" dirty="0"/>
              <a:t> </a:t>
            </a:r>
            <a:r>
              <a:rPr lang="en-US" dirty="0" smtClean="0"/>
              <a:t>16569-16572</a:t>
            </a:r>
            <a:r>
              <a:rPr lang="ru-RU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0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применение индекса </a:t>
            </a:r>
            <a:r>
              <a:rPr lang="ru-RU" sz="2800" dirty="0" err="1" smtClean="0"/>
              <a:t>Хирша</a:t>
            </a:r>
            <a:r>
              <a:rPr lang="ru-RU" sz="2800" dirty="0" smtClean="0"/>
              <a:t>: некоторые примеры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3</a:t>
            </a:fld>
            <a:endParaRPr lang="ru-RU" dirty="0"/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t="7156" r="44422" b="62569"/>
          <a:stretch/>
        </p:blipFill>
        <p:spPr bwMode="auto">
          <a:xfrm>
            <a:off x="395286" y="923924"/>
            <a:ext cx="5710239" cy="21621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5" name="Группа 4"/>
          <p:cNvGrpSpPr/>
          <p:nvPr/>
        </p:nvGrpSpPr>
        <p:grpSpPr>
          <a:xfrm>
            <a:off x="395286" y="3710523"/>
            <a:ext cx="5710239" cy="1466850"/>
            <a:chOff x="395285" y="3429000"/>
            <a:chExt cx="6348413" cy="1466850"/>
          </a:xfrm>
        </p:grpSpPr>
        <p:pic>
          <p:nvPicPr>
            <p:cNvPr id="9" name="Рисунок 8"/>
            <p:cNvPicPr/>
            <p:nvPr/>
          </p:nvPicPr>
          <p:blipFill rotWithShape="1">
            <a:blip r:embed="rId4"/>
            <a:srcRect l="1" t="6605" r="763" b="52110"/>
            <a:stretch/>
          </p:blipFill>
          <p:spPr bwMode="auto">
            <a:xfrm>
              <a:off x="395285" y="3429000"/>
              <a:ext cx="6348413" cy="14668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" name="Овал 3"/>
            <p:cNvSpPr/>
            <p:nvPr/>
          </p:nvSpPr>
          <p:spPr>
            <a:xfrm>
              <a:off x="5448300" y="4162425"/>
              <a:ext cx="723900" cy="27622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Рисунок 9"/>
          <p:cNvPicPr/>
          <p:nvPr/>
        </p:nvPicPr>
        <p:blipFill rotWithShape="1">
          <a:blip r:embed="rId5"/>
          <a:srcRect l="15578" t="5780" r="16805" b="56789"/>
          <a:stretch/>
        </p:blipFill>
        <p:spPr bwMode="auto">
          <a:xfrm>
            <a:off x="6391273" y="1418151"/>
            <a:ext cx="5435601" cy="20764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6391274" y="3951802"/>
            <a:ext cx="5435601" cy="2162176"/>
            <a:chOff x="6391275" y="3257549"/>
            <a:chExt cx="5435601" cy="2162176"/>
          </a:xfrm>
        </p:grpSpPr>
        <p:pic>
          <p:nvPicPr>
            <p:cNvPr id="11" name="Рисунок 10"/>
            <p:cNvPicPr/>
            <p:nvPr/>
          </p:nvPicPr>
          <p:blipFill rotWithShape="1">
            <a:blip r:embed="rId6"/>
            <a:srcRect l="15489" t="6055" r="16744" b="45505"/>
            <a:stretch/>
          </p:blipFill>
          <p:spPr bwMode="auto">
            <a:xfrm>
              <a:off x="6391275" y="3257549"/>
              <a:ext cx="5435601" cy="216217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4" name="Овал 13"/>
            <p:cNvSpPr/>
            <p:nvPr/>
          </p:nvSpPr>
          <p:spPr>
            <a:xfrm>
              <a:off x="7740697" y="4686300"/>
              <a:ext cx="651130" cy="276225"/>
            </a:xfrm>
            <a:prstGeom prst="ellipse">
              <a:avLst/>
            </a:pr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 descr="QS World University Rankings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5686424"/>
            <a:ext cx="1962150" cy="60007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73397" y="5801796"/>
            <a:ext cx="220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: </a:t>
            </a:r>
            <a:r>
              <a:rPr lang="en-US" dirty="0" smtClean="0"/>
              <a:t>h1+2h2</a:t>
            </a: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86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Индекс </a:t>
            </a:r>
            <a:r>
              <a:rPr lang="ru-RU" sz="2800" dirty="0" err="1" smtClean="0"/>
              <a:t>хирша</a:t>
            </a:r>
            <a:r>
              <a:rPr lang="ru-RU" sz="2800" dirty="0" smtClean="0"/>
              <a:t> организации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42922" y="1119902"/>
            <a:ext cx="10855325" cy="20313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Pro</a:t>
            </a:r>
            <a:r>
              <a:rPr lang="en-US" dirty="0"/>
              <a:t>s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организация, выдающая научный продукт, объединяет коллектив или коллективы ученых на основе общности структуры, управления, финансирования и т.д.;</a:t>
            </a:r>
            <a:endParaRPr lang="en-US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как и ученых, организации можно сравнить между собой на основе индекса </a:t>
            </a:r>
            <a:r>
              <a:rPr lang="ru-RU" dirty="0" err="1" smtClean="0"/>
              <a:t>Хирша</a:t>
            </a:r>
            <a:r>
              <a:rPr lang="ru-RU" dirty="0" smtClean="0"/>
              <a:t> (учитывая все известные минусы этого подхода).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2921" y="3361845"/>
            <a:ext cx="10855325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Contra: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организация может вести исследования по разным предметным областям, а индекс </a:t>
            </a:r>
            <a:r>
              <a:rPr lang="ru-RU" dirty="0" err="1" smtClean="0"/>
              <a:t>Хирша</a:t>
            </a:r>
            <a:r>
              <a:rPr lang="ru-RU" dirty="0" smtClean="0"/>
              <a:t> не учитывает разницу в ожидаемой цитируемости по предметным областям. Поэтому некорректно сравнивать на основе индекса </a:t>
            </a:r>
            <a:r>
              <a:rPr lang="ru-RU" dirty="0" err="1" smtClean="0"/>
              <a:t>Хирша</a:t>
            </a:r>
            <a:r>
              <a:rPr lang="ru-RU" dirty="0" smtClean="0"/>
              <a:t> </a:t>
            </a:r>
            <a:r>
              <a:rPr lang="ru-RU" dirty="0" err="1" smtClean="0"/>
              <a:t>монопредметные</a:t>
            </a:r>
            <a:r>
              <a:rPr lang="ru-RU" dirty="0" smtClean="0"/>
              <a:t> организации с </a:t>
            </a:r>
            <a:r>
              <a:rPr lang="ru-RU" dirty="0" err="1" smtClean="0"/>
              <a:t>полипредметными</a:t>
            </a:r>
            <a:r>
              <a:rPr lang="ru-RU" dirty="0"/>
              <a:t>.</a:t>
            </a:r>
            <a:endParaRPr lang="ru-RU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542922" y="5076743"/>
            <a:ext cx="10855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отличие от индекса </a:t>
            </a:r>
            <a:r>
              <a:rPr lang="ru-RU" dirty="0" err="1" smtClean="0"/>
              <a:t>Хирша</a:t>
            </a:r>
            <a:r>
              <a:rPr lang="ru-RU" dirty="0" smtClean="0"/>
              <a:t> автора, период публикационной активности организации гораздо больше. При устойчивом функционировании организации такой период трудно обозрим. Поэтому характер динамики индекса </a:t>
            </a:r>
            <a:r>
              <a:rPr lang="ru-RU" dirty="0" err="1" smtClean="0"/>
              <a:t>Хирша</a:t>
            </a:r>
            <a:r>
              <a:rPr lang="ru-RU" dirty="0" smtClean="0"/>
              <a:t> организации будет отличаться от характера динамики этого показателя у ученого.  </a:t>
            </a:r>
          </a:p>
        </p:txBody>
      </p:sp>
    </p:spTree>
    <p:extLst>
      <p:ext uri="{BB962C8B-B14F-4D97-AF65-F5344CB8AC3E}">
        <p14:creationId xmlns:p14="http://schemas.microsoft.com/office/powerpoint/2010/main" val="197363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04667"/>
              </p:ext>
            </p:extLst>
          </p:nvPr>
        </p:nvGraphicFramePr>
        <p:xfrm>
          <a:off x="0" y="952500"/>
          <a:ext cx="121920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Публикация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цитирований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Группа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</a:t>
                      </a:r>
                      <a:r>
                        <a:rPr lang="ru-RU" baseline="0" dirty="0" smtClean="0"/>
                        <a:t>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Ядро </a:t>
                      </a:r>
                      <a:r>
                        <a:rPr lang="ru-RU" dirty="0" err="1" smtClean="0"/>
                        <a:t>Хирша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5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7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Публикации, процитированные вне ядра </a:t>
                      </a:r>
                      <a:r>
                        <a:rPr lang="ru-RU" dirty="0" err="1" smtClean="0"/>
                        <a:t>Хирша</a:t>
                      </a:r>
                      <a:endParaRPr lang="en-US" dirty="0"/>
                    </a:p>
                  </a:txBody>
                  <a:tcPr anchor="ctr">
                    <a:lnT w="12700" cap="flat" cmpd="sng" algn="ctr"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8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9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10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11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12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 процитированные публикации</a:t>
                      </a:r>
                      <a:endParaRPr lang="en-US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13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Публикация 14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Группировка публикаций на основе индекса </a:t>
            </a:r>
            <a:r>
              <a:rPr lang="ru-RU" sz="2800" dirty="0" err="1" smtClean="0"/>
              <a:t>Хирша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89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Динамика доли публикаций некоторых вузов в группах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7784192"/>
              </p:ext>
            </p:extLst>
          </p:nvPr>
        </p:nvGraphicFramePr>
        <p:xfrm>
          <a:off x="1744746" y="809625"/>
          <a:ext cx="7886700" cy="3076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1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819599"/>
              </p:ext>
            </p:extLst>
          </p:nvPr>
        </p:nvGraphicFramePr>
        <p:xfrm>
          <a:off x="723900" y="38862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Диаграмма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4120892"/>
              </p:ext>
            </p:extLst>
          </p:nvPr>
        </p:nvGraphicFramePr>
        <p:xfrm>
          <a:off x="6477000" y="3876675"/>
          <a:ext cx="4572000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4838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/>
              <a:t>Зависимость доли публикаций в ядре </a:t>
            </a:r>
            <a:r>
              <a:rPr lang="ru-RU" sz="2000" dirty="0" err="1"/>
              <a:t>Хирша</a:t>
            </a:r>
            <a:r>
              <a:rPr lang="ru-RU" sz="2000" dirty="0"/>
              <a:t> от общего количества публикаций университета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7</a:t>
            </a:fld>
            <a:endParaRPr lang="ru-RU" dirty="0"/>
          </a:p>
        </p:txBody>
      </p:sp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028499"/>
              </p:ext>
            </p:extLst>
          </p:nvPr>
        </p:nvGraphicFramePr>
        <p:xfrm>
          <a:off x="866775" y="923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216857"/>
              </p:ext>
            </p:extLst>
          </p:nvPr>
        </p:nvGraphicFramePr>
        <p:xfrm>
          <a:off x="6790391" y="923925"/>
          <a:ext cx="4607859" cy="282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Диаграмма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6185961"/>
              </p:ext>
            </p:extLst>
          </p:nvPr>
        </p:nvGraphicFramePr>
        <p:xfrm>
          <a:off x="866775" y="3971925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Диаграмма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17002"/>
              </p:ext>
            </p:extLst>
          </p:nvPr>
        </p:nvGraphicFramePr>
        <p:xfrm>
          <a:off x="6790390" y="3896285"/>
          <a:ext cx="4607859" cy="281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2550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  <a:alpha val="3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smtClean="0"/>
              <a:t>Возможные направления исследований</a:t>
            </a:r>
            <a:endParaRPr lang="ru-RU" sz="28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BB644-D63F-4CC4-A6DD-20114F1A540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327318" y="1524000"/>
            <a:ext cx="1086468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3200" dirty="0" smtClean="0"/>
              <a:t>Иерархия индекса </a:t>
            </a:r>
            <a:r>
              <a:rPr lang="ru-RU" sz="3200" dirty="0" err="1" smtClean="0"/>
              <a:t>Хирша</a:t>
            </a:r>
            <a:endParaRPr lang="ru-RU" sz="3200" dirty="0" smtClean="0"/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Включение публикаций в ядро </a:t>
            </a:r>
            <a:r>
              <a:rPr lang="ru-RU" sz="3200" dirty="0" err="1" smtClean="0"/>
              <a:t>Хирша</a:t>
            </a:r>
            <a:r>
              <a:rPr lang="ru-RU" sz="3200" dirty="0" smtClean="0"/>
              <a:t> и выпадение публикаций из него</a:t>
            </a:r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endParaRPr lang="ru-RU" sz="3200" dirty="0" smtClean="0"/>
          </a:p>
          <a:p>
            <a:pPr marL="285750" indent="-285750">
              <a:buFontTx/>
              <a:buChar char="-"/>
            </a:pPr>
            <a:r>
              <a:rPr lang="ru-RU" sz="3200" dirty="0" smtClean="0"/>
              <a:t>Динамика и приоритетность предметных областей в ядре </a:t>
            </a:r>
            <a:r>
              <a:rPr lang="ru-RU" sz="3200" dirty="0" err="1" smtClean="0"/>
              <a:t>Хирша</a:t>
            </a:r>
            <a:endParaRPr lang="ru-RU" sz="3200" dirty="0" smtClean="0"/>
          </a:p>
          <a:p>
            <a:pPr marL="285750" indent="-285750">
              <a:buFontTx/>
              <a:buChar char="-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6921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4029" y="4394835"/>
            <a:ext cx="433197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23C7F"/>
                </a:solidFill>
              </a:rPr>
              <a:t>Тел.: +7 (499) 271 55 72</a:t>
            </a:r>
            <a:r>
              <a:rPr lang="en-US" dirty="0" smtClean="0">
                <a:solidFill>
                  <a:srgbClr val="023C7F"/>
                </a:solidFill>
              </a:rPr>
              <a:t> #113</a:t>
            </a:r>
            <a:endParaRPr lang="ru-RU" dirty="0" smtClean="0">
              <a:solidFill>
                <a:srgbClr val="023C7F"/>
              </a:solidFill>
            </a:endParaRPr>
          </a:p>
          <a:p>
            <a:r>
              <a:rPr lang="en-US" dirty="0" smtClean="0">
                <a:solidFill>
                  <a:srgbClr val="023C7F"/>
                </a:solidFill>
              </a:rPr>
              <a:t>E-mail: zolotarev@5top100.ru</a:t>
            </a:r>
            <a:endParaRPr lang="ru-RU" dirty="0" smtClean="0">
              <a:solidFill>
                <a:srgbClr val="023C7F"/>
              </a:solidFill>
            </a:endParaRPr>
          </a:p>
          <a:p>
            <a:r>
              <a:rPr lang="en-US" dirty="0" smtClean="0">
                <a:solidFill>
                  <a:srgbClr val="023C7F"/>
                </a:solidFill>
              </a:rPr>
              <a:t>www.5top100.ru</a:t>
            </a:r>
            <a:endParaRPr lang="ru-RU" dirty="0">
              <a:solidFill>
                <a:srgbClr val="023C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2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ивиденд">
  <a:themeElements>
    <a:clrScheme name="Другая 2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FF0000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Другая 1">
      <a:majorFont>
        <a:latin typeface="Proxima Nova Lt"/>
        <a:ea typeface=""/>
        <a:cs typeface=""/>
      </a:majorFont>
      <a:minorFont>
        <a:latin typeface="Proxima Nova Lt"/>
        <a:ea typeface=""/>
        <a:cs typeface=""/>
      </a:minorFont>
    </a:fontScheme>
    <a:fmtScheme name="Дивиденд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20736</TotalTime>
  <Words>531</Words>
  <Application>Microsoft Office PowerPoint</Application>
  <PresentationFormat>Произвольный</PresentationFormat>
  <Paragraphs>97</Paragraphs>
  <Slides>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Дивиденд</vt:lpstr>
      <vt:lpstr>ИНДЕКС ХИРША КАК ИЗМЕРИТЕЛЬ ЦИТИРУЕМОСТИ МНОЖЕСТВА ПУБЛИКАЦИЙ</vt:lpstr>
      <vt:lpstr>Индекс Хирша</vt:lpstr>
      <vt:lpstr>применение индекса Хирша: некоторые примеры</vt:lpstr>
      <vt:lpstr>Индекс хирша организации</vt:lpstr>
      <vt:lpstr>Группировка публикаций на основе индекса Хирша</vt:lpstr>
      <vt:lpstr>Динамика доли публикаций некоторых вузов в группах</vt:lpstr>
      <vt:lpstr>Зависимость доли публикаций в ядре Хирша от общего количества публикаций университета</vt:lpstr>
      <vt:lpstr>Возможные направления исследований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Методики перерасчета значений показателей результативности с целью получения данных, сопоставимых с индикаторами ведущих международных рейтингов</dc:title>
  <dc:creator>User</dc:creator>
  <cp:lastModifiedBy>seva</cp:lastModifiedBy>
  <cp:revision>744</cp:revision>
  <cp:lastPrinted>2016-06-01T14:00:37Z</cp:lastPrinted>
  <dcterms:created xsi:type="dcterms:W3CDTF">2014-06-17T11:39:40Z</dcterms:created>
  <dcterms:modified xsi:type="dcterms:W3CDTF">2018-04-20T12:15:55Z</dcterms:modified>
</cp:coreProperties>
</file>