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9" r:id="rId3"/>
    <p:sldId id="303" r:id="rId4"/>
    <p:sldId id="304" r:id="rId5"/>
    <p:sldId id="290" r:id="rId6"/>
    <p:sldId id="307" r:id="rId7"/>
    <p:sldId id="306" r:id="rId8"/>
    <p:sldId id="310" r:id="rId9"/>
    <p:sldId id="309" r:id="rId10"/>
    <p:sldId id="293" r:id="rId11"/>
    <p:sldId id="311" r:id="rId12"/>
    <p:sldId id="300" r:id="rId13"/>
    <p:sldId id="312" r:id="rId14"/>
    <p:sldId id="313" r:id="rId15"/>
    <p:sldId id="314" r:id="rId16"/>
    <p:sldId id="289" r:id="rId17"/>
  </p:sldIdLst>
  <p:sldSz cx="13444538" cy="7562850"/>
  <p:notesSz cx="6888163" cy="10018713"/>
  <p:defaultTextStyle>
    <a:defPPr>
      <a:defRPr lang="ru-RU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 userDrawn="1">
          <p15:clr>
            <a:srgbClr val="A4A3A4"/>
          </p15:clr>
        </p15:guide>
        <p15:guide id="2" pos="4235" userDrawn="1">
          <p15:clr>
            <a:srgbClr val="A4A3A4"/>
          </p15:clr>
        </p15:guide>
        <p15:guide id="3" pos="227" userDrawn="1">
          <p15:clr>
            <a:srgbClr val="A4A3A4"/>
          </p15:clr>
        </p15:guide>
        <p15:guide id="4" pos="8243" userDrawn="1">
          <p15:clr>
            <a:srgbClr val="A4A3A4"/>
          </p15:clr>
        </p15:guide>
        <p15:guide id="5" pos="2219" userDrawn="1">
          <p15:clr>
            <a:srgbClr val="A4A3A4"/>
          </p15:clr>
        </p15:guide>
        <p15:guide id="6" orient="horz" pos="606" userDrawn="1">
          <p15:clr>
            <a:srgbClr val="A4A3A4"/>
          </p15:clr>
        </p15:guide>
        <p15:guide id="7" orient="horz" pos="1254" userDrawn="1">
          <p15:clr>
            <a:srgbClr val="A4A3A4"/>
          </p15:clr>
        </p15:guide>
        <p15:guide id="8" pos="627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TOP100" initials="5" lastIdx="10" clrIdx="0">
    <p:extLst>
      <p:ext uri="{19B8F6BF-5375-455C-9EA6-DF929625EA0E}">
        <p15:presenceInfo xmlns:p15="http://schemas.microsoft.com/office/powerpoint/2012/main" userId="5TOP10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2F7183"/>
    <a:srgbClr val="60B1C9"/>
    <a:srgbClr val="81BDD1"/>
    <a:srgbClr val="98C6D7"/>
    <a:srgbClr val="ACD0DD"/>
    <a:srgbClr val="BED9E4"/>
    <a:srgbClr val="CEE2EA"/>
    <a:srgbClr val="49A7C1"/>
    <a:srgbClr val="449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86760" autoAdjust="0"/>
  </p:normalViewPr>
  <p:slideViewPr>
    <p:cSldViewPr snapToGrid="0" snapToObjects="1">
      <p:cViewPr varScale="1">
        <p:scale>
          <a:sx n="52" d="100"/>
          <a:sy n="52" d="100"/>
        </p:scale>
        <p:origin x="132" y="882"/>
      </p:cViewPr>
      <p:guideLst>
        <p:guide orient="horz" pos="3318"/>
        <p:guide pos="4235"/>
        <p:guide pos="227"/>
        <p:guide pos="8243"/>
        <p:guide pos="2219"/>
        <p:guide orient="horz" pos="606"/>
        <p:guide orient="horz" pos="1254"/>
        <p:guide pos="62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54154889604389"/>
          <c:y val="0"/>
          <c:w val="0.7737036816130165"/>
          <c:h val="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chemeClr val="accent1">
                <a:shade val="36000"/>
              </a:schemeClr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435-41DF-A6DE-A9CAC08526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3406819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35-41DF-A6DE-A9CAC085266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Китай</c:v>
                </c:pt>
              </c:strCache>
            </c:strRef>
          </c:tx>
          <c:spPr>
            <a:solidFill>
              <a:schemeClr val="accent1">
                <a:shade val="4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1826445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435-41DF-A6DE-A9CAC0852668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Англия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867833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435-41DF-A6DE-A9CAC0852668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Германия</c:v>
                </c:pt>
              </c:strCache>
            </c:strRef>
          </c:tx>
          <c:spPr>
            <a:solidFill>
              <a:schemeClr val="accent1">
                <a:shade val="5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804273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435-41DF-A6DE-A9CAC0852668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Япония</c:v>
                </c:pt>
              </c:strCache>
            </c:strRef>
          </c:tx>
          <c:spPr>
            <a:solidFill>
              <a:schemeClr val="accent1">
                <a:shade val="6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600221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435-41DF-A6DE-A9CAC0852668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Франция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550350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435-41DF-A6DE-A9CAC0852668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Канада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517894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435-41DF-A6DE-A9CAC0852668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Италия</c:v>
                </c:pt>
              </c:strCache>
            </c:strRef>
          </c:tx>
          <c:spPr>
            <a:solidFill>
              <a:schemeClr val="accent1">
                <a:shade val="8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512739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435-41DF-A6DE-A9CAC0852668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Индия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484658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435-41DF-A6DE-A9CAC0852668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Австралия</c:v>
                </c:pt>
              </c:strCache>
            </c:strRef>
          </c:tx>
          <c:spPr>
            <a:solidFill>
              <a:schemeClr val="accent1">
                <a:shade val="9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450271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435-41DF-A6DE-A9CAC0852668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chemeClr val="accent1">
                <a:tint val="9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7179117161564589E-3"/>
                  <c:y val="4.76522094115735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437230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435-41DF-A6DE-A9CAC0852668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Южная Корея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52985286026078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365572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3435-41DF-A6DE-A9CAC0852668}"/>
            </c:ext>
          </c:extLst>
        </c:ser>
        <c:ser>
          <c:idx val="12"/>
          <c:order val="12"/>
          <c:tx>
            <c:strRef>
              <c:f>Лист1!$A$14</c:f>
              <c:strCache>
                <c:ptCount val="1"/>
                <c:pt idx="0">
                  <c:v>Бразилия</c:v>
                </c:pt>
              </c:strCache>
            </c:strRef>
          </c:tx>
          <c:spPr>
            <a:solidFill>
              <a:schemeClr val="accent1">
                <a:tint val="8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7179117161563877E-3"/>
                  <c:y val="-2.184034367879086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Лист1!$B$14</c:f>
              <c:numCache>
                <c:formatCode>General</c:formatCode>
                <c:ptCount val="1"/>
                <c:pt idx="0">
                  <c:v>297887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3435-41DF-A6DE-A9CAC0852668}"/>
            </c:ext>
          </c:extLst>
        </c:ser>
        <c:ser>
          <c:idx val="13"/>
          <c:order val="13"/>
          <c:tx>
            <c:strRef>
              <c:f>Лист1!$A$15</c:f>
              <c:strCache>
                <c:ptCount val="1"/>
                <c:pt idx="0">
                  <c:v>Нидерланды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592539145559228E-2"/>
                  <c:y val="-2.184034367879086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Лист1!$B$15</c:f>
              <c:numCache>
                <c:formatCode>General</c:formatCode>
                <c:ptCount val="1"/>
                <c:pt idx="0">
                  <c:v>291598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3435-41DF-A6DE-A9CAC0852668}"/>
            </c:ext>
          </c:extLst>
        </c:ser>
        <c:ser>
          <c:idx val="14"/>
          <c:order val="14"/>
          <c:tx>
            <c:strRef>
              <c:f>Лист1!$A$16</c:f>
              <c:strCache>
                <c:ptCount val="1"/>
                <c:pt idx="0">
                  <c:v>Россия</c:v>
                </c:pt>
              </c:strCache>
            </c:strRef>
          </c:tx>
          <c:spPr>
            <a:solidFill>
              <a:srgbClr val="EF762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3276127154289034E-3"/>
                  <c:y val="-6.5058398345455484E-3"/>
                </c:manualLayout>
              </c:layout>
              <c:spPr>
                <a:solidFill>
                  <a:srgbClr val="EF762D"/>
                </a:solidFill>
                <a:ln>
                  <a:solidFill>
                    <a:srgbClr val="F0782C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bg1"/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381501613385709E-2"/>
                      <c:h val="7.4813968776171191E-2"/>
                    </c:manualLayout>
                  </c15:layout>
                </c:ext>
              </c:extLst>
            </c:dLbl>
            <c:spPr>
              <a:solidFill>
                <a:srgbClr val="EF762D"/>
              </a:solidFill>
              <a:ln>
                <a:solidFill>
                  <a:srgbClr val="F0782C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Лист1!$B$16</c:f>
              <c:numCache>
                <c:formatCode>General</c:formatCode>
                <c:ptCount val="1"/>
                <c:pt idx="0">
                  <c:v>244962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3435-41DF-A6DE-A9CAC0852668}"/>
            </c:ext>
          </c:extLst>
        </c:ser>
        <c:ser>
          <c:idx val="15"/>
          <c:order val="15"/>
          <c:tx>
            <c:strRef>
              <c:f>Лист1!$A$17</c:f>
              <c:strCache>
                <c:ptCount val="1"/>
                <c:pt idx="0">
                  <c:v>Швейцария</c:v>
                </c:pt>
              </c:strCache>
            </c:strRef>
          </c:tx>
          <c:spPr>
            <a:solidFill>
              <a:schemeClr val="accent1">
                <a:tint val="6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2934333149924132E-2"/>
                  <c:y val="-7.1478314117361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Лист1!$B$17</c:f>
              <c:numCache>
                <c:formatCode>General</c:formatCode>
                <c:ptCount val="1"/>
                <c:pt idx="0">
                  <c:v>213524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435-41DF-A6DE-A9CAC0852668}"/>
            </c:ext>
          </c:extLst>
        </c:ser>
        <c:ser>
          <c:idx val="16"/>
          <c:order val="16"/>
          <c:tx>
            <c:strRef>
              <c:f>Лист1!$A$18</c:f>
              <c:strCache>
                <c:ptCount val="1"/>
                <c:pt idx="0">
                  <c:v>Турция</c:v>
                </c:pt>
              </c:strCache>
            </c:strRef>
          </c:tx>
          <c:spPr>
            <a:solidFill>
              <a:schemeClr val="accent1">
                <a:tint val="57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Лист1!$B$18</c:f>
              <c:numCache>
                <c:formatCode>General</c:formatCode>
                <c:ptCount val="1"/>
                <c:pt idx="0">
                  <c:v>209141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3435-41DF-A6DE-A9CAC0852668}"/>
            </c:ext>
          </c:extLst>
        </c:ser>
        <c:ser>
          <c:idx val="17"/>
          <c:order val="17"/>
          <c:tx>
            <c:strRef>
              <c:f>Лист1!$A$19</c:f>
              <c:strCache>
                <c:ptCount val="1"/>
                <c:pt idx="0">
                  <c:v>Тайвань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Лист1!$B$19</c:f>
              <c:numCache>
                <c:formatCode>General</c:formatCode>
                <c:ptCount val="1"/>
                <c:pt idx="0">
                  <c:v>193071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3435-41DF-A6DE-A9CAC0852668}"/>
            </c:ext>
          </c:extLst>
        </c:ser>
        <c:ser>
          <c:idx val="18"/>
          <c:order val="18"/>
          <c:tx>
            <c:strRef>
              <c:f>Лист1!$A$20</c:f>
              <c:strCache>
                <c:ptCount val="1"/>
                <c:pt idx="0">
                  <c:v>Польша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Лист1!$B$20</c:f>
              <c:numCache>
                <c:formatCode>General</c:formatCode>
                <c:ptCount val="1"/>
                <c:pt idx="0">
                  <c:v>189286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3435-41DF-A6DE-A9CAC0852668}"/>
            </c:ext>
          </c:extLst>
        </c:ser>
        <c:ser>
          <c:idx val="19"/>
          <c:order val="19"/>
          <c:tx>
            <c:strRef>
              <c:f>Лист1!$A$21</c:f>
              <c:strCache>
                <c:ptCount val="1"/>
                <c:pt idx="0">
                  <c:v>Швеция</c:v>
                </c:pt>
              </c:strCache>
            </c:strRef>
          </c:tx>
          <c:spPr>
            <a:solidFill>
              <a:schemeClr val="accent1">
                <a:tint val="37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Лист1!$B$21</c:f>
              <c:numCache>
                <c:formatCode>General</c:formatCode>
                <c:ptCount val="1"/>
                <c:pt idx="0">
                  <c:v>187033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3435-41DF-A6DE-A9CAC08526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72"/>
        <c:axId val="258981784"/>
        <c:axId val="258984136"/>
      </c:barChart>
      <c:catAx>
        <c:axId val="2589817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58984136"/>
        <c:crosses val="autoZero"/>
        <c:auto val="1"/>
        <c:lblAlgn val="ctr"/>
        <c:lblOffset val="100"/>
        <c:noMultiLvlLbl val="0"/>
      </c:catAx>
      <c:valAx>
        <c:axId val="258984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898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egendEntry>
        <c:idx val="5"/>
        <c:txPr>
          <a:bodyPr rot="0" spcFirstLastPara="1" vertOverflow="ellipsis" vert="horz" wrap="square" anchor="ctr" anchorCtr="1"/>
          <a:lstStyle/>
          <a:p>
            <a:pPr>
              <a:defRPr lang="ru-RU" sz="1600" b="1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</c:legendEntry>
      <c:layout>
        <c:manualLayout>
          <c:xMode val="edge"/>
          <c:yMode val="edge"/>
          <c:x val="1.6467166574962066E-2"/>
          <c:y val="8.3864871173592051E-2"/>
          <c:w val="0.12441032060406358"/>
          <c:h val="0.914251214404176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400" b="0" i="0" u="none" strike="noStrike" kern="1200" baseline="0">
              <a:solidFill>
                <a:schemeClr val="tx1"/>
              </a:solidFill>
              <a:latin typeface="Myriad Pro"/>
              <a:ea typeface="+mj-ea"/>
              <a:cs typeface="Myriad Pro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74282376968811E-2"/>
          <c:y val="2.5407258156064656E-2"/>
          <c:w val="0.90101440328243165"/>
          <c:h val="0.84552707629810975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Лист1!$A$5</c:f>
              <c:strCache>
                <c:ptCount val="1"/>
                <c:pt idx="0">
                  <c:v>Q4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5">
                  <a:tint val="7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Лист1!$B$5:$R$5</c:f>
              <c:numCache>
                <c:formatCode>General</c:formatCode>
                <c:ptCount val="17"/>
                <c:pt idx="0">
                  <c:v>127</c:v>
                </c:pt>
                <c:pt idx="1">
                  <c:v>130</c:v>
                </c:pt>
                <c:pt idx="2">
                  <c:v>165</c:v>
                </c:pt>
                <c:pt idx="3">
                  <c:v>157</c:v>
                </c:pt>
                <c:pt idx="4">
                  <c:v>156</c:v>
                </c:pt>
                <c:pt idx="5">
                  <c:v>152</c:v>
                </c:pt>
                <c:pt idx="6">
                  <c:v>154</c:v>
                </c:pt>
                <c:pt idx="7">
                  <c:v>149</c:v>
                </c:pt>
                <c:pt idx="8">
                  <c:v>138</c:v>
                </c:pt>
                <c:pt idx="9">
                  <c:v>92</c:v>
                </c:pt>
                <c:pt idx="10">
                  <c:v>103</c:v>
                </c:pt>
                <c:pt idx="11">
                  <c:v>94</c:v>
                </c:pt>
                <c:pt idx="12">
                  <c:v>105</c:v>
                </c:pt>
                <c:pt idx="13">
                  <c:v>108</c:v>
                </c:pt>
                <c:pt idx="14">
                  <c:v>100</c:v>
                </c:pt>
                <c:pt idx="15">
                  <c:v>109</c:v>
                </c:pt>
                <c:pt idx="16">
                  <c:v>107</c:v>
                </c:pt>
              </c:numCache>
            </c:numRef>
          </c:val>
        </c:ser>
        <c:ser>
          <c:idx val="2"/>
          <c:order val="1"/>
          <c:tx>
            <c:strRef>
              <c:f>Лист1!$A$4</c:f>
              <c:strCache>
                <c:ptCount val="1"/>
                <c:pt idx="0">
                  <c:v>Q3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Лист1!$B$4:$R$4</c:f>
              <c:numCache>
                <c:formatCode>General</c:formatCode>
                <c:ptCount val="17"/>
                <c:pt idx="0">
                  <c:v>64</c:v>
                </c:pt>
                <c:pt idx="1">
                  <c:v>63</c:v>
                </c:pt>
                <c:pt idx="2">
                  <c:v>72</c:v>
                </c:pt>
                <c:pt idx="3">
                  <c:v>80</c:v>
                </c:pt>
                <c:pt idx="4">
                  <c:v>83</c:v>
                </c:pt>
                <c:pt idx="5">
                  <c:v>79</c:v>
                </c:pt>
                <c:pt idx="6">
                  <c:v>82</c:v>
                </c:pt>
                <c:pt idx="7">
                  <c:v>91</c:v>
                </c:pt>
                <c:pt idx="8">
                  <c:v>76</c:v>
                </c:pt>
                <c:pt idx="9">
                  <c:v>73</c:v>
                </c:pt>
                <c:pt idx="10">
                  <c:v>68</c:v>
                </c:pt>
                <c:pt idx="11">
                  <c:v>76</c:v>
                </c:pt>
                <c:pt idx="12">
                  <c:v>73</c:v>
                </c:pt>
                <c:pt idx="13">
                  <c:v>68</c:v>
                </c:pt>
                <c:pt idx="14">
                  <c:v>89</c:v>
                </c:pt>
                <c:pt idx="15">
                  <c:v>82</c:v>
                </c:pt>
                <c:pt idx="16">
                  <c:v>97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Лист1!$B$3:$R$3</c:f>
              <c:numCache>
                <c:formatCode>General</c:formatCode>
                <c:ptCount val="17"/>
                <c:pt idx="0">
                  <c:v>19</c:v>
                </c:pt>
                <c:pt idx="1">
                  <c:v>24</c:v>
                </c:pt>
                <c:pt idx="2">
                  <c:v>15</c:v>
                </c:pt>
                <c:pt idx="3">
                  <c:v>15</c:v>
                </c:pt>
                <c:pt idx="4">
                  <c:v>18</c:v>
                </c:pt>
                <c:pt idx="5">
                  <c:v>28</c:v>
                </c:pt>
                <c:pt idx="6">
                  <c:v>27</c:v>
                </c:pt>
                <c:pt idx="7">
                  <c:v>24</c:v>
                </c:pt>
                <c:pt idx="8">
                  <c:v>21</c:v>
                </c:pt>
                <c:pt idx="9">
                  <c:v>19</c:v>
                </c:pt>
                <c:pt idx="10">
                  <c:v>21</c:v>
                </c:pt>
                <c:pt idx="11">
                  <c:v>25</c:v>
                </c:pt>
                <c:pt idx="12">
                  <c:v>29</c:v>
                </c:pt>
                <c:pt idx="13">
                  <c:v>35</c:v>
                </c:pt>
                <c:pt idx="14">
                  <c:v>40</c:v>
                </c:pt>
                <c:pt idx="15">
                  <c:v>45</c:v>
                </c:pt>
                <c:pt idx="16">
                  <c:v>46</c:v>
                </c:pt>
              </c:numCache>
            </c:numRef>
          </c:val>
        </c:ser>
        <c:ser>
          <c:idx val="0"/>
          <c:order val="3"/>
          <c:tx>
            <c:strRef>
              <c:f>Лист1!$A$2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5">
                  <a:shade val="53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Лист1!$B$2:$R$2</c:f>
              <c:numCache>
                <c:formatCode>General</c:formatCode>
                <c:ptCount val="1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7</c:v>
                </c:pt>
                <c:pt idx="14">
                  <c:v>6</c:v>
                </c:pt>
                <c:pt idx="15">
                  <c:v>8</c:v>
                </c:pt>
                <c:pt idx="16">
                  <c:v>7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100"/>
        <c:ser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serLines>
        <c:axId val="261439152"/>
        <c:axId val="261435232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Лист1!$A$6</c15:sqref>
                        </c15:formulaRef>
                      </c:ext>
                    </c:extLst>
                    <c:strCache>
                      <c:ptCount val="1"/>
                      <c:pt idx="0">
                        <c:v>Общий итог</c:v>
                      </c:pt>
                    </c:strCache>
                  </c:strRef>
                </c:tx>
                <c:spPr>
                  <a:solidFill>
                    <a:schemeClr val="accent5">
                      <a:tint val="54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Лист1!$B$1:$R$1</c15:sqref>
                        </c15:formulaRef>
                      </c:ext>
                    </c:extLst>
                    <c:strCach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Лист1!$B$6:$R$6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212</c:v>
                      </c:pt>
                      <c:pt idx="1">
                        <c:v>219</c:v>
                      </c:pt>
                      <c:pt idx="2">
                        <c:v>255</c:v>
                      </c:pt>
                      <c:pt idx="3">
                        <c:v>255</c:v>
                      </c:pt>
                      <c:pt idx="4">
                        <c:v>259</c:v>
                      </c:pt>
                      <c:pt idx="5">
                        <c:v>260</c:v>
                      </c:pt>
                      <c:pt idx="6">
                        <c:v>265</c:v>
                      </c:pt>
                      <c:pt idx="7">
                        <c:v>267</c:v>
                      </c:pt>
                      <c:pt idx="8">
                        <c:v>238</c:v>
                      </c:pt>
                      <c:pt idx="9">
                        <c:v>188</c:v>
                      </c:pt>
                      <c:pt idx="10">
                        <c:v>195</c:v>
                      </c:pt>
                      <c:pt idx="11">
                        <c:v>199</c:v>
                      </c:pt>
                      <c:pt idx="12">
                        <c:v>211</c:v>
                      </c:pt>
                      <c:pt idx="13">
                        <c:v>218</c:v>
                      </c:pt>
                      <c:pt idx="14">
                        <c:v>235</c:v>
                      </c:pt>
                      <c:pt idx="15">
                        <c:v>244</c:v>
                      </c:pt>
                      <c:pt idx="16">
                        <c:v>257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6143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435232"/>
        <c:crosses val="autoZero"/>
        <c:auto val="1"/>
        <c:lblAlgn val="ctr"/>
        <c:lblOffset val="100"/>
        <c:noMultiLvlLbl val="0"/>
      </c:catAx>
      <c:valAx>
        <c:axId val="261435232"/>
        <c:scaling>
          <c:orientation val="minMax"/>
          <c:max val="28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43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4024753965132724"/>
          <c:y val="0.26944846226962721"/>
          <c:w val="5.0046641427461534E-2"/>
          <c:h val="0.34205967022762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89705649209955"/>
          <c:y val="1.3013421756289351E-2"/>
          <c:w val="0.48568225616093291"/>
          <c:h val="0.882879204193395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4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shade val="8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>
                  <a:tint val="8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5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5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tint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600" b="0" i="0" u="none" strike="noStrike" kern="1200" baseline="0">
                    <a:solidFill>
                      <a:schemeClr val="tx1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79</c:v>
                </c:pt>
                <c:pt idx="1">
                  <c:v>89</c:v>
                </c:pt>
                <c:pt idx="2">
                  <c:v>64</c:v>
                </c:pt>
                <c:pt idx="3">
                  <c:v>83</c:v>
                </c:pt>
                <c:pt idx="4">
                  <c:v>79</c:v>
                </c:pt>
                <c:pt idx="5">
                  <c:v>78</c:v>
                </c:pt>
                <c:pt idx="6">
                  <c:v>80</c:v>
                </c:pt>
                <c:pt idx="7">
                  <c:v>80</c:v>
                </c:pt>
                <c:pt idx="8">
                  <c:v>81</c:v>
                </c:pt>
                <c:pt idx="9">
                  <c:v>89</c:v>
                </c:pt>
                <c:pt idx="10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50851338013983"/>
          <c:y val="0.12818029036639081"/>
          <c:w val="0.50788499080028193"/>
          <c:h val="0.8155454358142181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5">
                  <a:shade val="3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4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5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shade val="6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shade val="7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>
                  <a:shade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5">
                  <a:shade val="8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5">
                  <a:shade val="9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5">
                  <a:tint val="9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tint val="8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5">
                  <a:tint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5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5">
                  <a:tint val="6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5">
                  <a:tint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5"/>
            <c:bubble3D val="0"/>
            <c:spPr>
              <a:solidFill>
                <a:schemeClr val="accent5">
                  <a:tint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6"/>
            <c:bubble3D val="0"/>
            <c:spPr>
              <a:solidFill>
                <a:schemeClr val="accent5">
                  <a:tint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7"/>
            <c:bubble3D val="0"/>
            <c:spPr>
              <a:solidFill>
                <a:schemeClr val="accent5">
                  <a:tint val="3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0364B2-2FB5-4B7D-AD68-CFC2FBFD07FF}" type="CELLRANGE">
                      <a:rPr lang="en-US" sz="1800" b="0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B30575-F9F7-4E67-BFE0-D8A305CFA3AD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2F2304-2723-4301-9C76-95281E740036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BC17879-CCE4-4352-9AAE-014E8571ABC0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4691E2A-392C-4314-BD46-1149C1A0C736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708927-D13B-4342-BE01-6304DAC96DEC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C55893-DB8E-4024-B680-3DCB5DB0BF92}" type="CELLRANGE">
                      <a:rPr lang="ru-RU"/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[ДИАПАЗОН ЯЧЕЕК]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C8CE643-18BA-47D0-9C20-3547084551B0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D0D7E53-59A3-4764-AB5A-A5BAD899EC30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F360AF2-E3AE-4577-86B2-633F0F62E8DA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3371BB20-9CFB-4C45-AC58-294147322922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4EFE038-D945-4816-A0AC-F1C354B72621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24047E68-9852-470D-8E5B-BD386E3BA6DD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124B06E-4CE2-4139-87A7-A928C92BD075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350CE853-E58D-4AD4-B66A-606611D487A4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30C8CA6F-E557-4142-B354-C758B85C17D8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3822D699-17EA-46F7-ABB0-FE0894833CED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numRef>
              <c:f>Лист1!$A$2:$A$18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Лист1!$B$2:$B$18</c:f>
              <c:numCache>
                <c:formatCode>0</c:formatCode>
                <c:ptCount val="17"/>
                <c:pt idx="0">
                  <c:v>41.910631741140215</c:v>
                </c:pt>
                <c:pt idx="1">
                  <c:v>48.966408268733851</c:v>
                </c:pt>
                <c:pt idx="2">
                  <c:v>51.315789473684212</c:v>
                </c:pt>
                <c:pt idx="3">
                  <c:v>39.747634069400632</c:v>
                </c:pt>
                <c:pt idx="4">
                  <c:v>42.841530054644814</c:v>
                </c:pt>
                <c:pt idx="5">
                  <c:v>26.998050682261209</c:v>
                </c:pt>
                <c:pt idx="6">
                  <c:v>32.188841201716741</c:v>
                </c:pt>
                <c:pt idx="7">
                  <c:v>38.961038961038966</c:v>
                </c:pt>
                <c:pt idx="8">
                  <c:v>20.638629283489095</c:v>
                </c:pt>
                <c:pt idx="9">
                  <c:v>19.190600522193211</c:v>
                </c:pt>
                <c:pt idx="10">
                  <c:v>14.312152991980259</c:v>
                </c:pt>
                <c:pt idx="11">
                  <c:v>9.0705987488829312</c:v>
                </c:pt>
                <c:pt idx="12">
                  <c:v>5.9931506849315062</c:v>
                </c:pt>
                <c:pt idx="13">
                  <c:v>6.0843964671246322</c:v>
                </c:pt>
                <c:pt idx="14">
                  <c:v>13.329121920404297</c:v>
                </c:pt>
                <c:pt idx="15">
                  <c:v>14.624881291547959</c:v>
                </c:pt>
                <c:pt idx="16">
                  <c:v>16.003184713375795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Лист1!$B$2:$B$18</c15:f>
                <c15:dlblRangeCache>
                  <c:ptCount val="17"/>
                  <c:pt idx="0">
                    <c:v>42</c:v>
                  </c:pt>
                  <c:pt idx="1">
                    <c:v>49</c:v>
                  </c:pt>
                  <c:pt idx="2">
                    <c:v>51</c:v>
                  </c:pt>
                  <c:pt idx="3">
                    <c:v>40</c:v>
                  </c:pt>
                  <c:pt idx="4">
                    <c:v>43</c:v>
                  </c:pt>
                  <c:pt idx="5">
                    <c:v>27</c:v>
                  </c:pt>
                  <c:pt idx="6">
                    <c:v>32</c:v>
                  </c:pt>
                  <c:pt idx="7">
                    <c:v>39</c:v>
                  </c:pt>
                  <c:pt idx="8">
                    <c:v>21</c:v>
                  </c:pt>
                  <c:pt idx="9">
                    <c:v>19</c:v>
                  </c:pt>
                  <c:pt idx="10">
                    <c:v>14</c:v>
                  </c:pt>
                  <c:pt idx="11">
                    <c:v>9</c:v>
                  </c:pt>
                  <c:pt idx="12">
                    <c:v>6</c:v>
                  </c:pt>
                  <c:pt idx="13">
                    <c:v>6</c:v>
                  </c:pt>
                  <c:pt idx="14">
                    <c:v>13</c:v>
                  </c:pt>
                  <c:pt idx="15">
                    <c:v>15</c:v>
                  </c:pt>
                  <c:pt idx="16">
                    <c:v>16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69407599217881"/>
          <c:y val="9.7463356202458107E-2"/>
          <c:w val="0.47640155718790178"/>
          <c:h val="0.866008634968908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5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5">
                  <a:tint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5">
                  <a:tint val="6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tint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5">
                  <a:tint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5">
                  <a:tint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Лист1!$B$2:$B$13</c:f>
              <c:numCache>
                <c:formatCode>0</c:formatCode>
                <c:ptCount val="12"/>
                <c:pt idx="0">
                  <c:v>82.758620689655203</c:v>
                </c:pt>
                <c:pt idx="1">
                  <c:v>69.135802469135797</c:v>
                </c:pt>
                <c:pt idx="2">
                  <c:v>68.253968253968253</c:v>
                </c:pt>
                <c:pt idx="3">
                  <c:v>12.5</c:v>
                </c:pt>
                <c:pt idx="4">
                  <c:v>69.918699186991873</c:v>
                </c:pt>
                <c:pt idx="5">
                  <c:v>46.226415094339622</c:v>
                </c:pt>
                <c:pt idx="6">
                  <c:v>47.142857142857139</c:v>
                </c:pt>
                <c:pt idx="7">
                  <c:v>70.454545454545453</c:v>
                </c:pt>
                <c:pt idx="8">
                  <c:v>57.42574257425742</c:v>
                </c:pt>
                <c:pt idx="9">
                  <c:v>98.360655737704917</c:v>
                </c:pt>
                <c:pt idx="10">
                  <c:v>96.581196581196579</c:v>
                </c:pt>
                <c:pt idx="11">
                  <c:v>95.973154362416096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83460661997485"/>
          <c:y val="0.28161329461872531"/>
          <c:w val="0.40066305739412761"/>
          <c:h val="0.6009945860911913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5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7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2">
                  <a:shade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2">
                  <a:shade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2">
                  <a:tint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tint val="8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2">
                  <a:tint val="7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2">
                  <a:tint val="6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2">
                  <a:tint val="5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2">
                  <a:tint val="4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600" b="0" i="0" u="none" strike="noStrike" kern="1200" baseline="0">
                      <a:solidFill>
                        <a:schemeClr val="bg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600" b="0" i="0" u="none" strike="noStrike" kern="1200" baseline="0">
                    <a:solidFill>
                      <a:schemeClr val="tx1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98</c:v>
                </c:pt>
                <c:pt idx="1">
                  <c:v>90</c:v>
                </c:pt>
                <c:pt idx="2">
                  <c:v>93</c:v>
                </c:pt>
                <c:pt idx="3">
                  <c:v>95</c:v>
                </c:pt>
                <c:pt idx="4">
                  <c:v>90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93</c:v>
                </c:pt>
                <c:pt idx="9">
                  <c:v>98</c:v>
                </c:pt>
                <c:pt idx="10">
                  <c:v>97</c:v>
                </c:pt>
                <c:pt idx="11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r>
              <a:rPr lang="ru-RU" sz="1500" dirty="0"/>
              <a:t>ДИНАМИКА ЧИСЛА ПУБЛИКАЦИЙ </a:t>
            </a:r>
            <a:r>
              <a:rPr lang="ru-RU" sz="1500" dirty="0" smtClean="0"/>
              <a:t>РОССИИ</a:t>
            </a:r>
            <a:endParaRPr lang="ru-RU" sz="15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7092651265934707E-2"/>
          <c:y val="0.16517724286687535"/>
          <c:w val="0.87307316443953165"/>
          <c:h val="0.6915035822415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0782C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35827</c:v>
                </c:pt>
                <c:pt idx="1">
                  <c:v>38023</c:v>
                </c:pt>
                <c:pt idx="2">
                  <c:v>43633</c:v>
                </c:pt>
                <c:pt idx="3">
                  <c:v>58066</c:v>
                </c:pt>
                <c:pt idx="4">
                  <c:v>69413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17-4A5D-8C6C-76386C429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4"/>
        <c:axId val="258977864"/>
        <c:axId val="25897982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spPr>
            <a:ln w="44450" cap="rnd">
              <a:solidFill>
                <a:srgbClr val="F0782C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17-4A5D-8C6C-76386C4290D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3-4A81-86E8-3BDECAC0E62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17-4A5D-8C6C-76386C4290D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35827</c:v>
                </c:pt>
                <c:pt idx="1">
                  <c:v>38023</c:v>
                </c:pt>
                <c:pt idx="2">
                  <c:v>43633</c:v>
                </c:pt>
                <c:pt idx="3">
                  <c:v>58066</c:v>
                </c:pt>
                <c:pt idx="4">
                  <c:v>69413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3617-4A5D-8C6C-76386C429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977864"/>
        <c:axId val="258979824"/>
      </c:lineChart>
      <c:catAx>
        <c:axId val="25897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ru-RU"/>
          </a:p>
        </c:txPr>
        <c:crossAx val="258979824"/>
        <c:crosses val="autoZero"/>
        <c:auto val="1"/>
        <c:lblAlgn val="ctr"/>
        <c:lblOffset val="100"/>
        <c:noMultiLvlLbl val="0"/>
      </c:catAx>
      <c:valAx>
        <c:axId val="258979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ru-RU"/>
          </a:p>
        </c:txPr>
        <c:crossAx val="258977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Myriad Pro" panose="020B0503030403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34030995458253"/>
          <c:y val="3.8136894721579218E-2"/>
          <c:w val="0.79209862295482913"/>
          <c:h val="0.961863105278420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chemeClr val="accent1">
                <a:shade val="36000"/>
              </a:schemeClr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435-41DF-A6DE-A9CAC08526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3263075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35-41DF-A6DE-A9CAC085266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Китай</c:v>
                </c:pt>
              </c:strCache>
            </c:strRef>
          </c:tx>
          <c:spPr>
            <a:solidFill>
              <a:schemeClr val="accent1">
                <a:shade val="4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2278827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435-41DF-A6DE-A9CAC0852668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Великобритания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971450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435-41DF-A6DE-A9CAC0852668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Германия</c:v>
                </c:pt>
              </c:strCache>
            </c:strRef>
          </c:tx>
          <c:spPr>
            <a:solidFill>
              <a:schemeClr val="accent1">
                <a:shade val="5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855703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435-41DF-A6DE-A9CAC0852668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Япония</c:v>
                </c:pt>
              </c:strCache>
            </c:strRef>
          </c:tx>
          <c:spPr>
            <a:solidFill>
              <a:schemeClr val="accent1">
                <a:shade val="6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647250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435-41DF-A6DE-A9CAC0852668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Индия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641972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435-41DF-A6DE-A9CAC0852668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Франция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595873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435-41DF-A6DE-A9CAC0852668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Италия</c:v>
                </c:pt>
              </c:strCache>
            </c:strRef>
          </c:tx>
          <c:spPr>
            <a:solidFill>
              <a:schemeClr val="accent1">
                <a:shade val="8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529746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435-41DF-A6DE-A9CAC0852668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Канада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509475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435-41DF-A6DE-A9CAC0852668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Австралия</c:v>
                </c:pt>
              </c:strCache>
            </c:strRef>
          </c:tx>
          <c:spPr>
            <a:solidFill>
              <a:schemeClr val="accent1">
                <a:shade val="9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450271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435-41DF-A6DE-A9CAC0852668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chemeClr val="accent1">
                <a:tint val="9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7179117161564589E-3"/>
                  <c:y val="4.76522094115735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440654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435-41DF-A6DE-A9CAC0852668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Южная Корея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52985286026078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387157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3435-41DF-A6DE-A9CAC0852668}"/>
            </c:ext>
          </c:extLst>
        </c:ser>
        <c:ser>
          <c:idx val="12"/>
          <c:order val="12"/>
          <c:tx>
            <c:strRef>
              <c:f>Лист1!$A$14</c:f>
              <c:strCache>
                <c:ptCount val="1"/>
                <c:pt idx="0">
                  <c:v>Бразилия</c:v>
                </c:pt>
              </c:strCache>
            </c:strRef>
          </c:tx>
          <c:spPr>
            <a:solidFill>
              <a:schemeClr val="accent1">
                <a:tint val="8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561196002910008E-2"/>
                  <c:y val="2.32391325033120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Лист1!$B$14</c:f>
              <c:numCache>
                <c:formatCode>General</c:formatCode>
                <c:ptCount val="1"/>
                <c:pt idx="0">
                  <c:v>332468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3435-41DF-A6DE-A9CAC0852668}"/>
            </c:ext>
          </c:extLst>
        </c:ser>
        <c:ser>
          <c:idx val="13"/>
          <c:order val="13"/>
          <c:tx>
            <c:strRef>
              <c:f>Лист1!$A$15</c:f>
              <c:strCache>
                <c:ptCount val="1"/>
                <c:pt idx="0">
                  <c:v>Россия</c:v>
                </c:pt>
              </c:strCache>
            </c:strRef>
          </c:tx>
          <c:spPr>
            <a:solidFill>
              <a:srgbClr val="EF762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287600310659388E-2"/>
                  <c:y val="-6.3443303647536739E-3"/>
                </c:manualLayout>
              </c:layout>
              <c:spPr>
                <a:solidFill>
                  <a:srgbClr val="EF762D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800" b="1" i="0" u="none" strike="noStrike" kern="1200" baseline="0">
                      <a:solidFill>
                        <a:schemeClr val="bg1"/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987945099803218E-2"/>
                      <c:h val="7.5932663658651575E-2"/>
                    </c:manualLayout>
                  </c15:layout>
                </c:ext>
              </c:extLst>
            </c:dLbl>
            <c:spPr>
              <a:solidFill>
                <a:srgbClr val="EF762D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Лист1!$B$15</c:f>
              <c:numCache>
                <c:formatCode>General</c:formatCode>
                <c:ptCount val="1"/>
                <c:pt idx="0">
                  <c:v>296558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3435-41DF-A6DE-A9CAC0852668}"/>
            </c:ext>
          </c:extLst>
        </c:ser>
        <c:ser>
          <c:idx val="14"/>
          <c:order val="14"/>
          <c:tx>
            <c:strRef>
              <c:f>Лист1!$A$16</c:f>
              <c:strCache>
                <c:ptCount val="1"/>
                <c:pt idx="0">
                  <c:v>Нидерланды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9986096095182624E-2"/>
                  <c:y val="-1.15480660549924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400" b="0" i="0" u="none" strike="noStrike" kern="1200" baseline="0">
                      <a:solidFill>
                        <a:schemeClr val="tx1"/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bg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Лист1!$B$16</c:f>
              <c:numCache>
                <c:formatCode>General</c:formatCode>
                <c:ptCount val="1"/>
                <c:pt idx="0">
                  <c:v>287903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3435-41DF-A6DE-A9CAC0852668}"/>
            </c:ext>
          </c:extLst>
        </c:ser>
        <c:ser>
          <c:idx val="15"/>
          <c:order val="15"/>
          <c:tx>
            <c:strRef>
              <c:f>Лист1!$A$17</c:f>
              <c:strCache>
                <c:ptCount val="1"/>
                <c:pt idx="0">
                  <c:v>Иран</c:v>
                </c:pt>
              </c:strCache>
            </c:strRef>
          </c:tx>
          <c:spPr>
            <a:solidFill>
              <a:schemeClr val="accent1">
                <a:tint val="64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Лист1!$B$17</c:f>
              <c:numCache>
                <c:formatCode>General</c:formatCode>
                <c:ptCount val="1"/>
                <c:pt idx="0">
                  <c:v>223477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435-41DF-A6DE-A9CAC0852668}"/>
            </c:ext>
          </c:extLst>
        </c:ser>
        <c:ser>
          <c:idx val="16"/>
          <c:order val="16"/>
          <c:tx>
            <c:strRef>
              <c:f>Лист1!$A$18</c:f>
              <c:strCache>
                <c:ptCount val="1"/>
                <c:pt idx="0">
                  <c:v>Швейцария</c:v>
                </c:pt>
              </c:strCache>
            </c:strRef>
          </c:tx>
          <c:spPr>
            <a:solidFill>
              <a:schemeClr val="accent1">
                <a:tint val="57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Лист1!$B$18</c:f>
              <c:numCache>
                <c:formatCode>General</c:formatCode>
                <c:ptCount val="1"/>
                <c:pt idx="0">
                  <c:v>217938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3435-41DF-A6DE-A9CAC0852668}"/>
            </c:ext>
          </c:extLst>
        </c:ser>
        <c:ser>
          <c:idx val="17"/>
          <c:order val="17"/>
          <c:tx>
            <c:strRef>
              <c:f>Лист1!$A$19</c:f>
              <c:strCache>
                <c:ptCount val="1"/>
                <c:pt idx="0">
                  <c:v>Туркия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Лист1!$B$19</c:f>
              <c:numCache>
                <c:formatCode>General</c:formatCode>
                <c:ptCount val="1"/>
                <c:pt idx="0">
                  <c:v>206466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3435-41DF-A6DE-A9CAC0852668}"/>
            </c:ext>
          </c:extLst>
        </c:ser>
        <c:ser>
          <c:idx val="18"/>
          <c:order val="18"/>
          <c:tx>
            <c:strRef>
              <c:f>Лист1!$A$20</c:f>
              <c:strCache>
                <c:ptCount val="1"/>
                <c:pt idx="0">
                  <c:v>Тайвань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Лист1!$B$20</c:f>
              <c:numCache>
                <c:formatCode>General</c:formatCode>
                <c:ptCount val="1"/>
                <c:pt idx="0">
                  <c:v>204333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3435-41DF-A6DE-A9CAC0852668}"/>
            </c:ext>
          </c:extLst>
        </c:ser>
        <c:ser>
          <c:idx val="19"/>
          <c:order val="19"/>
          <c:tx>
            <c:strRef>
              <c:f>Лист1!$A$21</c:f>
              <c:strCache>
                <c:ptCount val="1"/>
                <c:pt idx="0">
                  <c:v>Польша</c:v>
                </c:pt>
              </c:strCache>
            </c:strRef>
          </c:tx>
          <c:spPr>
            <a:solidFill>
              <a:schemeClr val="accent1">
                <a:tint val="37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Publications</c:v>
                </c:pt>
              </c:strCache>
            </c:strRef>
          </c:cat>
          <c:val>
            <c:numRef>
              <c:f>Лист1!$B$21</c:f>
              <c:numCache>
                <c:formatCode>General</c:formatCode>
                <c:ptCount val="1"/>
                <c:pt idx="0">
                  <c:v>203307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3435-41DF-A6DE-A9CAC08526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72"/>
        <c:axId val="258979040"/>
        <c:axId val="258979432"/>
      </c:barChart>
      <c:catAx>
        <c:axId val="2589790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58979432"/>
        <c:crosses val="autoZero"/>
        <c:auto val="1"/>
        <c:lblAlgn val="ctr"/>
        <c:lblOffset val="100"/>
        <c:noMultiLvlLbl val="0"/>
      </c:catAx>
      <c:valAx>
        <c:axId val="258979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897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egendEntry>
        <c:idx val="5"/>
        <c:txPr>
          <a:bodyPr rot="0" spcFirstLastPara="1" vertOverflow="ellipsis" vert="horz" wrap="square" anchor="ctr" anchorCtr="1"/>
          <a:lstStyle/>
          <a:p>
            <a:pPr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19044910304654733"/>
          <c:w val="0.14901650276001352"/>
          <c:h val="0.809550896953452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400" b="0" i="0" u="none" strike="noStrike" kern="1200" baseline="0">
              <a:solidFill>
                <a:schemeClr val="tx1"/>
              </a:solidFill>
              <a:latin typeface="Myriad Pro"/>
              <a:ea typeface="+mj-ea"/>
              <a:cs typeface="Myriad Pro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r>
              <a:rPr lang="ru-RU" sz="1500" dirty="0"/>
              <a:t>ДИНАМИКА ЧИСЛА ПУБЛИКАЦИЙ </a:t>
            </a:r>
            <a:r>
              <a:rPr lang="ru-RU" sz="1500" dirty="0" smtClean="0"/>
              <a:t>РОССИИ</a:t>
            </a:r>
            <a:endParaRPr lang="ru-RU" sz="15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7092651265934707E-2"/>
          <c:y val="0.16517724286687535"/>
          <c:w val="0.87307316443953165"/>
          <c:h val="0.6915035822415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0782C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44509</c:v>
                </c:pt>
                <c:pt idx="1">
                  <c:v>49061</c:v>
                </c:pt>
                <c:pt idx="2">
                  <c:v>57578</c:v>
                </c:pt>
                <c:pt idx="3">
                  <c:v>66708</c:v>
                </c:pt>
                <c:pt idx="4">
                  <c:v>78702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17-4A5D-8C6C-76386C429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axId val="258980608"/>
        <c:axId val="25898100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spPr>
            <a:ln w="44450" cap="rnd">
              <a:solidFill>
                <a:srgbClr val="F0782C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17-4A5D-8C6C-76386C4290D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3-4A81-86E8-3BDECAC0E62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17-4A5D-8C6C-76386C4290D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44509</c:v>
                </c:pt>
                <c:pt idx="1">
                  <c:v>49061</c:v>
                </c:pt>
                <c:pt idx="2">
                  <c:v>57578</c:v>
                </c:pt>
                <c:pt idx="3">
                  <c:v>66708</c:v>
                </c:pt>
                <c:pt idx="4">
                  <c:v>78702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3617-4A5D-8C6C-76386C429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980608"/>
        <c:axId val="258981000"/>
      </c:lineChart>
      <c:catAx>
        <c:axId val="25898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ru-RU"/>
          </a:p>
        </c:txPr>
        <c:crossAx val="258981000"/>
        <c:crosses val="autoZero"/>
        <c:auto val="1"/>
        <c:lblAlgn val="ctr"/>
        <c:lblOffset val="100"/>
        <c:noMultiLvlLbl val="0"/>
      </c:catAx>
      <c:valAx>
        <c:axId val="258981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ru-RU"/>
          </a:p>
        </c:txPr>
        <c:crossAx val="25898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Myriad Pro" panose="020B050303040302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9789971765599E-2"/>
          <c:y val="5.7629331709215297E-2"/>
          <c:w val="0.93352062585853945"/>
          <c:h val="0.7927931766425940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Лист1!$A$3</c:f>
              <c:strCache>
                <c:ptCount val="1"/>
                <c:pt idx="0">
                  <c:v>Россия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6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27762</c:v>
                </c:pt>
                <c:pt idx="1">
                  <c:v>29052</c:v>
                </c:pt>
                <c:pt idx="2">
                  <c:v>30163</c:v>
                </c:pt>
                <c:pt idx="3">
                  <c:v>41298</c:v>
                </c:pt>
                <c:pt idx="4">
                  <c:v>46386</c:v>
                </c:pt>
                <c:pt idx="5">
                  <c:v>49060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258982568"/>
        <c:axId val="258983352"/>
        <c:extLst>
          <c:ext xmlns:c15="http://schemas.microsoft.com/office/drawing/2012/chart" uri="{02D57815-91ED-43cb-92C2-25804820EDAC}">
            <c15:filteredBarSeries>
              <c15:ser>
                <c:idx val="0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Лист1!$A$2</c15:sqref>
                        </c15:formulaRef>
                      </c:ext>
                    </c:extLst>
                    <c:strCache>
                      <c:ptCount val="1"/>
                      <c:pt idx="0">
                        <c:v>МИР</c:v>
                      </c:pt>
                    </c:strCache>
                  </c:strRef>
                </c:tx>
                <c:spPr>
                  <a:solidFill>
                    <a:schemeClr val="bg1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4.8426721341535989E-3"/>
                        <c:y val="9.2725915477713194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:dLbl>
                  <c:dLbl>
                    <c:idx val="1"/>
                    <c:delete val="1"/>
                    <c:extLst>
                      <c:ext uri="{CE6537A1-D6FC-4f65-9D91-7224C49458BB}"/>
                    </c:extLst>
                  </c:dLbl>
                  <c:dLbl>
                    <c:idx val="2"/>
                    <c:delete val="1"/>
                    <c:extLst>
                      <c:ext uri="{CE6537A1-D6FC-4f65-9D91-7224C49458BB}"/>
                    </c:extLst>
                  </c:dLbl>
                  <c:dLbl>
                    <c:idx val="3"/>
                    <c:delete val="1"/>
                    <c:extLst>
                      <c:ext uri="{CE6537A1-D6FC-4f65-9D91-7224C49458BB}"/>
                    </c:extLst>
                  </c:dLbl>
                  <c:dLbl>
                    <c:idx val="4"/>
                    <c:delete val="1"/>
                    <c:extLst>
                      <c:ext uri="{CE6537A1-D6FC-4f65-9D91-7224C49458BB}"/>
                    </c:extLst>
                  </c:dLbl>
                  <c:dLbl>
                    <c:idx val="5"/>
                    <c:layout>
                      <c:manualLayout>
                        <c:x val="-5.2835325027894502E-2"/>
                        <c:y val="0.41314814035334857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0">
                      <a:spAutoFit/>
                    </a:bodyPr>
                    <a:lstStyle/>
                    <a:p>
                      <a:pPr algn="ctr">
                        <a:defRPr lang="ru-RU" sz="1400" b="0" i="0" u="none" strike="noStrike" kern="1200" baseline="0">
                          <a:solidFill>
                            <a:schemeClr val="tx1"/>
                          </a:solidFill>
                          <a:latin typeface="Myriad Pro"/>
                          <a:ea typeface="+mj-ea"/>
                          <a:cs typeface="Myriad Pro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Лист1!$B$1:$G$1</c15:sqref>
                        </c15:formulaRef>
                      </c:ext>
                    </c:extLst>
                    <c:strCache>
                      <c:ptCount val="6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Лист1!$B$2:$G$2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1323277</c:v>
                      </c:pt>
                      <c:pt idx="1">
                        <c:v>1396845</c:v>
                      </c:pt>
                      <c:pt idx="2">
                        <c:v>1436334</c:v>
                      </c:pt>
                      <c:pt idx="3">
                        <c:v>1666632</c:v>
                      </c:pt>
                      <c:pt idx="4">
                        <c:v>1739255</c:v>
                      </c:pt>
                      <c:pt idx="5">
                        <c:v>1775261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3"/>
          <c:order val="0"/>
          <c:tx>
            <c:strRef>
              <c:f>Лист1!$A$4</c:f>
              <c:strCache>
                <c:ptCount val="1"/>
                <c:pt idx="0">
                  <c:v>доля статей, %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111229155283082E-2"/>
                  <c:y val="-3.0546705276694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758469130497197E-2"/>
                  <c:y val="-5.07974194910898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8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Лист1!$B$4:$G$4</c:f>
              <c:numCache>
                <c:formatCode>0.00</c:formatCode>
                <c:ptCount val="6"/>
                <c:pt idx="0">
                  <c:v>2.0979734401791914</c:v>
                </c:pt>
                <c:pt idx="1">
                  <c:v>2.0798299023871656</c:v>
                </c:pt>
                <c:pt idx="2">
                  <c:v>2.099999025296345</c:v>
                </c:pt>
                <c:pt idx="3">
                  <c:v>2.4779315409760523</c:v>
                </c:pt>
                <c:pt idx="4">
                  <c:v>2.6670039758402306</c:v>
                </c:pt>
                <c:pt idx="5">
                  <c:v>2.7635373052187817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0725880"/>
        <c:axId val="258983744"/>
      </c:lineChart>
      <c:catAx>
        <c:axId val="258982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  <c:crossAx val="258983352"/>
        <c:crosses val="autoZero"/>
        <c:auto val="1"/>
        <c:lblAlgn val="ctr"/>
        <c:lblOffset val="100"/>
        <c:noMultiLvlLbl val="0"/>
      </c:catAx>
      <c:valAx>
        <c:axId val="258983352"/>
        <c:scaling>
          <c:orientation val="minMax"/>
          <c:max val="1100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982568"/>
        <c:crosses val="autoZero"/>
        <c:crossBetween val="between"/>
      </c:valAx>
      <c:valAx>
        <c:axId val="258983744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5880"/>
        <c:crosses val="max"/>
        <c:crossBetween val="between"/>
      </c:valAx>
      <c:catAx>
        <c:axId val="260725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898374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24563550436834E-2"/>
          <c:y val="4.9998447800533356E-2"/>
          <c:w val="0.93352062585853945"/>
          <c:h val="0.79279317664259408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Лист1!$A$3</c:f>
              <c:strCache>
                <c:ptCount val="1"/>
                <c:pt idx="0">
                  <c:v>Россия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6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33320</c:v>
                </c:pt>
                <c:pt idx="1">
                  <c:v>38592</c:v>
                </c:pt>
                <c:pt idx="2">
                  <c:v>43761</c:v>
                </c:pt>
                <c:pt idx="3">
                  <c:v>50891</c:v>
                </c:pt>
                <c:pt idx="4">
                  <c:v>55981</c:v>
                </c:pt>
                <c:pt idx="5">
                  <c:v>56898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0724312"/>
        <c:axId val="260720392"/>
        <c:extLst>
          <c:ext xmlns:c15="http://schemas.microsoft.com/office/drawing/2012/chart" uri="{02D57815-91ED-43cb-92C2-25804820EDAC}">
            <c15:filteredBar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386370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Лист1!$B$1:$G$1</c15:sqref>
                        </c15:formulaRef>
                      </c:ext>
                    </c:extLst>
                    <c:strCache>
                      <c:ptCount val="6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Лист1!$B$4:$G$4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1.971562634982811</c:v>
                      </c:pt>
                      <c:pt idx="1">
                        <c:v>2.105397536174245</c:v>
                      </c:pt>
                      <c:pt idx="2">
                        <c:v>2.2927976049824244</c:v>
                      </c:pt>
                      <c:pt idx="3">
                        <c:v>2.6378712916192604</c:v>
                      </c:pt>
                      <c:pt idx="4">
                        <c:v>2.8835346826674746</c:v>
                      </c:pt>
                      <c:pt idx="5">
                        <c:v>2.8986452305420962</c:v>
                      </c:pt>
                    </c:numCache>
                  </c:numRef>
                </c:val>
              </c15:ser>
            </c15:filteredBarSeries>
            <c15:filteredBarSeries>
              <c15:ser>
                <c:idx val="0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</c15:sqref>
                        </c15:formulaRef>
                      </c:ext>
                    </c:extLst>
                    <c:strCache>
                      <c:ptCount val="1"/>
                      <c:pt idx="0">
                        <c:v>Мир</c:v>
                      </c:pt>
                    </c:strCache>
                  </c:strRef>
                </c:tx>
                <c:spPr>
                  <a:solidFill>
                    <a:schemeClr val="bg1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1.0932551354279848E-3"/>
                        <c:y val="0.13088005704082675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1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2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3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4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5"/>
                    <c:layout>
                      <c:manualLayout>
                        <c:x val="-5.2835325027894502E-2"/>
                        <c:y val="0.41314814035334857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0">
                      <a:spAutoFit/>
                    </a:bodyPr>
                    <a:lstStyle/>
                    <a:p>
                      <a:pPr algn="ctr">
                        <a:defRPr lang="ru-RU" sz="1400" b="0" i="0" u="none" strike="noStrike" kern="1200" baseline="0">
                          <a:solidFill>
                            <a:schemeClr val="tx1"/>
                          </a:solidFill>
                          <a:latin typeface="Myriad Pro"/>
                          <a:ea typeface="+mj-ea"/>
                          <a:cs typeface="Myriad Pro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0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Лист1!$B$1:$G$1</c15:sqref>
                        </c15:formulaRef>
                      </c:ext>
                    </c:extLst>
                    <c:strCache>
                      <c:ptCount val="6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Лист1!$B$2:$G$2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1690030</c:v>
                      </c:pt>
                      <c:pt idx="1">
                        <c:v>1833003</c:v>
                      </c:pt>
                      <c:pt idx="2">
                        <c:v>1908629</c:v>
                      </c:pt>
                      <c:pt idx="3">
                        <c:v>1929245</c:v>
                      </c:pt>
                      <c:pt idx="4">
                        <c:v>1941402</c:v>
                      </c:pt>
                      <c:pt idx="5">
                        <c:v>1962917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3"/>
          <c:order val="1"/>
          <c:tx>
            <c:strRef>
              <c:f>Лист1!$A$4</c:f>
              <c:strCache>
                <c:ptCount val="1"/>
                <c:pt idx="0">
                  <c:v>доля статей, %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860756111548631E-2"/>
                  <c:y val="-4.3264706088527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743295398098678E-2"/>
                  <c:y val="-5.3415690032776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Myriad Pro"/>
                      <a:ea typeface="+mj-ea"/>
                      <a:cs typeface="Myriad Pro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8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Лист1!$B$4:$G$4</c:f>
              <c:numCache>
                <c:formatCode>0.00</c:formatCode>
                <c:ptCount val="6"/>
                <c:pt idx="0">
                  <c:v>1.971562634982811</c:v>
                </c:pt>
                <c:pt idx="1">
                  <c:v>2.105397536174245</c:v>
                </c:pt>
                <c:pt idx="2">
                  <c:v>2.2927976049824244</c:v>
                </c:pt>
                <c:pt idx="3">
                  <c:v>2.6378712916192604</c:v>
                </c:pt>
                <c:pt idx="4">
                  <c:v>2.8835346826674746</c:v>
                </c:pt>
                <c:pt idx="5">
                  <c:v>2.8986452305420962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0722744"/>
        <c:axId val="260720784"/>
      </c:lineChart>
      <c:catAx>
        <c:axId val="260724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  <c:crossAx val="260720392"/>
        <c:crosses val="autoZero"/>
        <c:auto val="1"/>
        <c:lblAlgn val="ctr"/>
        <c:lblOffset val="100"/>
        <c:noMultiLvlLbl val="0"/>
      </c:catAx>
      <c:valAx>
        <c:axId val="260720392"/>
        <c:scaling>
          <c:orientation val="minMax"/>
          <c:max val="1100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4312"/>
        <c:crosses val="autoZero"/>
        <c:crossBetween val="between"/>
      </c:valAx>
      <c:valAx>
        <c:axId val="260720784"/>
        <c:scaling>
          <c:orientation val="minMax"/>
          <c:max val="3"/>
          <c:min val="0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2744"/>
        <c:crosses val="max"/>
        <c:crossBetween val="between"/>
      </c:valAx>
      <c:catAx>
        <c:axId val="260722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607207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9789971765599E-2"/>
          <c:y val="5.7629331709215297E-2"/>
          <c:w val="0.93352062585853945"/>
          <c:h val="0.79279317664259408"/>
        </c:manualLayout>
      </c:layout>
      <c:areaChart>
        <c:grouping val="stacked"/>
        <c:varyColors val="0"/>
        <c:ser>
          <c:idx val="2"/>
          <c:order val="0"/>
          <c:tx>
            <c:strRef>
              <c:f>Лист1!$A$4</c:f>
              <c:strCache>
                <c:ptCount val="1"/>
                <c:pt idx="0">
                  <c:v> статьи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Лист1!$B$4:$G$4</c:f>
              <c:numCache>
                <c:formatCode>General</c:formatCode>
                <c:ptCount val="6"/>
                <c:pt idx="0">
                  <c:v>33320</c:v>
                </c:pt>
                <c:pt idx="1">
                  <c:v>38592</c:v>
                </c:pt>
                <c:pt idx="2">
                  <c:v>43761</c:v>
                </c:pt>
                <c:pt idx="3">
                  <c:v>50891</c:v>
                </c:pt>
                <c:pt idx="4">
                  <c:v>55981</c:v>
                </c:pt>
                <c:pt idx="5">
                  <c:v>56898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прочие типы публикаций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11189</c:v>
                </c:pt>
                <c:pt idx="1">
                  <c:v>10469</c:v>
                </c:pt>
                <c:pt idx="2">
                  <c:v>13817</c:v>
                </c:pt>
                <c:pt idx="3">
                  <c:v>15817</c:v>
                </c:pt>
                <c:pt idx="4">
                  <c:v>22721</c:v>
                </c:pt>
                <c:pt idx="5">
                  <c:v>26578</c:v>
                </c:pt>
              </c:numCache>
            </c:numRef>
          </c:val>
        </c:ser>
        <c:ser>
          <c:idx val="0"/>
          <c:order val="3"/>
          <c:tx>
            <c:strRef>
              <c:f>Лист1!$A$2</c:f>
              <c:strCache>
                <c:ptCount val="1"/>
                <c:pt idx="0">
                  <c:v>Все публикации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1.0932551354279848E-3"/>
                  <c:y val="0.13088005704082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2835325027894502E-2"/>
                  <c:y val="0.413148140353348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44509</c:v>
                </c:pt>
                <c:pt idx="1">
                  <c:v>49061</c:v>
                </c:pt>
                <c:pt idx="2">
                  <c:v>57578</c:v>
                </c:pt>
                <c:pt idx="3">
                  <c:v>66708</c:v>
                </c:pt>
                <c:pt idx="4">
                  <c:v>78702</c:v>
                </c:pt>
                <c:pt idx="5">
                  <c:v>83476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724704"/>
        <c:axId val="260723136"/>
      </c:areaChart>
      <c:lineChart>
        <c:grouping val="standard"/>
        <c:varyColors val="0"/>
        <c:ser>
          <c:idx val="3"/>
          <c:order val="1"/>
          <c:tx>
            <c:strRef>
              <c:f>Лист1!$A$5</c:f>
              <c:strCache>
                <c:ptCount val="1"/>
                <c:pt idx="0">
                  <c:v>доля статей, %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860756111548631E-2"/>
                  <c:y val="-4.326470608852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743295398098678E-2"/>
                  <c:y val="-5.3415690032776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38637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Лист1!$B$5:$G$5</c:f>
              <c:numCache>
                <c:formatCode>0.0</c:formatCode>
                <c:ptCount val="6"/>
                <c:pt idx="0">
                  <c:v>74.861264014019639</c:v>
                </c:pt>
                <c:pt idx="1">
                  <c:v>78.661258433378862</c:v>
                </c:pt>
                <c:pt idx="2">
                  <c:v>76.002987252075442</c:v>
                </c:pt>
                <c:pt idx="3">
                  <c:v>76.289200695568752</c:v>
                </c:pt>
                <c:pt idx="4">
                  <c:v>71.130339762648973</c:v>
                </c:pt>
                <c:pt idx="5">
                  <c:v>68.160908524605873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0725096"/>
        <c:axId val="260721176"/>
      </c:lineChart>
      <c:catAx>
        <c:axId val="2607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  <c:crossAx val="260723136"/>
        <c:crosses val="autoZero"/>
        <c:auto val="1"/>
        <c:lblAlgn val="ctr"/>
        <c:lblOffset val="100"/>
        <c:noMultiLvlLbl val="0"/>
      </c:catAx>
      <c:valAx>
        <c:axId val="260723136"/>
        <c:scaling>
          <c:orientation val="minMax"/>
          <c:max val="1100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4704"/>
        <c:crosses val="autoZero"/>
        <c:crossBetween val="between"/>
      </c:valAx>
      <c:valAx>
        <c:axId val="260721176"/>
        <c:scaling>
          <c:orientation val="minMax"/>
          <c:max val="90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5096"/>
        <c:crosses val="max"/>
        <c:crossBetween val="between"/>
      </c:valAx>
      <c:catAx>
        <c:axId val="260725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60721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9789971765599E-2"/>
          <c:y val="5.7629331709215297E-2"/>
          <c:w val="0.93352062585853945"/>
          <c:h val="0.79279317664259408"/>
        </c:manualLayout>
      </c:layout>
      <c:areaChart>
        <c:grouping val="stacked"/>
        <c:varyColors val="0"/>
        <c:ser>
          <c:idx val="2"/>
          <c:order val="0"/>
          <c:tx>
            <c:strRef>
              <c:f>Лист1!$A$4</c:f>
              <c:strCache>
                <c:ptCount val="1"/>
                <c:pt idx="0">
                  <c:v> статьи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Лист1!$B$4:$G$4</c:f>
              <c:numCache>
                <c:formatCode>General</c:formatCode>
                <c:ptCount val="6"/>
                <c:pt idx="0">
                  <c:v>27762</c:v>
                </c:pt>
                <c:pt idx="1">
                  <c:v>29052</c:v>
                </c:pt>
                <c:pt idx="2">
                  <c:v>30163</c:v>
                </c:pt>
                <c:pt idx="3">
                  <c:v>41417</c:v>
                </c:pt>
                <c:pt idx="4">
                  <c:v>46470</c:v>
                </c:pt>
                <c:pt idx="5">
                  <c:v>49670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прочие типы публикаций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8065</c:v>
                </c:pt>
                <c:pt idx="1">
                  <c:v>8971</c:v>
                </c:pt>
                <c:pt idx="2">
                  <c:v>13470</c:v>
                </c:pt>
                <c:pt idx="3">
                  <c:v>16649</c:v>
                </c:pt>
                <c:pt idx="4">
                  <c:v>22943</c:v>
                </c:pt>
                <c:pt idx="5">
                  <c:v>22260</c:v>
                </c:pt>
              </c:numCache>
            </c:numRef>
          </c:val>
        </c:ser>
        <c:ser>
          <c:idx val="0"/>
          <c:order val="3"/>
          <c:tx>
            <c:strRef>
              <c:f>Лист1!$A$2</c:f>
              <c:strCache>
                <c:ptCount val="1"/>
                <c:pt idx="0">
                  <c:v>Все публикации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4.8426721341535989E-3"/>
                  <c:y val="9.2725915477713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2835325027894502E-2"/>
                  <c:y val="0.413148140353348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Myriad Pro"/>
                    <a:ea typeface="+mj-ea"/>
                    <a:cs typeface="Myriad Pro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35827</c:v>
                </c:pt>
                <c:pt idx="1">
                  <c:v>38023</c:v>
                </c:pt>
                <c:pt idx="2">
                  <c:v>43633</c:v>
                </c:pt>
                <c:pt idx="3">
                  <c:v>58066</c:v>
                </c:pt>
                <c:pt idx="4">
                  <c:v>69413</c:v>
                </c:pt>
                <c:pt idx="5">
                  <c:v>71930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721960"/>
        <c:axId val="260725488"/>
      </c:areaChart>
      <c:lineChart>
        <c:grouping val="standard"/>
        <c:varyColors val="0"/>
        <c:ser>
          <c:idx val="3"/>
          <c:order val="1"/>
          <c:tx>
            <c:strRef>
              <c:f>Лист1!$A$5</c:f>
              <c:strCache>
                <c:ptCount val="1"/>
                <c:pt idx="0">
                  <c:v>доля статей, %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111229155283082E-2"/>
                  <c:y val="-3.0546705276694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758469130497197E-2"/>
                  <c:y val="-5.07974194910898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Лист1!$B$5:$G$5</c:f>
              <c:numCache>
                <c:formatCode>0.0</c:formatCode>
                <c:ptCount val="6"/>
                <c:pt idx="0">
                  <c:v>77.489044575320293</c:v>
                </c:pt>
                <c:pt idx="1">
                  <c:v>76.406385608710508</c:v>
                </c:pt>
                <c:pt idx="2">
                  <c:v>69.128870350422844</c:v>
                </c:pt>
                <c:pt idx="3">
                  <c:v>71.327454965039777</c:v>
                </c:pt>
                <c:pt idx="4">
                  <c:v>66.947113653062104</c:v>
                </c:pt>
                <c:pt idx="5">
                  <c:v>69.053246211594612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0722352"/>
        <c:axId val="260726272"/>
      </c:lineChart>
      <c:catAx>
        <c:axId val="260721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chemeClr val="tx1"/>
                </a:solidFill>
                <a:latin typeface="Myriad Pro"/>
                <a:ea typeface="+mj-ea"/>
                <a:cs typeface="Myriad Pro"/>
              </a:defRPr>
            </a:pPr>
            <a:endParaRPr lang="ru-RU"/>
          </a:p>
        </c:txPr>
        <c:crossAx val="260725488"/>
        <c:crosses val="autoZero"/>
        <c:auto val="1"/>
        <c:lblAlgn val="ctr"/>
        <c:lblOffset val="100"/>
        <c:noMultiLvlLbl val="0"/>
      </c:catAx>
      <c:valAx>
        <c:axId val="260725488"/>
        <c:scaling>
          <c:orientation val="minMax"/>
          <c:max val="1100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1960"/>
        <c:crosses val="autoZero"/>
        <c:crossBetween val="between"/>
      </c:valAx>
      <c:valAx>
        <c:axId val="260726272"/>
        <c:scaling>
          <c:orientation val="minMax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22352"/>
        <c:crosses val="max"/>
        <c:crossBetween val="between"/>
      </c:valAx>
      <c:catAx>
        <c:axId val="260722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60726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309627239999835E-2"/>
          <c:y val="1.6904176487431616E-2"/>
          <c:w val="0.90877905841940054"/>
          <c:h val="0.85403016073061355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Лист1!$A$5</c:f>
              <c:strCache>
                <c:ptCount val="1"/>
                <c:pt idx="0">
                  <c:v>Q4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solidFill>
                  <a:srgbClr val="275CA8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Лист1!$B$5:$R$5</c:f>
              <c:numCache>
                <c:formatCode>General</c:formatCode>
                <c:ptCount val="17"/>
                <c:pt idx="0">
                  <c:v>85</c:v>
                </c:pt>
                <c:pt idx="1">
                  <c:v>85</c:v>
                </c:pt>
                <c:pt idx="2">
                  <c:v>82</c:v>
                </c:pt>
                <c:pt idx="3">
                  <c:v>78</c:v>
                </c:pt>
                <c:pt idx="4">
                  <c:v>85</c:v>
                </c:pt>
                <c:pt idx="5">
                  <c:v>89</c:v>
                </c:pt>
                <c:pt idx="6">
                  <c:v>99</c:v>
                </c:pt>
                <c:pt idx="7">
                  <c:v>86</c:v>
                </c:pt>
                <c:pt idx="8">
                  <c:v>93</c:v>
                </c:pt>
                <c:pt idx="9">
                  <c:v>102</c:v>
                </c:pt>
                <c:pt idx="10">
                  <c:v>119</c:v>
                </c:pt>
                <c:pt idx="11">
                  <c:v>126</c:v>
                </c:pt>
                <c:pt idx="12">
                  <c:v>127</c:v>
                </c:pt>
                <c:pt idx="13">
                  <c:v>125</c:v>
                </c:pt>
                <c:pt idx="14">
                  <c:v>119</c:v>
                </c:pt>
                <c:pt idx="15">
                  <c:v>118</c:v>
                </c:pt>
                <c:pt idx="16">
                  <c:v>126</c:v>
                </c:pt>
              </c:numCache>
            </c:numRef>
          </c:val>
        </c:ser>
        <c:ser>
          <c:idx val="2"/>
          <c:order val="1"/>
          <c:tx>
            <c:strRef>
              <c:f>Лист1!$A$4</c:f>
              <c:strCache>
                <c:ptCount val="1"/>
                <c:pt idx="0">
                  <c:v>Q3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Лист1!$B$4:$R$4</c:f>
              <c:numCache>
                <c:formatCode>General</c:formatCode>
                <c:ptCount val="17"/>
                <c:pt idx="0">
                  <c:v>24</c:v>
                </c:pt>
                <c:pt idx="1">
                  <c:v>26</c:v>
                </c:pt>
                <c:pt idx="2">
                  <c:v>33</c:v>
                </c:pt>
                <c:pt idx="3">
                  <c:v>31</c:v>
                </c:pt>
                <c:pt idx="4">
                  <c:v>27</c:v>
                </c:pt>
                <c:pt idx="5">
                  <c:v>29</c:v>
                </c:pt>
                <c:pt idx="6">
                  <c:v>13</c:v>
                </c:pt>
                <c:pt idx="7">
                  <c:v>28</c:v>
                </c:pt>
                <c:pt idx="8">
                  <c:v>28</c:v>
                </c:pt>
                <c:pt idx="9">
                  <c:v>27</c:v>
                </c:pt>
                <c:pt idx="10">
                  <c:v>36</c:v>
                </c:pt>
                <c:pt idx="11">
                  <c:v>28</c:v>
                </c:pt>
                <c:pt idx="12">
                  <c:v>22</c:v>
                </c:pt>
                <c:pt idx="13">
                  <c:v>27</c:v>
                </c:pt>
                <c:pt idx="14">
                  <c:v>31</c:v>
                </c:pt>
                <c:pt idx="15">
                  <c:v>39</c:v>
                </c:pt>
                <c:pt idx="16">
                  <c:v>25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Лист1!$B$3:$R$3</c:f>
              <c:numCache>
                <c:formatCode>General</c:formatCode>
                <c:ptCount val="17"/>
                <c:pt idx="0">
                  <c:v>9</c:v>
                </c:pt>
                <c:pt idx="1">
                  <c:v>7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9</c:v>
                </c:pt>
                <c:pt idx="8">
                  <c:v>2</c:v>
                </c:pt>
                <c:pt idx="9">
                  <c:v>6</c:v>
                </c:pt>
                <c:pt idx="10">
                  <c:v>10</c:v>
                </c:pt>
                <c:pt idx="11">
                  <c:v>6</c:v>
                </c:pt>
                <c:pt idx="12">
                  <c:v>9</c:v>
                </c:pt>
                <c:pt idx="13">
                  <c:v>6</c:v>
                </c:pt>
                <c:pt idx="14">
                  <c:v>5</c:v>
                </c:pt>
                <c:pt idx="15">
                  <c:v>2</c:v>
                </c:pt>
                <c:pt idx="16">
                  <c:v>7</c:v>
                </c:pt>
              </c:numCache>
            </c:numRef>
          </c:val>
        </c:ser>
        <c:ser>
          <c:idx val="0"/>
          <c:order val="3"/>
          <c:tx>
            <c:strRef>
              <c:f>Лист1!$A$2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2F3990"/>
              </a:solidFill>
              <a:ln>
                <a:solidFill>
                  <a:schemeClr val="bg1"/>
                </a:solidFill>
              </a:ln>
              <a:effectLst/>
            </c:spPr>
          </c:dPt>
          <c:cat>
            <c:strRef>
              <c:f>Лист1!$B$1:$R$1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Лист1!$B$2:$R$2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5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100"/>
        <c:ser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serLines>
        <c:axId val="260719216"/>
        <c:axId val="260719608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Лист1!$A$6</c15:sqref>
                        </c15:formulaRef>
                      </c:ext>
                    </c:extLst>
                    <c:strCache>
                      <c:ptCount val="1"/>
                      <c:pt idx="0">
                        <c:v>Общий итог</c:v>
                      </c:pt>
                    </c:strCache>
                  </c:strRef>
                </c:tx>
                <c:spPr>
                  <a:solidFill>
                    <a:schemeClr val="accent1">
                      <a:tint val="54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Лист1!$B$1:$R$1</c15:sqref>
                        </c15:formulaRef>
                      </c:ext>
                    </c:extLst>
                    <c:strCach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Лист1!$B$6:$R$6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108</c:v>
                      </c:pt>
                      <c:pt idx="1">
                        <c:v>107</c:v>
                      </c:pt>
                      <c:pt idx="2">
                        <c:v>109</c:v>
                      </c:pt>
                      <c:pt idx="3">
                        <c:v>109</c:v>
                      </c:pt>
                      <c:pt idx="4">
                        <c:v>112</c:v>
                      </c:pt>
                      <c:pt idx="5">
                        <c:v>113</c:v>
                      </c:pt>
                      <c:pt idx="6">
                        <c:v>113</c:v>
                      </c:pt>
                      <c:pt idx="7">
                        <c:v>114</c:v>
                      </c:pt>
                      <c:pt idx="8">
                        <c:v>114</c:v>
                      </c:pt>
                      <c:pt idx="9">
                        <c:v>129</c:v>
                      </c:pt>
                      <c:pt idx="10">
                        <c:v>153</c:v>
                      </c:pt>
                      <c:pt idx="11">
                        <c:v>150</c:v>
                      </c:pt>
                      <c:pt idx="12">
                        <c:v>154</c:v>
                      </c:pt>
                      <c:pt idx="13">
                        <c:v>152</c:v>
                      </c:pt>
                      <c:pt idx="14">
                        <c:v>150</c:v>
                      </c:pt>
                      <c:pt idx="15">
                        <c:v>149</c:v>
                      </c:pt>
                      <c:pt idx="16">
                        <c:v>152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6071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19608"/>
        <c:crosses val="autoZero"/>
        <c:auto val="1"/>
        <c:lblAlgn val="ctr"/>
        <c:lblOffset val="100"/>
        <c:noMultiLvlLbl val="0"/>
      </c:catAx>
      <c:valAx>
        <c:axId val="260719608"/>
        <c:scaling>
          <c:orientation val="minMax"/>
          <c:max val="1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71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4024753965132724"/>
          <c:y val="0.26944846226962721"/>
          <c:w val="5.0046641427461534E-2"/>
          <c:h val="0.34205967022762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0.88171</cdr:x>
      <cdr:y>0.23584</cdr:y>
    </cdr:from>
    <cdr:to>
      <cdr:x>1</cdr:x>
      <cdr:y>0.3011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72947" y="1177522"/>
          <a:ext cx="801318" cy="325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kern="1200" dirty="0" smtClean="0">
              <a:solidFill>
                <a:schemeClr val="tx1"/>
              </a:solidFill>
              <a:latin typeface="Myriad Pro"/>
              <a:ea typeface="+mj-ea"/>
              <a:cs typeface="Myriad Pro"/>
            </a:rPr>
            <a:t>8</a:t>
          </a:r>
          <a:r>
            <a:rPr lang="en-US" sz="1400" kern="1200" dirty="0" smtClean="0">
              <a:solidFill>
                <a:schemeClr val="tx1"/>
              </a:solidFill>
              <a:latin typeface="Myriad Pro"/>
              <a:ea typeface="+mj-ea"/>
              <a:cs typeface="Myriad Pro"/>
            </a:rPr>
            <a:t>3476</a:t>
          </a:r>
          <a:endParaRPr lang="ru-RU" sz="1400" kern="1200" dirty="0">
            <a:solidFill>
              <a:schemeClr val="tx1"/>
            </a:solidFill>
            <a:latin typeface="Myriad Pro"/>
            <a:ea typeface="+mj-ea"/>
            <a:cs typeface="Myriad Pro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0.8463</cdr:x>
      <cdr:y>0.27795</cdr:y>
    </cdr:from>
    <cdr:to>
      <cdr:x>0.96067</cdr:x>
      <cdr:y>0.33254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30068" y="1389825"/>
          <a:ext cx="747332" cy="272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kern="1200" dirty="0" smtClean="0">
              <a:solidFill>
                <a:schemeClr val="tx1"/>
              </a:solidFill>
              <a:latin typeface="Myriad Pro"/>
              <a:ea typeface="+mj-ea"/>
              <a:cs typeface="Myriad Pro"/>
            </a:rPr>
            <a:t>71930</a:t>
          </a:r>
          <a:endParaRPr lang="ru-RU" sz="1400" kern="1200" dirty="0">
            <a:solidFill>
              <a:schemeClr val="tx1"/>
            </a:solidFill>
            <a:latin typeface="Myriad Pro"/>
            <a:ea typeface="+mj-ea"/>
            <a:cs typeface="Myriad Pro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E5E3DC7-C3B6-4D41-9B50-A23570891A87}" type="datetime1">
              <a:rPr lang="ru-RU" smtClean="0"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C17D7B3-FE28-C046-B517-2AE0D4D69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83968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FFDB8B04-A9DC-D448-A512-CF959441E275}" type="datetime1">
              <a:rPr lang="ru-RU" smtClean="0"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D639175-8064-C141-ACEC-EA510DF89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1573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44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831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40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 descr="SocioCentr_ppt_obl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3444538" cy="7559959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4280955" y="4624562"/>
            <a:ext cx="8091349" cy="16211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48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09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hasCustomPrompt="1"/>
          </p:nvPr>
        </p:nvSpPr>
        <p:spPr>
          <a:xfrm>
            <a:off x="1076882" y="1185327"/>
            <a:ext cx="12100084" cy="524937"/>
          </a:xfrm>
          <a:prstGeom prst="rect">
            <a:avLst/>
          </a:prstGeom>
        </p:spPr>
        <p:txBody>
          <a:bodyPr/>
          <a:lstStyle>
            <a:lvl1pPr>
              <a:defRPr sz="3648"/>
            </a:lvl1pPr>
          </a:lstStyle>
          <a:p>
            <a:r>
              <a:rPr lang="en-US" dirty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3724313" y="7035044"/>
            <a:ext cx="5940339" cy="45830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509" b="0">
                <a:solidFill>
                  <a:srgbClr val="FFFFFF"/>
                </a:solidFill>
              </a:defRPr>
            </a:lvl1pPr>
            <a:lvl2pPr marL="655783" indent="0">
              <a:buNone/>
              <a:defRPr sz="2893" b="1"/>
            </a:lvl2pPr>
            <a:lvl3pPr marL="1311563" indent="0">
              <a:buNone/>
              <a:defRPr sz="2641" b="1"/>
            </a:lvl3pPr>
            <a:lvl4pPr marL="1967346" indent="0">
              <a:buNone/>
              <a:defRPr sz="2264" b="1"/>
            </a:lvl4pPr>
            <a:lvl5pPr marL="2623128" indent="0">
              <a:buNone/>
              <a:defRPr sz="2264" b="1"/>
            </a:lvl5pPr>
            <a:lvl6pPr marL="3278909" indent="0">
              <a:buNone/>
              <a:defRPr sz="2264" b="1"/>
            </a:lvl6pPr>
            <a:lvl7pPr marL="3934691" indent="0">
              <a:buNone/>
              <a:defRPr sz="2264" b="1"/>
            </a:lvl7pPr>
            <a:lvl8pPr marL="4590473" indent="0">
              <a:buNone/>
              <a:defRPr sz="2264" b="1"/>
            </a:lvl8pPr>
            <a:lvl9pPr marL="5246255" indent="0">
              <a:buNone/>
              <a:defRPr sz="2264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76883" y="2025545"/>
            <a:ext cx="5781162" cy="4815523"/>
          </a:xfrm>
          <a:prstGeom prst="rect">
            <a:avLst/>
          </a:prstGeom>
        </p:spPr>
        <p:txBody>
          <a:bodyPr/>
          <a:lstStyle>
            <a:lvl1pPr>
              <a:defRPr sz="1761"/>
            </a:lvl1pPr>
            <a:lvl2pPr>
              <a:defRPr sz="1761"/>
            </a:lvl2pPr>
            <a:lvl3pPr>
              <a:defRPr sz="1761"/>
            </a:lvl3pPr>
            <a:lvl4pPr>
              <a:defRPr sz="1761"/>
            </a:lvl4pPr>
            <a:lvl5pPr>
              <a:defRPr sz="1761"/>
            </a:lvl5pPr>
            <a:lvl6pPr>
              <a:defRPr sz="2264"/>
            </a:lvl6pPr>
            <a:lvl7pPr>
              <a:defRPr sz="2264"/>
            </a:lvl7pPr>
            <a:lvl8pPr>
              <a:defRPr sz="2264"/>
            </a:lvl8pPr>
            <a:lvl9pPr>
              <a:defRPr sz="2264"/>
            </a:lvl9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1098180" y="50800"/>
            <a:ext cx="5942672" cy="5588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761" b="0">
                <a:solidFill>
                  <a:schemeClr val="bg1"/>
                </a:solidFill>
              </a:defRPr>
            </a:lvl1pPr>
            <a:lvl2pPr marL="655783" indent="0">
              <a:buNone/>
              <a:defRPr sz="2893" b="1"/>
            </a:lvl2pPr>
            <a:lvl3pPr marL="1311563" indent="0">
              <a:buNone/>
              <a:defRPr sz="2641" b="1"/>
            </a:lvl3pPr>
            <a:lvl4pPr marL="1967346" indent="0">
              <a:buNone/>
              <a:defRPr sz="2264" b="1"/>
            </a:lvl4pPr>
            <a:lvl5pPr marL="2623128" indent="0">
              <a:buNone/>
              <a:defRPr sz="2264" b="1"/>
            </a:lvl5pPr>
            <a:lvl6pPr marL="3278909" indent="0">
              <a:buNone/>
              <a:defRPr sz="2264" b="1"/>
            </a:lvl6pPr>
            <a:lvl7pPr marL="3934691" indent="0">
              <a:buNone/>
              <a:defRPr sz="2264" b="1"/>
            </a:lvl7pPr>
            <a:lvl8pPr marL="4590473" indent="0">
              <a:buNone/>
              <a:defRPr sz="2264" b="1"/>
            </a:lvl8pPr>
            <a:lvl9pPr marL="5246255" indent="0">
              <a:buNone/>
              <a:defRPr sz="2264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347905" y="2025545"/>
            <a:ext cx="5807763" cy="4815523"/>
          </a:xfrm>
          <a:prstGeom prst="rect">
            <a:avLst/>
          </a:prstGeom>
        </p:spPr>
        <p:txBody>
          <a:bodyPr/>
          <a:lstStyle>
            <a:lvl1pPr>
              <a:defRPr sz="1761"/>
            </a:lvl1pPr>
            <a:lvl2pPr>
              <a:defRPr sz="1761"/>
            </a:lvl2pPr>
            <a:lvl3pPr>
              <a:defRPr sz="1761"/>
            </a:lvl3pPr>
            <a:lvl4pPr>
              <a:defRPr sz="1761"/>
            </a:lvl4pPr>
            <a:lvl5pPr>
              <a:defRPr sz="1761"/>
            </a:lvl5pPr>
            <a:lvl6pPr>
              <a:defRPr sz="2264"/>
            </a:lvl6pPr>
            <a:lvl7pPr>
              <a:defRPr sz="2264"/>
            </a:lvl7pPr>
            <a:lvl8pPr>
              <a:defRPr sz="2264"/>
            </a:lvl8pPr>
            <a:lvl9pPr>
              <a:defRPr sz="2264"/>
            </a:lvl9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A437-E65D-9044-A18D-0A65CE5480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7218" y="1984799"/>
            <a:ext cx="11911937" cy="28750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2929135" y="7095064"/>
            <a:ext cx="50319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8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fld id="{FEAC9512-3AA4-E64B-AE3B-2B016A0521D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idx="10" hasCustomPrompt="1"/>
          </p:nvPr>
        </p:nvSpPr>
        <p:spPr>
          <a:xfrm>
            <a:off x="3724313" y="7035044"/>
            <a:ext cx="5940339" cy="45830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509" b="0">
                <a:solidFill>
                  <a:srgbClr val="FFFFFF"/>
                </a:solidFill>
              </a:defRPr>
            </a:lvl1pPr>
            <a:lvl2pPr marL="655783" indent="0">
              <a:buNone/>
              <a:defRPr sz="2893" b="1"/>
            </a:lvl2pPr>
            <a:lvl3pPr marL="1311563" indent="0">
              <a:buNone/>
              <a:defRPr sz="2641" b="1"/>
            </a:lvl3pPr>
            <a:lvl4pPr marL="1967346" indent="0">
              <a:buNone/>
              <a:defRPr sz="2264" b="1"/>
            </a:lvl4pPr>
            <a:lvl5pPr marL="2623128" indent="0">
              <a:buNone/>
              <a:defRPr sz="2264" b="1"/>
            </a:lvl5pPr>
            <a:lvl6pPr marL="3278909" indent="0">
              <a:buNone/>
              <a:defRPr sz="2264" b="1"/>
            </a:lvl6pPr>
            <a:lvl7pPr marL="3934691" indent="0">
              <a:buNone/>
              <a:defRPr sz="2264" b="1"/>
            </a:lvl7pPr>
            <a:lvl8pPr marL="4590473" indent="0">
              <a:buNone/>
              <a:defRPr sz="2264" b="1"/>
            </a:lvl8pPr>
            <a:lvl9pPr marL="5246255" indent="0">
              <a:buNone/>
              <a:defRPr sz="2264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1098180" y="50800"/>
            <a:ext cx="5942672" cy="5588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761" b="0">
                <a:solidFill>
                  <a:schemeClr val="bg1"/>
                </a:solidFill>
              </a:defRPr>
            </a:lvl1pPr>
            <a:lvl2pPr marL="655783" indent="0">
              <a:buNone/>
              <a:defRPr sz="2893" b="1"/>
            </a:lvl2pPr>
            <a:lvl3pPr marL="1311563" indent="0">
              <a:buNone/>
              <a:defRPr sz="2641" b="1"/>
            </a:lvl3pPr>
            <a:lvl4pPr marL="1967346" indent="0">
              <a:buNone/>
              <a:defRPr sz="2264" b="1"/>
            </a:lvl4pPr>
            <a:lvl5pPr marL="2623128" indent="0">
              <a:buNone/>
              <a:defRPr sz="2264" b="1"/>
            </a:lvl5pPr>
            <a:lvl6pPr marL="3278909" indent="0">
              <a:buNone/>
              <a:defRPr sz="2264" b="1"/>
            </a:lvl6pPr>
            <a:lvl7pPr marL="3934691" indent="0">
              <a:buNone/>
              <a:defRPr sz="2264" b="1"/>
            </a:lvl7pPr>
            <a:lvl8pPr marL="4590473" indent="0">
              <a:buNone/>
              <a:defRPr sz="2264" b="1"/>
            </a:lvl8pPr>
            <a:lvl9pPr marL="5246255" indent="0">
              <a:buNone/>
              <a:defRPr sz="2264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14" name="Название 1"/>
          <p:cNvSpPr>
            <a:spLocks noGrp="1"/>
          </p:cNvSpPr>
          <p:nvPr>
            <p:ph type="title" hasCustomPrompt="1"/>
          </p:nvPr>
        </p:nvSpPr>
        <p:spPr>
          <a:xfrm>
            <a:off x="1076882" y="1185327"/>
            <a:ext cx="12100084" cy="524937"/>
          </a:xfrm>
          <a:prstGeom prst="rect">
            <a:avLst/>
          </a:prstGeom>
        </p:spPr>
        <p:txBody>
          <a:bodyPr/>
          <a:lstStyle>
            <a:lvl1pPr>
              <a:defRPr sz="3648"/>
            </a:lvl1pPr>
          </a:lstStyle>
          <a:p>
            <a:r>
              <a:rPr lang="en-US" dirty="0"/>
              <a:t>ОБРАЗЕЦ ЗАГОЛОВКА</a:t>
            </a:r>
            <a:endParaRPr lang="ru-RU" dirty="0"/>
          </a:p>
        </p:txBody>
      </p:sp>
      <p:sp>
        <p:nvSpPr>
          <p:cNvPr id="7" name="Содержимое 5"/>
          <p:cNvSpPr>
            <a:spLocks noGrp="1"/>
          </p:cNvSpPr>
          <p:nvPr>
            <p:ph sz="quarter" idx="11"/>
          </p:nvPr>
        </p:nvSpPr>
        <p:spPr>
          <a:xfrm>
            <a:off x="3724313" y="5134821"/>
            <a:ext cx="9334843" cy="1513523"/>
          </a:xfrm>
          <a:prstGeom prst="rect">
            <a:avLst/>
          </a:prstGeom>
        </p:spPr>
        <p:txBody>
          <a:bodyPr/>
          <a:lstStyle>
            <a:lvl1pPr>
              <a:defRPr sz="1761" b="1">
                <a:solidFill>
                  <a:srgbClr val="000090"/>
                </a:solidFill>
              </a:defRPr>
            </a:lvl1pPr>
            <a:lvl2pPr>
              <a:defRPr sz="1761" b="1">
                <a:solidFill>
                  <a:srgbClr val="000090"/>
                </a:solidFill>
              </a:defRPr>
            </a:lvl2pPr>
            <a:lvl3pPr>
              <a:defRPr sz="1761" b="1">
                <a:solidFill>
                  <a:srgbClr val="000090"/>
                </a:solidFill>
              </a:defRPr>
            </a:lvl3pPr>
            <a:lvl4pPr>
              <a:defRPr sz="1761" b="1">
                <a:solidFill>
                  <a:srgbClr val="000090"/>
                </a:solidFill>
              </a:defRPr>
            </a:lvl4pPr>
            <a:lvl5pPr>
              <a:defRPr sz="1761" b="1">
                <a:solidFill>
                  <a:srgbClr val="000090"/>
                </a:solidFill>
              </a:defRPr>
            </a:lvl5pPr>
            <a:lvl6pPr>
              <a:defRPr sz="2264"/>
            </a:lvl6pPr>
            <a:lvl7pPr>
              <a:defRPr sz="2264"/>
            </a:lvl7pPr>
            <a:lvl8pPr>
              <a:defRPr sz="2264"/>
            </a:lvl8pPr>
            <a:lvl9pPr>
              <a:defRPr sz="2264"/>
            </a:lvl9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059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SocioCentr_ppt_razde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3444538" cy="7559959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431069" y="4538445"/>
            <a:ext cx="6282992" cy="162528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48" b="0" cap="all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7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SocioCentr_ppt_razde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3444538" cy="755995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646967" y="4379668"/>
            <a:ext cx="9664997" cy="26542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ru-RU" sz="2200" kern="1200" dirty="0">
                <a:solidFill>
                  <a:srgbClr val="FFFFFF"/>
                </a:solidFill>
                <a:latin typeface="Myriad Pro"/>
                <a:ea typeface="+mn-ea"/>
                <a:cs typeface="Myriad Pro"/>
              </a:rPr>
              <a:t>ФЕДЕРАЛЬНОЕ ГОСУДАРСТВЕННОЕ АВТОНОМНОЕ НАУЧНОЕ УЧРЕЖДЕНИЕ</a:t>
            </a:r>
            <a:r>
              <a:rPr lang="en-US" sz="2200" kern="1200" dirty="0">
                <a:solidFill>
                  <a:srgbClr val="FFFFFF"/>
                </a:solidFill>
                <a:latin typeface="Myriad Pro"/>
                <a:ea typeface="+mn-ea"/>
                <a:cs typeface="Myriad Pro"/>
              </a:rPr>
              <a:t> </a:t>
            </a:r>
          </a:p>
          <a:p>
            <a:pPr algn="l"/>
            <a:r>
              <a:rPr lang="ru-RU" sz="3200" kern="1200" dirty="0">
                <a:solidFill>
                  <a:srgbClr val="FFFFFF"/>
                </a:solidFill>
                <a:latin typeface="Myriad Pro"/>
                <a:ea typeface="+mn-ea"/>
                <a:cs typeface="Myriad Pro"/>
              </a:rPr>
              <a:t>«ЦЕНТР СОЦИОЛОГИЧЕСКИХ ИССЛЕДОВАНИЙ»</a:t>
            </a:r>
            <a:endParaRPr lang="en-US" sz="3200" kern="1200" dirty="0">
              <a:solidFill>
                <a:srgbClr val="FFFFFF"/>
              </a:solidFill>
              <a:latin typeface="Myriad Pro"/>
              <a:ea typeface="+mn-ea"/>
              <a:cs typeface="Myriad Pro"/>
            </a:endParaRPr>
          </a:p>
          <a:p>
            <a:pPr algn="l"/>
            <a:endParaRPr lang="en-US" sz="3648" kern="1200" dirty="0">
              <a:solidFill>
                <a:srgbClr val="FFFFFF"/>
              </a:solidFill>
              <a:latin typeface="Myriad Pro"/>
              <a:ea typeface="+mn-ea"/>
              <a:cs typeface="Myriad Pro"/>
            </a:endParaRPr>
          </a:p>
          <a:p>
            <a:pPr algn="l"/>
            <a:r>
              <a:rPr lang="pl-PL" sz="1800" dirty="0">
                <a:solidFill>
                  <a:srgbClr val="FFFFFF"/>
                </a:solidFill>
                <a:latin typeface="Myriad Pro"/>
                <a:cs typeface="Myriad Pro"/>
              </a:rPr>
              <a:t>+7 </a:t>
            </a:r>
            <a:r>
              <a:rPr lang="ru-RU" sz="1800" dirty="0" smtClean="0">
                <a:solidFill>
                  <a:srgbClr val="FFFFFF"/>
                </a:solidFill>
                <a:latin typeface="Myriad Pro"/>
                <a:cs typeface="Myriad Pro"/>
              </a:rPr>
              <a:t>905 550</a:t>
            </a:r>
            <a:r>
              <a:rPr lang="ru-RU" sz="1800" baseline="0" dirty="0" smtClean="0">
                <a:solidFill>
                  <a:srgbClr val="FFFFFF"/>
                </a:solidFill>
                <a:latin typeface="Myriad Pro"/>
                <a:cs typeface="Myriad Pro"/>
              </a:rPr>
              <a:t> 78 46</a:t>
            </a:r>
            <a:endParaRPr lang="pl-PL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grishakina@5top100.ru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eg.grishakina@ya.ru</a:t>
            </a:r>
            <a:endParaRPr lang="ru-RU" sz="1509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pic>
        <p:nvPicPr>
          <p:cNvPr id="2050" name="Picture 2" descr="http://qrcoder.ru/code/?http%3A%2F%2Fsociocenter.info%2Fru&amp;10&amp;0">
            <a:extLst>
              <a:ext uri="{FF2B5EF4-FFF2-40B4-BE49-F238E27FC236}">
                <a16:creationId xmlns:a16="http://schemas.microsoft.com/office/drawing/2014/main" xmlns="" id="{25022F97-C5AD-49CC-9E24-3C02F9F754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8" y="4520976"/>
            <a:ext cx="2371635" cy="237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1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446174" y="0"/>
            <a:ext cx="9757608" cy="910343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5507" y="1943233"/>
            <a:ext cx="3098547" cy="39389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None/>
              <a:defRPr sz="2426" b="0">
                <a:solidFill>
                  <a:srgbClr val="023C7F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8503" y="1995753"/>
            <a:ext cx="7095728" cy="390397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2604254" y="7111794"/>
            <a:ext cx="437648" cy="451056"/>
          </a:xfrm>
          <a:prstGeom prst="rect">
            <a:avLst/>
          </a:prstGeom>
        </p:spPr>
        <p:txBody>
          <a:bodyPr/>
          <a:lstStyle/>
          <a:p>
            <a:fld id="{B1EBB644-D63F-4CC4-A6DD-20114F1A5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1456491" y="7058658"/>
            <a:ext cx="10102077" cy="354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323">
                <a:solidFill>
                  <a:schemeClr val="bg1">
                    <a:lumMod val="50000"/>
                  </a:schemeClr>
                </a:solidFill>
              </a:defRPr>
            </a:lvl1pPr>
            <a:lvl2pPr marL="357275" indent="0">
              <a:buFontTx/>
              <a:buNone/>
              <a:defRPr/>
            </a:lvl2pPr>
            <a:lvl3pPr marL="694701" indent="0">
              <a:buFontTx/>
              <a:buNone/>
              <a:defRPr/>
            </a:lvl3pPr>
            <a:lvl4pPr marL="1111522" indent="0">
              <a:buFontTx/>
              <a:buNone/>
              <a:defRPr/>
            </a:lvl4pPr>
            <a:lvl5pPr marL="1508494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6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667" y="1"/>
            <a:ext cx="9915162" cy="945356"/>
          </a:xfrm>
          <a:prstGeom prst="rect">
            <a:avLst/>
          </a:prstGeom>
        </p:spPr>
        <p:txBody>
          <a:bodyPr anchor="ctr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0472" y="1931795"/>
            <a:ext cx="5391821" cy="400644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4882" y="1931795"/>
            <a:ext cx="5444338" cy="400644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1456491" y="7058658"/>
            <a:ext cx="10102077" cy="354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323">
                <a:solidFill>
                  <a:schemeClr val="bg1">
                    <a:lumMod val="50000"/>
                  </a:schemeClr>
                </a:solidFill>
              </a:defRPr>
            </a:lvl1pPr>
            <a:lvl2pPr marL="357275" indent="0">
              <a:buFontTx/>
              <a:buNone/>
              <a:defRPr/>
            </a:lvl2pPr>
            <a:lvl3pPr marL="694701" indent="0">
              <a:buFontTx/>
              <a:buNone/>
              <a:defRPr/>
            </a:lvl3pPr>
            <a:lvl4pPr marL="1111522" indent="0">
              <a:buFontTx/>
              <a:buNone/>
              <a:defRPr/>
            </a:lvl4pPr>
            <a:lvl5pPr marL="150849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12604255" y="7111180"/>
            <a:ext cx="437648" cy="451670"/>
          </a:xfrm>
        </p:spPr>
        <p:txBody>
          <a:bodyPr/>
          <a:lstStyle>
            <a:lvl1pPr>
              <a:defRPr/>
            </a:lvl1pPr>
          </a:lstStyle>
          <a:p>
            <a:fld id="{5B79E55F-E9A8-4131-9390-EA39F5182DA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5572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 descr="SocioCentr_tampl-07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3444538" cy="7559959"/>
          </a:xfrm>
          <a:prstGeom prst="rect">
            <a:avLst/>
          </a:prstGeom>
        </p:spPr>
      </p:pic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2950437" y="7059614"/>
            <a:ext cx="50319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8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fld id="{FEAC9512-3AA4-E64B-AE3B-2B016A0521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65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9" r:id="rId3"/>
    <p:sldLayoutId id="2147483651" r:id="rId4"/>
    <p:sldLayoutId id="2147483655" r:id="rId5"/>
    <p:sldLayoutId id="2147483674" r:id="rId6"/>
    <p:sldLayoutId id="2147483675" r:id="rId7"/>
  </p:sldLayoutIdLst>
  <p:hf hdr="0" ftr="0" dt="0"/>
  <p:txStyles>
    <p:titleStyle>
      <a:lvl1pPr algn="l" defTabSz="655863" rtl="0" eaLnBrk="1" latinLnBrk="0" hangingPunct="1">
        <a:spcBef>
          <a:spcPct val="0"/>
        </a:spcBef>
        <a:buNone/>
        <a:defRPr sz="4025" kern="1200">
          <a:solidFill>
            <a:srgbClr val="0067B1"/>
          </a:solidFill>
          <a:latin typeface="Myriad Pro"/>
          <a:ea typeface="+mj-ea"/>
          <a:cs typeface="Myriad Pro"/>
        </a:defRPr>
      </a:lvl1pPr>
    </p:titleStyle>
    <p:bodyStyle>
      <a:lvl1pPr marL="0" indent="0" algn="l" defTabSz="655863" rtl="0" eaLnBrk="1" latinLnBrk="0" hangingPunct="1">
        <a:spcBef>
          <a:spcPct val="20000"/>
        </a:spcBef>
        <a:buFontTx/>
        <a:buNone/>
        <a:defRPr sz="1761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55862" indent="0" algn="l" defTabSz="655863" rtl="0" eaLnBrk="1" latinLnBrk="0" hangingPunct="1">
        <a:spcBef>
          <a:spcPct val="20000"/>
        </a:spcBef>
        <a:buFontTx/>
        <a:buNone/>
        <a:defRPr sz="4025" kern="1200">
          <a:solidFill>
            <a:schemeClr val="tx1"/>
          </a:solidFill>
          <a:latin typeface="+mn-lt"/>
          <a:ea typeface="+mn-ea"/>
          <a:cs typeface="+mn-cs"/>
        </a:defRPr>
      </a:lvl2pPr>
      <a:lvl3pPr marL="1311727" indent="0" algn="l" defTabSz="655863" rtl="0" eaLnBrk="1" latinLnBrk="0" hangingPunct="1">
        <a:spcBef>
          <a:spcPct val="20000"/>
        </a:spcBef>
        <a:buFontTx/>
        <a:buNone/>
        <a:defRPr sz="3396" kern="1200">
          <a:solidFill>
            <a:schemeClr val="tx1"/>
          </a:solidFill>
          <a:latin typeface="+mn-lt"/>
          <a:ea typeface="+mn-ea"/>
          <a:cs typeface="+mn-cs"/>
        </a:defRPr>
      </a:lvl3pPr>
      <a:lvl4pPr marL="1967589" indent="0" algn="l" defTabSz="655863" rtl="0" eaLnBrk="1" latinLnBrk="0" hangingPunct="1">
        <a:spcBef>
          <a:spcPct val="20000"/>
        </a:spcBef>
        <a:buFontTx/>
        <a:buNone/>
        <a:defRPr sz="2893" kern="1200">
          <a:solidFill>
            <a:schemeClr val="tx1"/>
          </a:solidFill>
          <a:latin typeface="+mn-lt"/>
          <a:ea typeface="+mn-ea"/>
          <a:cs typeface="+mn-cs"/>
        </a:defRPr>
      </a:lvl4pPr>
      <a:lvl5pPr marL="2623453" indent="0" algn="l" defTabSz="655863" rtl="0" eaLnBrk="1" latinLnBrk="0" hangingPunct="1">
        <a:spcBef>
          <a:spcPct val="20000"/>
        </a:spcBef>
        <a:buFontTx/>
        <a:buNone/>
        <a:defRPr sz="2893" kern="1200">
          <a:solidFill>
            <a:schemeClr val="tx1"/>
          </a:solidFill>
          <a:latin typeface="+mn-lt"/>
          <a:ea typeface="+mn-ea"/>
          <a:cs typeface="+mn-cs"/>
        </a:defRPr>
      </a:lvl5pPr>
      <a:lvl6pPr marL="3607246" indent="-327931" algn="l" defTabSz="655863" rtl="0" eaLnBrk="1" latinLnBrk="0" hangingPunct="1">
        <a:spcBef>
          <a:spcPct val="20000"/>
        </a:spcBef>
        <a:buFont typeface="Arial"/>
        <a:buChar char="•"/>
        <a:defRPr sz="2893" kern="1200">
          <a:solidFill>
            <a:schemeClr val="tx1"/>
          </a:solidFill>
          <a:latin typeface="+mn-lt"/>
          <a:ea typeface="+mn-ea"/>
          <a:cs typeface="+mn-cs"/>
        </a:defRPr>
      </a:lvl6pPr>
      <a:lvl7pPr marL="4263109" indent="-327931" algn="l" defTabSz="655863" rtl="0" eaLnBrk="1" latinLnBrk="0" hangingPunct="1">
        <a:spcBef>
          <a:spcPct val="20000"/>
        </a:spcBef>
        <a:buFont typeface="Arial"/>
        <a:buChar char="•"/>
        <a:defRPr sz="2893" kern="1200">
          <a:solidFill>
            <a:schemeClr val="tx1"/>
          </a:solidFill>
          <a:latin typeface="+mn-lt"/>
          <a:ea typeface="+mn-ea"/>
          <a:cs typeface="+mn-cs"/>
        </a:defRPr>
      </a:lvl7pPr>
      <a:lvl8pPr marL="4918973" indent="-327931" algn="l" defTabSz="655863" rtl="0" eaLnBrk="1" latinLnBrk="0" hangingPunct="1">
        <a:spcBef>
          <a:spcPct val="20000"/>
        </a:spcBef>
        <a:buFont typeface="Arial"/>
        <a:buChar char="•"/>
        <a:defRPr sz="2893" kern="1200">
          <a:solidFill>
            <a:schemeClr val="tx1"/>
          </a:solidFill>
          <a:latin typeface="+mn-lt"/>
          <a:ea typeface="+mn-ea"/>
          <a:cs typeface="+mn-cs"/>
        </a:defRPr>
      </a:lvl8pPr>
      <a:lvl9pPr marL="5574835" indent="-327931" algn="l" defTabSz="655863" rtl="0" eaLnBrk="1" latinLnBrk="0" hangingPunct="1">
        <a:spcBef>
          <a:spcPct val="20000"/>
        </a:spcBef>
        <a:buFont typeface="Arial"/>
        <a:buChar char="•"/>
        <a:defRPr sz="28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1pPr>
      <a:lvl2pPr marL="655863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2pPr>
      <a:lvl3pPr marL="1311726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3pPr>
      <a:lvl4pPr marL="1967589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4pPr>
      <a:lvl5pPr marL="2623451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5pPr>
      <a:lvl6pPr marL="3279315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6pPr>
      <a:lvl7pPr marL="3935178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7pPr>
      <a:lvl8pPr marL="4591040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8pPr>
      <a:lvl9pPr marL="5246904" algn="l" defTabSz="655863" rtl="0" eaLnBrk="1" latinLnBrk="0" hangingPunct="1">
        <a:defRPr sz="26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jcr.incites.thomsonreuters.com/JCRJournalHomeAction.acti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3771900" y="4979715"/>
            <a:ext cx="9672638" cy="866450"/>
          </a:xfrm>
        </p:spPr>
        <p:txBody>
          <a:bodyPr>
            <a:noAutofit/>
          </a:bodyPr>
          <a:lstStyle/>
          <a:p>
            <a:r>
              <a:rPr lang="ru-RU" sz="2900" dirty="0" smtClean="0"/>
              <a:t>РОССИЙСКИЕ  ЖУРНАЛЫ </a:t>
            </a:r>
            <a:r>
              <a:rPr lang="en-US" sz="2900" dirty="0" smtClean="0"/>
              <a:t> </a:t>
            </a:r>
            <a:r>
              <a:rPr lang="ru-RU" sz="2900" dirty="0" smtClean="0"/>
              <a:t>ЧЕРЕЗ ПРИЗМУ НАУКОМЕТРИИ</a:t>
            </a:r>
            <a:r>
              <a:rPr lang="ru-RU" sz="2900" dirty="0"/>
              <a:t>: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400" dirty="0" smtClean="0"/>
              <a:t>краткий </a:t>
            </a:r>
            <a:r>
              <a:rPr lang="ru-RU" sz="2400" dirty="0"/>
              <a:t>обзор журналов, индексируемых в Web of Science и Scopus</a:t>
            </a:r>
            <a:endParaRPr lang="ru-RU" sz="2900" dirty="0"/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3771900" y="6431790"/>
            <a:ext cx="9313863" cy="8664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655863" rtl="0" eaLnBrk="1" latinLnBrk="0" hangingPunct="1">
              <a:spcBef>
                <a:spcPct val="0"/>
              </a:spcBef>
              <a:buNone/>
              <a:defRPr sz="3648" kern="1200">
                <a:solidFill>
                  <a:schemeClr val="bg1"/>
                </a:solidFill>
                <a:latin typeface="Myriad Pro"/>
                <a:ea typeface="+mj-ea"/>
                <a:cs typeface="Myriad Pro"/>
              </a:defRPr>
            </a:lvl1pPr>
          </a:lstStyle>
          <a:p>
            <a:r>
              <a:rPr lang="ru-RU" sz="2400" smtClean="0"/>
              <a:t>Гришакина Е.Г.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79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4C30FD4-5021-4786-9C94-9D836D13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9742" y="7049790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F561FF1A-425A-48FD-A743-0A648E34B304}"/>
              </a:ext>
            </a:extLst>
          </p:cNvPr>
          <p:cNvSpPr txBox="1">
            <a:spLocks/>
          </p:cNvSpPr>
          <p:nvPr/>
        </p:nvSpPr>
        <p:spPr>
          <a:xfrm>
            <a:off x="360363" y="1"/>
            <a:ext cx="10843419" cy="620486"/>
          </a:xfrm>
          <a:prstGeom prst="rect">
            <a:avLst/>
          </a:prstGeom>
        </p:spPr>
        <p:txBody>
          <a:bodyPr anchor="ctr"/>
          <a:lstStyle>
            <a:lvl1pPr algn="l" defTabSz="655863" rtl="0" eaLnBrk="1" latinLnBrk="0" hangingPunct="1">
              <a:spcBef>
                <a:spcPct val="0"/>
              </a:spcBef>
              <a:buNone/>
              <a:defRPr sz="4025" kern="1200">
                <a:solidFill>
                  <a:srgbClr val="0067B1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defTabSz="1200150">
              <a:lnSpc>
                <a:spcPct val="90000"/>
              </a:lnSpc>
              <a:spcAft>
                <a:spcPct val="35000"/>
              </a:spcAft>
            </a:pPr>
            <a:r>
              <a:rPr lang="ru-RU" sz="2800" dirty="0">
                <a:solidFill>
                  <a:schemeClr val="bg1"/>
                </a:solidFill>
              </a:rPr>
              <a:t>АНАЛИЗ РОССИЙСКИХ </a:t>
            </a:r>
            <a:r>
              <a:rPr lang="ru-RU" sz="2800" dirty="0" smtClean="0">
                <a:solidFill>
                  <a:schemeClr val="bg1"/>
                </a:solidFill>
              </a:rPr>
              <a:t>ЖУРНАЛОВ </a:t>
            </a:r>
            <a:r>
              <a:rPr lang="en-US" sz="2800" dirty="0" smtClean="0">
                <a:solidFill>
                  <a:schemeClr val="bg1"/>
                </a:solidFill>
              </a:rPr>
              <a:t>Q1, WEB OF SCIENCE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6"/>
          <a:stretch/>
        </p:blipFill>
        <p:spPr>
          <a:xfrm>
            <a:off x="3139742" y="2976213"/>
            <a:ext cx="1107919" cy="9632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044A5F9-D968-43E1-8516-D7C2EFE18FDD}"/>
              </a:ext>
            </a:extLst>
          </p:cNvPr>
          <p:cNvSpPr txBox="1"/>
          <p:nvPr/>
        </p:nvSpPr>
        <p:spPr>
          <a:xfrm>
            <a:off x="294412" y="813253"/>
            <a:ext cx="12857302" cy="40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latin typeface="Myriad Pro" panose="020B0503030403020204" pitchFamily="34" charset="0"/>
              </a:rPr>
              <a:t>ГРАФИК ГАНТА РОССИЙСКИХ ЖУРНАЛОВ ПЕРВОГО КВАРТИЛЯ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4412" y="2072921"/>
            <a:ext cx="3013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Из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2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российских журналов, проиндексированных в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Web of Science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,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только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1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 удержива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е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т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свои позиции в первом квартиле в течение длительного времени –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Physics-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Uspekhi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По данным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InCites Journal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Citation Reports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,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http://jcr.incites.thomsonreuters.com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66985"/>
              </p:ext>
            </p:extLst>
          </p:nvPr>
        </p:nvGraphicFramePr>
        <p:xfrm>
          <a:off x="4224267" y="1221722"/>
          <a:ext cx="9146220" cy="5226293"/>
        </p:xfrm>
        <a:graphic>
          <a:graphicData uri="http://schemas.openxmlformats.org/drawingml/2006/table">
            <a:tbl>
              <a:tblPr/>
              <a:tblGrid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270410"/>
                <a:gridCol w="4278840"/>
              </a:tblGrid>
              <a:tr h="310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Журнал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Q1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85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EURASIAN GEOGRAPHY AND ECONOMICS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JETP LETTERS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LASER PHYSICS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LASER PHYSICS LETTERS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Moscow Mathematical Journal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PHYSICS-USPEKHI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POLYMER SCIENCE SERIES 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POST-SOVIET GEOGRAPHY AND ECONOMICS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REGULAR &amp; CHAOTIC DYNAMICS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RUSSIAN CHEMICAL REVIEWS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RUSSIAN MATHEMATICAL SURVEYS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USPEKHI KHIMII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2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2001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2002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2003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2004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4412" y="5456928"/>
            <a:ext cx="301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Myriad Pro" panose="020B0503030403020204" pitchFamily="34" charset="0"/>
              </a:rPr>
              <a:t>Большинство остальных журналов представлены в первом квартиле достаточно ровно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3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4C30FD4-5021-4786-9C94-9D836D13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9742" y="7049790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F561FF1A-425A-48FD-A743-0A648E34B304}"/>
              </a:ext>
            </a:extLst>
          </p:cNvPr>
          <p:cNvSpPr txBox="1">
            <a:spLocks/>
          </p:cNvSpPr>
          <p:nvPr/>
        </p:nvSpPr>
        <p:spPr>
          <a:xfrm>
            <a:off x="360363" y="1"/>
            <a:ext cx="10843419" cy="620486"/>
          </a:xfrm>
          <a:prstGeom prst="rect">
            <a:avLst/>
          </a:prstGeom>
        </p:spPr>
        <p:txBody>
          <a:bodyPr anchor="ctr"/>
          <a:lstStyle>
            <a:lvl1pPr algn="l" defTabSz="655863" rtl="0" eaLnBrk="1" latinLnBrk="0" hangingPunct="1">
              <a:spcBef>
                <a:spcPct val="0"/>
              </a:spcBef>
              <a:buNone/>
              <a:defRPr sz="4025" kern="1200">
                <a:solidFill>
                  <a:srgbClr val="0067B1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defTabSz="1200150">
              <a:lnSpc>
                <a:spcPct val="90000"/>
              </a:lnSpc>
              <a:spcAft>
                <a:spcPct val="35000"/>
              </a:spcAft>
            </a:pPr>
            <a:r>
              <a:rPr lang="ru-RU" sz="3000" dirty="0">
                <a:solidFill>
                  <a:schemeClr val="bg1"/>
                </a:solidFill>
              </a:rPr>
              <a:t>АНАЛИЗ РОССИЙСКИХ </a:t>
            </a:r>
            <a:r>
              <a:rPr lang="ru-RU" sz="3000" dirty="0" smtClean="0">
                <a:solidFill>
                  <a:schemeClr val="bg1"/>
                </a:solidFill>
              </a:rPr>
              <a:t>ЖУРНАЛОВ </a:t>
            </a:r>
            <a:r>
              <a:rPr lang="en-US" sz="3000" dirty="0" smtClean="0">
                <a:solidFill>
                  <a:schemeClr val="bg1"/>
                </a:solidFill>
              </a:rPr>
              <a:t>Q1, SCOPUS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По данным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Scimago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Journal &amp; Country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Rank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, 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http://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scimagojr.com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6"/>
          <a:stretch/>
        </p:blipFill>
        <p:spPr>
          <a:xfrm>
            <a:off x="3139741" y="1302250"/>
            <a:ext cx="1107919" cy="9632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044A5F9-D968-43E1-8516-D7C2EFE18FDD}"/>
              </a:ext>
            </a:extLst>
          </p:cNvPr>
          <p:cNvSpPr txBox="1"/>
          <p:nvPr/>
        </p:nvSpPr>
        <p:spPr>
          <a:xfrm>
            <a:off x="294412" y="813253"/>
            <a:ext cx="12857302" cy="40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latin typeface="Myriad Pro" panose="020B0503030403020204" pitchFamily="34" charset="0"/>
              </a:rPr>
              <a:t>ГРАФИК ГАНТА РОССИЙСКИХ ЖУРНАЛОВ ПЕРВОГО КВАРТИЛЯ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9007" y="1302250"/>
            <a:ext cx="30136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Из 19 российских журналов, проиндексированных в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Scopus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, только 2 удерживают свои позиции в первом квартиле в течение длительного времени –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Laser Physics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 и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Archaeology, Ethnology and Anthropology of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Eurasia</a:t>
            </a:r>
            <a:endParaRPr lang="en-US" sz="1800" dirty="0">
              <a:solidFill>
                <a:schemeClr val="accent5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007" y="4666086"/>
            <a:ext cx="3013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Еще 2 журнала (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Biochemistry (Moscow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)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 и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Herald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of the Russian Academy of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/>
              </a:rPr>
              <a:t>Sciences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) демонстрируют противоположные тенденции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211523"/>
              </p:ext>
            </p:extLst>
          </p:nvPr>
        </p:nvGraphicFramePr>
        <p:xfrm>
          <a:off x="4247668" y="1221724"/>
          <a:ext cx="9058181" cy="5435532"/>
        </p:xfrm>
        <a:graphic>
          <a:graphicData uri="http://schemas.openxmlformats.org/drawingml/2006/table">
            <a:tbl>
              <a:tblPr/>
              <a:tblGrid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267807"/>
                <a:gridCol w="4237655"/>
              </a:tblGrid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Журнал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Q1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Laser Physics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68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Archaeology, Ethnology and Anthropology of Eurasia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Biochemistry (Moscow)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Herald of the Russian Academy of Sciences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Physics-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Uspekhi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Russian Journal of Mathematical Physics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Polymer Science - Series 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Ab Imperio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Bylye Gody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Geotectonics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Moscow Mathematical Journal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Social Evolution and History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Acarina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International Journal of Acoustics and Vibrations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JETP Letters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Journal of Engineering Thermophysics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Problems of Information Transmission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Rusin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6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>
                          <a:solidFill>
                            <a:srgbClr val="196D6B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D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Siberian Historical Research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8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2001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2002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2003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2004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4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C92F008-2E64-4CC6-9DBB-77AE2203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11463" y="7056628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1" name="Выноска: изогнутая линия 10">
            <a:extLst>
              <a:ext uri="{FF2B5EF4-FFF2-40B4-BE49-F238E27FC236}">
                <a16:creationId xmlns:a16="http://schemas.microsoft.com/office/drawing/2014/main" xmlns="" id="{94254173-A1E4-44EE-A5E1-3761970DD846}"/>
              </a:ext>
            </a:extLst>
          </p:cNvPr>
          <p:cNvSpPr/>
          <p:nvPr/>
        </p:nvSpPr>
        <p:spPr>
          <a:xfrm>
            <a:off x="360362" y="1759679"/>
            <a:ext cx="4533900" cy="612774"/>
          </a:xfrm>
          <a:prstGeom prst="borderCallout2">
            <a:avLst>
              <a:gd name="adj1" fmla="val 2170"/>
              <a:gd name="adj2" fmla="val 103712"/>
              <a:gd name="adj3" fmla="val 2170"/>
              <a:gd name="adj4" fmla="val 114425"/>
              <a:gd name="adj5" fmla="val 64832"/>
              <a:gd name="adj6" fmla="val 125882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Количество публикаций</a:t>
            </a:r>
            <a:endParaRPr lang="en-US" dirty="0"/>
          </a:p>
        </p:txBody>
      </p:sp>
      <p:sp>
        <p:nvSpPr>
          <p:cNvPr id="12" name="Выноска: изогнутая линия 11">
            <a:extLst>
              <a:ext uri="{FF2B5EF4-FFF2-40B4-BE49-F238E27FC236}">
                <a16:creationId xmlns:a16="http://schemas.microsoft.com/office/drawing/2014/main" xmlns="" id="{D8AD81C2-0DF8-4C46-BB24-101AAE088903}"/>
              </a:ext>
            </a:extLst>
          </p:cNvPr>
          <p:cNvSpPr/>
          <p:nvPr/>
        </p:nvSpPr>
        <p:spPr>
          <a:xfrm>
            <a:off x="8551862" y="1759679"/>
            <a:ext cx="4533900" cy="612774"/>
          </a:xfrm>
          <a:prstGeom prst="borderCallout2">
            <a:avLst>
              <a:gd name="adj1" fmla="val 2170"/>
              <a:gd name="adj2" fmla="val -3011"/>
              <a:gd name="adj3" fmla="val 97"/>
              <a:gd name="adj4" fmla="val -13026"/>
              <a:gd name="adj5" fmla="val 66904"/>
              <a:gd name="adj6" fmla="val -25938"/>
            </a:avLst>
          </a:prstGeom>
          <a:solidFill>
            <a:srgbClr val="4BACC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Число авторов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756911"/>
              </p:ext>
            </p:extLst>
          </p:nvPr>
        </p:nvGraphicFramePr>
        <p:xfrm>
          <a:off x="360362" y="2621437"/>
          <a:ext cx="4533900" cy="386911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20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334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56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2007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57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2008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61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69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58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61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58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59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2015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56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43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2FDBA6F-E3D4-4781-A3D3-75CB5A21C182}"/>
              </a:ext>
            </a:extLst>
          </p:cNvPr>
          <p:cNvSpPr txBox="1"/>
          <p:nvPr/>
        </p:nvSpPr>
        <p:spPr>
          <a:xfrm>
            <a:off x="5751512" y="3834188"/>
            <a:ext cx="1943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% российских авторов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DA5E9BAB-A53E-45A4-AACB-D4E86DD9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1" y="1"/>
            <a:ext cx="10962482" cy="620486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АНАЛИЗ ИНДЕКСАЦИИ В SCOPUS ОТДЕЛЬНЫХ ЖУРНАЛОВ Q1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BA46F0B-4A45-411D-98A9-7A89262AC480}"/>
              </a:ext>
            </a:extLst>
          </p:cNvPr>
          <p:cNvSpPr txBox="1"/>
          <p:nvPr/>
        </p:nvSpPr>
        <p:spPr>
          <a:xfrm>
            <a:off x="303388" y="696434"/>
            <a:ext cx="1272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ts val="2400"/>
              </a:lnSpc>
              <a:defRPr sz="2400">
                <a:latin typeface="Myriad Pro" panose="020B0503030403020204" pitchFamily="34" charset="0"/>
              </a:defRPr>
            </a:lvl1pPr>
          </a:lstStyle>
          <a:p>
            <a:r>
              <a:rPr lang="ru-RU" dirty="0" smtClean="0"/>
              <a:t>Доля российских авторов в публикациях отдельных журналов</a:t>
            </a:r>
            <a:endParaRPr lang="en-US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213228"/>
              </p:ext>
            </p:extLst>
          </p:nvPr>
        </p:nvGraphicFramePr>
        <p:xfrm>
          <a:off x="8551862" y="2621436"/>
          <a:ext cx="4533899" cy="386911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19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334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2007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9525" marR="9525" marT="9525" marB="0" anchor="b">
                    <a:solidFill>
                      <a:srgbClr val="357E92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2008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9525" marR="9525" marT="9525" marB="0" anchor="b">
                    <a:solidFill>
                      <a:srgbClr val="3B8AA0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9525" marR="9525" marT="9525" marB="0" anchor="b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9525" marR="9525" marT="9525" marB="0" anchor="b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55863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9525" marR="9525" marT="9525" marB="0" anchor="b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</a:p>
                  </a:txBody>
                  <a:tcPr marL="9525" marR="9525" marT="9525" marB="0" anchor="b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9525" marR="9525" marT="9525" marB="0" anchor="b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2015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9525" marR="9525" marT="9525" marB="0" anchor="b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/>
                        <a:t>2016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60363" y="1258825"/>
            <a:ext cx="8344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Archaeology, Ethnology and Anthropology of Eurasia</a:t>
            </a:r>
            <a:endParaRPr lang="ru-RU" sz="2000" b="1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37354164"/>
              </p:ext>
            </p:extLst>
          </p:nvPr>
        </p:nvGraphicFramePr>
        <p:xfrm>
          <a:off x="3072111" y="2621437"/>
          <a:ext cx="709612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C92F008-2E64-4CC6-9DBB-77AE2203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11463" y="7056628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1" name="Выноска: изогнутая линия 10">
            <a:extLst>
              <a:ext uri="{FF2B5EF4-FFF2-40B4-BE49-F238E27FC236}">
                <a16:creationId xmlns:a16="http://schemas.microsoft.com/office/drawing/2014/main" xmlns="" id="{94254173-A1E4-44EE-A5E1-3761970DD846}"/>
              </a:ext>
            </a:extLst>
          </p:cNvPr>
          <p:cNvSpPr/>
          <p:nvPr/>
        </p:nvSpPr>
        <p:spPr>
          <a:xfrm>
            <a:off x="303388" y="1488225"/>
            <a:ext cx="4533900" cy="612774"/>
          </a:xfrm>
          <a:prstGeom prst="borderCallout2">
            <a:avLst>
              <a:gd name="adj1" fmla="val 2170"/>
              <a:gd name="adj2" fmla="val 103712"/>
              <a:gd name="adj3" fmla="val 2170"/>
              <a:gd name="adj4" fmla="val 114425"/>
              <a:gd name="adj5" fmla="val 125782"/>
              <a:gd name="adj6" fmla="val 128155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Количество публикаций</a:t>
            </a:r>
            <a:endParaRPr lang="en-US" dirty="0"/>
          </a:p>
        </p:txBody>
      </p:sp>
      <p:sp>
        <p:nvSpPr>
          <p:cNvPr id="12" name="Выноска: изогнутая линия 11">
            <a:extLst>
              <a:ext uri="{FF2B5EF4-FFF2-40B4-BE49-F238E27FC236}">
                <a16:creationId xmlns:a16="http://schemas.microsoft.com/office/drawing/2014/main" xmlns="" id="{D8AD81C2-0DF8-4C46-BB24-101AAE088903}"/>
              </a:ext>
            </a:extLst>
          </p:cNvPr>
          <p:cNvSpPr/>
          <p:nvPr/>
        </p:nvSpPr>
        <p:spPr>
          <a:xfrm>
            <a:off x="8585871" y="1501176"/>
            <a:ext cx="4533900" cy="612774"/>
          </a:xfrm>
          <a:prstGeom prst="borderCallout2">
            <a:avLst>
              <a:gd name="adj1" fmla="val 2170"/>
              <a:gd name="adj2" fmla="val -3011"/>
              <a:gd name="adj3" fmla="val 97"/>
              <a:gd name="adj4" fmla="val -13026"/>
              <a:gd name="adj5" fmla="val 129956"/>
              <a:gd name="adj6" fmla="val -26790"/>
            </a:avLst>
          </a:prstGeom>
          <a:solidFill>
            <a:srgbClr val="4BACC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Число авторов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958761"/>
              </p:ext>
            </p:extLst>
          </p:nvPr>
        </p:nvGraphicFramePr>
        <p:xfrm>
          <a:off x="303388" y="2101000"/>
          <a:ext cx="4533900" cy="456068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20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238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b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2001</a:t>
                      </a: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357E92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b">
                    <a:solidFill>
                      <a:srgbClr val="3B8AA0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235</a:t>
                      </a:r>
                    </a:p>
                  </a:txBody>
                  <a:tcPr marL="9525" marR="9525" marT="9525" marB="0" anchor="b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2004</a:t>
                      </a: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b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</a:p>
                  </a:txBody>
                  <a:tcPr marL="9525" marR="9525" marT="9525" marB="0" anchor="b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2006</a:t>
                      </a: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227</a:t>
                      </a:r>
                    </a:p>
                  </a:txBody>
                  <a:tcPr marL="9525" marR="9525" marT="9525" marB="0" anchor="b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5" marR="9525" marT="9525" marB="0" anchor="b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253</a:t>
                      </a:r>
                    </a:p>
                  </a:txBody>
                  <a:tcPr marL="9525" marR="9525" marT="9525" marB="0" anchor="b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351</a:t>
                      </a:r>
                    </a:p>
                  </a:txBody>
                  <a:tcPr marL="9525" marR="9525" marT="9525" marB="0" anchor="b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340</a:t>
                      </a:r>
                    </a:p>
                  </a:txBody>
                  <a:tcPr marL="9525" marR="9525" marT="9525" marB="0" anchor="b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422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99792"/>
                  </a:ext>
                </a:extLst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340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396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233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4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263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2FDBA6F-E3D4-4781-A3D3-75CB5A21C182}"/>
              </a:ext>
            </a:extLst>
          </p:cNvPr>
          <p:cNvSpPr txBox="1"/>
          <p:nvPr/>
        </p:nvSpPr>
        <p:spPr>
          <a:xfrm>
            <a:off x="5740029" y="3424577"/>
            <a:ext cx="1943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% российских авторов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DA5E9BAB-A53E-45A4-AACB-D4E86DD9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1" y="1"/>
            <a:ext cx="10962482" cy="620486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АНАЛИЗ ИНДЕКСАЦИИ В SCOPUS ОТДЕЛЬНЫХ ЖУРНАЛОВ Q1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BA46F0B-4A45-411D-98A9-7A89262AC480}"/>
              </a:ext>
            </a:extLst>
          </p:cNvPr>
          <p:cNvSpPr txBox="1"/>
          <p:nvPr/>
        </p:nvSpPr>
        <p:spPr>
          <a:xfrm>
            <a:off x="303388" y="696434"/>
            <a:ext cx="1272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ts val="2400"/>
              </a:lnSpc>
              <a:defRPr sz="2400">
                <a:latin typeface="Myriad Pro" panose="020B0503030403020204" pitchFamily="34" charset="0"/>
              </a:defRPr>
            </a:lvl1pPr>
          </a:lstStyle>
          <a:p>
            <a:r>
              <a:rPr lang="ru-RU" dirty="0" smtClean="0"/>
              <a:t>Доля российских авторов в публикациях отдельных журналов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1301" y="1105793"/>
            <a:ext cx="8344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Laser Physics</a:t>
            </a:r>
            <a:endParaRPr lang="ru-RU" sz="2000" b="1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14932203"/>
              </p:ext>
            </p:extLst>
          </p:nvPr>
        </p:nvGraphicFramePr>
        <p:xfrm>
          <a:off x="3549111" y="1901286"/>
          <a:ext cx="6523026" cy="406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72474"/>
              </p:ext>
            </p:extLst>
          </p:nvPr>
        </p:nvGraphicFramePr>
        <p:xfrm>
          <a:off x="8585871" y="2084288"/>
          <a:ext cx="4533900" cy="45779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20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264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649</a:t>
                      </a:r>
                    </a:p>
                  </a:txBody>
                  <a:tcPr marL="9525" marR="9525" marT="9525" marB="0" anchor="b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2001</a:t>
                      </a: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774</a:t>
                      </a:r>
                    </a:p>
                  </a:txBody>
                  <a:tcPr marL="9525" marR="9525" marT="9525" marB="0" anchor="b">
                    <a:solidFill>
                      <a:srgbClr val="357E92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608</a:t>
                      </a:r>
                    </a:p>
                  </a:txBody>
                  <a:tcPr marL="9525" marR="9525" marT="9525" marB="0" anchor="b">
                    <a:solidFill>
                      <a:srgbClr val="3B8AA0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951</a:t>
                      </a:r>
                    </a:p>
                  </a:txBody>
                  <a:tcPr marL="9525" marR="9525" marT="9525" marB="0" anchor="b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2004</a:t>
                      </a: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915</a:t>
                      </a:r>
                    </a:p>
                  </a:txBody>
                  <a:tcPr marL="9525" marR="9525" marT="9525" marB="0" anchor="b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1026</a:t>
                      </a:r>
                    </a:p>
                  </a:txBody>
                  <a:tcPr marL="9525" marR="9525" marT="9525" marB="0" anchor="b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2006</a:t>
                      </a: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932</a:t>
                      </a:r>
                    </a:p>
                  </a:txBody>
                  <a:tcPr marL="9525" marR="9525" marT="9525" marB="0" anchor="b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924</a:t>
                      </a:r>
                    </a:p>
                  </a:txBody>
                  <a:tcPr marL="9525" marR="9525" marT="9525" marB="0" anchor="b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1284</a:t>
                      </a:r>
                    </a:p>
                  </a:txBody>
                  <a:tcPr marL="9525" marR="9525" marT="9525" marB="0" anchor="b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1532</a:t>
                      </a:r>
                    </a:p>
                  </a:txBody>
                  <a:tcPr marL="9525" marR="9525" marT="9525" marB="0" anchor="b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1621</a:t>
                      </a:r>
                    </a:p>
                  </a:txBody>
                  <a:tcPr marL="9525" marR="9525" marT="9525" marB="0" anchor="b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2238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99792"/>
                  </a:ext>
                </a:extLst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1752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1583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1053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1256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7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C92F008-2E64-4CC6-9DBB-77AE2203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11463" y="7056628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1" name="Выноска: изогнутая линия 10">
            <a:extLst>
              <a:ext uri="{FF2B5EF4-FFF2-40B4-BE49-F238E27FC236}">
                <a16:creationId xmlns:a16="http://schemas.microsoft.com/office/drawing/2014/main" xmlns="" id="{94254173-A1E4-44EE-A5E1-3761970DD846}"/>
              </a:ext>
            </a:extLst>
          </p:cNvPr>
          <p:cNvSpPr/>
          <p:nvPr/>
        </p:nvSpPr>
        <p:spPr>
          <a:xfrm>
            <a:off x="360362" y="1759679"/>
            <a:ext cx="4533900" cy="612774"/>
          </a:xfrm>
          <a:prstGeom prst="borderCallout2">
            <a:avLst>
              <a:gd name="adj1" fmla="val 2170"/>
              <a:gd name="adj2" fmla="val 103712"/>
              <a:gd name="adj3" fmla="val 2170"/>
              <a:gd name="adj4" fmla="val 114425"/>
              <a:gd name="adj5" fmla="val 92155"/>
              <a:gd name="adj6" fmla="val 129575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Количество публикаций</a:t>
            </a:r>
            <a:endParaRPr lang="en-US" dirty="0"/>
          </a:p>
        </p:txBody>
      </p:sp>
      <p:sp>
        <p:nvSpPr>
          <p:cNvPr id="12" name="Выноска: изогнутая линия 11">
            <a:extLst>
              <a:ext uri="{FF2B5EF4-FFF2-40B4-BE49-F238E27FC236}">
                <a16:creationId xmlns:a16="http://schemas.microsoft.com/office/drawing/2014/main" xmlns="" id="{D8AD81C2-0DF8-4C46-BB24-101AAE088903}"/>
              </a:ext>
            </a:extLst>
          </p:cNvPr>
          <p:cNvSpPr/>
          <p:nvPr/>
        </p:nvSpPr>
        <p:spPr>
          <a:xfrm>
            <a:off x="8551862" y="1759679"/>
            <a:ext cx="4533900" cy="612774"/>
          </a:xfrm>
          <a:prstGeom prst="borderCallout2">
            <a:avLst>
              <a:gd name="adj1" fmla="val 2170"/>
              <a:gd name="adj2" fmla="val -3011"/>
              <a:gd name="adj3" fmla="val 97"/>
              <a:gd name="adj4" fmla="val -13026"/>
              <a:gd name="adj5" fmla="val 102633"/>
              <a:gd name="adj6" fmla="val -27358"/>
            </a:avLst>
          </a:prstGeom>
          <a:solidFill>
            <a:srgbClr val="4BACC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Число авторов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056222"/>
              </p:ext>
            </p:extLst>
          </p:nvPr>
        </p:nvGraphicFramePr>
        <p:xfrm>
          <a:off x="360363" y="2380243"/>
          <a:ext cx="4533900" cy="419040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20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334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2005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rgbClr val="357E92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2007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rgbClr val="3B8AA0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2008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b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2015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9979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2FDBA6F-E3D4-4781-A3D3-75CB5A21C182}"/>
              </a:ext>
            </a:extLst>
          </p:cNvPr>
          <p:cNvSpPr txBox="1"/>
          <p:nvPr/>
        </p:nvSpPr>
        <p:spPr>
          <a:xfrm>
            <a:off x="5694538" y="3635163"/>
            <a:ext cx="1943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% российских авторов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DA5E9BAB-A53E-45A4-AACB-D4E86DD9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1" y="1"/>
            <a:ext cx="10962482" cy="620486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АНАЛИЗ ИНДЕКСАЦИИ В SCOPUS ОТДЕЛЬНЫХ ЖУРНАЛОВ Q1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BA46F0B-4A45-411D-98A9-7A89262AC480}"/>
              </a:ext>
            </a:extLst>
          </p:cNvPr>
          <p:cNvSpPr txBox="1"/>
          <p:nvPr/>
        </p:nvSpPr>
        <p:spPr>
          <a:xfrm>
            <a:off x="303388" y="696434"/>
            <a:ext cx="1272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ts val="2400"/>
              </a:lnSpc>
              <a:defRPr sz="2400">
                <a:latin typeface="Myriad Pro" panose="020B0503030403020204" pitchFamily="34" charset="0"/>
              </a:defRPr>
            </a:lvl1pPr>
          </a:lstStyle>
          <a:p>
            <a:r>
              <a:rPr lang="ru-RU" dirty="0" smtClean="0"/>
              <a:t>Доля российских авторов в публикациях отдельных журналов</a:t>
            </a:r>
            <a:endParaRPr lang="en-US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5D6318DB-68CF-40A4-A152-C97CFB82C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513290"/>
              </p:ext>
            </p:extLst>
          </p:nvPr>
        </p:nvGraphicFramePr>
        <p:xfrm>
          <a:off x="8551862" y="2379478"/>
          <a:ext cx="4533899" cy="419040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76019">
                  <a:extLst>
                    <a:ext uri="{9D8B030D-6E8A-4147-A177-3AD203B41FA5}">
                      <a16:colId xmlns:a16="http://schemas.microsoft.com/office/drawing/2014/main" xmlns="" val="1745331845"/>
                    </a:ext>
                  </a:extLst>
                </a:gridCol>
                <a:gridCol w="1957880">
                  <a:extLst>
                    <a:ext uri="{9D8B030D-6E8A-4147-A177-3AD203B41FA5}">
                      <a16:colId xmlns:a16="http://schemas.microsoft.com/office/drawing/2014/main" xmlns="" val="283600348"/>
                    </a:ext>
                  </a:extLst>
                </a:gridCol>
              </a:tblGrid>
              <a:tr h="334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</a:rPr>
                        <a:t>ГОД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R="6406" marT="640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6406" marT="6406" marB="0" anchor="ctr"/>
                </a:tc>
                <a:extLst>
                  <a:ext uri="{0D108BD9-81ED-4DB2-BD59-A6C34878D82A}">
                    <a16:rowId xmlns:a16="http://schemas.microsoft.com/office/drawing/2014/main" xmlns="" val="394144802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2005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2F7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>
                    <a:solidFill>
                      <a:srgbClr val="2F7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87931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57E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357E92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2007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B8A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solidFill>
                      <a:srgbClr val="3B8AA0"/>
                    </a:solidFill>
                  </a:tcPr>
                </a:tc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2008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09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>
                    <a:solidFill>
                      <a:srgbClr val="4095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16402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49E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9525" marR="9525" marT="9525" marB="0" anchor="b">
                    <a:solidFill>
                      <a:srgbClr val="449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03526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49A7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>
                    <a:solidFill>
                      <a:srgbClr val="49A7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676759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60B1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b">
                    <a:solidFill>
                      <a:srgbClr val="60B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1019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81BD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81B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78671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8C6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rgbClr val="98C6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86216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CD0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>
                    <a:solidFill>
                      <a:srgbClr val="ACD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410813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2015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ED9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9525" marR="9525" marT="9525" marB="0" anchor="b">
                    <a:solidFill>
                      <a:srgbClr val="BED9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715707"/>
                  </a:ext>
                </a:extLst>
              </a:tr>
              <a:tr h="321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/>
                        <a:t>2016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marL="9525" marR="9525" marT="9525" marB="0" anchor="b">
                    <a:solidFill>
                      <a:srgbClr val="CE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9979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60363" y="1258825"/>
            <a:ext cx="8344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Myriad Pro" panose="020B0503030403020204" pitchFamily="34" charset="0"/>
              </a:rPr>
              <a:t>Herald of the Russian Academy of Sciences</a:t>
            </a:r>
            <a:endParaRPr lang="ru-RU" sz="2000" b="1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10711125"/>
              </p:ext>
            </p:extLst>
          </p:nvPr>
        </p:nvGraphicFramePr>
        <p:xfrm>
          <a:off x="3175000" y="2191164"/>
          <a:ext cx="709612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09352237"/>
              </p:ext>
            </p:extLst>
          </p:nvPr>
        </p:nvGraphicFramePr>
        <p:xfrm>
          <a:off x="2278824" y="793750"/>
          <a:ext cx="8963025" cy="597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650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F90B7-B810-446A-AADF-B140B387C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882" y="933439"/>
            <a:ext cx="12100084" cy="524937"/>
          </a:xfrm>
        </p:spPr>
        <p:txBody>
          <a:bodyPr/>
          <a:lstStyle/>
          <a:p>
            <a:r>
              <a:rPr lang="ru-RU" dirty="0" smtClean="0"/>
              <a:t>РЕЗЮМЕ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0CB40C1-8B29-48AE-96E6-466955D06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A297011-454B-4F47-8E04-AE44E7B2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A437-E65D-9044-A18D-0A65CE548012}" type="slidenum">
              <a:rPr lang="ru-RU" smtClean="0"/>
              <a:t>15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13D07B3F-8D26-4F17-94CA-B1B647F4C80B}"/>
              </a:ext>
            </a:extLst>
          </p:cNvPr>
          <p:cNvGrpSpPr/>
          <p:nvPr/>
        </p:nvGrpSpPr>
        <p:grpSpPr>
          <a:xfrm>
            <a:off x="-4579487" y="769345"/>
            <a:ext cx="17595245" cy="6733774"/>
            <a:chOff x="-4579487" y="870945"/>
            <a:chExt cx="17595245" cy="6733774"/>
          </a:xfrm>
        </p:grpSpPr>
        <p:sp>
          <p:nvSpPr>
            <p:cNvPr id="12" name="Арка 11">
              <a:extLst>
                <a:ext uri="{FF2B5EF4-FFF2-40B4-BE49-F238E27FC236}">
                  <a16:creationId xmlns:a16="http://schemas.microsoft.com/office/drawing/2014/main" xmlns="" id="{3729AD5C-AE3D-4CF6-9848-7618D5BD1B25}"/>
                </a:ext>
              </a:extLst>
            </p:cNvPr>
            <p:cNvSpPr/>
            <p:nvPr/>
          </p:nvSpPr>
          <p:spPr>
            <a:xfrm>
              <a:off x="-4579487" y="870945"/>
              <a:ext cx="6733774" cy="6733774"/>
            </a:xfrm>
            <a:prstGeom prst="blockArc">
              <a:avLst>
                <a:gd name="adj1" fmla="val 18900000"/>
                <a:gd name="adj2" fmla="val 2700000"/>
                <a:gd name="adj3" fmla="val 32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xmlns="" id="{B632DE6F-755B-49AC-B034-3B30563934BD}"/>
                </a:ext>
              </a:extLst>
            </p:cNvPr>
            <p:cNvSpPr/>
            <p:nvPr/>
          </p:nvSpPr>
          <p:spPr>
            <a:xfrm>
              <a:off x="1478029" y="2000141"/>
              <a:ext cx="11537729" cy="526632"/>
            </a:xfrm>
            <a:custGeom>
              <a:avLst/>
              <a:gdLst>
                <a:gd name="connsiteX0" fmla="*/ 0 w 11537729"/>
                <a:gd name="connsiteY0" fmla="*/ 0 h 526632"/>
                <a:gd name="connsiteX1" fmla="*/ 11537729 w 11537729"/>
                <a:gd name="connsiteY1" fmla="*/ 0 h 526632"/>
                <a:gd name="connsiteX2" fmla="*/ 11537729 w 11537729"/>
                <a:gd name="connsiteY2" fmla="*/ 526632 h 526632"/>
                <a:gd name="connsiteX3" fmla="*/ 0 w 11537729"/>
                <a:gd name="connsiteY3" fmla="*/ 526632 h 526632"/>
                <a:gd name="connsiteX4" fmla="*/ 0 w 11537729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7729" h="526632">
                  <a:moveTo>
                    <a:pt x="0" y="0"/>
                  </a:moveTo>
                  <a:lnTo>
                    <a:pt x="11537729" y="0"/>
                  </a:lnTo>
                  <a:lnTo>
                    <a:pt x="11537729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700" dirty="0" smtClean="0">
                  <a:solidFill>
                    <a:schemeClr val="bg1"/>
                  </a:solidFill>
                </a:rPr>
                <a:t>Доля российских научных статей в мировой науке постепенно растет </a:t>
              </a:r>
              <a:endParaRPr lang="en-US" sz="2700" kern="1200" dirty="0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xmlns="" id="{2A28DB52-23F2-4A85-A6A6-C1744380EF98}"/>
                </a:ext>
              </a:extLst>
            </p:cNvPr>
            <p:cNvSpPr/>
            <p:nvPr/>
          </p:nvSpPr>
          <p:spPr>
            <a:xfrm>
              <a:off x="1148883" y="1934312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1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xmlns="" id="{D08F690A-42ED-4F34-8392-183EC1B86133}"/>
                </a:ext>
              </a:extLst>
            </p:cNvPr>
            <p:cNvSpPr/>
            <p:nvPr/>
          </p:nvSpPr>
          <p:spPr>
            <a:xfrm>
              <a:off x="1911220" y="2789990"/>
              <a:ext cx="11104537" cy="526632"/>
            </a:xfrm>
            <a:custGeom>
              <a:avLst/>
              <a:gdLst>
                <a:gd name="connsiteX0" fmla="*/ 0 w 11104537"/>
                <a:gd name="connsiteY0" fmla="*/ 0 h 526632"/>
                <a:gd name="connsiteX1" fmla="*/ 11104537 w 11104537"/>
                <a:gd name="connsiteY1" fmla="*/ 0 h 526632"/>
                <a:gd name="connsiteX2" fmla="*/ 11104537 w 11104537"/>
                <a:gd name="connsiteY2" fmla="*/ 526632 h 526632"/>
                <a:gd name="connsiteX3" fmla="*/ 0 w 11104537"/>
                <a:gd name="connsiteY3" fmla="*/ 526632 h 526632"/>
                <a:gd name="connsiteX4" fmla="*/ 0 w 11104537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4537" h="526632">
                  <a:moveTo>
                    <a:pt x="0" y="0"/>
                  </a:moveTo>
                  <a:lnTo>
                    <a:pt x="11104537" y="0"/>
                  </a:lnTo>
                  <a:lnTo>
                    <a:pt x="11104537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kern="1200" dirty="0" smtClean="0"/>
                <a:t>Доля научных статей в общем объеме российских публикаций снижается, количество публикаций увеличивается за счет других </a:t>
              </a:r>
              <a:r>
                <a:rPr lang="ru-RU" sz="1900" kern="1200" smtClean="0"/>
                <a:t>типов </a:t>
              </a:r>
              <a:r>
                <a:rPr lang="ru-RU" sz="1900" kern="1200" smtClean="0"/>
                <a:t>документов (</a:t>
              </a:r>
              <a:r>
                <a:rPr lang="ru-RU" sz="1900" kern="1200" dirty="0" smtClean="0"/>
                <a:t>материалов конференций, обзоров и др.)</a:t>
              </a:r>
              <a:endParaRPr lang="en-US" sz="1900" kern="1200" dirty="0"/>
            </a:p>
          </p:txBody>
        </p:sp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xmlns="" id="{5C661EBF-8C7F-4F05-86B5-948913412E80}"/>
                </a:ext>
              </a:extLst>
            </p:cNvPr>
            <p:cNvSpPr/>
            <p:nvPr/>
          </p:nvSpPr>
          <p:spPr>
            <a:xfrm>
              <a:off x="1582075" y="2724161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2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xmlns="" id="{2660DB2A-7DFF-4CC2-8CBF-AB50B80ACFD1}"/>
                </a:ext>
              </a:extLst>
            </p:cNvPr>
            <p:cNvSpPr/>
            <p:nvPr/>
          </p:nvSpPr>
          <p:spPr>
            <a:xfrm>
              <a:off x="2109308" y="3579840"/>
              <a:ext cx="10906450" cy="526632"/>
            </a:xfrm>
            <a:custGeom>
              <a:avLst/>
              <a:gdLst>
                <a:gd name="connsiteX0" fmla="*/ 0 w 10906450"/>
                <a:gd name="connsiteY0" fmla="*/ 0 h 526632"/>
                <a:gd name="connsiteX1" fmla="*/ 10906450 w 10906450"/>
                <a:gd name="connsiteY1" fmla="*/ 0 h 526632"/>
                <a:gd name="connsiteX2" fmla="*/ 10906450 w 10906450"/>
                <a:gd name="connsiteY2" fmla="*/ 526632 h 526632"/>
                <a:gd name="connsiteX3" fmla="*/ 0 w 10906450"/>
                <a:gd name="connsiteY3" fmla="*/ 526632 h 526632"/>
                <a:gd name="connsiteX4" fmla="*/ 0 w 10906450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6450" h="526632">
                  <a:moveTo>
                    <a:pt x="0" y="0"/>
                  </a:moveTo>
                  <a:lnTo>
                    <a:pt x="10906450" y="0"/>
                  </a:lnTo>
                  <a:lnTo>
                    <a:pt x="10906450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dirty="0"/>
                <a:t>Видимость результатов российских научных исследований улучшается в том числе и за счет увеличения количества российских научных журналах в международных базах</a:t>
              </a:r>
              <a:endParaRPr lang="en-US" sz="1900" dirty="0"/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7F9156F2-632F-4BEE-9763-8340FA8707F7}"/>
                </a:ext>
              </a:extLst>
            </p:cNvPr>
            <p:cNvSpPr/>
            <p:nvPr/>
          </p:nvSpPr>
          <p:spPr>
            <a:xfrm>
              <a:off x="1780162" y="3514011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3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xmlns="" id="{A86BE3D1-A076-494B-BAF9-A699FA88AA64}"/>
                </a:ext>
              </a:extLst>
            </p:cNvPr>
            <p:cNvSpPr/>
            <p:nvPr/>
          </p:nvSpPr>
          <p:spPr>
            <a:xfrm>
              <a:off x="2109308" y="4369189"/>
              <a:ext cx="10906450" cy="526632"/>
            </a:xfrm>
            <a:custGeom>
              <a:avLst/>
              <a:gdLst>
                <a:gd name="connsiteX0" fmla="*/ 0 w 10906450"/>
                <a:gd name="connsiteY0" fmla="*/ 0 h 526632"/>
                <a:gd name="connsiteX1" fmla="*/ 10906450 w 10906450"/>
                <a:gd name="connsiteY1" fmla="*/ 0 h 526632"/>
                <a:gd name="connsiteX2" fmla="*/ 10906450 w 10906450"/>
                <a:gd name="connsiteY2" fmla="*/ 526632 h 526632"/>
                <a:gd name="connsiteX3" fmla="*/ 0 w 10906450"/>
                <a:gd name="connsiteY3" fmla="*/ 526632 h 526632"/>
                <a:gd name="connsiteX4" fmla="*/ 0 w 10906450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6450" h="526632">
                  <a:moveTo>
                    <a:pt x="0" y="0"/>
                  </a:moveTo>
                  <a:lnTo>
                    <a:pt x="10906450" y="0"/>
                  </a:lnTo>
                  <a:lnTo>
                    <a:pt x="10906450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/>
                <a:t>Количество российских журналов первого квартиля постепенно растет, что говорит в том числе и о улучшении качества научных публикаций</a:t>
              </a:r>
              <a:endParaRPr lang="en-US" sz="1900" dirty="0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D5636FD3-FE40-457E-93CD-10C19F1B0252}"/>
                </a:ext>
              </a:extLst>
            </p:cNvPr>
            <p:cNvSpPr/>
            <p:nvPr/>
          </p:nvSpPr>
          <p:spPr>
            <a:xfrm>
              <a:off x="1780162" y="4303360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4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xmlns="" id="{4A185684-89DA-4000-AEB3-59507D53BE79}"/>
                </a:ext>
              </a:extLst>
            </p:cNvPr>
            <p:cNvSpPr/>
            <p:nvPr/>
          </p:nvSpPr>
          <p:spPr>
            <a:xfrm>
              <a:off x="1911220" y="5159039"/>
              <a:ext cx="11104537" cy="526632"/>
            </a:xfrm>
            <a:custGeom>
              <a:avLst/>
              <a:gdLst>
                <a:gd name="connsiteX0" fmla="*/ 0 w 11104537"/>
                <a:gd name="connsiteY0" fmla="*/ 0 h 526632"/>
                <a:gd name="connsiteX1" fmla="*/ 11104537 w 11104537"/>
                <a:gd name="connsiteY1" fmla="*/ 0 h 526632"/>
                <a:gd name="connsiteX2" fmla="*/ 11104537 w 11104537"/>
                <a:gd name="connsiteY2" fmla="*/ 526632 h 526632"/>
                <a:gd name="connsiteX3" fmla="*/ 0 w 11104537"/>
                <a:gd name="connsiteY3" fmla="*/ 526632 h 526632"/>
                <a:gd name="connsiteX4" fmla="*/ 0 w 11104537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4537" h="526632">
                  <a:moveTo>
                    <a:pt x="0" y="0"/>
                  </a:moveTo>
                  <a:lnTo>
                    <a:pt x="11104537" y="0"/>
                  </a:lnTo>
                  <a:lnTo>
                    <a:pt x="11104537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700" kern="1200" dirty="0"/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7E1B1280-5797-49C8-A51C-2BD60F2AD0CA}"/>
                </a:ext>
              </a:extLst>
            </p:cNvPr>
            <p:cNvSpPr/>
            <p:nvPr/>
          </p:nvSpPr>
          <p:spPr>
            <a:xfrm>
              <a:off x="1582075" y="5093209"/>
              <a:ext cx="658291" cy="658291"/>
            </a:xfrm>
            <a:prstGeom prst="ellipse">
              <a:avLst/>
            </a:prstGeom>
            <a:ln>
              <a:solidFill>
                <a:srgbClr val="F7A93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Myriad Pro" panose="020B0503030403020204" pitchFamily="34" charset="0"/>
                </a:rPr>
                <a:t>5</a:t>
              </a:r>
              <a:endParaRPr lang="en-US" sz="2400" dirty="0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xmlns="" id="{9E5C215B-3C6A-4D0A-8FAB-52870D232237}"/>
                </a:ext>
              </a:extLst>
            </p:cNvPr>
            <p:cNvSpPr/>
            <p:nvPr/>
          </p:nvSpPr>
          <p:spPr>
            <a:xfrm>
              <a:off x="1478029" y="5948888"/>
              <a:ext cx="11537729" cy="526632"/>
            </a:xfrm>
            <a:custGeom>
              <a:avLst/>
              <a:gdLst>
                <a:gd name="connsiteX0" fmla="*/ 0 w 11537729"/>
                <a:gd name="connsiteY0" fmla="*/ 0 h 526632"/>
                <a:gd name="connsiteX1" fmla="*/ 11537729 w 11537729"/>
                <a:gd name="connsiteY1" fmla="*/ 0 h 526632"/>
                <a:gd name="connsiteX2" fmla="*/ 11537729 w 11537729"/>
                <a:gd name="connsiteY2" fmla="*/ 526632 h 526632"/>
                <a:gd name="connsiteX3" fmla="*/ 0 w 11537729"/>
                <a:gd name="connsiteY3" fmla="*/ 526632 h 526632"/>
                <a:gd name="connsiteX4" fmla="*/ 0 w 11537729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7729" h="526632">
                  <a:moveTo>
                    <a:pt x="0" y="0"/>
                  </a:moveTo>
                  <a:lnTo>
                    <a:pt x="11537729" y="0"/>
                  </a:lnTo>
                  <a:lnTo>
                    <a:pt x="11537729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dirty="0"/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197930B0-3CA0-44A7-9E30-488C79F16665}"/>
                </a:ext>
              </a:extLst>
            </p:cNvPr>
            <p:cNvSpPr/>
            <p:nvPr/>
          </p:nvSpPr>
          <p:spPr>
            <a:xfrm>
              <a:off x="1148883" y="5883059"/>
              <a:ext cx="658291" cy="658291"/>
            </a:xfrm>
            <a:prstGeom prst="ellipse">
              <a:avLst/>
            </a:prstGeom>
            <a:ln>
              <a:solidFill>
                <a:srgbClr val="F7A93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Myriad Pro" panose="020B0503030403020204" pitchFamily="34" charset="0"/>
                </a:rPr>
                <a:t>6</a:t>
              </a:r>
              <a:endParaRPr lang="en-US" sz="2400" dirty="0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911220" y="5822453"/>
            <a:ext cx="9816855" cy="6186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</a:pPr>
            <a:r>
              <a:rPr lang="ru-RU" sz="1900" dirty="0">
                <a:solidFill>
                  <a:schemeClr val="lt1"/>
                </a:solidFill>
              </a:rPr>
              <a:t>Сохраняется проблема индексации научных статей в журналах, что приводит к потере части </a:t>
            </a:r>
          </a:p>
          <a:p>
            <a:pPr defTabSz="1200150">
              <a:lnSpc>
                <a:spcPct val="90000"/>
              </a:lnSpc>
              <a:spcBef>
                <a:spcPct val="0"/>
              </a:spcBef>
            </a:pPr>
            <a:r>
              <a:rPr lang="ru-RU" sz="1900" dirty="0">
                <a:solidFill>
                  <a:schemeClr val="lt1"/>
                </a:solidFill>
              </a:rPr>
              <a:t>российских публикаций</a:t>
            </a:r>
            <a:endParaRPr lang="en-US" sz="1900" dirty="0">
              <a:solidFill>
                <a:schemeClr val="lt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38465" y="5098433"/>
            <a:ext cx="8366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</a:pPr>
            <a:r>
              <a:rPr lang="ru-RU" sz="2000" dirty="0" smtClean="0">
                <a:solidFill>
                  <a:schemeClr val="lt1"/>
                </a:solidFill>
              </a:rPr>
              <a:t>Журналы-лидеры устойчиво удерживают свои позиции в первом квартиле</a:t>
            </a:r>
            <a:endParaRPr lang="en-US" sz="20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6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F90B7-B810-446A-AADF-B140B387C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882" y="933439"/>
            <a:ext cx="12100084" cy="524937"/>
          </a:xfrm>
        </p:spPr>
        <p:txBody>
          <a:bodyPr/>
          <a:lstStyle/>
          <a:p>
            <a:r>
              <a:rPr lang="ru-RU" dirty="0"/>
              <a:t>СТРУКТУРА ПРЕЗЕНТАЦИИ: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0CB40C1-8B29-48AE-96E6-466955D06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A297011-454B-4F47-8E04-AE44E7B2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A437-E65D-9044-A18D-0A65CE548012}" type="slidenum">
              <a:rPr lang="ru-RU" smtClean="0"/>
              <a:t>2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13D07B3F-8D26-4F17-94CA-B1B647F4C80B}"/>
              </a:ext>
            </a:extLst>
          </p:cNvPr>
          <p:cNvGrpSpPr/>
          <p:nvPr/>
        </p:nvGrpSpPr>
        <p:grpSpPr>
          <a:xfrm>
            <a:off x="-4579487" y="769345"/>
            <a:ext cx="17595245" cy="6733774"/>
            <a:chOff x="-4579487" y="870945"/>
            <a:chExt cx="17595245" cy="6733774"/>
          </a:xfrm>
        </p:grpSpPr>
        <p:sp>
          <p:nvSpPr>
            <p:cNvPr id="12" name="Арка 11">
              <a:extLst>
                <a:ext uri="{FF2B5EF4-FFF2-40B4-BE49-F238E27FC236}">
                  <a16:creationId xmlns:a16="http://schemas.microsoft.com/office/drawing/2014/main" xmlns="" id="{3729AD5C-AE3D-4CF6-9848-7618D5BD1B25}"/>
                </a:ext>
              </a:extLst>
            </p:cNvPr>
            <p:cNvSpPr/>
            <p:nvPr/>
          </p:nvSpPr>
          <p:spPr>
            <a:xfrm>
              <a:off x="-4579487" y="870945"/>
              <a:ext cx="6733774" cy="6733774"/>
            </a:xfrm>
            <a:prstGeom prst="blockArc">
              <a:avLst>
                <a:gd name="adj1" fmla="val 18900000"/>
                <a:gd name="adj2" fmla="val 2700000"/>
                <a:gd name="adj3" fmla="val 32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xmlns="" id="{B632DE6F-755B-49AC-B034-3B30563934BD}"/>
                </a:ext>
              </a:extLst>
            </p:cNvPr>
            <p:cNvSpPr/>
            <p:nvPr/>
          </p:nvSpPr>
          <p:spPr>
            <a:xfrm>
              <a:off x="1478029" y="2000141"/>
              <a:ext cx="11537729" cy="526632"/>
            </a:xfrm>
            <a:custGeom>
              <a:avLst/>
              <a:gdLst>
                <a:gd name="connsiteX0" fmla="*/ 0 w 11537729"/>
                <a:gd name="connsiteY0" fmla="*/ 0 h 526632"/>
                <a:gd name="connsiteX1" fmla="*/ 11537729 w 11537729"/>
                <a:gd name="connsiteY1" fmla="*/ 0 h 526632"/>
                <a:gd name="connsiteX2" fmla="*/ 11537729 w 11537729"/>
                <a:gd name="connsiteY2" fmla="*/ 526632 h 526632"/>
                <a:gd name="connsiteX3" fmla="*/ 0 w 11537729"/>
                <a:gd name="connsiteY3" fmla="*/ 526632 h 526632"/>
                <a:gd name="connsiteX4" fmla="*/ 0 w 11537729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7729" h="526632">
                  <a:moveTo>
                    <a:pt x="0" y="0"/>
                  </a:moveTo>
                  <a:lnTo>
                    <a:pt x="11537729" y="0"/>
                  </a:lnTo>
                  <a:lnTo>
                    <a:pt x="11537729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700" kern="1200" dirty="0">
                  <a:solidFill>
                    <a:schemeClr val="bg1"/>
                  </a:solidFill>
                </a:rPr>
                <a:t>РОССИЯ В МИРОВОЙ </a:t>
              </a:r>
              <a:r>
                <a:rPr lang="ru-RU" sz="2700" kern="1200" dirty="0" smtClean="0">
                  <a:solidFill>
                    <a:schemeClr val="bg1"/>
                  </a:solidFill>
                </a:rPr>
                <a:t>НАУКЕ</a:t>
              </a:r>
              <a:endParaRPr lang="en-US" sz="2700" kern="1200" dirty="0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xmlns="" id="{2A28DB52-23F2-4A85-A6A6-C1744380EF98}"/>
                </a:ext>
              </a:extLst>
            </p:cNvPr>
            <p:cNvSpPr/>
            <p:nvPr/>
          </p:nvSpPr>
          <p:spPr>
            <a:xfrm>
              <a:off x="1148883" y="1934312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1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xmlns="" id="{D08F690A-42ED-4F34-8392-183EC1B86133}"/>
                </a:ext>
              </a:extLst>
            </p:cNvPr>
            <p:cNvSpPr/>
            <p:nvPr/>
          </p:nvSpPr>
          <p:spPr>
            <a:xfrm>
              <a:off x="1911220" y="2789990"/>
              <a:ext cx="11104537" cy="526632"/>
            </a:xfrm>
            <a:custGeom>
              <a:avLst/>
              <a:gdLst>
                <a:gd name="connsiteX0" fmla="*/ 0 w 11104537"/>
                <a:gd name="connsiteY0" fmla="*/ 0 h 526632"/>
                <a:gd name="connsiteX1" fmla="*/ 11104537 w 11104537"/>
                <a:gd name="connsiteY1" fmla="*/ 0 h 526632"/>
                <a:gd name="connsiteX2" fmla="*/ 11104537 w 11104537"/>
                <a:gd name="connsiteY2" fmla="*/ 526632 h 526632"/>
                <a:gd name="connsiteX3" fmla="*/ 0 w 11104537"/>
                <a:gd name="connsiteY3" fmla="*/ 526632 h 526632"/>
                <a:gd name="connsiteX4" fmla="*/ 0 w 11104537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4537" h="526632">
                  <a:moveTo>
                    <a:pt x="0" y="0"/>
                  </a:moveTo>
                  <a:lnTo>
                    <a:pt x="11104537" y="0"/>
                  </a:lnTo>
                  <a:lnTo>
                    <a:pt x="11104537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700" kern="1200" dirty="0" smtClean="0"/>
                <a:t>ДОЛЯ РОССИЙСКИХ НАУЧНЫХ СТАТЕЙ В МИРЕ</a:t>
              </a:r>
              <a:endParaRPr lang="en-US" sz="2700" kern="1200" dirty="0"/>
            </a:p>
          </p:txBody>
        </p:sp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xmlns="" id="{5C661EBF-8C7F-4F05-86B5-948913412E80}"/>
                </a:ext>
              </a:extLst>
            </p:cNvPr>
            <p:cNvSpPr/>
            <p:nvPr/>
          </p:nvSpPr>
          <p:spPr>
            <a:xfrm>
              <a:off x="1582075" y="2724161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2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xmlns="" id="{2660DB2A-7DFF-4CC2-8CBF-AB50B80ACFD1}"/>
                </a:ext>
              </a:extLst>
            </p:cNvPr>
            <p:cNvSpPr/>
            <p:nvPr/>
          </p:nvSpPr>
          <p:spPr>
            <a:xfrm>
              <a:off x="2109308" y="3579840"/>
              <a:ext cx="10906450" cy="526632"/>
            </a:xfrm>
            <a:custGeom>
              <a:avLst/>
              <a:gdLst>
                <a:gd name="connsiteX0" fmla="*/ 0 w 10906450"/>
                <a:gd name="connsiteY0" fmla="*/ 0 h 526632"/>
                <a:gd name="connsiteX1" fmla="*/ 10906450 w 10906450"/>
                <a:gd name="connsiteY1" fmla="*/ 0 h 526632"/>
                <a:gd name="connsiteX2" fmla="*/ 10906450 w 10906450"/>
                <a:gd name="connsiteY2" fmla="*/ 526632 h 526632"/>
                <a:gd name="connsiteX3" fmla="*/ 0 w 10906450"/>
                <a:gd name="connsiteY3" fmla="*/ 526632 h 526632"/>
                <a:gd name="connsiteX4" fmla="*/ 0 w 10906450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6450" h="526632">
                  <a:moveTo>
                    <a:pt x="0" y="0"/>
                  </a:moveTo>
                  <a:lnTo>
                    <a:pt x="10906450" y="0"/>
                  </a:lnTo>
                  <a:lnTo>
                    <a:pt x="10906450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kern="1200" dirty="0" smtClean="0"/>
                <a:t>ДИНАМИКА КОЛИЧЕСТВА РОССИЙСКИХ ЖУРНАЛОВ В МЕЖДУНАРОДНЫХ БАЗАХ</a:t>
              </a:r>
              <a:endParaRPr lang="en-US" sz="2400" kern="1200" dirty="0"/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7F9156F2-632F-4BEE-9763-8340FA8707F7}"/>
                </a:ext>
              </a:extLst>
            </p:cNvPr>
            <p:cNvSpPr/>
            <p:nvPr/>
          </p:nvSpPr>
          <p:spPr>
            <a:xfrm>
              <a:off x="1780162" y="3514011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3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xmlns="" id="{A86BE3D1-A076-494B-BAF9-A699FA88AA64}"/>
                </a:ext>
              </a:extLst>
            </p:cNvPr>
            <p:cNvSpPr/>
            <p:nvPr/>
          </p:nvSpPr>
          <p:spPr>
            <a:xfrm>
              <a:off x="2109308" y="4369189"/>
              <a:ext cx="10906450" cy="526632"/>
            </a:xfrm>
            <a:custGeom>
              <a:avLst/>
              <a:gdLst>
                <a:gd name="connsiteX0" fmla="*/ 0 w 10906450"/>
                <a:gd name="connsiteY0" fmla="*/ 0 h 526632"/>
                <a:gd name="connsiteX1" fmla="*/ 10906450 w 10906450"/>
                <a:gd name="connsiteY1" fmla="*/ 0 h 526632"/>
                <a:gd name="connsiteX2" fmla="*/ 10906450 w 10906450"/>
                <a:gd name="connsiteY2" fmla="*/ 526632 h 526632"/>
                <a:gd name="connsiteX3" fmla="*/ 0 w 10906450"/>
                <a:gd name="connsiteY3" fmla="*/ 526632 h 526632"/>
                <a:gd name="connsiteX4" fmla="*/ 0 w 10906450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6450" h="526632">
                  <a:moveTo>
                    <a:pt x="0" y="0"/>
                  </a:moveTo>
                  <a:lnTo>
                    <a:pt x="10906450" y="0"/>
                  </a:lnTo>
                  <a:lnTo>
                    <a:pt x="10906450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dirty="0"/>
                <a:t>АНАЛИЗ РОССИЙСКИХ </a:t>
              </a:r>
              <a:r>
                <a:rPr lang="ru-RU" sz="2700" dirty="0" smtClean="0"/>
                <a:t>ЖУРНАЛОВ </a:t>
              </a:r>
              <a:r>
                <a:rPr lang="en-US" sz="2700" dirty="0"/>
                <a:t>Q1</a:t>
              </a: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D5636FD3-FE40-457E-93CD-10C19F1B0252}"/>
                </a:ext>
              </a:extLst>
            </p:cNvPr>
            <p:cNvSpPr/>
            <p:nvPr/>
          </p:nvSpPr>
          <p:spPr>
            <a:xfrm>
              <a:off x="1780162" y="4303360"/>
              <a:ext cx="658291" cy="65829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1"/>
                  </a:solidFill>
                  <a:latin typeface="Myriad Pro" panose="020B0503030403020204" pitchFamily="34" charset="0"/>
                </a:rPr>
                <a:t>4</a:t>
              </a:r>
              <a:endParaRPr lang="en-US" sz="2400" dirty="0">
                <a:solidFill>
                  <a:schemeClr val="accent1"/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xmlns="" id="{4A185684-89DA-4000-AEB3-59507D53BE79}"/>
                </a:ext>
              </a:extLst>
            </p:cNvPr>
            <p:cNvSpPr/>
            <p:nvPr/>
          </p:nvSpPr>
          <p:spPr>
            <a:xfrm>
              <a:off x="1911220" y="5159039"/>
              <a:ext cx="11104537" cy="526632"/>
            </a:xfrm>
            <a:custGeom>
              <a:avLst/>
              <a:gdLst>
                <a:gd name="connsiteX0" fmla="*/ 0 w 11104537"/>
                <a:gd name="connsiteY0" fmla="*/ 0 h 526632"/>
                <a:gd name="connsiteX1" fmla="*/ 11104537 w 11104537"/>
                <a:gd name="connsiteY1" fmla="*/ 0 h 526632"/>
                <a:gd name="connsiteX2" fmla="*/ 11104537 w 11104537"/>
                <a:gd name="connsiteY2" fmla="*/ 526632 h 526632"/>
                <a:gd name="connsiteX3" fmla="*/ 0 w 11104537"/>
                <a:gd name="connsiteY3" fmla="*/ 526632 h 526632"/>
                <a:gd name="connsiteX4" fmla="*/ 0 w 11104537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4537" h="526632">
                  <a:moveTo>
                    <a:pt x="0" y="0"/>
                  </a:moveTo>
                  <a:lnTo>
                    <a:pt x="11104537" y="0"/>
                  </a:lnTo>
                  <a:lnTo>
                    <a:pt x="11104537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700" kern="1200" dirty="0"/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7E1B1280-5797-49C8-A51C-2BD60F2AD0CA}"/>
                </a:ext>
              </a:extLst>
            </p:cNvPr>
            <p:cNvSpPr/>
            <p:nvPr/>
          </p:nvSpPr>
          <p:spPr>
            <a:xfrm>
              <a:off x="1582075" y="5093209"/>
              <a:ext cx="658291" cy="658291"/>
            </a:xfrm>
            <a:prstGeom prst="ellipse">
              <a:avLst/>
            </a:prstGeom>
            <a:ln>
              <a:solidFill>
                <a:srgbClr val="F7A93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Myriad Pro" panose="020B0503030403020204" pitchFamily="34" charset="0"/>
                </a:rPr>
                <a:t>5</a:t>
              </a:r>
              <a:endParaRPr lang="en-US" sz="2400" dirty="0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xmlns="" id="{9E5C215B-3C6A-4D0A-8FAB-52870D232237}"/>
                </a:ext>
              </a:extLst>
            </p:cNvPr>
            <p:cNvSpPr/>
            <p:nvPr/>
          </p:nvSpPr>
          <p:spPr>
            <a:xfrm>
              <a:off x="1478029" y="5948888"/>
              <a:ext cx="11537729" cy="526632"/>
            </a:xfrm>
            <a:custGeom>
              <a:avLst/>
              <a:gdLst>
                <a:gd name="connsiteX0" fmla="*/ 0 w 11537729"/>
                <a:gd name="connsiteY0" fmla="*/ 0 h 526632"/>
                <a:gd name="connsiteX1" fmla="*/ 11537729 w 11537729"/>
                <a:gd name="connsiteY1" fmla="*/ 0 h 526632"/>
                <a:gd name="connsiteX2" fmla="*/ 11537729 w 11537729"/>
                <a:gd name="connsiteY2" fmla="*/ 526632 h 526632"/>
                <a:gd name="connsiteX3" fmla="*/ 0 w 11537729"/>
                <a:gd name="connsiteY3" fmla="*/ 526632 h 526632"/>
                <a:gd name="connsiteX4" fmla="*/ 0 w 11537729"/>
                <a:gd name="connsiteY4" fmla="*/ 0 h 526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7729" h="526632">
                  <a:moveTo>
                    <a:pt x="0" y="0"/>
                  </a:moveTo>
                  <a:lnTo>
                    <a:pt x="11537729" y="0"/>
                  </a:lnTo>
                  <a:lnTo>
                    <a:pt x="11537729" y="526632"/>
                  </a:lnTo>
                  <a:lnTo>
                    <a:pt x="0" y="5266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8015" tIns="68580" rIns="68580" bIns="6858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dirty="0" smtClean="0">
                  <a:solidFill>
                    <a:schemeClr val="bg1"/>
                  </a:solidFill>
                </a:rPr>
                <a:t>РЕЗЮМЕ</a:t>
              </a:r>
              <a:endParaRPr lang="en-US" sz="2700" dirty="0"/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197930B0-3CA0-44A7-9E30-488C79F16665}"/>
                </a:ext>
              </a:extLst>
            </p:cNvPr>
            <p:cNvSpPr/>
            <p:nvPr/>
          </p:nvSpPr>
          <p:spPr>
            <a:xfrm>
              <a:off x="1148883" y="5883059"/>
              <a:ext cx="658291" cy="658291"/>
            </a:xfrm>
            <a:prstGeom prst="ellipse">
              <a:avLst/>
            </a:prstGeom>
            <a:ln>
              <a:solidFill>
                <a:srgbClr val="F7A93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Myriad Pro" panose="020B0503030403020204" pitchFamily="34" charset="0"/>
                </a:rPr>
                <a:t>6</a:t>
              </a:r>
              <a:endParaRPr lang="en-US" sz="2400" dirty="0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323136" y="5146333"/>
            <a:ext cx="9077421" cy="4662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700" dirty="0" smtClean="0">
                <a:solidFill>
                  <a:schemeClr val="bg1"/>
                </a:solidFill>
              </a:rPr>
              <a:t>АНАЛИЗ ИНДЕКСАЦИИ В </a:t>
            </a:r>
            <a:r>
              <a:rPr lang="en-US" sz="2700" dirty="0" smtClean="0">
                <a:solidFill>
                  <a:schemeClr val="bg1"/>
                </a:solidFill>
              </a:rPr>
              <a:t>SCOPUS </a:t>
            </a:r>
            <a:r>
              <a:rPr lang="ru-RU" sz="2700" dirty="0" smtClean="0">
                <a:solidFill>
                  <a:schemeClr val="bg1"/>
                </a:solidFill>
              </a:rPr>
              <a:t>ОТДЕЛЬНЫХ ЖУРНАЛОВ </a:t>
            </a:r>
            <a:r>
              <a:rPr lang="en-US" sz="2700" dirty="0" smtClean="0">
                <a:solidFill>
                  <a:schemeClr val="bg1"/>
                </a:solidFill>
              </a:rPr>
              <a:t>Q1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6585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DE60AE64-8C77-433D-A8A0-782F7F5A56F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8665167"/>
              </p:ext>
            </p:extLst>
          </p:nvPr>
        </p:nvGraphicFramePr>
        <p:xfrm>
          <a:off x="128544" y="515155"/>
          <a:ext cx="13110938" cy="6207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16218D8-9844-4245-9160-471ED089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0890" y="7030934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F9AD53D4-946D-4511-B217-F485A6EDC1B7}"/>
              </a:ext>
            </a:extLst>
          </p:cNvPr>
          <p:cNvSpPr/>
          <p:nvPr/>
        </p:nvSpPr>
        <p:spPr>
          <a:xfrm>
            <a:off x="7063815" y="3529228"/>
            <a:ext cx="5795493" cy="2963140"/>
          </a:xfrm>
          <a:prstGeom prst="wedgeRectCallout">
            <a:avLst>
              <a:gd name="adj1" fmla="val 869"/>
              <a:gd name="adj2" fmla="val -104475"/>
            </a:avLst>
          </a:prstGeom>
          <a:noFill/>
          <a:ln w="38100">
            <a:solidFill>
              <a:srgbClr val="F0782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044A5F9-D968-43E1-8516-D7C2EFE18FDD}"/>
              </a:ext>
            </a:extLst>
          </p:cNvPr>
          <p:cNvSpPr txBox="1"/>
          <p:nvPr/>
        </p:nvSpPr>
        <p:spPr>
          <a:xfrm>
            <a:off x="360363" y="653863"/>
            <a:ext cx="1272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latin typeface="Myriad Pro" panose="020B0503030403020204" pitchFamily="34" charset="0"/>
              </a:rPr>
              <a:t>КОЛИЧЕСТВО ПУБЛИКАЦИЙ </a:t>
            </a:r>
            <a:r>
              <a:rPr lang="ru-RU" sz="2400" dirty="0" smtClean="0">
                <a:latin typeface="Myriad Pro" panose="020B0503030403020204" pitchFamily="34" charset="0"/>
              </a:rPr>
              <a:t>РОССИИ В </a:t>
            </a:r>
            <a:r>
              <a:rPr lang="en-US" sz="2400" dirty="0" smtClean="0">
                <a:latin typeface="Myriad Pro" panose="020B0503030403020204" pitchFamily="34" charset="0"/>
              </a:rPr>
              <a:t>WEB OF SCIENCE</a:t>
            </a:r>
            <a:r>
              <a:rPr lang="ru-RU" sz="2400" dirty="0" smtClean="0">
                <a:latin typeface="Myriad Pro" panose="020B0503030403020204" pitchFamily="34" charset="0"/>
              </a:rPr>
              <a:t>, топ-20, 20</a:t>
            </a:r>
            <a:r>
              <a:rPr lang="en-US" sz="2400" dirty="0" smtClean="0">
                <a:latin typeface="Myriad Pro" panose="020B0503030403020204" pitchFamily="34" charset="0"/>
              </a:rPr>
              <a:t>12-2016</a:t>
            </a:r>
            <a:r>
              <a:rPr lang="ru-RU" sz="2400" dirty="0" smtClean="0">
                <a:latin typeface="Myriad Pro" panose="020B0503030403020204" pitchFamily="34" charset="0"/>
              </a:rPr>
              <a:t>гг.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D88A3A1B-E64C-4479-A122-885BB80770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778103"/>
              </p:ext>
            </p:extLst>
          </p:nvPr>
        </p:nvGraphicFramePr>
        <p:xfrm>
          <a:off x="7337086" y="3663859"/>
          <a:ext cx="5248952" cy="2828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937F5A00-07AD-4A3F-956F-02E30539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"/>
            <a:ext cx="10843419" cy="620486"/>
          </a:xfrm>
        </p:spPr>
        <p:txBody>
          <a:bodyPr/>
          <a:lstStyle/>
          <a:p>
            <a:r>
              <a:rPr lang="ru-RU" sz="3000" dirty="0" smtClean="0">
                <a:solidFill>
                  <a:schemeClr val="bg1"/>
                </a:solidFill>
              </a:rPr>
              <a:t> РОССИЯ В МИРОВОЙ НАУКЕ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DE60AE64-8C77-433D-A8A0-782F7F5A56F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50226066"/>
              </p:ext>
            </p:extLst>
          </p:nvPr>
        </p:nvGraphicFramePr>
        <p:xfrm>
          <a:off x="360362" y="-270456"/>
          <a:ext cx="13084175" cy="6993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16218D8-9844-4245-9160-471ED089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0890" y="7030934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F9AD53D4-946D-4511-B217-F485A6EDC1B7}"/>
              </a:ext>
            </a:extLst>
          </p:cNvPr>
          <p:cNvSpPr/>
          <p:nvPr/>
        </p:nvSpPr>
        <p:spPr>
          <a:xfrm>
            <a:off x="7443989" y="3651397"/>
            <a:ext cx="5795493" cy="2963140"/>
          </a:xfrm>
          <a:prstGeom prst="wedgeRectCallout">
            <a:avLst>
              <a:gd name="adj1" fmla="val -8243"/>
              <a:gd name="adj2" fmla="val -109257"/>
            </a:avLst>
          </a:prstGeom>
          <a:noFill/>
          <a:ln w="38100">
            <a:solidFill>
              <a:srgbClr val="F0782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044A5F9-D968-43E1-8516-D7C2EFE18FDD}"/>
              </a:ext>
            </a:extLst>
          </p:cNvPr>
          <p:cNvSpPr txBox="1"/>
          <p:nvPr/>
        </p:nvSpPr>
        <p:spPr>
          <a:xfrm>
            <a:off x="360363" y="665635"/>
            <a:ext cx="1272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latin typeface="Myriad Pro" panose="020B0503030403020204" pitchFamily="34" charset="0"/>
              </a:rPr>
              <a:t>КОЛИЧЕСТВО ПУБЛИКАЦИЙ </a:t>
            </a:r>
            <a:r>
              <a:rPr lang="ru-RU" sz="2400" dirty="0" smtClean="0">
                <a:latin typeface="Myriad Pro" panose="020B0503030403020204" pitchFamily="34" charset="0"/>
              </a:rPr>
              <a:t>РОССИИ В </a:t>
            </a:r>
            <a:r>
              <a:rPr lang="en-US" sz="2400" dirty="0" smtClean="0">
                <a:latin typeface="Myriad Pro" panose="020B0503030403020204" pitchFamily="34" charset="0"/>
              </a:rPr>
              <a:t>SCOPUS</a:t>
            </a:r>
            <a:r>
              <a:rPr lang="ru-RU" sz="2400" dirty="0" smtClean="0">
                <a:latin typeface="Myriad Pro" panose="020B0503030403020204" pitchFamily="34" charset="0"/>
              </a:rPr>
              <a:t>, топ-20, 20</a:t>
            </a:r>
            <a:r>
              <a:rPr lang="en-US" sz="2400" dirty="0" smtClean="0">
                <a:latin typeface="Myriad Pro" panose="020B0503030403020204" pitchFamily="34" charset="0"/>
              </a:rPr>
              <a:t>12-2016</a:t>
            </a:r>
            <a:r>
              <a:rPr lang="ru-RU" sz="2400" dirty="0" smtClean="0">
                <a:latin typeface="Myriad Pro" panose="020B0503030403020204" pitchFamily="34" charset="0"/>
              </a:rPr>
              <a:t>гг.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D88A3A1B-E64C-4479-A122-885BB80770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18220"/>
              </p:ext>
            </p:extLst>
          </p:nvPr>
        </p:nvGraphicFramePr>
        <p:xfrm>
          <a:off x="7717259" y="3718712"/>
          <a:ext cx="5248952" cy="2828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937F5A00-07AD-4A3F-956F-02E30539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"/>
            <a:ext cx="10843419" cy="620486"/>
          </a:xfrm>
        </p:spPr>
        <p:txBody>
          <a:bodyPr/>
          <a:lstStyle/>
          <a:p>
            <a:r>
              <a:rPr lang="ru-RU" sz="3000" dirty="0" smtClean="0">
                <a:solidFill>
                  <a:schemeClr val="bg1"/>
                </a:solidFill>
              </a:rPr>
              <a:t> РОССИЯ В МИРОВОЙ НАУКЕ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5B3DE4-EA8D-44E2-806F-94DB6CB0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"/>
            <a:ext cx="10843419" cy="620486"/>
          </a:xfrm>
        </p:spPr>
        <p:txBody>
          <a:bodyPr/>
          <a:lstStyle/>
          <a:p>
            <a:pPr lvl="0" defTabSz="1200150">
              <a:lnSpc>
                <a:spcPct val="90000"/>
              </a:lnSpc>
              <a:spcAft>
                <a:spcPct val="35000"/>
              </a:spcAft>
            </a:pPr>
            <a:r>
              <a:rPr lang="ru-RU" sz="3000" dirty="0">
                <a:solidFill>
                  <a:schemeClr val="bg1"/>
                </a:solidFill>
              </a:rPr>
              <a:t>ДОЛЯ РОССИЙСКИХ НАУЧНЫХ </a:t>
            </a:r>
            <a:r>
              <a:rPr lang="ru-RU" sz="3000" dirty="0" smtClean="0">
                <a:solidFill>
                  <a:schemeClr val="bg1"/>
                </a:solidFill>
              </a:rPr>
              <a:t>СТАТЕЙ В МИРЕ, 2.44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3338607-FE93-418D-8F95-7059E17F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08562" y="7022688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Публикации  за 2017 г. проиндексированы не в полном объеме 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624562184"/>
              </p:ext>
            </p:extLst>
          </p:nvPr>
        </p:nvGraphicFramePr>
        <p:xfrm>
          <a:off x="188685" y="1416493"/>
          <a:ext cx="6534378" cy="500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" name="Picture 10" descr="Картинки по запросу Scopus">
            <a:extLst>
              <a:ext uri="{FF2B5EF4-FFF2-40B4-BE49-F238E27FC236}">
                <a16:creationId xmlns:a16="http://schemas.microsoft.com/office/drawing/2014/main" xmlns="" id="{6A96EDB8-52F1-415E-8520-B78E2B5BE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435" y="968495"/>
            <a:ext cx="1171254" cy="37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668692875"/>
              </p:ext>
            </p:extLst>
          </p:nvPr>
        </p:nvGraphicFramePr>
        <p:xfrm>
          <a:off x="6574430" y="1410770"/>
          <a:ext cx="6774265" cy="499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279" y="962025"/>
            <a:ext cx="2248214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7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5B3DE4-EA8D-44E2-806F-94DB6CB0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"/>
            <a:ext cx="11346533" cy="620486"/>
          </a:xfrm>
        </p:spPr>
        <p:txBody>
          <a:bodyPr/>
          <a:lstStyle/>
          <a:p>
            <a:pPr lvl="0" defTabSz="1200150">
              <a:lnSpc>
                <a:spcPct val="90000"/>
              </a:lnSpc>
              <a:spcAft>
                <a:spcPct val="35000"/>
              </a:spcAft>
            </a:pPr>
            <a:r>
              <a:rPr lang="ru-RU" sz="2400" dirty="0">
                <a:solidFill>
                  <a:schemeClr val="bg1"/>
                </a:solidFill>
              </a:rPr>
              <a:t>ДОЛЯ </a:t>
            </a:r>
            <a:r>
              <a:rPr lang="ru-RU" sz="2400" dirty="0" smtClean="0">
                <a:solidFill>
                  <a:schemeClr val="bg1"/>
                </a:solidFill>
              </a:rPr>
              <a:t>НАУЧНЫХ СТАТЕЙ В ОБЩЕМ ОБЪЕМЕ ПУБЛИКАЦИЙ РОССИИ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3338607-FE93-418D-8F95-7059E17F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08562" y="7022688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Публикации  за 2017 г. проиндексированы не в полном объеме 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20" name="Picture 10" descr="Картинки по запросу Scopus">
            <a:extLst>
              <a:ext uri="{FF2B5EF4-FFF2-40B4-BE49-F238E27FC236}">
                <a16:creationId xmlns:a16="http://schemas.microsoft.com/office/drawing/2014/main" xmlns="" id="{6A96EDB8-52F1-415E-8520-B78E2B5BE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579" y="945256"/>
            <a:ext cx="1171254" cy="37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824640030"/>
              </p:ext>
            </p:extLst>
          </p:nvPr>
        </p:nvGraphicFramePr>
        <p:xfrm>
          <a:off x="6466085" y="1423832"/>
          <a:ext cx="6774265" cy="499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23341786"/>
              </p:ext>
            </p:extLst>
          </p:nvPr>
        </p:nvGraphicFramePr>
        <p:xfrm>
          <a:off x="150939" y="1387530"/>
          <a:ext cx="6534378" cy="500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279" y="962025"/>
            <a:ext cx="2248214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4C30FD4-5021-4786-9C94-9D836D13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9742" y="7049790"/>
            <a:ext cx="437648" cy="451056"/>
          </a:xfrm>
        </p:spPr>
        <p:txBody>
          <a:bodyPr/>
          <a:lstStyle/>
          <a:p>
            <a:fld id="{B1EBB644-D63F-4CC4-A6DD-20114F1A540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F561FF1A-425A-48FD-A743-0A648E34B304}"/>
              </a:ext>
            </a:extLst>
          </p:cNvPr>
          <p:cNvSpPr txBox="1">
            <a:spLocks/>
          </p:cNvSpPr>
          <p:nvPr/>
        </p:nvSpPr>
        <p:spPr>
          <a:xfrm>
            <a:off x="360363" y="1"/>
            <a:ext cx="10843419" cy="620486"/>
          </a:xfrm>
          <a:prstGeom prst="rect">
            <a:avLst/>
          </a:prstGeom>
        </p:spPr>
        <p:txBody>
          <a:bodyPr anchor="ctr"/>
          <a:lstStyle>
            <a:lvl1pPr algn="l" defTabSz="655863" rtl="0" eaLnBrk="1" latinLnBrk="0" hangingPunct="1">
              <a:spcBef>
                <a:spcPct val="0"/>
              </a:spcBef>
              <a:buNone/>
              <a:defRPr sz="4025" kern="1200">
                <a:solidFill>
                  <a:srgbClr val="0067B1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defTabSz="1200150">
              <a:lnSpc>
                <a:spcPct val="90000"/>
              </a:lnSpc>
              <a:spcAft>
                <a:spcPct val="35000"/>
              </a:spcAft>
            </a:pPr>
            <a:r>
              <a:rPr lang="ru-RU" sz="3000" dirty="0">
                <a:solidFill>
                  <a:schemeClr val="bg1"/>
                </a:solidFill>
              </a:rPr>
              <a:t>АНАЛИЗ РОССИЙСКИХ </a:t>
            </a:r>
            <a:r>
              <a:rPr lang="ru-RU" sz="3000" dirty="0" smtClean="0">
                <a:solidFill>
                  <a:schemeClr val="bg1"/>
                </a:solidFill>
              </a:rPr>
              <a:t>ЖУРНАЛОВ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1311594" y="1641619"/>
            <a:ext cx="1906073" cy="187390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0364" y="809784"/>
            <a:ext cx="12661868" cy="2649288"/>
          </a:xfrm>
          <a:prstGeom prst="rect">
            <a:avLst/>
          </a:prstGeom>
          <a:solidFill>
            <a:srgbClr val="6893C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1525721" y="1343190"/>
            <a:ext cx="1906073" cy="187390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89015" y="3459072"/>
            <a:ext cx="6233217" cy="3237941"/>
          </a:xfrm>
          <a:prstGeom prst="roundRect">
            <a:avLst>
              <a:gd name="adj" fmla="val 93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0365" y="3459072"/>
            <a:ext cx="6428651" cy="3237941"/>
          </a:xfrm>
          <a:prstGeom prst="roundRect">
            <a:avLst>
              <a:gd name="adj" fmla="val 16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0800000">
            <a:off x="5539826" y="3433296"/>
            <a:ext cx="2498375" cy="696845"/>
          </a:xfrm>
          <a:prstGeom prst="triangle">
            <a:avLst/>
          </a:prstGeom>
          <a:solidFill>
            <a:srgbClr val="6893C6"/>
          </a:solidFill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241380" y="4542076"/>
            <a:ext cx="230691" cy="244579"/>
          </a:xfrm>
          <a:prstGeom prst="ellipse">
            <a:avLst/>
          </a:prstGeom>
          <a:gradFill>
            <a:gsLst>
              <a:gs pos="32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915022" y="1492627"/>
            <a:ext cx="851008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Общее количество цитирований</a:t>
            </a:r>
          </a:p>
          <a:p>
            <a:r>
              <a:rPr lang="ru-RU" sz="2000" dirty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Самоцитирование</a:t>
            </a:r>
          </a:p>
          <a:p>
            <a:r>
              <a:rPr lang="ru-RU" sz="2000" dirty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Количество цитирований на публикацию</a:t>
            </a:r>
          </a:p>
          <a:p>
            <a:r>
              <a:rPr lang="ru-RU" sz="2000" dirty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Индекс </a:t>
            </a:r>
            <a:r>
              <a:rPr lang="ru-RU" sz="2000" dirty="0" err="1" smtClean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Хирша</a:t>
            </a:r>
            <a:endParaRPr lang="ru-RU" sz="2000" dirty="0" smtClean="0">
              <a:solidFill>
                <a:schemeClr val="bg1"/>
              </a:solidFill>
              <a:latin typeface="Myriad Pro"/>
              <a:ea typeface="+mj-ea"/>
              <a:cs typeface="Myriad Pro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Квартиль журнала</a:t>
            </a:r>
            <a:endParaRPr lang="en-US" sz="2400" b="1" dirty="0" smtClean="0">
              <a:solidFill>
                <a:schemeClr val="bg1"/>
              </a:solidFill>
              <a:latin typeface="Myriad Pro"/>
              <a:ea typeface="+mj-ea"/>
              <a:cs typeface="Myriad Pro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Myriad Pro"/>
                <a:ea typeface="+mj-ea"/>
                <a:cs typeface="Myriad Pro"/>
              </a:rPr>
              <a:t>…</a:t>
            </a:r>
            <a:endParaRPr lang="ru-RU" sz="2000" dirty="0">
              <a:solidFill>
                <a:schemeClr val="bg1"/>
              </a:solidFill>
              <a:latin typeface="Myriad Pro"/>
              <a:ea typeface="+mj-ea"/>
              <a:cs typeface="Myriad Pro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54900" y="3647922"/>
            <a:ext cx="3669489" cy="56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Myriad Pro"/>
                <a:ea typeface="+mj-ea"/>
                <a:cs typeface="Myriad Pro"/>
              </a:rPr>
              <a:t>WEB OF SCIENCE</a:t>
            </a:r>
            <a:endParaRPr lang="ru-RU" sz="3000" dirty="0">
              <a:solidFill>
                <a:schemeClr val="accent1">
                  <a:lumMod val="75000"/>
                </a:schemeClr>
              </a:solidFill>
              <a:latin typeface="Myriad Pro"/>
              <a:ea typeface="+mj-ea"/>
              <a:cs typeface="Myriad Pro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36594" y="3647922"/>
            <a:ext cx="3669489" cy="56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Myriad Pro"/>
                <a:ea typeface="+mj-ea"/>
                <a:cs typeface="Myriad Pro"/>
              </a:rPr>
              <a:t>SCOPUS</a:t>
            </a:r>
            <a:endParaRPr lang="ru-RU" sz="3000" dirty="0">
              <a:solidFill>
                <a:schemeClr val="accent5">
                  <a:lumMod val="50000"/>
                </a:schemeClr>
              </a:solidFill>
              <a:latin typeface="Myriad Pro"/>
              <a:ea typeface="+mj-ea"/>
              <a:cs typeface="Myriad Pr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21894" y="4488986"/>
            <a:ext cx="4107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Myriad Pro"/>
                <a:ea typeface="+mj-ea"/>
                <a:cs typeface="Myriad Pro"/>
              </a:rPr>
              <a:t>Импакт-фактор (</a:t>
            </a:r>
            <a:r>
              <a:rPr lang="en-US" sz="2000" dirty="0">
                <a:latin typeface="Myriad Pro"/>
                <a:ea typeface="+mj-ea"/>
                <a:cs typeface="Myriad Pro"/>
              </a:rPr>
              <a:t>IF)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21894" y="4862684"/>
            <a:ext cx="4981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Myriad Pro"/>
                <a:ea typeface="+mj-ea"/>
                <a:cs typeface="Myriad Pro"/>
              </a:rPr>
              <a:t>Eigenfactor</a:t>
            </a:r>
            <a:r>
              <a:rPr lang="ru-RU" sz="2000" dirty="0">
                <a:latin typeface="Myriad Pro"/>
                <a:ea typeface="+mj-ea"/>
                <a:cs typeface="Myriad Pro"/>
              </a:rPr>
              <a:t> (уточняющий индекс к </a:t>
            </a:r>
            <a:r>
              <a:rPr lang="ru-RU" sz="2000" dirty="0" smtClean="0">
                <a:latin typeface="Myriad Pro"/>
                <a:ea typeface="+mj-ea"/>
                <a:cs typeface="Myriad Pro"/>
              </a:rPr>
              <a:t>ИФ)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21893" y="5262794"/>
            <a:ext cx="5045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Myriad Pro"/>
                <a:ea typeface="+mj-ea"/>
                <a:cs typeface="Myriad Pro"/>
              </a:rPr>
              <a:t>Индекс оперативности (</a:t>
            </a:r>
            <a:r>
              <a:rPr lang="en-US" sz="2000" dirty="0" smtClean="0">
                <a:latin typeface="Myriad Pro"/>
                <a:ea typeface="+mj-ea"/>
                <a:cs typeface="Myriad Pro"/>
              </a:rPr>
              <a:t>Immediacy Index</a:t>
            </a:r>
            <a:r>
              <a:rPr lang="ru-RU" sz="2000" dirty="0" smtClean="0">
                <a:latin typeface="Myriad Pro"/>
                <a:ea typeface="+mj-ea"/>
                <a:cs typeface="Myriad Pro"/>
              </a:rPr>
              <a:t>)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40744" y="4455473"/>
            <a:ext cx="2023672" cy="424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Myriad Pro"/>
                <a:ea typeface="+mj-ea"/>
                <a:cs typeface="Myriad Pro"/>
              </a:rPr>
              <a:t>CiteScore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40745" y="4846012"/>
            <a:ext cx="2023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riad Pro"/>
                <a:ea typeface="+mj-ea"/>
                <a:cs typeface="Myriad Pro"/>
              </a:rPr>
              <a:t>SJR 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92520" y="5555850"/>
            <a:ext cx="2023672" cy="424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riad Pro"/>
                <a:ea typeface="+mj-ea"/>
                <a:cs typeface="Myriad Pro"/>
              </a:rPr>
              <a:t>…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9619065" y="1311187"/>
            <a:ext cx="1925830" cy="191306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0245627" y="1311187"/>
            <a:ext cx="1925830" cy="191306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9138920" y="1323610"/>
            <a:ext cx="1925830" cy="191306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8481510" y="1311187"/>
            <a:ext cx="1925830" cy="191306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1064751" y="1364675"/>
            <a:ext cx="1925830" cy="191306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044A5F9-D968-43E1-8516-D7C2EFE18FDD}"/>
              </a:ext>
            </a:extLst>
          </p:cNvPr>
          <p:cNvSpPr txBox="1"/>
          <p:nvPr/>
        </p:nvSpPr>
        <p:spPr>
          <a:xfrm>
            <a:off x="535016" y="966445"/>
            <a:ext cx="12857302" cy="40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322783"/>
                </a:solidFill>
                <a:latin typeface="Myriad Pro" panose="020B0503030403020204" pitchFamily="34" charset="0"/>
              </a:rPr>
              <a:t>НАУКОМЕТРИЧЕСКИЕ ПОКАЗАТЕЛИ ЖУРНАЛОВ</a:t>
            </a:r>
            <a:endParaRPr lang="en-US" sz="2400" b="1" dirty="0">
              <a:solidFill>
                <a:srgbClr val="322783"/>
              </a:solidFill>
              <a:latin typeface="Myriad Pro" panose="020B0503030403020204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238748" y="4922385"/>
            <a:ext cx="230691" cy="244579"/>
          </a:xfrm>
          <a:prstGeom prst="ellipse">
            <a:avLst/>
          </a:prstGeom>
          <a:gradFill>
            <a:gsLst>
              <a:gs pos="32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4" name="Овал 43"/>
          <p:cNvSpPr/>
          <p:nvPr/>
        </p:nvSpPr>
        <p:spPr>
          <a:xfrm>
            <a:off x="1238747" y="5302694"/>
            <a:ext cx="230691" cy="244579"/>
          </a:xfrm>
          <a:prstGeom prst="ellipse">
            <a:avLst/>
          </a:prstGeom>
          <a:gradFill>
            <a:gsLst>
              <a:gs pos="32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238748" y="5682045"/>
            <a:ext cx="230691" cy="244579"/>
          </a:xfrm>
          <a:prstGeom prst="ellipse">
            <a:avLst/>
          </a:prstGeom>
          <a:gradFill>
            <a:gsLst>
              <a:gs pos="32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7318442" y="4542076"/>
            <a:ext cx="230691" cy="244579"/>
          </a:xfrm>
          <a:prstGeom prst="ellipse">
            <a:avLst/>
          </a:prstGeom>
          <a:gradFill>
            <a:gsLst>
              <a:gs pos="3200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7315810" y="4922385"/>
            <a:ext cx="230691" cy="244579"/>
          </a:xfrm>
          <a:prstGeom prst="ellipse">
            <a:avLst/>
          </a:prstGeom>
          <a:gradFill>
            <a:gsLst>
              <a:gs pos="3200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51" name="Овал 50"/>
          <p:cNvSpPr/>
          <p:nvPr/>
        </p:nvSpPr>
        <p:spPr>
          <a:xfrm>
            <a:off x="7315809" y="5302694"/>
            <a:ext cx="230691" cy="244579"/>
          </a:xfrm>
          <a:prstGeom prst="ellipse">
            <a:avLst/>
          </a:prstGeom>
          <a:gradFill>
            <a:gsLst>
              <a:gs pos="3200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315810" y="5682045"/>
            <a:ext cx="230691" cy="244579"/>
          </a:xfrm>
          <a:prstGeom prst="ellipse">
            <a:avLst/>
          </a:prstGeom>
          <a:gradFill>
            <a:gsLst>
              <a:gs pos="3200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1652981" y="5515775"/>
            <a:ext cx="2023672" cy="424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riad Pro"/>
                <a:ea typeface="+mj-ea"/>
                <a:cs typeface="Myriad Pro"/>
              </a:rPr>
              <a:t>…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40745" y="5269488"/>
            <a:ext cx="2023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riad Pro"/>
                <a:ea typeface="+mj-ea"/>
                <a:cs typeface="Myriad Pro"/>
              </a:rPr>
              <a:t>SNIP</a:t>
            </a:r>
            <a:endParaRPr lang="ru-RU" sz="2000" dirty="0">
              <a:latin typeface="Myriad Pro"/>
              <a:ea typeface="+mj-ea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39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>
            <a:extLst>
              <a:ext uri="{FF2B5EF4-FFF2-40B4-BE49-F238E27FC236}">
                <a16:creationId xmlns:a16="http://schemas.microsoft.com/office/drawing/2014/main" xmlns="" id="{C0403439-1304-429F-9907-C3AC1264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2" y="1"/>
            <a:ext cx="11366581" cy="620486"/>
          </a:xfrm>
        </p:spPr>
        <p:txBody>
          <a:bodyPr/>
          <a:lstStyle/>
          <a:p>
            <a:pPr lvl="0" defTabSz="1200150">
              <a:lnSpc>
                <a:spcPct val="90000"/>
              </a:lnSpc>
              <a:spcAft>
                <a:spcPct val="3500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ДИНАМИКА РОССИЙСКИХ ЖУРНАЛОВ В </a:t>
            </a:r>
            <a:r>
              <a:rPr lang="en-US" sz="2800" dirty="0" smtClean="0">
                <a:solidFill>
                  <a:schemeClr val="bg1"/>
                </a:solidFill>
              </a:rPr>
              <a:t>WEB OF SCIENCE</a:t>
            </a:r>
            <a:r>
              <a:rPr lang="ru-RU" sz="2800" dirty="0" smtClean="0">
                <a:solidFill>
                  <a:schemeClr val="bg1"/>
                </a:solidFill>
              </a:rPr>
              <a:t>*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E02EC42-1C29-4E15-87E7-618104289D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20890" y="7073472"/>
            <a:ext cx="437648" cy="451670"/>
          </a:xfrm>
        </p:spPr>
        <p:txBody>
          <a:bodyPr/>
          <a:lstStyle/>
          <a:p>
            <a:fld id="{DF22A437-E65D-9044-A18D-0A65CE548012}" type="slidenum">
              <a:rPr lang="ru-RU" smtClean="0"/>
              <a:t>8</a:t>
            </a:fld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По данным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InCites Journal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Citation Reports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,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http://jcr.incites.thomsonreuters.com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19244839"/>
              </p:ext>
            </p:extLst>
          </p:nvPr>
        </p:nvGraphicFramePr>
        <p:xfrm>
          <a:off x="285551" y="2257670"/>
          <a:ext cx="13084934" cy="4399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12443" y="962025"/>
            <a:ext cx="5379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latin typeface="Myriad Pro" panose="020B0503030403020204" pitchFamily="34" charset="0"/>
              </a:rPr>
              <a:t>Влияние мировой модели научной коммуникации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66911" y="962025"/>
            <a:ext cx="58093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latin typeface="Myriad Pro" panose="020B0503030403020204" pitchFamily="34" charset="0"/>
              </a:rPr>
              <a:t>Изменение национальной модели научной коммуникации </a:t>
            </a:r>
          </a:p>
        </p:txBody>
      </p:sp>
      <p:sp>
        <p:nvSpPr>
          <p:cNvPr id="3" name="AutoShape 2" descr="http://jcr.incites.thomsonreuters.com/common/images/jcr_logo.svg">
            <a:hlinkClick r:id="rId4" tooltip="InCites Journal Citation Reports"/>
          </p:cNvPr>
          <p:cNvSpPr>
            <a:spLocks noChangeAspect="1" noChangeArrowheads="1"/>
          </p:cNvSpPr>
          <p:nvPr/>
        </p:nvSpPr>
        <p:spPr bwMode="auto">
          <a:xfrm>
            <a:off x="57150" y="-38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>
            <a:extLst>
              <a:ext uri="{FF2B5EF4-FFF2-40B4-BE49-F238E27FC236}">
                <a16:creationId xmlns:a16="http://schemas.microsoft.com/office/drawing/2014/main" xmlns="" id="{C0403439-1304-429F-9907-C3AC1264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"/>
            <a:ext cx="10843419" cy="620486"/>
          </a:xfrm>
        </p:spPr>
        <p:txBody>
          <a:bodyPr/>
          <a:lstStyle/>
          <a:p>
            <a:pPr lvl="0" defTabSz="1200150">
              <a:lnSpc>
                <a:spcPct val="90000"/>
              </a:lnSpc>
              <a:spcAft>
                <a:spcPct val="35000"/>
              </a:spcAft>
            </a:pPr>
            <a:r>
              <a:rPr lang="ru-RU" sz="3000" dirty="0">
                <a:solidFill>
                  <a:schemeClr val="bg1"/>
                </a:solidFill>
              </a:rPr>
              <a:t>ДИНАМИКА РОССИЙСКИХ ЖУРНАЛОВ В </a:t>
            </a:r>
            <a:r>
              <a:rPr lang="en-US" sz="3000" dirty="0" smtClean="0">
                <a:solidFill>
                  <a:schemeClr val="bg1"/>
                </a:solidFill>
              </a:rPr>
              <a:t>SCOPUS</a:t>
            </a:r>
            <a:r>
              <a:rPr lang="ru-RU" sz="3000" dirty="0" smtClean="0">
                <a:solidFill>
                  <a:schemeClr val="bg1"/>
                </a:solidFill>
              </a:rPr>
              <a:t>*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E02EC42-1C29-4E15-87E7-618104289D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20890" y="7073472"/>
            <a:ext cx="437648" cy="451670"/>
          </a:xfrm>
        </p:spPr>
        <p:txBody>
          <a:bodyPr/>
          <a:lstStyle/>
          <a:p>
            <a:fld id="{DF22A437-E65D-9044-A18D-0A65CE548012}" type="slidenum">
              <a:rPr lang="ru-RU" smtClean="0"/>
              <a:t>9</a:t>
            </a:fld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A451E64-198C-414C-BCA3-81DDBFE7D832}"/>
              </a:ext>
            </a:extLst>
          </p:cNvPr>
          <p:cNvSpPr txBox="1"/>
          <p:nvPr/>
        </p:nvSpPr>
        <p:spPr>
          <a:xfrm>
            <a:off x="3830932" y="6657257"/>
            <a:ext cx="9539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* 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По данным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Scimago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 Journal &amp; Country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Rank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, 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http://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scimagojr.com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21819834"/>
              </p:ext>
            </p:extLst>
          </p:nvPr>
        </p:nvGraphicFramePr>
        <p:xfrm>
          <a:off x="285551" y="2176529"/>
          <a:ext cx="13084934" cy="4480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12443" y="962025"/>
            <a:ext cx="5379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latin typeface="Myriad Pro" panose="020B0503030403020204" pitchFamily="34" charset="0"/>
              </a:rPr>
              <a:t>Влияние мировой модели научной коммуникации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66911" y="962025"/>
            <a:ext cx="58093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latin typeface="Myriad Pro" panose="020B0503030403020204" pitchFamily="34" charset="0"/>
              </a:rPr>
              <a:t>Изменение национальной модели научной коммуникации </a:t>
            </a:r>
          </a:p>
        </p:txBody>
      </p:sp>
    </p:spTree>
    <p:extLst>
      <p:ext uri="{BB962C8B-B14F-4D97-AF65-F5344CB8AC3E}">
        <p14:creationId xmlns:p14="http://schemas.microsoft.com/office/powerpoint/2010/main" val="512647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18204</TotalTime>
  <Words>973</Words>
  <Application>Microsoft Office PowerPoint</Application>
  <PresentationFormat>Произвольный</PresentationFormat>
  <Paragraphs>941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Myriad Pro</vt:lpstr>
      <vt:lpstr>Тема Office</vt:lpstr>
      <vt:lpstr>РОССИЙСКИЕ  ЖУРНАЛЫ  ЧЕРЕЗ ПРИЗМУ НАУКОМЕТРИИ: краткий обзор журналов, индексируемых в Web of Science и Scopus</vt:lpstr>
      <vt:lpstr>СТРУКТУРА ПРЕЗЕНТАЦИИ:</vt:lpstr>
      <vt:lpstr> РОССИЯ В МИРОВОЙ НАУКЕ</vt:lpstr>
      <vt:lpstr> РОССИЯ В МИРОВОЙ НАУКЕ</vt:lpstr>
      <vt:lpstr>ДОЛЯ РОССИЙСКИХ НАУЧНЫХ СТАТЕЙ В МИРЕ, 2.44</vt:lpstr>
      <vt:lpstr>ДОЛЯ НАУЧНЫХ СТАТЕЙ В ОБЩЕМ ОБЪЕМЕ ПУБЛИКАЦИЙ РОССИИ</vt:lpstr>
      <vt:lpstr>Презентация PowerPoint</vt:lpstr>
      <vt:lpstr>ДИНАМИКА РОССИЙСКИХ ЖУРНАЛОВ В WEB OF SCIENCE*</vt:lpstr>
      <vt:lpstr>ДИНАМИКА РОССИЙСКИХ ЖУРНАЛОВ В SCOPUS*</vt:lpstr>
      <vt:lpstr>Презентация PowerPoint</vt:lpstr>
      <vt:lpstr>Презентация PowerPoint</vt:lpstr>
      <vt:lpstr>АНАЛИЗ ИНДЕКСАЦИИ В SCOPUS ОТДЕЛЬНЫХ ЖУРНАЛОВ Q1</vt:lpstr>
      <vt:lpstr>АНАЛИЗ ИНДЕКСАЦИИ В SCOPUS ОТДЕЛЬНЫХ ЖУРНАЛОВ Q1</vt:lpstr>
      <vt:lpstr>АНАЛИЗ ИНДЕКСАЦИИ В SCOPUS ОТДЕЛЬНЫХ ЖУРНАЛОВ Q1</vt:lpstr>
      <vt:lpstr>РЕЗЮМЕ</vt:lpstr>
      <vt:lpstr>Презентация PowerPoint</vt:lpstr>
    </vt:vector>
  </TitlesOfParts>
  <Company>m10group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Володина</dc:creator>
  <cp:lastModifiedBy>5TOP100</cp:lastModifiedBy>
  <cp:revision>252</cp:revision>
  <cp:lastPrinted>2018-03-06T11:16:13Z</cp:lastPrinted>
  <dcterms:created xsi:type="dcterms:W3CDTF">2014-07-09T11:15:51Z</dcterms:created>
  <dcterms:modified xsi:type="dcterms:W3CDTF">2018-04-25T14:34:45Z</dcterms:modified>
</cp:coreProperties>
</file>