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0" r:id="rId4"/>
    <p:sldId id="258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A837F-713B-47B7-894F-7ED769013699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671BD-FE63-406A-A578-8D631FC00B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963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7579-19EC-4A4A-A799-5997B12F597A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7762-ADCD-4710-BFCD-84F93CEB728B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DF69-39EE-4268-8795-C29F0F673071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23E4-73A5-4F27-92EB-A44C8AF87B07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F24B-9CAB-4AD2-9BD5-9C35686748EC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A982-E13A-4FF5-A304-D05F24289624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339CC-F471-4E4B-9249-11F3A7D3BED9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6D18-8AF8-40C0-AEA4-18A5396D3721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6B1C-752B-4104-8D2E-2D9506922D9F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FF05-7D56-4411-8459-C13FDE7F960B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DC19-F8B0-471C-9A8A-8E4CE1A4127D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6D65-09B6-42C4-9B75-50E3A5106F6F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DF78-609B-4D34-9611-934EAE174085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260B-671E-43B8-B7E5-7EB6DDB5CA27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BFB5-63B0-4CF9-8DE9-356D0A670684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81CD-4436-4896-BB1A-99A1829D5E44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63DEA-C9AB-47C8-BB2A-8FC4394209E2}" type="datetime1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5157" y="705853"/>
            <a:ext cx="9451223" cy="304483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Методический подход к интегральной оценке удельного веса страны в общемировом потоке публикаций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по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данным 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Web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of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Science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Scopus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65157" y="4970834"/>
            <a:ext cx="9451223" cy="152622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С.Л. Парфенова, И.В. Михайленко, В.Н. Долгова, К.А. Безроднова</a:t>
            </a:r>
          </a:p>
          <a:p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ru-RU" sz="1900" dirty="0">
                <a:solidFill>
                  <a:schemeClr val="accent4">
                    <a:lumMod val="75000"/>
                  </a:schemeClr>
                </a:solidFill>
              </a:rPr>
              <a:t>к</a:t>
            </a:r>
            <a:r>
              <a:rPr lang="ru-RU" sz="1900" dirty="0" smtClean="0">
                <a:solidFill>
                  <a:schemeClr val="accent4">
                    <a:lumMod val="75000"/>
                  </a:schemeClr>
                </a:solidFill>
              </a:rPr>
              <a:t>онференция НЭИКОН, </a:t>
            </a:r>
          </a:p>
          <a:p>
            <a:pPr algn="ctr"/>
            <a:r>
              <a:rPr lang="ru-RU" sz="1900" dirty="0">
                <a:solidFill>
                  <a:schemeClr val="accent4">
                    <a:lumMod val="75000"/>
                  </a:schemeClr>
                </a:solidFill>
              </a:rPr>
              <a:t>а</a:t>
            </a:r>
            <a:r>
              <a:rPr lang="ru-RU" sz="1900" dirty="0" smtClean="0">
                <a:solidFill>
                  <a:schemeClr val="accent4">
                    <a:lumMod val="75000"/>
                  </a:schemeClr>
                </a:solidFill>
              </a:rPr>
              <a:t>прель 2018 г.</a:t>
            </a:r>
            <a:endParaRPr lang="ru-RU" sz="19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5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505" y="329899"/>
            <a:ext cx="978810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Чем обусловлена необходимость разработки методического подхода </a:t>
            </a:r>
            <a:r>
              <a:rPr lang="ru-RU" sz="2400" b="1" dirty="0"/>
              <a:t>к расчету совокупного числа и удельного веса  публикаций по данным </a:t>
            </a:r>
            <a:r>
              <a:rPr lang="ru-RU" sz="2400" b="1" dirty="0" err="1" smtClean="0"/>
              <a:t>Web</a:t>
            </a:r>
            <a:r>
              <a:rPr lang="ru-RU" sz="2400" b="1" dirty="0" smtClean="0"/>
              <a:t> </a:t>
            </a:r>
            <a:r>
              <a:rPr lang="ru-RU" sz="2400" b="1" dirty="0" err="1"/>
              <a:t>of</a:t>
            </a:r>
            <a:r>
              <a:rPr lang="ru-RU" sz="2400" b="1" dirty="0"/>
              <a:t> </a:t>
            </a:r>
            <a:r>
              <a:rPr lang="ru-RU" sz="2400" b="1" dirty="0" err="1"/>
              <a:t>Science</a:t>
            </a:r>
            <a:r>
              <a:rPr lang="ru-RU" sz="2400" b="1" dirty="0"/>
              <a:t> и </a:t>
            </a:r>
            <a:r>
              <a:rPr lang="ru-RU" sz="2400" b="1" dirty="0" err="1" smtClean="0"/>
              <a:t>Scopus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863" y="2133600"/>
            <a:ext cx="10413749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Использование данного подхода позволит: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а</a:t>
            </a:r>
            <a:r>
              <a:rPr lang="ru-RU" dirty="0"/>
              <a:t>) поменять существующие стереотипы </a:t>
            </a:r>
            <a:r>
              <a:rPr lang="ru-RU" dirty="0" err="1"/>
              <a:t>межстрановых</a:t>
            </a:r>
            <a:r>
              <a:rPr lang="ru-RU" dirty="0"/>
              <a:t> сопоставлений, так как нивелирует предпочтение той или иной страны в выборе научных журналов, индексируемых в базах данных 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и </a:t>
            </a:r>
            <a:r>
              <a:rPr lang="ru-RU" dirty="0" err="1"/>
              <a:t>Scopus</a:t>
            </a:r>
            <a:r>
              <a:rPr lang="ru-RU" dirty="0"/>
              <a:t>; </a:t>
            </a:r>
          </a:p>
          <a:p>
            <a:pPr>
              <a:lnSpc>
                <a:spcPct val="150000"/>
              </a:lnSpc>
            </a:pPr>
            <a:r>
              <a:rPr lang="ru-RU" dirty="0"/>
              <a:t>б) соединить глобальные публикационные потоки и дифференцировать их на уровне стран, решив проблему выбора лучшей навигационной системы для проведения </a:t>
            </a:r>
            <a:r>
              <a:rPr lang="ru-RU" dirty="0" err="1"/>
              <a:t>наукометрических</a:t>
            </a:r>
            <a:r>
              <a:rPr lang="ru-RU" dirty="0"/>
              <a:t> измерений.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4843" y="296273"/>
            <a:ext cx="9314864" cy="1060311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Методический подход к расчету совокупного числа и удельного веса  </a:t>
            </a:r>
            <a:r>
              <a:rPr lang="ru-RU" sz="2400" b="1" dirty="0"/>
              <a:t>публикаций по данным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Web</a:t>
            </a:r>
            <a:r>
              <a:rPr lang="ru-RU" sz="2400" b="1" dirty="0" smtClean="0"/>
              <a:t> </a:t>
            </a:r>
            <a:r>
              <a:rPr lang="ru-RU" sz="2400" b="1" dirty="0" err="1"/>
              <a:t>of</a:t>
            </a:r>
            <a:r>
              <a:rPr lang="ru-RU" sz="2400" b="1" dirty="0"/>
              <a:t> </a:t>
            </a:r>
            <a:r>
              <a:rPr lang="ru-RU" sz="2400" b="1" dirty="0" err="1"/>
              <a:t>Science</a:t>
            </a:r>
            <a:r>
              <a:rPr lang="ru-RU" sz="2400" b="1" dirty="0"/>
              <a:t> и </a:t>
            </a:r>
            <a:r>
              <a:rPr lang="ru-RU" sz="2400" b="1" dirty="0" err="1"/>
              <a:t>Scopus</a:t>
            </a:r>
            <a:r>
              <a:rPr lang="ru-RU" sz="2400" b="1" dirty="0"/>
              <a:t>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9110477" y="1586944"/>
                <a:ext cx="2575162" cy="400110"/>
              </a:xfrm>
              <a:prstGeom prst="rect">
                <a:avLst/>
              </a:prstGeom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ru-RU" sz="2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  <m:sub>
                        <m:r>
                          <a:rPr lang="ru-RU" sz="20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𝒘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</m:t>
                    </m:r>
                    <m:sSub>
                      <m:sSubPr>
                        <m:ctrlP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2000" b="1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000" b="1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ru-RU" sz="2000" b="1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sub>
                        </m:sSub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)+</m:t>
                        </m:r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ru-RU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𝑤𝑠</m:t>
                        </m:r>
                      </m:sub>
                    </m:sSub>
                  </m:oMath>
                </a14:m>
                <a:endParaRPr lang="ru-RU" sz="2000" i="1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0477" y="1586944"/>
                <a:ext cx="2575162" cy="400110"/>
              </a:xfrm>
              <a:prstGeom prst="rect">
                <a:avLst/>
              </a:prstGeom>
              <a:blipFill>
                <a:blip r:embed="rId2"/>
                <a:stretch>
                  <a:fillRect l="-2358" t="-5882" b="-23529"/>
                </a:stretch>
              </a:blip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9182020" y="2245311"/>
                <a:ext cx="2706062" cy="10093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𝑤𝑠</m:t>
                        </m:r>
                      </m:sub>
                    </m:sSub>
                  </m:oMath>
                </a14:m>
                <a:r>
                  <a:rPr lang="ru-RU" sz="1400" dirty="0" smtClean="0"/>
                  <a:t> - число </a:t>
                </a:r>
                <a:r>
                  <a:rPr lang="ru-RU" sz="1400" dirty="0"/>
                  <a:t>научных </a:t>
                </a:r>
                <a:r>
                  <a:rPr lang="ru-RU" sz="1400" dirty="0" smtClean="0"/>
                  <a:t>статей </a:t>
                </a:r>
              </a:p>
              <a:p>
                <a:r>
                  <a:rPr lang="ru-RU" sz="1400" dirty="0" smtClean="0"/>
                  <a:t>страны, одновременно </a:t>
                </a:r>
              </a:p>
              <a:p>
                <a:r>
                  <a:rPr lang="ru-RU" sz="1400" dirty="0" smtClean="0"/>
                  <a:t>индексируемых </a:t>
                </a:r>
              </a:p>
              <a:p>
                <a:r>
                  <a:rPr lang="ru-RU" sz="1400" dirty="0" smtClean="0"/>
                  <a:t>в </a:t>
                </a:r>
                <a:r>
                  <a:rPr lang="ru-RU" sz="1400" dirty="0"/>
                  <a:t>Web of Science и Scopus</a:t>
                </a: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2020" y="2245311"/>
                <a:ext cx="2706062" cy="1009315"/>
              </a:xfrm>
              <a:prstGeom prst="rect">
                <a:avLst/>
              </a:prstGeom>
              <a:blipFill>
                <a:blip r:embed="rId3"/>
                <a:stretch>
                  <a:fillRect l="-676" b="-5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Группа 41"/>
          <p:cNvGrpSpPr/>
          <p:nvPr/>
        </p:nvGrpSpPr>
        <p:grpSpPr>
          <a:xfrm>
            <a:off x="2098233" y="1883026"/>
            <a:ext cx="9997323" cy="3887583"/>
            <a:chOff x="2098233" y="1883026"/>
            <a:chExt cx="9997323" cy="3887583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098233" y="1883026"/>
              <a:ext cx="6687464" cy="3887583"/>
              <a:chOff x="2090971" y="1892968"/>
              <a:chExt cx="6687464" cy="3887583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2253915" y="1892968"/>
                <a:ext cx="4082717" cy="3663264"/>
              </a:xfrm>
              <a:prstGeom prst="ellipse">
                <a:avLst/>
              </a:prstGeom>
              <a:ln w="285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Овал 4"/>
              <p:cNvSpPr/>
              <p:nvPr/>
            </p:nvSpPr>
            <p:spPr>
              <a:xfrm>
                <a:off x="4695720" y="2237602"/>
                <a:ext cx="4082715" cy="3542949"/>
              </a:xfrm>
              <a:prstGeom prst="ellipse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Дуга 7"/>
              <p:cNvSpPr/>
              <p:nvPr/>
            </p:nvSpPr>
            <p:spPr>
              <a:xfrm rot="2977826">
                <a:off x="2329839" y="1738140"/>
                <a:ext cx="3720665" cy="4198401"/>
              </a:xfrm>
              <a:prstGeom prst="arc">
                <a:avLst>
                  <a:gd name="adj1" fmla="val 16200000"/>
                  <a:gd name="adj2" fmla="val 1"/>
                </a:avLst>
              </a:prstGeom>
              <a:ln w="28575"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4908884" y="2967789"/>
                <a:ext cx="1122948" cy="2967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4704316" y="3360821"/>
                <a:ext cx="1447831" cy="40305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4720389" y="3837340"/>
                <a:ext cx="1447831" cy="40305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4852737" y="4313859"/>
                <a:ext cx="1179095" cy="30379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V="1">
                <a:off x="5287950" y="2587349"/>
                <a:ext cx="575439" cy="1589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5169607" y="4917357"/>
                <a:ext cx="557425" cy="1587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5035230" y="2772469"/>
              <a:ext cx="916453" cy="259645"/>
            </a:xfrm>
            <a:prstGeom prst="line">
              <a:avLst/>
            </a:pr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4780546" y="3156088"/>
              <a:ext cx="1371601" cy="381110"/>
            </a:xfrm>
            <a:prstGeom prst="line">
              <a:avLst/>
            </a:pr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4740380" y="3622688"/>
              <a:ext cx="1427840" cy="376447"/>
            </a:xfrm>
            <a:prstGeom prst="line">
              <a:avLst/>
            </a:pr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4780546" y="4051504"/>
              <a:ext cx="1371601" cy="344485"/>
            </a:xfrm>
            <a:prstGeom prst="line">
              <a:avLst/>
            </a:pr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5021179" y="4604427"/>
              <a:ext cx="923479" cy="264176"/>
            </a:xfrm>
            <a:prstGeom prst="line">
              <a:avLst/>
            </a:prstGeom>
            <a:ln w="127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Прямоугольник 36"/>
                <p:cNvSpPr/>
                <p:nvPr/>
              </p:nvSpPr>
              <p:spPr>
                <a:xfrm>
                  <a:off x="2594800" y="2652829"/>
                  <a:ext cx="2945741" cy="212365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400" b="1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ru-RU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𝒘</m:t>
                            </m:r>
                            <m:r>
                              <a:rPr lang="ru-RU" sz="2400" b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sub>
                        </m:sSub>
                        <m:sSub>
                          <m:sSubPr>
                            <m:ctrlPr>
                              <a:rPr lang="ru-RU" sz="2200" b="1" i="1">
                                <a:solidFill>
                                  <a:srgbClr val="6AAC91">
                                    <a:lumMod val="75000"/>
                                  </a:srgb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200" b="1" i="1">
                                <a:solidFill>
                                  <a:srgbClr val="6AAC91">
                                    <a:lumMod val="75000"/>
                                  </a:srgb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ru-RU" sz="2200" b="1" i="1">
                                <a:solidFill>
                                  <a:srgbClr val="6AAC91">
                                    <a:lumMod val="75000"/>
                                  </a:srgb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ru-RU" sz="2200" b="1" i="1">
                                <a:solidFill>
                                  <a:srgbClr val="6AAC91">
                                    <a:lumMod val="75000"/>
                                  </a:srgb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𝒘</m:t>
                            </m:r>
                            <m:r>
                              <a:rPr lang="ru-RU" sz="2200" b="1" i="1">
                                <a:solidFill>
                                  <a:srgbClr val="6AAC91">
                                    <a:lumMod val="75000"/>
                                  </a:srgbClr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ru-RU" sz="22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oMath>
                    </m:oMathPara>
                  </a14:m>
                  <a:endParaRPr lang="ru-RU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число 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научных </a:t>
                  </a:r>
                  <a:endParaRPr lang="ru-RU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с</a:t>
                  </a:r>
                  <a:r>
                    <a:rPr lang="ru-RU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татей страны (мира), 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индексируемых </a:t>
                  </a:r>
                  <a:endParaRPr lang="ru-RU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в </a:t>
                  </a:r>
                  <a:r>
                    <a:rPr lang="ru-RU" dirty="0" err="1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Web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dirty="0" err="1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of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dirty="0" err="1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Science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endParaRPr lang="ru-RU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(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без дублирования </a:t>
                  </a:r>
                  <a:endParaRPr lang="ru-RU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в </a:t>
                  </a:r>
                  <a:r>
                    <a:rPr lang="ru-RU" dirty="0" err="1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Scopus</a:t>
                  </a:r>
                  <a:r>
                    <a:rPr lang="ru-RU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)</a:t>
                  </a:r>
                  <a:endParaRPr lang="ru-RU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7" name="Прямоугольник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4800" y="2652829"/>
                  <a:ext cx="2945741" cy="2123658"/>
                </a:xfrm>
                <a:prstGeom prst="rect">
                  <a:avLst/>
                </a:prstGeom>
                <a:blipFill>
                  <a:blip r:embed="rId4"/>
                  <a:stretch>
                    <a:fillRect l="-1863" b="-315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Прямоугольник 37"/>
                <p:cNvSpPr/>
                <p:nvPr/>
              </p:nvSpPr>
              <p:spPr>
                <a:xfrm>
                  <a:off x="6365311" y="2892131"/>
                  <a:ext cx="2399568" cy="21151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sub>
                      </m:sSub>
                    </m:oMath>
                  </a14:m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𝑺</m:t>
                          </m:r>
                          <m:r>
                            <a:rPr lang="ru-RU" sz="2400" b="1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  <m:r>
                        <a:rPr lang="ru-RU" sz="2200" b="1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a14:m>
                  <a:endParaRPr lang="ru-RU" sz="2400" b="1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число научных статей </a:t>
                  </a:r>
                </a:p>
                <a:p>
                  <a:r>
                    <a:rPr lang="ru-RU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с</a:t>
                  </a:r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траны (мира), </a:t>
                  </a:r>
                </a:p>
                <a:p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индексируемых </a:t>
                  </a:r>
                </a:p>
                <a:p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в </a:t>
                  </a:r>
                  <a:r>
                    <a:rPr lang="en-US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Scopus</a:t>
                  </a:r>
                  <a:endParaRPr lang="ru-RU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(</a:t>
                  </a:r>
                  <a:r>
                    <a:rPr lang="ru-RU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без дублирования </a:t>
                  </a:r>
                  <a:endParaRPr lang="ru-RU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в </a:t>
                  </a:r>
                  <a:r>
                    <a: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Web of </a:t>
                  </a:r>
                  <a:r>
                    <a:rPr lang="en-US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Science</a:t>
                  </a:r>
                  <a:r>
                    <a:rPr lang="ru-RU" dirty="0" smtClean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)</a:t>
                  </a:r>
                  <a:endParaRPr lang="ru-RU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8" name="Прямоугольник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5311" y="2892131"/>
                  <a:ext cx="2399568" cy="2115131"/>
                </a:xfrm>
                <a:prstGeom prst="rect">
                  <a:avLst/>
                </a:prstGeom>
                <a:blipFill>
                  <a:blip r:embed="rId5"/>
                  <a:stretch>
                    <a:fillRect l="-2030" r="-1269" b="-374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Прямоугольник 38"/>
                <p:cNvSpPr/>
                <p:nvPr/>
              </p:nvSpPr>
              <p:spPr>
                <a:xfrm>
                  <a:off x="5176869" y="3156088"/>
                  <a:ext cx="696913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𝒁</m:t>
                            </m:r>
                          </m:e>
                          <m:sub>
                            <m:r>
                              <a:rPr lang="ru-RU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𝒘𝒔</m:t>
                            </m:r>
                          </m:sub>
                        </m:sSub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39" name="Прямоугольник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869" y="3156088"/>
                  <a:ext cx="696913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Прямоугольник 40"/>
                <p:cNvSpPr/>
                <p:nvPr/>
              </p:nvSpPr>
              <p:spPr>
                <a:xfrm>
                  <a:off x="9107879" y="3606974"/>
                  <a:ext cx="2987677" cy="616772"/>
                </a:xfrm>
                <a:prstGeom prst="rect">
                  <a:avLst/>
                </a:prstGeom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200" i="1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Д =</a:t>
                  </a:r>
                  <a14:m>
                    <m:oMath xmlns:m="http://schemas.openxmlformats.org/officeDocument/2006/math">
                      <m:r>
                        <a:rPr lang="ru-RU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num>
                        <m:den>
                          <m:sSub>
                            <m:sSubPr>
                              <m:ctrlPr>
                                <a:rPr lang="ru-RU" sz="2200" b="1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ru-RU" sz="22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ru-RU" sz="22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𝒘</m:t>
                              </m:r>
                              <m:r>
                                <a:rPr lang="ru-RU" sz="2200" b="1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sz="2200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ru-RU" sz="220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ru-RU" sz="220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ru-RU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)+ </m:t>
                          </m:r>
                          <m:sSub>
                            <m:sSubPr>
                              <m:ctrlP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𝑤𝑠</m:t>
                              </m:r>
                            </m:sub>
                          </m:sSub>
                        </m:den>
                      </m:f>
                      <m:r>
                        <a:rPr lang="ru-RU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∗100</m:t>
                      </m:r>
                    </m:oMath>
                  </a14:m>
                  <a:endParaRPr lang="ru-RU" sz="2200" i="1" dirty="0"/>
                </a:p>
              </p:txBody>
            </p:sp>
          </mc:Choice>
          <mc:Fallback xmlns="">
            <p:sp>
              <p:nvSpPr>
                <p:cNvPr id="41" name="Прямоугольник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7879" y="3606974"/>
                  <a:ext cx="2987677" cy="616772"/>
                </a:xfrm>
                <a:prstGeom prst="rect">
                  <a:avLst/>
                </a:prstGeom>
                <a:blipFill>
                  <a:blip r:embed="rId7"/>
                  <a:stretch>
                    <a:fillRect l="-2439"/>
                  </a:stretch>
                </a:blipFill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9204761" y="4561530"/>
                <a:ext cx="2720040" cy="10093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𝑤𝑠</m:t>
                        </m:r>
                      </m:sub>
                    </m:sSub>
                  </m:oMath>
                </a14:m>
                <a:r>
                  <a:rPr lang="ru-RU" sz="1400" dirty="0" smtClean="0"/>
                  <a:t> - число </a:t>
                </a:r>
                <a:r>
                  <a:rPr lang="ru-RU" sz="1400" dirty="0"/>
                  <a:t>научных </a:t>
                </a:r>
                <a:r>
                  <a:rPr lang="ru-RU" sz="1400" dirty="0" smtClean="0"/>
                  <a:t>статей </a:t>
                </a:r>
              </a:p>
              <a:p>
                <a:r>
                  <a:rPr lang="ru-RU" sz="1400" dirty="0" smtClean="0"/>
                  <a:t>в мире, одновременно </a:t>
                </a:r>
              </a:p>
              <a:p>
                <a:r>
                  <a:rPr lang="ru-RU" sz="1400" dirty="0" smtClean="0"/>
                  <a:t>индексируемых </a:t>
                </a:r>
              </a:p>
              <a:p>
                <a:r>
                  <a:rPr lang="ru-RU" sz="1400" dirty="0" smtClean="0"/>
                  <a:t>в </a:t>
                </a:r>
                <a:r>
                  <a:rPr lang="ru-RU" sz="1400" dirty="0"/>
                  <a:t>Web of Science и Scopus</a:t>
                </a: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761" y="4561530"/>
                <a:ext cx="2720040" cy="1009315"/>
              </a:xfrm>
              <a:prstGeom prst="rect">
                <a:avLst/>
              </a:prstGeom>
              <a:blipFill>
                <a:blip r:embed="rId8"/>
                <a:stretch>
                  <a:fillRect l="-673" b="-5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6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48" y="1313234"/>
            <a:ext cx="1053710" cy="5272049"/>
          </a:xfrm>
        </p:spPr>
        <p:txBody>
          <a:bodyPr vert="vert270"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Удельный вес </a:t>
            </a:r>
            <a:r>
              <a:rPr lang="ru-RU" sz="2000" b="1" dirty="0" smtClean="0">
                <a:solidFill>
                  <a:schemeClr val="tx1"/>
                </a:solidFill>
              </a:rPr>
              <a:t>и число научных статей стран </a:t>
            </a:r>
            <a:r>
              <a:rPr lang="en-US" sz="2000" b="1" dirty="0" smtClean="0">
                <a:solidFill>
                  <a:schemeClr val="tx1"/>
                </a:solidFill>
              </a:rPr>
              <a:t>G7 </a:t>
            </a:r>
            <a:r>
              <a:rPr lang="ru-RU" sz="2000" b="1" dirty="0" smtClean="0">
                <a:solidFill>
                  <a:schemeClr val="tx1"/>
                </a:solidFill>
              </a:rPr>
              <a:t>по данным </a:t>
            </a:r>
            <a:r>
              <a:rPr lang="en-US" sz="2000" b="1" dirty="0" smtClean="0">
                <a:solidFill>
                  <a:schemeClr val="tx1"/>
                </a:solidFill>
              </a:rPr>
              <a:t>Web of Science </a:t>
            </a:r>
            <a:r>
              <a:rPr lang="ru-RU" sz="2000" b="1" dirty="0" smtClean="0">
                <a:solidFill>
                  <a:schemeClr val="tx1"/>
                </a:solidFill>
              </a:rPr>
              <a:t>и </a:t>
            </a:r>
            <a:r>
              <a:rPr lang="en-US" sz="2000" b="1" dirty="0" smtClean="0">
                <a:solidFill>
                  <a:schemeClr val="tx1"/>
                </a:solidFill>
              </a:rPr>
              <a:t>Scopus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(дата обращения – февраль </a:t>
            </a:r>
            <a:r>
              <a:rPr lang="ru-RU" sz="16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2018 </a:t>
            </a:r>
            <a:r>
              <a:rPr lang="ru-RU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г.)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1311579" y="57433"/>
            <a:ext cx="10762068" cy="6669441"/>
            <a:chOff x="1311579" y="57433"/>
            <a:chExt cx="10762068" cy="6669441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57545" y="57433"/>
              <a:ext cx="5616102" cy="6665344"/>
            </a:xfrm>
            <a:prstGeom prst="rect">
              <a:avLst/>
            </a:prstGeom>
          </p:spPr>
        </p:pic>
        <p:sp>
          <p:nvSpPr>
            <p:cNvPr id="6" name="Прямоугольник 5"/>
            <p:cNvSpPr/>
            <p:nvPr/>
          </p:nvSpPr>
          <p:spPr>
            <a:xfrm>
              <a:off x="11858017" y="2364678"/>
              <a:ext cx="215630" cy="43580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11579" y="57433"/>
              <a:ext cx="5518674" cy="66694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38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63" y="1515980"/>
            <a:ext cx="1548063" cy="4981073"/>
          </a:xfrm>
        </p:spPr>
        <p:txBody>
          <a:bodyPr vert="vert270">
            <a:noAutofit/>
          </a:bodyPr>
          <a:lstStyle/>
          <a:p>
            <a:r>
              <a:rPr lang="ru-RU" sz="2000" b="1" dirty="0"/>
              <a:t>Удельный вес  научных статей стран </a:t>
            </a:r>
            <a:r>
              <a:rPr lang="en-US" sz="2000" b="1" dirty="0" smtClean="0"/>
              <a:t>BRICS</a:t>
            </a:r>
            <a:r>
              <a:rPr lang="ru-RU" sz="2000" b="1" dirty="0" smtClean="0"/>
              <a:t> </a:t>
            </a:r>
            <a:r>
              <a:rPr lang="ru-RU" sz="2000" b="1" dirty="0"/>
              <a:t>по данным </a:t>
            </a:r>
            <a:r>
              <a:rPr lang="ru-RU" sz="2000" b="1" dirty="0" err="1"/>
              <a:t>Web</a:t>
            </a:r>
            <a:r>
              <a:rPr lang="ru-RU" sz="2000" b="1" dirty="0"/>
              <a:t> </a:t>
            </a:r>
            <a:r>
              <a:rPr lang="ru-RU" sz="2000" b="1" dirty="0" err="1"/>
              <a:t>of</a:t>
            </a:r>
            <a:r>
              <a:rPr lang="ru-RU" sz="2000" b="1" dirty="0"/>
              <a:t> </a:t>
            </a:r>
            <a:r>
              <a:rPr lang="ru-RU" sz="2000" b="1" dirty="0" err="1"/>
              <a:t>Science</a:t>
            </a:r>
            <a:r>
              <a:rPr lang="ru-RU" sz="2000" b="1" dirty="0"/>
              <a:t> и </a:t>
            </a:r>
            <a:r>
              <a:rPr lang="ru-RU" sz="2000" b="1" dirty="0" err="1"/>
              <a:t>Scopus</a:t>
            </a:r>
            <a:r>
              <a:rPr lang="ru-RU" sz="2000" b="1" dirty="0"/>
              <a:t> за период 2007-2016 гг</a:t>
            </a:r>
            <a:r>
              <a:rPr lang="ru-RU" sz="2000" b="1" dirty="0" smtClean="0"/>
              <a:t>.</a:t>
            </a:r>
            <a:br>
              <a:rPr lang="ru-RU" sz="2000" b="1" dirty="0" smtClean="0"/>
            </a:br>
            <a:r>
              <a:rPr lang="ru-RU" sz="16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u-RU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(дата обращения – февраль </a:t>
            </a:r>
            <a:r>
              <a:rPr lang="ru-RU" sz="16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2018 </a:t>
            </a:r>
            <a:r>
              <a:rPr lang="ru-RU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г.)</a:t>
            </a:r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768" y="219523"/>
            <a:ext cx="5446295" cy="61922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2063" y="219522"/>
            <a:ext cx="5245768" cy="619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9471" y="454142"/>
            <a:ext cx="8911687" cy="667279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Удельный вес научных статей по странам  </a:t>
            </a:r>
            <a:r>
              <a:rPr lang="en-US" sz="2700" b="1" dirty="0" smtClean="0"/>
              <a:t>G7 </a:t>
            </a:r>
            <a:r>
              <a:rPr lang="ru-RU" sz="2700" b="1" dirty="0" smtClean="0"/>
              <a:t>и </a:t>
            </a:r>
            <a:r>
              <a:rPr lang="en-US" sz="2700" b="1" dirty="0" smtClean="0"/>
              <a:t>BRICS</a:t>
            </a:r>
            <a:r>
              <a:rPr lang="ru-RU" sz="2700" b="1" dirty="0" smtClean="0"/>
              <a:t> за 2016 г. </a:t>
            </a:r>
            <a:r>
              <a:rPr lang="ru-RU" sz="1800" b="1" dirty="0" smtClean="0"/>
              <a:t>(дата обращения – февраль 2018 г.)</a:t>
            </a:r>
            <a:endParaRPr lang="ru-RU" sz="1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46" y="1820779"/>
            <a:ext cx="3911407" cy="38130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852" y="1820779"/>
            <a:ext cx="4291264" cy="381308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0842" y="1828799"/>
            <a:ext cx="4139720" cy="381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89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957</TotalTime>
  <Words>199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Century Gothic</vt:lpstr>
      <vt:lpstr>Times New Roman</vt:lpstr>
      <vt:lpstr>Wingdings 3</vt:lpstr>
      <vt:lpstr>Легкий дым</vt:lpstr>
      <vt:lpstr>Методический подход к интегральной оценке удельного веса страны в общемировом потоке публикаций  по данным Web of Science и Scopus</vt:lpstr>
      <vt:lpstr>Чем обусловлена необходимость разработки методического подхода к расчету совокупного числа и удельного веса  публикаций по данным Web of Science и Scopus?</vt:lpstr>
      <vt:lpstr>Методический подход к расчету совокупного числа и удельного веса  публикаций по данным  Web of Science и Scopus  </vt:lpstr>
      <vt:lpstr>Удельный вес и число научных статей стран G7 по данным Web of Science и Scopus (дата обращения – февраль 2018 г.)</vt:lpstr>
      <vt:lpstr>Удельный вес  научных статей стран BRICS по данным Web of Science и Scopus за период 2007-2016 гг.  (дата обращения – февраль 2018 г.)</vt:lpstr>
      <vt:lpstr>Удельный вес научных статей по странам  G7 и BRICS за 2016 г. (дата обращения – февраль 2018 г.)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Парфенова Светлана</dc:creator>
  <cp:lastModifiedBy>Парфенова Светлана</cp:lastModifiedBy>
  <cp:revision>33</cp:revision>
  <dcterms:created xsi:type="dcterms:W3CDTF">2018-04-09T13:33:58Z</dcterms:created>
  <dcterms:modified xsi:type="dcterms:W3CDTF">2018-04-25T10:11:36Z</dcterms:modified>
</cp:coreProperties>
</file>