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712D"/>
    <a:srgbClr val="7CCCBF"/>
    <a:srgbClr val="649E96"/>
    <a:srgbClr val="8AB074"/>
    <a:srgbClr val="128A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14" autoAdjust="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906C12-3937-4542-88A9-6A5FBFD76D7E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003D9-8085-4E59-A16F-742A06B453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760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003D9-8085-4E59-A16F-742A06B453F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147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003D9-8085-4E59-A16F-742A06B453F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704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003D9-8085-4E59-A16F-742A06B453F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704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003D9-8085-4E59-A16F-742A06B453F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150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0AA6-16AB-4E1C-BF5C-3AF921CB36DA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1C40-9965-4419-AB79-A2FB35E291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194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0AA6-16AB-4E1C-BF5C-3AF921CB36DA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1C40-9965-4419-AB79-A2FB35E291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949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0AA6-16AB-4E1C-BF5C-3AF921CB36DA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1C40-9965-4419-AB79-A2FB35E291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315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0AA6-16AB-4E1C-BF5C-3AF921CB36DA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1C40-9965-4419-AB79-A2FB35E291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140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0AA6-16AB-4E1C-BF5C-3AF921CB36DA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1C40-9965-4419-AB79-A2FB35E291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829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0AA6-16AB-4E1C-BF5C-3AF921CB36DA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1C40-9965-4419-AB79-A2FB35E291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107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0AA6-16AB-4E1C-BF5C-3AF921CB36DA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1C40-9965-4419-AB79-A2FB35E291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938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0AA6-16AB-4E1C-BF5C-3AF921CB36DA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1C40-9965-4419-AB79-A2FB35E291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964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0AA6-16AB-4E1C-BF5C-3AF921CB36DA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1C40-9965-4419-AB79-A2FB35E291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142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0AA6-16AB-4E1C-BF5C-3AF921CB36DA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1C40-9965-4419-AB79-A2FB35E291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893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0AA6-16AB-4E1C-BF5C-3AF921CB36DA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1C40-9965-4419-AB79-A2FB35E291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357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10AA6-16AB-4E1C-BF5C-3AF921CB36DA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31C40-9965-4419-AB79-A2FB35E291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470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Андрей\ИИЦ\АНРИ\Конференция_2018\преза\фо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03848" y="620688"/>
            <a:ext cx="5110336" cy="2691730"/>
          </a:xfrm>
        </p:spPr>
        <p:txBody>
          <a:bodyPr>
            <a:normAutofit/>
          </a:bodyPr>
          <a:lstStyle/>
          <a:p>
            <a:pPr algn="r"/>
            <a:r>
              <a:rPr lang="ru-RU" sz="2400" b="1" i="0" u="none" strike="noStrike" cap="all" dirty="0" smtClean="0">
                <a:solidFill>
                  <a:srgbClr val="7CCBBF"/>
                </a:solidFill>
                <a:latin typeface="PF Agora Sans Pro"/>
              </a:rPr>
              <a:t>Российские научно-</a:t>
            </a:r>
            <a:br>
              <a:rPr lang="ru-RU" sz="2400" b="1" i="0" u="none" strike="noStrike" cap="all" dirty="0" smtClean="0">
                <a:solidFill>
                  <a:srgbClr val="7CCBBF"/>
                </a:solidFill>
                <a:latin typeface="PF Agora Sans Pro"/>
              </a:rPr>
            </a:br>
            <a:r>
              <a:rPr lang="ru-RU" sz="2400" b="1" i="0" u="none" strike="noStrike" cap="all" dirty="0" smtClean="0">
                <a:solidFill>
                  <a:srgbClr val="7CCBBF"/>
                </a:solidFill>
                <a:latin typeface="PF Agora Sans Pro"/>
              </a:rPr>
              <a:t>  технические издания</a:t>
            </a:r>
            <a:br>
              <a:rPr lang="ru-RU" sz="2400" b="1" i="0" u="none" strike="noStrike" cap="all" dirty="0" smtClean="0">
                <a:solidFill>
                  <a:srgbClr val="7CCBBF"/>
                </a:solidFill>
                <a:latin typeface="PF Agora Sans Pro"/>
              </a:rPr>
            </a:br>
            <a:r>
              <a:rPr lang="ru-RU" sz="2400" b="1" i="0" u="none" strike="noStrike" cap="all" dirty="0" smtClean="0">
                <a:solidFill>
                  <a:srgbClr val="7CCBBF"/>
                </a:solidFill>
                <a:latin typeface="PF Agora Sans Pro"/>
              </a:rPr>
              <a:t>на международных</a:t>
            </a:r>
            <a:br>
              <a:rPr lang="ru-RU" sz="2400" b="1" i="0" u="none" strike="noStrike" cap="all" dirty="0" smtClean="0">
                <a:solidFill>
                  <a:srgbClr val="7CCBBF"/>
                </a:solidFill>
                <a:latin typeface="PF Agora Sans Pro"/>
              </a:rPr>
            </a:br>
            <a:r>
              <a:rPr lang="ru-RU" sz="2400" b="1" i="0" u="none" strike="noStrike" cap="all" dirty="0" smtClean="0">
                <a:solidFill>
                  <a:srgbClr val="7CCBBF"/>
                </a:solidFill>
                <a:latin typeface="PF Agora Sans Pro"/>
              </a:rPr>
              <a:t>площадках</a:t>
            </a:r>
            <a:endParaRPr lang="ru-RU" sz="2400" cap="all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4365104"/>
            <a:ext cx="1512168" cy="360040"/>
          </a:xfrm>
        </p:spPr>
        <p:txBody>
          <a:bodyPr/>
          <a:lstStyle/>
          <a:p>
            <a:pPr algn="l"/>
            <a:r>
              <a:rPr lang="ru-RU" sz="1400" b="1" dirty="0">
                <a:solidFill>
                  <a:srgbClr val="F37123"/>
                </a:solidFill>
              </a:rPr>
              <a:t>Докладчики:</a:t>
            </a:r>
          </a:p>
          <a:p>
            <a:endParaRPr lang="ru-RU" dirty="0"/>
          </a:p>
        </p:txBody>
      </p:sp>
      <p:pic>
        <p:nvPicPr>
          <p:cNvPr id="1028" name="Picture 4" descr="D:\Андрей\ИИЦ\АНРИ\Конференция_2018\преза\лог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52936"/>
            <a:ext cx="3087687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3995936" y="4769532"/>
            <a:ext cx="2808312" cy="1467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b="1" dirty="0" err="1">
                <a:solidFill>
                  <a:srgbClr val="FFFFFF"/>
                </a:solidFill>
              </a:rPr>
              <a:t>Крулев</a:t>
            </a:r>
            <a:r>
              <a:rPr lang="ru-RU" sz="1400" b="1" dirty="0">
                <a:solidFill>
                  <a:srgbClr val="FFFFFF"/>
                </a:solidFill>
              </a:rPr>
              <a:t> Андрей Александрович</a:t>
            </a:r>
            <a:r>
              <a:rPr lang="ru-RU" sz="1400" dirty="0">
                <a:solidFill>
                  <a:srgbClr val="D1D2D4"/>
                </a:solidFill>
              </a:rPr>
              <a:t> </a:t>
            </a:r>
          </a:p>
          <a:p>
            <a:pPr algn="l"/>
            <a:r>
              <a:rPr lang="ru-RU" sz="1400" dirty="0">
                <a:solidFill>
                  <a:srgbClr val="7CCBBF"/>
                </a:solidFill>
              </a:rPr>
              <a:t>Руководитель группы ОНТИ ФГУП «Крыловский государственный научный центр»</a:t>
            </a:r>
            <a:endParaRPr lang="ru-RU" dirty="0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971600" y="4749011"/>
            <a:ext cx="3240360" cy="1467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b="1" dirty="0">
                <a:solidFill>
                  <a:srgbClr val="FFFFFF"/>
                </a:solidFill>
              </a:rPr>
              <a:t>Корчагина Светлана Николаевна</a:t>
            </a:r>
            <a:r>
              <a:rPr lang="ru-RU" sz="1400" dirty="0">
                <a:solidFill>
                  <a:srgbClr val="FFFFFF"/>
                </a:solidFill>
              </a:rPr>
              <a:t> </a:t>
            </a:r>
            <a:endParaRPr lang="ru-RU" sz="1400" dirty="0">
              <a:solidFill>
                <a:srgbClr val="D1D2D4"/>
              </a:solidFill>
            </a:endParaRPr>
          </a:p>
          <a:p>
            <a:pPr algn="l"/>
            <a:r>
              <a:rPr lang="ru-RU" sz="1400" dirty="0">
                <a:solidFill>
                  <a:srgbClr val="7CCBBF"/>
                </a:solidFill>
              </a:rPr>
              <a:t>Начальник Информационно-издательского центра </a:t>
            </a:r>
            <a:r>
              <a:rPr lang="ru-RU" sz="1400" dirty="0" smtClean="0">
                <a:solidFill>
                  <a:srgbClr val="7CCBBF"/>
                </a:solidFill>
              </a:rPr>
              <a:t/>
            </a:r>
            <a:br>
              <a:rPr lang="ru-RU" sz="1400" dirty="0" smtClean="0">
                <a:solidFill>
                  <a:srgbClr val="7CCBBF"/>
                </a:solidFill>
              </a:rPr>
            </a:br>
            <a:r>
              <a:rPr lang="ru-RU" sz="1400" dirty="0" smtClean="0">
                <a:solidFill>
                  <a:srgbClr val="7CCBBF"/>
                </a:solidFill>
              </a:rPr>
              <a:t>ФГУП </a:t>
            </a:r>
            <a:r>
              <a:rPr lang="ru-RU" sz="1400" dirty="0">
                <a:solidFill>
                  <a:srgbClr val="7CCBBF"/>
                </a:solidFill>
              </a:rPr>
              <a:t>«Крыловский государственный научный центр»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39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Андрей\ИИЦ\АНРИ\Конференция_2018\преза\фон_3_ст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44" y="-17388"/>
            <a:ext cx="9166702" cy="687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411760" y="641772"/>
            <a:ext cx="6048672" cy="17885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600" b="1" cap="all" dirty="0">
                <a:solidFill>
                  <a:srgbClr val="7CCBBF"/>
                </a:solidFill>
                <a:latin typeface="PF Agora Sans Pro"/>
              </a:rPr>
              <a:t>Отечественные </a:t>
            </a:r>
            <a:r>
              <a:rPr lang="ru-RU" sz="2600" b="1" cap="all" dirty="0" smtClean="0">
                <a:solidFill>
                  <a:srgbClr val="7CCBBF"/>
                </a:solidFill>
                <a:latin typeface="PF Agora Sans Pro"/>
              </a:rPr>
              <a:t/>
            </a:r>
            <a:br>
              <a:rPr lang="ru-RU" sz="2600" b="1" cap="all" dirty="0" smtClean="0">
                <a:solidFill>
                  <a:srgbClr val="7CCBBF"/>
                </a:solidFill>
                <a:latin typeface="PF Agora Sans Pro"/>
              </a:rPr>
            </a:br>
            <a:r>
              <a:rPr lang="ru-RU" sz="2600" b="1" cap="all" dirty="0" smtClean="0">
                <a:solidFill>
                  <a:srgbClr val="7CCBBF"/>
                </a:solidFill>
                <a:latin typeface="PF Agora Sans Pro"/>
              </a:rPr>
              <a:t>научные </a:t>
            </a:r>
            <a:r>
              <a:rPr lang="ru-RU" sz="2600" b="1" cap="all" dirty="0">
                <a:solidFill>
                  <a:srgbClr val="7CCBBF"/>
                </a:solidFill>
                <a:latin typeface="PF Agora Sans Pro"/>
              </a:rPr>
              <a:t>журналы по судостроению в МНБД</a:t>
            </a:r>
            <a:endParaRPr lang="ru-RU" sz="2600" b="1" cap="all" dirty="0" smtClean="0">
              <a:solidFill>
                <a:srgbClr val="7CCBBF"/>
              </a:solidFill>
              <a:latin typeface="PF Agora Sans Pro"/>
            </a:endParaRPr>
          </a:p>
        </p:txBody>
      </p:sp>
      <p:pic>
        <p:nvPicPr>
          <p:cNvPr id="7" name="Picture 3" descr="D:\Андрей\ИИЦ\АНРИ\Конференция_2018\преза\лого_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39" y="908720"/>
            <a:ext cx="1192213" cy="116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384038" y="3717032"/>
            <a:ext cx="4836034" cy="468000"/>
          </a:xfrm>
          <a:prstGeom prst="rect">
            <a:avLst/>
          </a:prstGeom>
          <a:solidFill>
            <a:srgbClr val="F371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39552" y="5010038"/>
            <a:ext cx="4680520" cy="579202"/>
          </a:xfrm>
          <a:prstGeom prst="rect">
            <a:avLst/>
          </a:prstGeom>
          <a:solidFill>
            <a:srgbClr val="649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39552" y="4321872"/>
            <a:ext cx="4680520" cy="550426"/>
          </a:xfrm>
          <a:prstGeom prst="rect">
            <a:avLst/>
          </a:prstGeom>
          <a:solidFill>
            <a:srgbClr val="128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дзаголовок 2"/>
          <p:cNvSpPr txBox="1">
            <a:spLocks/>
          </p:cNvSpPr>
          <p:nvPr/>
        </p:nvSpPr>
        <p:spPr>
          <a:xfrm>
            <a:off x="552252" y="4331196"/>
            <a:ext cx="3816424" cy="5792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2000"/>
              </a:spcBef>
              <a:buFont typeface="Arial" pitchFamily="34" charset="0"/>
              <a:buChar char="•"/>
            </a:pPr>
            <a:r>
              <a:rPr lang="ru-RU" sz="1800" b="1" dirty="0">
                <a:solidFill>
                  <a:srgbClr val="FFFFFF"/>
                </a:solidFill>
              </a:rPr>
              <a:t>«Морские интеллектуальные технологии» – </a:t>
            </a:r>
            <a:r>
              <a:rPr lang="en-US" sz="1800" b="1" dirty="0" smtClean="0">
                <a:solidFill>
                  <a:srgbClr val="FFFFFF"/>
                </a:solidFill>
              </a:rPr>
              <a:t>ESCI</a:t>
            </a:r>
            <a:endParaRPr lang="ru-RU" sz="1800" b="1" dirty="0" smtClean="0">
              <a:solidFill>
                <a:srgbClr val="FFFFFF"/>
              </a:solidFill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348928" y="3761676"/>
            <a:ext cx="4969060" cy="4233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2000"/>
              </a:spcBef>
            </a:pPr>
            <a:r>
              <a:rPr lang="ru-RU" sz="1800" b="1" dirty="0" smtClean="0">
                <a:solidFill>
                  <a:srgbClr val="FFFFFF"/>
                </a:solidFill>
              </a:rPr>
              <a:t>В МНБД ИНДЕКСИРУЕТСЯ ТОЛЬКО 2 ЖУРНАЛА:</a:t>
            </a:r>
            <a:endParaRPr lang="ru-RU" sz="1800" dirty="0">
              <a:solidFill>
                <a:srgbClr val="D1D2D4"/>
              </a:solidFill>
            </a:endParaRPr>
          </a:p>
        </p:txBody>
      </p:sp>
      <p:sp>
        <p:nvSpPr>
          <p:cNvPr id="22" name="Подзаголовок 2"/>
          <p:cNvSpPr txBox="1">
            <a:spLocks/>
          </p:cNvSpPr>
          <p:nvPr/>
        </p:nvSpPr>
        <p:spPr>
          <a:xfrm>
            <a:off x="611560" y="5013176"/>
            <a:ext cx="3816424" cy="5792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2000"/>
              </a:spcBef>
              <a:buFont typeface="Arial" pitchFamily="34" charset="0"/>
              <a:buChar char="•"/>
            </a:pPr>
            <a:r>
              <a:rPr lang="ru-RU" sz="1800" b="1" dirty="0">
                <a:solidFill>
                  <a:srgbClr val="FFFFFF"/>
                </a:solidFill>
              </a:rPr>
              <a:t>«Фундаментальная и прикладная гидрофизика» – </a:t>
            </a:r>
            <a:r>
              <a:rPr lang="ru-RU" sz="1800" b="1" dirty="0" err="1" smtClean="0">
                <a:solidFill>
                  <a:srgbClr val="FFFFFF"/>
                </a:solidFill>
              </a:rPr>
              <a:t>Scopus</a:t>
            </a:r>
            <a:endParaRPr lang="ru-RU" sz="1800" b="1" dirty="0" smtClean="0">
              <a:solidFill>
                <a:srgbClr val="FFFFFF"/>
              </a:solidFill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H="1">
            <a:off x="5940152" y="3781864"/>
            <a:ext cx="1" cy="1810514"/>
          </a:xfrm>
          <a:prstGeom prst="line">
            <a:avLst/>
          </a:prstGeom>
          <a:ln w="19050">
            <a:solidFill>
              <a:srgbClr val="649E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одзаголовок 2"/>
          <p:cNvSpPr txBox="1">
            <a:spLocks/>
          </p:cNvSpPr>
          <p:nvPr/>
        </p:nvSpPr>
        <p:spPr>
          <a:xfrm>
            <a:off x="6156176" y="3645024"/>
            <a:ext cx="2592288" cy="22394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2000"/>
              </a:spcBef>
            </a:pPr>
            <a:r>
              <a:rPr lang="ru-RU" sz="1800" b="1" dirty="0">
                <a:solidFill>
                  <a:srgbClr val="FFFFFF"/>
                </a:solidFill>
              </a:rPr>
              <a:t>Вопросы научного обеспечения судостроения освещаются в </a:t>
            </a:r>
            <a:r>
              <a:rPr lang="ru-RU" sz="3000" b="1" dirty="0">
                <a:solidFill>
                  <a:srgbClr val="F3712D"/>
                </a:solidFill>
              </a:rPr>
              <a:t>18</a:t>
            </a:r>
            <a:r>
              <a:rPr lang="ru-RU" sz="1800" b="1" dirty="0">
                <a:solidFill>
                  <a:srgbClr val="FFFFFF"/>
                </a:solidFill>
              </a:rPr>
              <a:t> отечественных научных журналах, </a:t>
            </a:r>
            <a:r>
              <a:rPr lang="ru-RU" sz="1800" b="1" dirty="0" smtClean="0">
                <a:solidFill>
                  <a:srgbClr val="FFFFFF"/>
                </a:solidFill>
              </a:rPr>
              <a:t>включенных в </a:t>
            </a:r>
            <a:r>
              <a:rPr lang="ru-RU" sz="1800" b="1" dirty="0">
                <a:solidFill>
                  <a:srgbClr val="FFFFFF"/>
                </a:solidFill>
              </a:rPr>
              <a:t>перечень ВАК</a:t>
            </a:r>
            <a:endParaRPr lang="ru-RU" sz="1800" dirty="0">
              <a:solidFill>
                <a:srgbClr val="D1D2D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57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Андрей\ИИЦ\АНРИ\Конференция_2018\преза\фон_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619672" y="641772"/>
            <a:ext cx="6884180" cy="17885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200" b="1" cap="all" dirty="0">
                <a:solidFill>
                  <a:srgbClr val="7CCBBF"/>
                </a:solidFill>
                <a:latin typeface="PF Agora Sans Pro"/>
              </a:rPr>
              <a:t>Запрос по теме «Теоретические </a:t>
            </a:r>
            <a:r>
              <a:rPr lang="ru-RU" sz="2200" b="1" cap="all" dirty="0" smtClean="0">
                <a:solidFill>
                  <a:srgbClr val="7CCBBF"/>
                </a:solidFill>
                <a:latin typeface="PF Agora Sans Pro"/>
              </a:rPr>
              <a:t/>
            </a:r>
            <a:br>
              <a:rPr lang="ru-RU" sz="2200" b="1" cap="all" dirty="0" smtClean="0">
                <a:solidFill>
                  <a:srgbClr val="7CCBBF"/>
                </a:solidFill>
                <a:latin typeface="PF Agora Sans Pro"/>
              </a:rPr>
            </a:br>
            <a:r>
              <a:rPr lang="ru-RU" sz="2200" b="1" cap="all" dirty="0" smtClean="0">
                <a:solidFill>
                  <a:srgbClr val="7CCBBF"/>
                </a:solidFill>
                <a:latin typeface="PF Agora Sans Pro"/>
              </a:rPr>
              <a:t>основы </a:t>
            </a:r>
            <a:r>
              <a:rPr lang="ru-RU" sz="2200" b="1" cap="all" dirty="0">
                <a:solidFill>
                  <a:srgbClr val="7CCBBF"/>
                </a:solidFill>
                <a:latin typeface="PF Agora Sans Pro"/>
              </a:rPr>
              <a:t>проектирования</a:t>
            </a:r>
          </a:p>
          <a:p>
            <a:pPr algn="r"/>
            <a:r>
              <a:rPr lang="ru-RU" sz="2200" b="1" cap="all" dirty="0">
                <a:solidFill>
                  <a:srgbClr val="7CCBBF"/>
                </a:solidFill>
                <a:latin typeface="PF Agora Sans Pro"/>
              </a:rPr>
              <a:t>и постройки судов» – «</a:t>
            </a:r>
            <a:r>
              <a:rPr lang="ru-RU" sz="2200" b="1" cap="all" dirty="0" err="1">
                <a:solidFill>
                  <a:srgbClr val="7CCBBF"/>
                </a:solidFill>
                <a:latin typeface="PF Agora Sans Pro"/>
              </a:rPr>
              <a:t>Ship</a:t>
            </a:r>
            <a:r>
              <a:rPr lang="ru-RU" sz="2200" b="1" cap="all" dirty="0">
                <a:solidFill>
                  <a:srgbClr val="7CCBBF"/>
                </a:solidFill>
                <a:latin typeface="PF Agora Sans Pro"/>
              </a:rPr>
              <a:t> </a:t>
            </a:r>
            <a:r>
              <a:rPr lang="ru-RU" sz="2200" b="1" cap="all" dirty="0" err="1">
                <a:solidFill>
                  <a:srgbClr val="7CCBBF"/>
                </a:solidFill>
                <a:latin typeface="PF Agora Sans Pro"/>
              </a:rPr>
              <a:t>Design</a:t>
            </a:r>
            <a:r>
              <a:rPr lang="ru-RU" sz="2200" b="1" cap="all" dirty="0">
                <a:solidFill>
                  <a:srgbClr val="7CCBBF"/>
                </a:solidFill>
                <a:latin typeface="PF Agora Sans Pro"/>
              </a:rPr>
              <a:t>»</a:t>
            </a:r>
            <a:endParaRPr lang="ru-RU" sz="2200" b="1" cap="all" dirty="0" smtClean="0">
              <a:solidFill>
                <a:srgbClr val="7CCBBF"/>
              </a:solidFill>
              <a:latin typeface="PF Agora Sans Pro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2480" y="2103636"/>
            <a:ext cx="262800" cy="3335300"/>
          </a:xfrm>
          <a:prstGeom prst="rect">
            <a:avLst/>
          </a:prstGeom>
          <a:solidFill>
            <a:srgbClr val="128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994925" y="2087761"/>
            <a:ext cx="215741" cy="3335300"/>
          </a:xfrm>
          <a:prstGeom prst="rect">
            <a:avLst/>
          </a:prstGeom>
          <a:solidFill>
            <a:srgbClr val="F371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1318326" y="2378968"/>
            <a:ext cx="3541706" cy="36166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spcBef>
                <a:spcPts val="300"/>
              </a:spcBef>
              <a:buFont typeface="+mj-lt"/>
              <a:buAutoNum type="arabicPeriod"/>
            </a:pPr>
            <a:r>
              <a:rPr lang="ru-RU" sz="1100" dirty="0">
                <a:solidFill>
                  <a:schemeClr val="bg1"/>
                </a:solidFill>
              </a:rPr>
              <a:t>Морской вестник</a:t>
            </a:r>
          </a:p>
          <a:p>
            <a:pPr marL="228600" indent="-228600" algn="l">
              <a:spcBef>
                <a:spcPts val="300"/>
              </a:spcBef>
              <a:buFont typeface="+mj-lt"/>
              <a:buAutoNum type="arabicPeriod"/>
            </a:pPr>
            <a:r>
              <a:rPr lang="ru-RU" sz="1100" dirty="0">
                <a:solidFill>
                  <a:schemeClr val="bg1"/>
                </a:solidFill>
              </a:rPr>
              <a:t>Труды Крыловского государственного научного центра</a:t>
            </a:r>
          </a:p>
          <a:p>
            <a:pPr marL="228600" indent="-228600" algn="l">
              <a:spcBef>
                <a:spcPts val="300"/>
              </a:spcBef>
              <a:buFont typeface="+mj-lt"/>
              <a:buAutoNum type="arabicPeriod"/>
            </a:pPr>
            <a:r>
              <a:rPr lang="ru-RU" sz="1100" dirty="0">
                <a:solidFill>
                  <a:schemeClr val="bg1"/>
                </a:solidFill>
              </a:rPr>
              <a:t>Судостроение</a:t>
            </a:r>
          </a:p>
          <a:p>
            <a:pPr marL="228600" indent="-228600" algn="l">
              <a:spcBef>
                <a:spcPts val="300"/>
              </a:spcBef>
              <a:buFont typeface="+mj-lt"/>
              <a:buAutoNum type="arabicPeriod"/>
            </a:pPr>
            <a:r>
              <a:rPr lang="ru-RU" sz="1100" dirty="0">
                <a:solidFill>
                  <a:schemeClr val="bg1"/>
                </a:solidFill>
              </a:rPr>
              <a:t>Вестник Астраханского государственного технического университета. Серия: Морская техника и технология</a:t>
            </a:r>
          </a:p>
          <a:p>
            <a:pPr marL="228600" indent="-228600" algn="l">
              <a:spcBef>
                <a:spcPts val="300"/>
              </a:spcBef>
              <a:buFont typeface="+mj-lt"/>
              <a:buAutoNum type="arabicPeriod"/>
            </a:pPr>
            <a:r>
              <a:rPr lang="ru-RU" sz="1100" dirty="0">
                <a:solidFill>
                  <a:schemeClr val="bg1"/>
                </a:solidFill>
              </a:rPr>
              <a:t>Эксплуатация морского транспорта</a:t>
            </a:r>
          </a:p>
          <a:p>
            <a:pPr marL="228600" indent="-228600" algn="l">
              <a:spcBef>
                <a:spcPts val="300"/>
              </a:spcBef>
              <a:buFont typeface="+mj-lt"/>
              <a:buAutoNum type="arabicPeriod"/>
            </a:pPr>
            <a:r>
              <a:rPr lang="ru-RU" sz="1100" dirty="0">
                <a:solidFill>
                  <a:schemeClr val="bg1"/>
                </a:solidFill>
              </a:rPr>
              <a:t>Научно-технический сборник Российского морского регистра судоходства</a:t>
            </a:r>
          </a:p>
          <a:p>
            <a:pPr marL="228600" indent="-228600" algn="l">
              <a:spcBef>
                <a:spcPts val="300"/>
              </a:spcBef>
              <a:buFont typeface="+mj-lt"/>
              <a:buAutoNum type="arabicPeriod"/>
            </a:pPr>
            <a:r>
              <a:rPr lang="ru-RU" sz="1100" dirty="0">
                <a:solidFill>
                  <a:schemeClr val="bg1"/>
                </a:solidFill>
              </a:rPr>
              <a:t>Морские интеллектуальные технологии</a:t>
            </a:r>
          </a:p>
          <a:p>
            <a:pPr marL="228600" indent="-228600" algn="l">
              <a:spcBef>
                <a:spcPts val="300"/>
              </a:spcBef>
              <a:buFont typeface="+mj-lt"/>
              <a:buAutoNum type="arabicPeriod"/>
            </a:pPr>
            <a:r>
              <a:rPr lang="ru-RU" sz="1100" dirty="0">
                <a:solidFill>
                  <a:schemeClr val="bg1"/>
                </a:solidFill>
              </a:rPr>
              <a:t>Вестник Волжской государственной</a:t>
            </a:r>
            <a:br>
              <a:rPr lang="ru-RU" sz="1100" dirty="0">
                <a:solidFill>
                  <a:schemeClr val="bg1"/>
                </a:solidFill>
              </a:rPr>
            </a:br>
            <a:r>
              <a:rPr lang="ru-RU" sz="1100" dirty="0">
                <a:solidFill>
                  <a:schemeClr val="bg1"/>
                </a:solidFill>
              </a:rPr>
              <a:t>академии водного транспорта</a:t>
            </a:r>
          </a:p>
          <a:p>
            <a:pPr marL="228600" indent="-228600" algn="l">
              <a:spcBef>
                <a:spcPts val="300"/>
              </a:spcBef>
              <a:buFont typeface="+mj-lt"/>
              <a:buAutoNum type="arabicPeriod"/>
            </a:pPr>
            <a:r>
              <a:rPr lang="ru-RU" sz="1100" dirty="0">
                <a:solidFill>
                  <a:schemeClr val="bg1"/>
                </a:solidFill>
              </a:rPr>
              <a:t>Труды Санкт-Петербургского государственного морского технического университета</a:t>
            </a:r>
          </a:p>
          <a:p>
            <a:pPr marL="228600" indent="-228600" algn="l">
              <a:spcBef>
                <a:spcPts val="300"/>
              </a:spcBef>
              <a:buFont typeface="+mj-lt"/>
              <a:buAutoNum type="arabicPeriod"/>
            </a:pPr>
            <a:r>
              <a:rPr lang="ru-RU" sz="1100" dirty="0">
                <a:solidFill>
                  <a:schemeClr val="bg1"/>
                </a:solidFill>
              </a:rPr>
              <a:t>Вестник Камчатского государственного</a:t>
            </a:r>
            <a:br>
              <a:rPr lang="ru-RU" sz="1100" dirty="0">
                <a:solidFill>
                  <a:schemeClr val="bg1"/>
                </a:solidFill>
              </a:rPr>
            </a:br>
            <a:r>
              <a:rPr lang="ru-RU" sz="1100" dirty="0">
                <a:solidFill>
                  <a:schemeClr val="bg1"/>
                </a:solidFill>
              </a:rPr>
              <a:t>технического университета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26" name="Подзаголовок 2"/>
          <p:cNvSpPr txBox="1">
            <a:spLocks/>
          </p:cNvSpPr>
          <p:nvPr/>
        </p:nvSpPr>
        <p:spPr>
          <a:xfrm>
            <a:off x="5799430" y="2378968"/>
            <a:ext cx="3453090" cy="4048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spcBef>
                <a:spcPts val="800"/>
              </a:spcBef>
              <a:buFont typeface="+mj-lt"/>
              <a:buAutoNum type="arabicPeriod"/>
            </a:pPr>
            <a:r>
              <a:rPr lang="en-US" sz="1100" dirty="0">
                <a:solidFill>
                  <a:srgbClr val="FFFFFF"/>
                </a:solidFill>
              </a:rPr>
              <a:t>OCEAN ENGINEERING   </a:t>
            </a:r>
          </a:p>
          <a:p>
            <a:pPr marL="228600" indent="-228600" algn="l">
              <a:spcBef>
                <a:spcPts val="800"/>
              </a:spcBef>
              <a:buFont typeface="+mj-lt"/>
              <a:buAutoNum type="arabicPeriod"/>
            </a:pPr>
            <a:r>
              <a:rPr lang="en-US" sz="1100" dirty="0">
                <a:solidFill>
                  <a:srgbClr val="FFFFFF"/>
                </a:solidFill>
              </a:rPr>
              <a:t> 2017 IEEE ELECTRIC SHIP TECHNOLOGIES SYMPOSIUM ESTS   </a:t>
            </a:r>
          </a:p>
          <a:p>
            <a:pPr marL="228600" indent="-228600" algn="l">
              <a:spcBef>
                <a:spcPts val="800"/>
              </a:spcBef>
              <a:buFont typeface="+mj-lt"/>
              <a:buAutoNum type="arabicPeriod"/>
            </a:pPr>
            <a:r>
              <a:rPr lang="en-US" sz="1100" dirty="0">
                <a:solidFill>
                  <a:srgbClr val="FFFFFF"/>
                </a:solidFill>
              </a:rPr>
              <a:t> SHIPS AND OFFSHORE STRUCTURES   </a:t>
            </a:r>
          </a:p>
          <a:p>
            <a:pPr marL="228600" indent="-228600" algn="l">
              <a:spcBef>
                <a:spcPts val="800"/>
              </a:spcBef>
              <a:buFont typeface="+mj-lt"/>
              <a:buAutoNum type="arabicPeriod"/>
            </a:pPr>
            <a:r>
              <a:rPr lang="en-US" sz="1100" dirty="0">
                <a:solidFill>
                  <a:srgbClr val="FFFFFF"/>
                </a:solidFill>
              </a:rPr>
              <a:t> MARINE INTELLECTUAL TECHNOLOGIES   </a:t>
            </a:r>
          </a:p>
          <a:p>
            <a:pPr marL="228600" indent="-228600" algn="l">
              <a:spcBef>
                <a:spcPts val="800"/>
              </a:spcBef>
              <a:buFont typeface="+mj-lt"/>
              <a:buAutoNum type="arabicPeriod"/>
            </a:pPr>
            <a:r>
              <a:rPr lang="en-US" sz="1100" dirty="0">
                <a:solidFill>
                  <a:srgbClr val="FFFFFF"/>
                </a:solidFill>
              </a:rPr>
              <a:t> 2017 4TH INTERNATIONAL CONFERENCE ON TRANSPORTATION INFORMATION AND SAFETY ICTIS  </a:t>
            </a:r>
          </a:p>
          <a:p>
            <a:pPr marL="228600" indent="-228600" algn="l">
              <a:spcBef>
                <a:spcPts val="800"/>
              </a:spcBef>
              <a:buFont typeface="+mj-lt"/>
              <a:buAutoNum type="arabicPeriod"/>
            </a:pPr>
            <a:r>
              <a:rPr lang="en-US" sz="1100" dirty="0">
                <a:solidFill>
                  <a:srgbClr val="FFFFFF"/>
                </a:solidFill>
              </a:rPr>
              <a:t> POLISH MARITIME RESEARCH   </a:t>
            </a:r>
          </a:p>
          <a:p>
            <a:pPr marL="228600" indent="-228600" algn="l">
              <a:spcBef>
                <a:spcPts val="800"/>
              </a:spcBef>
              <a:buFont typeface="+mj-lt"/>
              <a:buAutoNum type="arabicPeriod"/>
            </a:pPr>
            <a:r>
              <a:rPr lang="en-US" sz="1100" dirty="0">
                <a:solidFill>
                  <a:srgbClr val="FFFFFF"/>
                </a:solidFill>
              </a:rPr>
              <a:t> AER ADVANCES IN ENGINEERING RESEARCH   </a:t>
            </a:r>
          </a:p>
          <a:p>
            <a:pPr marL="228600" indent="-228600" algn="l">
              <a:spcBef>
                <a:spcPts val="800"/>
              </a:spcBef>
              <a:buFont typeface="+mj-lt"/>
              <a:buAutoNum type="arabicPeriod"/>
            </a:pPr>
            <a:r>
              <a:rPr lang="en-US" sz="1100" dirty="0">
                <a:solidFill>
                  <a:srgbClr val="FFFFFF"/>
                </a:solidFill>
              </a:rPr>
              <a:t> APPLIED OCEAN RESEARCH   </a:t>
            </a:r>
          </a:p>
          <a:p>
            <a:pPr marL="228600" indent="-228600" algn="l">
              <a:spcBef>
                <a:spcPts val="800"/>
              </a:spcBef>
              <a:buFont typeface="+mj-lt"/>
              <a:buAutoNum type="arabicPeriod"/>
            </a:pPr>
            <a:r>
              <a:rPr lang="en-US" sz="1100" dirty="0">
                <a:solidFill>
                  <a:srgbClr val="FFFFFF"/>
                </a:solidFill>
              </a:rPr>
              <a:t> NAVAL ENGINEERS JOURNAL   </a:t>
            </a:r>
          </a:p>
          <a:p>
            <a:pPr marL="228600" indent="-228600" algn="l">
              <a:spcBef>
                <a:spcPts val="800"/>
              </a:spcBef>
              <a:buFont typeface="+mj-lt"/>
              <a:buAutoNum type="arabicPeriod"/>
            </a:pPr>
            <a:r>
              <a:rPr lang="en-US" sz="1100" dirty="0">
                <a:solidFill>
                  <a:srgbClr val="FFFFFF"/>
                </a:solidFill>
              </a:rPr>
              <a:t> IOP CONFERENCE SERIES </a:t>
            </a:r>
            <a:r>
              <a:rPr lang="en-US" sz="1100" dirty="0" smtClean="0">
                <a:solidFill>
                  <a:srgbClr val="FFFFFF"/>
                </a:solidFill>
              </a:rPr>
              <a:t>MATERIALS</a:t>
            </a:r>
            <a:r>
              <a:rPr lang="ru-RU" sz="1100" dirty="0" smtClean="0">
                <a:solidFill>
                  <a:srgbClr val="FFFFFF"/>
                </a:solidFill>
              </a:rPr>
              <a:t> </a:t>
            </a:r>
            <a:r>
              <a:rPr lang="en-US" sz="1100" dirty="0" smtClean="0">
                <a:solidFill>
                  <a:srgbClr val="FFFFFF"/>
                </a:solidFill>
              </a:rPr>
              <a:t>SCIENCE </a:t>
            </a:r>
            <a:r>
              <a:rPr lang="ru-RU" sz="1100" dirty="0" smtClean="0">
                <a:solidFill>
                  <a:srgbClr val="FFFFFF"/>
                </a:solidFill>
              </a:rPr>
              <a:t/>
            </a:r>
            <a:br>
              <a:rPr lang="ru-RU" sz="1100" dirty="0" smtClean="0">
                <a:solidFill>
                  <a:srgbClr val="FFFFFF"/>
                </a:solidFill>
              </a:rPr>
            </a:br>
            <a:r>
              <a:rPr lang="en-US" sz="1100" dirty="0" smtClean="0">
                <a:solidFill>
                  <a:srgbClr val="FFFFFF"/>
                </a:solidFill>
              </a:rPr>
              <a:t>AND </a:t>
            </a:r>
            <a:r>
              <a:rPr lang="en-US" sz="1100" dirty="0">
                <a:solidFill>
                  <a:srgbClr val="FFFFFF"/>
                </a:solidFill>
              </a:rPr>
              <a:t>ENGINEERING </a:t>
            </a:r>
            <a:endParaRPr lang="ru-RU" sz="1100" b="1" dirty="0">
              <a:solidFill>
                <a:srgbClr val="FFFFFF"/>
              </a:solidFill>
            </a:endParaRPr>
          </a:p>
        </p:txBody>
      </p:sp>
      <p:sp>
        <p:nvSpPr>
          <p:cNvPr id="27" name="Подзаголовок 2"/>
          <p:cNvSpPr txBox="1">
            <a:spLocks/>
          </p:cNvSpPr>
          <p:nvPr/>
        </p:nvSpPr>
        <p:spPr>
          <a:xfrm>
            <a:off x="1174027" y="3678932"/>
            <a:ext cx="3328976" cy="3312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000" b="1" dirty="0">
              <a:solidFill>
                <a:srgbClr val="FFFFFF"/>
              </a:solidFill>
            </a:endParaRP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947635" y="2298080"/>
            <a:ext cx="844623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200" b="1" dirty="0" smtClean="0">
                <a:solidFill>
                  <a:srgbClr val="7CCCBF"/>
                </a:solidFill>
              </a:rPr>
              <a:t>18</a:t>
            </a:r>
            <a:endParaRPr lang="ru-RU" sz="2200" b="1" dirty="0">
              <a:solidFill>
                <a:srgbClr val="7CCCBF"/>
              </a:solidFill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966262" y="2548880"/>
            <a:ext cx="584696" cy="453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200" b="1" dirty="0" smtClean="0">
                <a:solidFill>
                  <a:srgbClr val="7CCCBF"/>
                </a:solidFill>
              </a:rPr>
              <a:t>13</a:t>
            </a:r>
            <a:endParaRPr lang="ru-RU" sz="2200" b="1" dirty="0">
              <a:solidFill>
                <a:srgbClr val="7CCCBF"/>
              </a:solidFill>
            </a:endParaRPr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974894" y="2883520"/>
            <a:ext cx="584696" cy="453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200" b="1" dirty="0" smtClean="0">
                <a:solidFill>
                  <a:srgbClr val="7CCCBF"/>
                </a:solidFill>
              </a:rPr>
              <a:t>11</a:t>
            </a:r>
            <a:endParaRPr lang="ru-RU" sz="2200" b="1" dirty="0">
              <a:solidFill>
                <a:srgbClr val="7CCCBF"/>
              </a:solidFill>
            </a:endParaRPr>
          </a:p>
        </p:txBody>
      </p:sp>
      <p:sp>
        <p:nvSpPr>
          <p:cNvPr id="31" name="Подзаголовок 2"/>
          <p:cNvSpPr txBox="1">
            <a:spLocks/>
          </p:cNvSpPr>
          <p:nvPr/>
        </p:nvSpPr>
        <p:spPr>
          <a:xfrm>
            <a:off x="1089194" y="3171552"/>
            <a:ext cx="584696" cy="453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200" b="1" dirty="0" smtClean="0">
                <a:solidFill>
                  <a:srgbClr val="7CCCBF"/>
                </a:solidFill>
              </a:rPr>
              <a:t>5</a:t>
            </a:r>
            <a:endParaRPr lang="ru-RU" sz="2200" b="1" dirty="0">
              <a:solidFill>
                <a:srgbClr val="7CCCBF"/>
              </a:solidFill>
            </a:endParaRPr>
          </a:p>
        </p:txBody>
      </p:sp>
      <p:sp>
        <p:nvSpPr>
          <p:cNvPr id="32" name="Подзаголовок 2"/>
          <p:cNvSpPr txBox="1">
            <a:spLocks/>
          </p:cNvSpPr>
          <p:nvPr/>
        </p:nvSpPr>
        <p:spPr>
          <a:xfrm>
            <a:off x="1089194" y="3611984"/>
            <a:ext cx="584696" cy="453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200" b="1" dirty="0" smtClean="0">
                <a:solidFill>
                  <a:srgbClr val="7CCCBF"/>
                </a:solidFill>
              </a:rPr>
              <a:t>4</a:t>
            </a:r>
            <a:endParaRPr lang="ru-RU" sz="2200" b="1" dirty="0">
              <a:solidFill>
                <a:srgbClr val="7CCCBF"/>
              </a:solidFill>
            </a:endParaRPr>
          </a:p>
        </p:txBody>
      </p:sp>
      <p:sp>
        <p:nvSpPr>
          <p:cNvPr id="33" name="Подзаголовок 2"/>
          <p:cNvSpPr txBox="1">
            <a:spLocks/>
          </p:cNvSpPr>
          <p:nvPr/>
        </p:nvSpPr>
        <p:spPr>
          <a:xfrm>
            <a:off x="1097578" y="3887316"/>
            <a:ext cx="584696" cy="453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200" b="1" dirty="0" smtClean="0">
                <a:solidFill>
                  <a:srgbClr val="7CCCBF"/>
                </a:solidFill>
              </a:rPr>
              <a:t>4</a:t>
            </a:r>
            <a:endParaRPr lang="ru-RU" sz="2200" b="1" dirty="0">
              <a:solidFill>
                <a:srgbClr val="7CCCBF"/>
              </a:solidFill>
            </a:endParaRPr>
          </a:p>
        </p:txBody>
      </p:sp>
      <p:sp>
        <p:nvSpPr>
          <p:cNvPr id="34" name="Подзаголовок 2"/>
          <p:cNvSpPr txBox="1">
            <a:spLocks/>
          </p:cNvSpPr>
          <p:nvPr/>
        </p:nvSpPr>
        <p:spPr>
          <a:xfrm>
            <a:off x="1097702" y="4200004"/>
            <a:ext cx="584696" cy="453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200" b="1" dirty="0" smtClean="0">
                <a:solidFill>
                  <a:srgbClr val="7CCCBF"/>
                </a:solidFill>
              </a:rPr>
              <a:t>4</a:t>
            </a:r>
            <a:endParaRPr lang="ru-RU" sz="2200" b="1" dirty="0">
              <a:solidFill>
                <a:srgbClr val="7CCCBF"/>
              </a:solidFill>
            </a:endParaRPr>
          </a:p>
        </p:txBody>
      </p:sp>
      <p:sp>
        <p:nvSpPr>
          <p:cNvPr id="35" name="Подзаголовок 2"/>
          <p:cNvSpPr txBox="1">
            <a:spLocks/>
          </p:cNvSpPr>
          <p:nvPr/>
        </p:nvSpPr>
        <p:spPr>
          <a:xfrm>
            <a:off x="1118910" y="4449936"/>
            <a:ext cx="584696" cy="453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200" b="1" dirty="0" smtClean="0">
                <a:solidFill>
                  <a:srgbClr val="7CCCBF"/>
                </a:solidFill>
              </a:rPr>
              <a:t>3</a:t>
            </a:r>
            <a:endParaRPr lang="ru-RU" sz="2200" b="1" dirty="0">
              <a:solidFill>
                <a:srgbClr val="7CCCBF"/>
              </a:solidFill>
            </a:endParaRPr>
          </a:p>
        </p:txBody>
      </p:sp>
      <p:sp>
        <p:nvSpPr>
          <p:cNvPr id="36" name="Подзаголовок 2"/>
          <p:cNvSpPr txBox="1">
            <a:spLocks/>
          </p:cNvSpPr>
          <p:nvPr/>
        </p:nvSpPr>
        <p:spPr>
          <a:xfrm>
            <a:off x="1118910" y="4805784"/>
            <a:ext cx="584696" cy="453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200" b="1" dirty="0" smtClean="0">
                <a:solidFill>
                  <a:srgbClr val="7CCCBF"/>
                </a:solidFill>
              </a:rPr>
              <a:t>2</a:t>
            </a:r>
            <a:endParaRPr lang="ru-RU" sz="2200" b="1" dirty="0">
              <a:solidFill>
                <a:srgbClr val="7CCCBF"/>
              </a:solidFill>
            </a:endParaRPr>
          </a:p>
        </p:txBody>
      </p:sp>
      <p:sp>
        <p:nvSpPr>
          <p:cNvPr id="37" name="Подзаголовок 2"/>
          <p:cNvSpPr txBox="1">
            <a:spLocks/>
          </p:cNvSpPr>
          <p:nvPr/>
        </p:nvSpPr>
        <p:spPr>
          <a:xfrm>
            <a:off x="1110278" y="5199732"/>
            <a:ext cx="584696" cy="453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200" b="1" dirty="0" smtClean="0">
                <a:solidFill>
                  <a:srgbClr val="7CCCBF"/>
                </a:solidFill>
              </a:rPr>
              <a:t>2</a:t>
            </a:r>
            <a:endParaRPr lang="ru-RU" sz="2200" b="1" dirty="0">
              <a:solidFill>
                <a:srgbClr val="7CCCBF"/>
              </a:solidFill>
            </a:endParaRPr>
          </a:p>
        </p:txBody>
      </p:sp>
      <p:sp>
        <p:nvSpPr>
          <p:cNvPr id="38" name="Подзаголовок 2"/>
          <p:cNvSpPr txBox="1">
            <a:spLocks/>
          </p:cNvSpPr>
          <p:nvPr/>
        </p:nvSpPr>
        <p:spPr>
          <a:xfrm>
            <a:off x="5426566" y="2311400"/>
            <a:ext cx="844623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200" b="1" dirty="0" smtClean="0">
                <a:solidFill>
                  <a:srgbClr val="F3712D"/>
                </a:solidFill>
              </a:rPr>
              <a:t>68</a:t>
            </a:r>
            <a:endParaRPr lang="ru-RU" sz="2200" b="1" dirty="0">
              <a:solidFill>
                <a:srgbClr val="F3712D"/>
              </a:solidFill>
            </a:endParaRPr>
          </a:p>
        </p:txBody>
      </p:sp>
      <p:sp>
        <p:nvSpPr>
          <p:cNvPr id="39" name="Подзаголовок 2"/>
          <p:cNvSpPr txBox="1">
            <a:spLocks/>
          </p:cNvSpPr>
          <p:nvPr/>
        </p:nvSpPr>
        <p:spPr>
          <a:xfrm>
            <a:off x="5423985" y="2625080"/>
            <a:ext cx="584696" cy="453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200" b="1" dirty="0" smtClean="0">
                <a:solidFill>
                  <a:srgbClr val="F3712D"/>
                </a:solidFill>
              </a:rPr>
              <a:t>30</a:t>
            </a:r>
            <a:endParaRPr lang="ru-RU" sz="2200" b="1" dirty="0">
              <a:solidFill>
                <a:srgbClr val="F3712D"/>
              </a:solidFill>
            </a:endParaRPr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5419917" y="2997820"/>
            <a:ext cx="584696" cy="453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200" b="1" dirty="0" smtClean="0">
                <a:solidFill>
                  <a:srgbClr val="F3712D"/>
                </a:solidFill>
              </a:rPr>
              <a:t>21</a:t>
            </a:r>
            <a:endParaRPr lang="ru-RU" sz="2200" b="1" dirty="0">
              <a:solidFill>
                <a:srgbClr val="F3712D"/>
              </a:solidFill>
            </a:endParaRP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5419917" y="3260452"/>
            <a:ext cx="584696" cy="453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200" b="1" dirty="0" smtClean="0">
                <a:solidFill>
                  <a:srgbClr val="F3712D"/>
                </a:solidFill>
              </a:rPr>
              <a:t>19</a:t>
            </a:r>
            <a:endParaRPr lang="ru-RU" sz="2200" b="1" dirty="0">
              <a:solidFill>
                <a:srgbClr val="F3712D"/>
              </a:solidFill>
            </a:endParaRPr>
          </a:p>
        </p:txBody>
      </p:sp>
      <p:sp>
        <p:nvSpPr>
          <p:cNvPr id="42" name="Подзаголовок 2"/>
          <p:cNvSpPr txBox="1">
            <a:spLocks/>
          </p:cNvSpPr>
          <p:nvPr/>
        </p:nvSpPr>
        <p:spPr>
          <a:xfrm>
            <a:off x="5430758" y="3586336"/>
            <a:ext cx="584696" cy="453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200" b="1" dirty="0" smtClean="0">
                <a:solidFill>
                  <a:srgbClr val="F3712D"/>
                </a:solidFill>
              </a:rPr>
              <a:t>17</a:t>
            </a:r>
            <a:endParaRPr lang="ru-RU" sz="2200" b="1" dirty="0">
              <a:solidFill>
                <a:srgbClr val="F3712D"/>
              </a:solidFill>
            </a:endParaRPr>
          </a:p>
        </p:txBody>
      </p:sp>
      <p:sp>
        <p:nvSpPr>
          <p:cNvPr id="43" name="Подзаголовок 2"/>
          <p:cNvSpPr txBox="1">
            <a:spLocks/>
          </p:cNvSpPr>
          <p:nvPr/>
        </p:nvSpPr>
        <p:spPr>
          <a:xfrm>
            <a:off x="5426690" y="3963516"/>
            <a:ext cx="584696" cy="453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200" b="1" dirty="0" smtClean="0">
                <a:solidFill>
                  <a:srgbClr val="F3712D"/>
                </a:solidFill>
              </a:rPr>
              <a:t>17</a:t>
            </a:r>
            <a:endParaRPr lang="ru-RU" sz="2200" b="1" dirty="0">
              <a:solidFill>
                <a:srgbClr val="F3712D"/>
              </a:solidFill>
            </a:endParaRPr>
          </a:p>
        </p:txBody>
      </p:sp>
      <p:sp>
        <p:nvSpPr>
          <p:cNvPr id="44" name="Подзаголовок 2"/>
          <p:cNvSpPr txBox="1">
            <a:spLocks/>
          </p:cNvSpPr>
          <p:nvPr/>
        </p:nvSpPr>
        <p:spPr>
          <a:xfrm>
            <a:off x="5413990" y="4221956"/>
            <a:ext cx="584696" cy="453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200" b="1" dirty="0" smtClean="0">
                <a:solidFill>
                  <a:srgbClr val="F3712D"/>
                </a:solidFill>
              </a:rPr>
              <a:t>15</a:t>
            </a:r>
            <a:endParaRPr lang="ru-RU" sz="2200" b="1" dirty="0">
              <a:solidFill>
                <a:srgbClr val="F3712D"/>
              </a:solidFill>
            </a:endParaRPr>
          </a:p>
        </p:txBody>
      </p:sp>
      <p:sp>
        <p:nvSpPr>
          <p:cNvPr id="45" name="Подзаголовок 2"/>
          <p:cNvSpPr txBox="1">
            <a:spLocks/>
          </p:cNvSpPr>
          <p:nvPr/>
        </p:nvSpPr>
        <p:spPr>
          <a:xfrm>
            <a:off x="5427464" y="4526756"/>
            <a:ext cx="584696" cy="453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200" b="1" dirty="0" smtClean="0">
                <a:solidFill>
                  <a:srgbClr val="F3712D"/>
                </a:solidFill>
              </a:rPr>
              <a:t>15</a:t>
            </a:r>
            <a:endParaRPr lang="ru-RU" sz="2200" b="1" dirty="0">
              <a:solidFill>
                <a:srgbClr val="F3712D"/>
              </a:solidFill>
            </a:endParaRPr>
          </a:p>
        </p:txBody>
      </p:sp>
      <p:sp>
        <p:nvSpPr>
          <p:cNvPr id="46" name="Подзаголовок 2"/>
          <p:cNvSpPr txBox="1">
            <a:spLocks/>
          </p:cNvSpPr>
          <p:nvPr/>
        </p:nvSpPr>
        <p:spPr>
          <a:xfrm>
            <a:off x="5435198" y="4785320"/>
            <a:ext cx="584696" cy="453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200" b="1" dirty="0" smtClean="0">
                <a:solidFill>
                  <a:srgbClr val="F3712D"/>
                </a:solidFill>
              </a:rPr>
              <a:t>15</a:t>
            </a:r>
            <a:endParaRPr lang="ru-RU" sz="2200" b="1" dirty="0">
              <a:solidFill>
                <a:srgbClr val="F3712D"/>
              </a:solidFill>
            </a:endParaRPr>
          </a:p>
        </p:txBody>
      </p:sp>
      <p:sp>
        <p:nvSpPr>
          <p:cNvPr id="47" name="Подзаголовок 2"/>
          <p:cNvSpPr txBox="1">
            <a:spLocks/>
          </p:cNvSpPr>
          <p:nvPr/>
        </p:nvSpPr>
        <p:spPr>
          <a:xfrm>
            <a:off x="5422498" y="5107012"/>
            <a:ext cx="584696" cy="453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200" b="1" dirty="0" smtClean="0">
                <a:solidFill>
                  <a:srgbClr val="F3712D"/>
                </a:solidFill>
              </a:rPr>
              <a:t>14</a:t>
            </a:r>
            <a:endParaRPr lang="ru-RU" sz="2200" b="1" dirty="0">
              <a:solidFill>
                <a:srgbClr val="F3712D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6876088" y="201340"/>
            <a:ext cx="262800" cy="4032448"/>
          </a:xfrm>
          <a:prstGeom prst="rect">
            <a:avLst/>
          </a:prstGeom>
          <a:solidFill>
            <a:srgbClr val="F3712D">
              <a:alpha val="60000"/>
            </a:srgbClr>
          </a:solidFill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2322860" y="175940"/>
            <a:ext cx="262800" cy="4125276"/>
          </a:xfrm>
          <a:prstGeom prst="rect">
            <a:avLst/>
          </a:prstGeom>
          <a:solidFill>
            <a:srgbClr val="128A9A">
              <a:alpha val="60000"/>
            </a:srgbClr>
          </a:solidFill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одзаголовок 2"/>
          <p:cNvSpPr txBox="1">
            <a:spLocks/>
          </p:cNvSpPr>
          <p:nvPr/>
        </p:nvSpPr>
        <p:spPr>
          <a:xfrm>
            <a:off x="683568" y="2060848"/>
            <a:ext cx="3833032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FFFFFF"/>
                </a:solidFill>
              </a:rPr>
              <a:t>Название издания</a:t>
            </a:r>
            <a:endParaRPr lang="ru-RU" sz="1400" b="1" dirty="0">
              <a:solidFill>
                <a:srgbClr val="FFFFFF"/>
              </a:solidFill>
            </a:endParaRPr>
          </a:p>
        </p:txBody>
      </p:sp>
      <p:sp>
        <p:nvSpPr>
          <p:cNvPr id="55" name="Подзаголовок 2"/>
          <p:cNvSpPr txBox="1">
            <a:spLocks/>
          </p:cNvSpPr>
          <p:nvPr/>
        </p:nvSpPr>
        <p:spPr>
          <a:xfrm>
            <a:off x="5235072" y="2073300"/>
            <a:ext cx="3833032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FFFFFF"/>
                </a:solidFill>
              </a:rPr>
              <a:t>Название издания</a:t>
            </a:r>
            <a:endParaRPr lang="ru-RU" sz="1400" b="1" dirty="0">
              <a:solidFill>
                <a:srgbClr val="FFFFFF"/>
              </a:solidFill>
            </a:endParaRPr>
          </a:p>
        </p:txBody>
      </p:sp>
      <p:sp>
        <p:nvSpPr>
          <p:cNvPr id="56" name="Подзаголовок 2"/>
          <p:cNvSpPr txBox="1">
            <a:spLocks/>
          </p:cNvSpPr>
          <p:nvPr/>
        </p:nvSpPr>
        <p:spPr>
          <a:xfrm>
            <a:off x="997000" y="5662769"/>
            <a:ext cx="1004818" cy="7014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50000"/>
              </a:lnSpc>
            </a:pPr>
            <a:r>
              <a:rPr lang="ru-RU" sz="3600" b="1" dirty="0">
                <a:solidFill>
                  <a:srgbClr val="FFFFFF"/>
                </a:solidFill>
              </a:rPr>
              <a:t>100</a:t>
            </a:r>
          </a:p>
          <a:p>
            <a:pPr>
              <a:lnSpc>
                <a:spcPct val="50000"/>
              </a:lnSpc>
            </a:pPr>
            <a:r>
              <a:rPr lang="ru-RU" sz="1800" b="1" dirty="0">
                <a:solidFill>
                  <a:srgbClr val="FFFFFF"/>
                </a:solidFill>
              </a:rPr>
              <a:t>статей</a:t>
            </a:r>
          </a:p>
        </p:txBody>
      </p:sp>
      <p:sp>
        <p:nvSpPr>
          <p:cNvPr id="57" name="Подзаголовок 2"/>
          <p:cNvSpPr txBox="1">
            <a:spLocks/>
          </p:cNvSpPr>
          <p:nvPr/>
        </p:nvSpPr>
        <p:spPr>
          <a:xfrm>
            <a:off x="4992210" y="5623846"/>
            <a:ext cx="1457088" cy="7014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50000"/>
              </a:lnSpc>
            </a:pPr>
            <a:r>
              <a:rPr lang="ru-RU" sz="3600" b="1" dirty="0" smtClean="0">
                <a:solidFill>
                  <a:srgbClr val="FFFFFF"/>
                </a:solidFill>
              </a:rPr>
              <a:t>1114</a:t>
            </a:r>
            <a:endParaRPr lang="ru-RU" sz="3600" b="1" dirty="0">
              <a:solidFill>
                <a:srgbClr val="FFFFFF"/>
              </a:solidFill>
            </a:endParaRPr>
          </a:p>
          <a:p>
            <a:pPr>
              <a:lnSpc>
                <a:spcPct val="50000"/>
              </a:lnSpc>
            </a:pPr>
            <a:r>
              <a:rPr lang="ru-RU" sz="1800" b="1" dirty="0">
                <a:solidFill>
                  <a:srgbClr val="FFFFFF"/>
                </a:solidFill>
              </a:rPr>
              <a:t>статей</a:t>
            </a:r>
          </a:p>
        </p:txBody>
      </p:sp>
      <p:sp>
        <p:nvSpPr>
          <p:cNvPr id="58" name="Подзаголовок 2"/>
          <p:cNvSpPr txBox="1">
            <a:spLocks/>
          </p:cNvSpPr>
          <p:nvPr/>
        </p:nvSpPr>
        <p:spPr>
          <a:xfrm>
            <a:off x="568896" y="6261923"/>
            <a:ext cx="1971916" cy="7014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50000"/>
              </a:lnSpc>
            </a:pPr>
            <a:r>
              <a:rPr lang="ru-RU" sz="1900" dirty="0" smtClean="0">
                <a:solidFill>
                  <a:srgbClr val="F3712D"/>
                </a:solidFill>
              </a:rPr>
              <a:t>2017 г.</a:t>
            </a:r>
            <a:endParaRPr lang="ru-RU" sz="1900" dirty="0">
              <a:solidFill>
                <a:srgbClr val="F3712D"/>
              </a:solidFill>
            </a:endParaRPr>
          </a:p>
        </p:txBody>
      </p:sp>
      <p:sp>
        <p:nvSpPr>
          <p:cNvPr id="59" name="Подзаголовок 2"/>
          <p:cNvSpPr txBox="1">
            <a:spLocks/>
          </p:cNvSpPr>
          <p:nvPr/>
        </p:nvSpPr>
        <p:spPr>
          <a:xfrm>
            <a:off x="4780000" y="6202469"/>
            <a:ext cx="1971916" cy="7014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50000"/>
              </a:lnSpc>
            </a:pPr>
            <a:r>
              <a:rPr lang="ru-RU" sz="1900" dirty="0" smtClean="0">
                <a:solidFill>
                  <a:srgbClr val="F3712D"/>
                </a:solidFill>
              </a:rPr>
              <a:t>2017 г.</a:t>
            </a:r>
            <a:endParaRPr lang="ru-RU" sz="1900" dirty="0">
              <a:solidFill>
                <a:srgbClr val="F3712D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132676" y="6215169"/>
            <a:ext cx="749628" cy="0"/>
          </a:xfrm>
          <a:prstGeom prst="line">
            <a:avLst/>
          </a:prstGeom>
          <a:ln w="19050">
            <a:solidFill>
              <a:srgbClr val="F371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5363358" y="6164369"/>
            <a:ext cx="749628" cy="0"/>
          </a:xfrm>
          <a:prstGeom prst="line">
            <a:avLst/>
          </a:prstGeom>
          <a:ln w="19050">
            <a:solidFill>
              <a:srgbClr val="F371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ик 60"/>
          <p:cNvSpPr/>
          <p:nvPr/>
        </p:nvSpPr>
        <p:spPr>
          <a:xfrm>
            <a:off x="2107378" y="5880278"/>
            <a:ext cx="1512000" cy="266400"/>
          </a:xfrm>
          <a:prstGeom prst="rect">
            <a:avLst/>
          </a:prstGeom>
          <a:solidFill>
            <a:srgbClr val="128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одзаголовок 2"/>
          <p:cNvSpPr txBox="1">
            <a:spLocks/>
          </p:cNvSpPr>
          <p:nvPr/>
        </p:nvSpPr>
        <p:spPr>
          <a:xfrm>
            <a:off x="2025422" y="5855151"/>
            <a:ext cx="1673974" cy="4067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FFFFFF"/>
                </a:solidFill>
              </a:rPr>
              <a:t>Данные РИНЦ</a:t>
            </a:r>
            <a:endParaRPr lang="ru-RU" sz="1400" b="1" dirty="0">
              <a:solidFill>
                <a:srgbClr val="FFFFFF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6364358" y="5889699"/>
            <a:ext cx="1952058" cy="256979"/>
          </a:xfrm>
          <a:prstGeom prst="rect">
            <a:avLst/>
          </a:prstGeom>
          <a:solidFill>
            <a:srgbClr val="128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одзаголовок 2"/>
          <p:cNvSpPr txBox="1">
            <a:spLocks/>
          </p:cNvSpPr>
          <p:nvPr/>
        </p:nvSpPr>
        <p:spPr>
          <a:xfrm>
            <a:off x="6333202" y="5864572"/>
            <a:ext cx="2034014" cy="4067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FFFFFF"/>
                </a:solidFill>
              </a:rPr>
              <a:t>Данные </a:t>
            </a:r>
            <a:r>
              <a:rPr lang="en-US" sz="1400" b="1" dirty="0">
                <a:solidFill>
                  <a:srgbClr val="FFFFFF"/>
                </a:solidFill>
              </a:rPr>
              <a:t>Web of Science</a:t>
            </a:r>
            <a:endParaRPr lang="ru-RU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42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Андрей\ИИЦ\АНРИ\Конференция_2018\преза\фон_3_ст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556172" y="641772"/>
            <a:ext cx="6884180" cy="17885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200" b="1" cap="all" dirty="0">
                <a:solidFill>
                  <a:srgbClr val="7CCBBF"/>
                </a:solidFill>
                <a:latin typeface="PF Agora Sans Pro"/>
              </a:rPr>
              <a:t>Проблемы теории</a:t>
            </a:r>
          </a:p>
          <a:p>
            <a:pPr algn="r"/>
            <a:r>
              <a:rPr lang="ru-RU" sz="2200" b="1" cap="all" dirty="0">
                <a:solidFill>
                  <a:srgbClr val="7CCBBF"/>
                </a:solidFill>
                <a:latin typeface="PF Agora Sans Pro"/>
              </a:rPr>
              <a:t>и практики</a:t>
            </a:r>
          </a:p>
          <a:p>
            <a:pPr algn="r"/>
            <a:r>
              <a:rPr lang="ru-RU" sz="2200" b="1" cap="all" dirty="0" err="1">
                <a:solidFill>
                  <a:srgbClr val="7CCBBF"/>
                </a:solidFill>
                <a:latin typeface="PF Agora Sans Pro"/>
              </a:rPr>
              <a:t>наукометрии</a:t>
            </a:r>
            <a:endParaRPr lang="ru-RU" sz="2200" b="1" cap="all" dirty="0" smtClean="0">
              <a:solidFill>
                <a:srgbClr val="7CCBBF"/>
              </a:solidFill>
              <a:latin typeface="PF Agora Sans Pro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719544" y="3303310"/>
            <a:ext cx="3852456" cy="12607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itchFamily="34" charset="0"/>
              <a:buChar char="•"/>
            </a:pPr>
            <a:r>
              <a:rPr lang="ru-RU" sz="1800" b="1" dirty="0">
                <a:solidFill>
                  <a:srgbClr val="FFFFFF"/>
                </a:solidFill>
              </a:rPr>
              <a:t>Эффективная оценка, основанная на количественных показателях, требует использования целого набора метрик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3284984"/>
            <a:ext cx="252000" cy="756000"/>
          </a:xfrm>
          <a:prstGeom prst="rect">
            <a:avLst/>
          </a:prstGeom>
          <a:solidFill>
            <a:srgbClr val="F371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720996" y="3284984"/>
            <a:ext cx="252000" cy="756000"/>
          </a:xfrm>
          <a:prstGeom prst="rect">
            <a:avLst/>
          </a:prstGeom>
          <a:solidFill>
            <a:srgbClr val="128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749924" y="4840768"/>
            <a:ext cx="254124" cy="756000"/>
          </a:xfrm>
          <a:prstGeom prst="rect">
            <a:avLst/>
          </a:prstGeom>
          <a:solidFill>
            <a:srgbClr val="8AB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4983628" y="3303310"/>
            <a:ext cx="3764836" cy="12607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itchFamily="34" charset="0"/>
              <a:buChar char="•"/>
            </a:pPr>
            <a:r>
              <a:rPr lang="ru-RU" sz="1800" b="1" dirty="0">
                <a:solidFill>
                  <a:srgbClr val="FFFFFF"/>
                </a:solidFill>
              </a:rPr>
              <a:t>Искусственно расширяемая география авторов журнала может нанести урон репутации, а также изменить тематическую направленность издания</a:t>
            </a: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5004048" y="4851566"/>
            <a:ext cx="4139952" cy="21778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itchFamily="34" charset="0"/>
              <a:buChar char="•"/>
            </a:pPr>
            <a:r>
              <a:rPr lang="ru-RU" sz="1800" b="1" dirty="0">
                <a:solidFill>
                  <a:srgbClr val="FFFFFF"/>
                </a:solidFill>
              </a:rPr>
              <a:t>Главным критерием отбора журналов должна быть экспертная оценка научного уровня</a:t>
            </a: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719544" y="4834474"/>
            <a:ext cx="3852456" cy="14028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itchFamily="34" charset="0"/>
              <a:buChar char="•"/>
            </a:pPr>
            <a:r>
              <a:rPr lang="ru-RU" sz="1800" b="1" dirty="0">
                <a:solidFill>
                  <a:srgbClr val="FFFFFF"/>
                </a:solidFill>
              </a:rPr>
              <a:t>Заявленная многими современными исследователями связь цитируемости и развития определенной области </a:t>
            </a:r>
            <a:r>
              <a:rPr lang="ru-RU" sz="1800" b="1" dirty="0" smtClean="0">
                <a:solidFill>
                  <a:srgbClr val="FFFFFF"/>
                </a:solidFill>
              </a:rPr>
              <a:t>знаний небесспорна</a:t>
            </a:r>
            <a:endParaRPr lang="ru-RU" sz="1800" b="1" dirty="0">
              <a:solidFill>
                <a:srgbClr val="FFFFFF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4840768"/>
            <a:ext cx="252000" cy="756000"/>
          </a:xfrm>
          <a:prstGeom prst="rect">
            <a:avLst/>
          </a:prstGeom>
          <a:solidFill>
            <a:srgbClr val="7CC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33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Андрей\ИИЦ\АНРИ\Конференция_2018\преза\фон_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4" y="-14708"/>
            <a:ext cx="9144744" cy="685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339752" y="1169318"/>
            <a:ext cx="5974432" cy="2691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400" b="1" cap="all" dirty="0">
                <a:solidFill>
                  <a:srgbClr val="7CCBBF"/>
                </a:solidFill>
                <a:latin typeface="PF Agora Sans Pro"/>
              </a:rPr>
              <a:t>Спасибо за внимание!</a:t>
            </a:r>
            <a:endParaRPr lang="ru-RU" sz="2400" cap="all" dirty="0"/>
          </a:p>
        </p:txBody>
      </p:sp>
      <p:pic>
        <p:nvPicPr>
          <p:cNvPr id="7" name="Picture 4" descr="D:\Андрей\ИИЦ\АНРИ\Конференция_2018\преза\лого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980331"/>
            <a:ext cx="3087687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34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Андрей\ИИЦ\АНРИ\Конференция_2018\преза\фон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234"/>
            <a:ext cx="9144000" cy="685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84038" y="3717032"/>
            <a:ext cx="4115953" cy="468000"/>
          </a:xfrm>
          <a:prstGeom prst="rect">
            <a:avLst/>
          </a:prstGeom>
          <a:solidFill>
            <a:srgbClr val="F371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503718" y="3778622"/>
            <a:ext cx="4428322" cy="3018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b="1" cap="all" dirty="0">
                <a:solidFill>
                  <a:srgbClr val="FFFFFF"/>
                </a:solidFill>
              </a:rPr>
              <a:t>Требования технического характера:</a:t>
            </a:r>
          </a:p>
        </p:txBody>
      </p:sp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>
          <a:xfrm>
            <a:off x="3275856" y="667296"/>
            <a:ext cx="5110336" cy="1788545"/>
          </a:xfrm>
        </p:spPr>
        <p:txBody>
          <a:bodyPr>
            <a:normAutofit/>
          </a:bodyPr>
          <a:lstStyle/>
          <a:p>
            <a:pPr algn="r"/>
            <a:r>
              <a:rPr lang="ru-RU" sz="2600" b="1" i="0" u="none" strike="noStrike" cap="all" dirty="0" smtClean="0">
                <a:solidFill>
                  <a:srgbClr val="7CCBBF"/>
                </a:solidFill>
                <a:latin typeface="PF Agora Sans Pro"/>
              </a:rPr>
              <a:t>Требования МНБД</a:t>
            </a:r>
            <a:br>
              <a:rPr lang="ru-RU" sz="2600" b="1" i="0" u="none" strike="noStrike" cap="all" dirty="0" smtClean="0">
                <a:solidFill>
                  <a:srgbClr val="7CCBBF"/>
                </a:solidFill>
                <a:latin typeface="PF Agora Sans Pro"/>
              </a:rPr>
            </a:br>
            <a:r>
              <a:rPr lang="ru-RU" sz="2600" b="1" i="0" u="none" strike="noStrike" cap="all" dirty="0" smtClean="0">
                <a:solidFill>
                  <a:srgbClr val="7CCBBF"/>
                </a:solidFill>
                <a:latin typeface="PF Agora Sans Pro"/>
              </a:rPr>
              <a:t>к научным журналам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05270" y="4872298"/>
            <a:ext cx="4094722" cy="468000"/>
          </a:xfrm>
          <a:prstGeom prst="rect">
            <a:avLst/>
          </a:prstGeom>
          <a:solidFill>
            <a:srgbClr val="649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05270" y="5431270"/>
            <a:ext cx="4094722" cy="468000"/>
          </a:xfrm>
          <a:prstGeom prst="rect">
            <a:avLst/>
          </a:prstGeom>
          <a:solidFill>
            <a:srgbClr val="8AB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4707470" y="3781864"/>
            <a:ext cx="1" cy="2167416"/>
          </a:xfrm>
          <a:prstGeom prst="line">
            <a:avLst/>
          </a:prstGeom>
          <a:ln w="19050">
            <a:solidFill>
              <a:srgbClr val="649E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4923532" y="4321872"/>
            <a:ext cx="3821848" cy="468000"/>
          </a:xfrm>
          <a:prstGeom prst="rect">
            <a:avLst/>
          </a:prstGeom>
          <a:solidFill>
            <a:srgbClr val="128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933266" y="4872298"/>
            <a:ext cx="3812784" cy="691014"/>
          </a:xfrm>
          <a:prstGeom prst="rect">
            <a:avLst/>
          </a:prstGeom>
          <a:solidFill>
            <a:srgbClr val="649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5007688" y="4368744"/>
            <a:ext cx="4104456" cy="1467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2000"/>
              </a:spcBef>
              <a:buFont typeface="Arial" pitchFamily="34" charset="0"/>
              <a:buChar char="•"/>
            </a:pPr>
            <a:r>
              <a:rPr lang="ru-RU" sz="1800" b="1" dirty="0" err="1" smtClean="0">
                <a:solidFill>
                  <a:srgbClr val="FFFFFF"/>
                </a:solidFill>
              </a:rPr>
              <a:t>наукометрические</a:t>
            </a:r>
            <a:r>
              <a:rPr lang="ru-RU" sz="1800" b="1" dirty="0" smtClean="0">
                <a:solidFill>
                  <a:srgbClr val="FFFFFF"/>
                </a:solidFill>
              </a:rPr>
              <a:t> показатели</a:t>
            </a:r>
          </a:p>
          <a:p>
            <a:pPr marL="285750" indent="-285750" algn="l">
              <a:spcBef>
                <a:spcPts val="2000"/>
              </a:spcBef>
              <a:buFont typeface="Arial" pitchFamily="34" charset="0"/>
              <a:buChar char="•"/>
            </a:pPr>
            <a:r>
              <a:rPr lang="ru-RU" sz="1800" b="1" dirty="0" smtClean="0">
                <a:solidFill>
                  <a:srgbClr val="FFFFFF"/>
                </a:solidFill>
              </a:rPr>
              <a:t> географический состав авторов </a:t>
            </a:r>
            <a:br>
              <a:rPr lang="ru-RU" sz="1800" b="1" dirty="0" smtClean="0">
                <a:solidFill>
                  <a:srgbClr val="FFFFFF"/>
                </a:solidFill>
              </a:rPr>
            </a:br>
            <a:r>
              <a:rPr lang="ru-RU" sz="1800" b="1" dirty="0" smtClean="0">
                <a:solidFill>
                  <a:srgbClr val="FFFFFF"/>
                </a:solidFill>
              </a:rPr>
              <a:t>и членов редколлегии</a:t>
            </a:r>
            <a:endParaRPr lang="ru-RU" sz="1800" dirty="0">
              <a:solidFill>
                <a:srgbClr val="D1D2D4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95536" y="4321872"/>
            <a:ext cx="4104456" cy="468000"/>
          </a:xfrm>
          <a:prstGeom prst="rect">
            <a:avLst/>
          </a:prstGeom>
          <a:solidFill>
            <a:srgbClr val="128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39552" y="4385334"/>
            <a:ext cx="4104456" cy="1467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2000"/>
              </a:spcBef>
              <a:buFont typeface="Arial" pitchFamily="34" charset="0"/>
              <a:buChar char="•"/>
            </a:pPr>
            <a:r>
              <a:rPr lang="ru-RU" sz="1800" b="1" dirty="0">
                <a:solidFill>
                  <a:srgbClr val="FFFFFF"/>
                </a:solidFill>
              </a:rPr>
              <a:t>наличие англоязычного </a:t>
            </a:r>
            <a:r>
              <a:rPr lang="ru-RU" sz="1800" b="1" dirty="0" smtClean="0">
                <a:solidFill>
                  <a:srgbClr val="FFFFFF"/>
                </a:solidFill>
              </a:rPr>
              <a:t>сайта</a:t>
            </a:r>
          </a:p>
          <a:p>
            <a:pPr marL="285750" indent="-285750" algn="l">
              <a:spcBef>
                <a:spcPts val="2000"/>
              </a:spcBef>
              <a:buFont typeface="Arial" pitchFamily="34" charset="0"/>
              <a:buChar char="•"/>
            </a:pPr>
            <a:r>
              <a:rPr lang="ru-RU" sz="1800" b="1" dirty="0" smtClean="0">
                <a:solidFill>
                  <a:srgbClr val="FFFFFF"/>
                </a:solidFill>
              </a:rPr>
              <a:t>перевод метаданных</a:t>
            </a:r>
          </a:p>
          <a:p>
            <a:pPr marL="285750" indent="-285750" algn="l">
              <a:spcBef>
                <a:spcPts val="2000"/>
              </a:spcBef>
              <a:buFont typeface="Arial" pitchFamily="34" charset="0"/>
              <a:buChar char="•"/>
            </a:pPr>
            <a:r>
              <a:rPr lang="ru-RU" sz="1800" b="1" dirty="0" smtClean="0">
                <a:solidFill>
                  <a:srgbClr val="FFFFFF"/>
                </a:solidFill>
              </a:rPr>
              <a:t>структура </a:t>
            </a:r>
            <a:r>
              <a:rPr lang="ru-RU" sz="1800" b="1" dirty="0">
                <a:solidFill>
                  <a:srgbClr val="FFFFFF"/>
                </a:solidFill>
              </a:rPr>
              <a:t>статей и пр.</a:t>
            </a:r>
            <a:endParaRPr lang="ru-RU" sz="1800" dirty="0">
              <a:solidFill>
                <a:srgbClr val="D1D2D4"/>
              </a:solidFill>
            </a:endParaRPr>
          </a:p>
        </p:txBody>
      </p:sp>
      <p:pic>
        <p:nvPicPr>
          <p:cNvPr id="2051" name="Picture 3" descr="D:\Андрей\ИИЦ\АНРИ\Конференция_2018\преза\лого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39" y="908720"/>
            <a:ext cx="1192213" cy="116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4920543" y="3725540"/>
            <a:ext cx="3825508" cy="468000"/>
          </a:xfrm>
          <a:prstGeom prst="rect">
            <a:avLst/>
          </a:prstGeom>
          <a:solidFill>
            <a:srgbClr val="F371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дзаголовок 2"/>
          <p:cNvSpPr txBox="1">
            <a:spLocks/>
          </p:cNvSpPr>
          <p:nvPr/>
        </p:nvSpPr>
        <p:spPr>
          <a:xfrm>
            <a:off x="5184238" y="3787130"/>
            <a:ext cx="3420210" cy="3979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b="1" cap="all" dirty="0" smtClean="0">
                <a:solidFill>
                  <a:srgbClr val="FFFFFF"/>
                </a:solidFill>
              </a:rPr>
              <a:t>ПОКАЗАТЕЛИ ВОСТРЕБОВАННОСТИ:</a:t>
            </a:r>
            <a:endParaRPr lang="ru-RU" sz="1600" b="1" cap="al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70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Андрей\ИИЦ\АНРИ\Конференция_2018\преза\фон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234"/>
            <a:ext cx="9144000" cy="685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683568" y="3882056"/>
            <a:ext cx="2448272" cy="21778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itchFamily="34" charset="0"/>
              <a:buChar char="•"/>
            </a:pPr>
            <a:r>
              <a:rPr lang="ru-RU" sz="1800" b="1" dirty="0">
                <a:solidFill>
                  <a:srgbClr val="FFFFFF"/>
                </a:solidFill>
              </a:rPr>
              <a:t>Предшествуют экспертной оценке. </a:t>
            </a:r>
            <a:br>
              <a:rPr lang="ru-RU" sz="1800" b="1" dirty="0">
                <a:solidFill>
                  <a:srgbClr val="FFFFFF"/>
                </a:solidFill>
              </a:rPr>
            </a:br>
            <a:r>
              <a:rPr lang="ru-RU" sz="1800" b="1" dirty="0">
                <a:solidFill>
                  <a:srgbClr val="FFFFFF"/>
                </a:solidFill>
              </a:rPr>
              <a:t>В зону внимания экспертов попадают  только </a:t>
            </a:r>
            <a:r>
              <a:rPr lang="ru-RU" sz="1800" b="1" dirty="0" err="1">
                <a:solidFill>
                  <a:srgbClr val="FFFFFF"/>
                </a:solidFill>
              </a:rPr>
              <a:t>высокоцитируемые</a:t>
            </a:r>
            <a:r>
              <a:rPr lang="ru-RU" sz="1800" b="1" dirty="0">
                <a:solidFill>
                  <a:srgbClr val="FFFFFF"/>
                </a:solidFill>
              </a:rPr>
              <a:t> журналы</a:t>
            </a:r>
          </a:p>
        </p:txBody>
      </p:sp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>
          <a:xfrm>
            <a:off x="2411760" y="692696"/>
            <a:ext cx="6048672" cy="1788545"/>
          </a:xfrm>
        </p:spPr>
        <p:txBody>
          <a:bodyPr>
            <a:normAutofit/>
          </a:bodyPr>
          <a:lstStyle/>
          <a:p>
            <a:pPr algn="r"/>
            <a:r>
              <a:rPr lang="ru-RU" sz="2600" b="1" i="0" u="none" strike="noStrike" cap="all" dirty="0" smtClean="0">
                <a:solidFill>
                  <a:srgbClr val="7CCBBF"/>
                </a:solidFill>
                <a:latin typeface="PF Agora Sans Pro"/>
              </a:rPr>
              <a:t>Значимость цитируемости научных публикаций</a:t>
            </a:r>
          </a:p>
        </p:txBody>
      </p:sp>
      <p:pic>
        <p:nvPicPr>
          <p:cNvPr id="2051" name="Picture 3" descr="D:\Андрей\ИИЦ\АНРИ\Конференция_2018\преза\лого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39" y="908720"/>
            <a:ext cx="1192213" cy="116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411246" y="3880044"/>
            <a:ext cx="252000" cy="756000"/>
          </a:xfrm>
          <a:prstGeom prst="rect">
            <a:avLst/>
          </a:prstGeom>
          <a:solidFill>
            <a:srgbClr val="F371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551188" y="3918144"/>
            <a:ext cx="252000" cy="756000"/>
          </a:xfrm>
          <a:prstGeom prst="rect">
            <a:avLst/>
          </a:prstGeom>
          <a:solidFill>
            <a:srgbClr val="128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535356" y="3918144"/>
            <a:ext cx="252000" cy="756000"/>
          </a:xfrm>
          <a:prstGeom prst="rect">
            <a:avLst/>
          </a:prstGeom>
          <a:solidFill>
            <a:srgbClr val="8AB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дзаголовок 2"/>
          <p:cNvSpPr txBox="1">
            <a:spLocks/>
          </p:cNvSpPr>
          <p:nvPr/>
        </p:nvSpPr>
        <p:spPr>
          <a:xfrm>
            <a:off x="3779912" y="3936470"/>
            <a:ext cx="2592288" cy="21778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itchFamily="34" charset="0"/>
              <a:buChar char="•"/>
            </a:pPr>
            <a:r>
              <a:rPr lang="ru-RU" sz="1800" b="1" dirty="0" smtClean="0">
                <a:solidFill>
                  <a:srgbClr val="FFFFFF"/>
                </a:solidFill>
              </a:rPr>
              <a:t>Высокая цитируемость свидетельствует</a:t>
            </a:r>
            <a:br>
              <a:rPr lang="ru-RU" sz="1800" b="1" dirty="0" smtClean="0">
                <a:solidFill>
                  <a:srgbClr val="FFFFFF"/>
                </a:solidFill>
              </a:rPr>
            </a:br>
            <a:r>
              <a:rPr lang="ru-RU" sz="1800" b="1" dirty="0" smtClean="0">
                <a:solidFill>
                  <a:srgbClr val="FFFFFF"/>
                </a:solidFill>
              </a:rPr>
              <a:t>о востребованности научного материала</a:t>
            </a:r>
            <a:endParaRPr lang="ru-RU" sz="1800" b="1" dirty="0">
              <a:solidFill>
                <a:srgbClr val="FFFFFF"/>
              </a:solidFill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6804248" y="3936470"/>
            <a:ext cx="2339752" cy="21778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itchFamily="34" charset="0"/>
              <a:buChar char="•"/>
            </a:pPr>
            <a:r>
              <a:rPr lang="ru-RU" sz="1800" b="1" dirty="0" smtClean="0">
                <a:solidFill>
                  <a:srgbClr val="FFFFFF"/>
                </a:solidFill>
              </a:rPr>
              <a:t>Высокая цитируемость позволяет принимать управленческие решения</a:t>
            </a:r>
            <a:endParaRPr lang="ru-RU" sz="1800" b="1" dirty="0">
              <a:solidFill>
                <a:srgbClr val="FFFFFF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537246" y="3573016"/>
            <a:ext cx="6120680" cy="0"/>
          </a:xfrm>
          <a:prstGeom prst="line">
            <a:avLst/>
          </a:prstGeom>
          <a:ln w="28575">
            <a:solidFill>
              <a:srgbClr val="649E9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82836" y="3717032"/>
            <a:ext cx="306048" cy="0"/>
          </a:xfrm>
          <a:prstGeom prst="line">
            <a:avLst/>
          </a:prstGeom>
          <a:ln w="28575">
            <a:solidFill>
              <a:srgbClr val="649E96"/>
            </a:solidFill>
            <a:prstDash val="sysDot"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3508458" y="3715766"/>
            <a:ext cx="306048" cy="0"/>
          </a:xfrm>
          <a:prstGeom prst="line">
            <a:avLst/>
          </a:prstGeom>
          <a:ln w="28575">
            <a:solidFill>
              <a:srgbClr val="649E96"/>
            </a:solidFill>
            <a:prstDash val="sysDot"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6494970" y="3717032"/>
            <a:ext cx="306048" cy="0"/>
          </a:xfrm>
          <a:prstGeom prst="line">
            <a:avLst/>
          </a:prstGeom>
          <a:ln w="28575">
            <a:solidFill>
              <a:srgbClr val="649E96"/>
            </a:solidFill>
            <a:prstDash val="sysDot"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127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Андрей\ИИЦ\АНРИ\Конференция_2018\преза\фон_3_ст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44" y="-17388"/>
            <a:ext cx="9166702" cy="687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611560" y="4275502"/>
            <a:ext cx="2664296" cy="21778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itchFamily="34" charset="0"/>
              <a:buChar char="•"/>
            </a:pPr>
            <a:r>
              <a:rPr lang="ru-RU" sz="1800" b="1" dirty="0">
                <a:solidFill>
                  <a:srgbClr val="FFFFFF"/>
                </a:solidFill>
              </a:rPr>
              <a:t>Преимущество компаний (стран), преуспевших во внедрении результатов научных исследований</a:t>
            </a:r>
          </a:p>
        </p:txBody>
      </p:sp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>
          <a:xfrm>
            <a:off x="2411760" y="641772"/>
            <a:ext cx="6048672" cy="1788545"/>
          </a:xfrm>
        </p:spPr>
        <p:txBody>
          <a:bodyPr>
            <a:normAutofit/>
          </a:bodyPr>
          <a:lstStyle/>
          <a:p>
            <a:pPr algn="r"/>
            <a:r>
              <a:rPr lang="ru-RU" sz="2600" b="1" i="0" u="none" strike="noStrike" cap="all" dirty="0" smtClean="0">
                <a:solidFill>
                  <a:srgbClr val="7CCBBF"/>
                </a:solidFill>
                <a:latin typeface="PF Agora Sans Pro"/>
              </a:rPr>
              <a:t>Недостатки </a:t>
            </a:r>
            <a:br>
              <a:rPr lang="ru-RU" sz="2600" b="1" i="0" u="none" strike="noStrike" cap="all" dirty="0" smtClean="0">
                <a:solidFill>
                  <a:srgbClr val="7CCBBF"/>
                </a:solidFill>
                <a:latin typeface="PF Agora Sans Pro"/>
              </a:rPr>
            </a:br>
            <a:r>
              <a:rPr lang="ru-RU" sz="2600" b="1" i="0" u="none" strike="noStrike" cap="all" dirty="0" smtClean="0">
                <a:solidFill>
                  <a:srgbClr val="7CCBBF"/>
                </a:solidFill>
                <a:latin typeface="PF Agora Sans Pro"/>
              </a:rPr>
              <a:t>количественного </a:t>
            </a:r>
            <a:br>
              <a:rPr lang="ru-RU" sz="2600" b="1" i="0" u="none" strike="noStrike" cap="all" dirty="0" smtClean="0">
                <a:solidFill>
                  <a:srgbClr val="7CCBBF"/>
                </a:solidFill>
                <a:latin typeface="PF Agora Sans Pro"/>
              </a:rPr>
            </a:br>
            <a:r>
              <a:rPr lang="ru-RU" sz="2600" b="1" i="0" u="none" strike="noStrike" cap="all" dirty="0" smtClean="0">
                <a:solidFill>
                  <a:srgbClr val="7CCBBF"/>
                </a:solidFill>
                <a:latin typeface="PF Agora Sans Pro"/>
              </a:rPr>
              <a:t>подхода</a:t>
            </a:r>
          </a:p>
        </p:txBody>
      </p:sp>
      <p:pic>
        <p:nvPicPr>
          <p:cNvPr id="2051" name="Picture 3" descr="D:\Андрей\ИИЦ\АНРИ\Конференция_2018\преза\лого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39" y="908720"/>
            <a:ext cx="1192213" cy="116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359560" y="4257176"/>
            <a:ext cx="252000" cy="756000"/>
          </a:xfrm>
          <a:prstGeom prst="rect">
            <a:avLst/>
          </a:prstGeom>
          <a:solidFill>
            <a:srgbClr val="F371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491880" y="4257176"/>
            <a:ext cx="252000" cy="756000"/>
          </a:xfrm>
          <a:prstGeom prst="rect">
            <a:avLst/>
          </a:prstGeom>
          <a:solidFill>
            <a:srgbClr val="128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480240" y="4257176"/>
            <a:ext cx="252000" cy="756000"/>
          </a:xfrm>
          <a:prstGeom prst="rect">
            <a:avLst/>
          </a:prstGeom>
          <a:solidFill>
            <a:srgbClr val="8AB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дзаголовок 2"/>
          <p:cNvSpPr txBox="1">
            <a:spLocks/>
          </p:cNvSpPr>
          <p:nvPr/>
        </p:nvSpPr>
        <p:spPr>
          <a:xfrm>
            <a:off x="3750484" y="4275502"/>
            <a:ext cx="2664296" cy="21778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itchFamily="34" charset="0"/>
              <a:buChar char="•"/>
            </a:pPr>
            <a:r>
              <a:rPr lang="ru-RU" sz="1800" b="1" dirty="0" smtClean="0">
                <a:solidFill>
                  <a:srgbClr val="FFFFFF"/>
                </a:solidFill>
              </a:rPr>
              <a:t>Временные затраты на публикацию работ (в ущерб качеству)</a:t>
            </a:r>
            <a:endParaRPr lang="ru-RU" sz="1800" b="1" dirty="0">
              <a:solidFill>
                <a:srgbClr val="FFFFFF"/>
              </a:solidFill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6732240" y="4275502"/>
            <a:ext cx="2664296" cy="21778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itchFamily="34" charset="0"/>
              <a:buChar char="•"/>
            </a:pPr>
            <a:r>
              <a:rPr lang="ru-RU" sz="1800" b="1" dirty="0" smtClean="0">
                <a:solidFill>
                  <a:srgbClr val="FFFFFF"/>
                </a:solidFill>
              </a:rPr>
              <a:t>Срок публикаций </a:t>
            </a:r>
            <a:r>
              <a:rPr lang="ru-RU" sz="1800" b="1" dirty="0" err="1" smtClean="0">
                <a:solidFill>
                  <a:srgbClr val="FFFFFF"/>
                </a:solidFill>
              </a:rPr>
              <a:t>непрогнозируем</a:t>
            </a:r>
            <a:endParaRPr lang="ru-RU" sz="1800" b="1" dirty="0">
              <a:solidFill>
                <a:srgbClr val="FFFFFF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85560" y="3950148"/>
            <a:ext cx="6120680" cy="0"/>
          </a:xfrm>
          <a:prstGeom prst="line">
            <a:avLst/>
          </a:prstGeom>
          <a:ln w="28575">
            <a:solidFill>
              <a:srgbClr val="649E9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31150" y="4094164"/>
            <a:ext cx="306048" cy="0"/>
          </a:xfrm>
          <a:prstGeom prst="line">
            <a:avLst/>
          </a:prstGeom>
          <a:ln w="28575">
            <a:solidFill>
              <a:srgbClr val="649E96"/>
            </a:solidFill>
            <a:prstDash val="sysDot"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3456772" y="4092898"/>
            <a:ext cx="306048" cy="0"/>
          </a:xfrm>
          <a:prstGeom prst="line">
            <a:avLst/>
          </a:prstGeom>
          <a:ln w="28575">
            <a:solidFill>
              <a:srgbClr val="649E96"/>
            </a:solidFill>
            <a:prstDash val="sysDot"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6443284" y="4094164"/>
            <a:ext cx="306048" cy="0"/>
          </a:xfrm>
          <a:prstGeom prst="line">
            <a:avLst/>
          </a:prstGeom>
          <a:ln w="28575">
            <a:solidFill>
              <a:srgbClr val="649E96"/>
            </a:solidFill>
            <a:prstDash val="sysDot"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490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Андрей\ИИЦ\АНРИ\Конференция_2018\преза\фон_3_ст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755577" y="2780928"/>
            <a:ext cx="3384376" cy="13217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itchFamily="34" charset="0"/>
              <a:buChar char="•"/>
            </a:pPr>
            <a:r>
              <a:rPr lang="ru-RU" sz="1800" b="1" dirty="0" smtClean="0">
                <a:solidFill>
                  <a:srgbClr val="FFFFFF"/>
                </a:solidFill>
              </a:rPr>
              <a:t>Научная деятельность – </a:t>
            </a:r>
            <a:br>
              <a:rPr lang="ru-RU" sz="1800" b="1" dirty="0" smtClean="0">
                <a:solidFill>
                  <a:srgbClr val="FFFFFF"/>
                </a:solidFill>
              </a:rPr>
            </a:br>
            <a:r>
              <a:rPr lang="ru-RU" sz="1800" b="1" dirty="0" smtClean="0">
                <a:solidFill>
                  <a:srgbClr val="FFFFFF"/>
                </a:solidFill>
              </a:rPr>
              <a:t>по определению процесс объективный </a:t>
            </a:r>
            <a:br>
              <a:rPr lang="ru-RU" sz="1800" b="1" dirty="0" smtClean="0">
                <a:solidFill>
                  <a:srgbClr val="FFFFFF"/>
                </a:solidFill>
              </a:rPr>
            </a:br>
            <a:r>
              <a:rPr lang="ru-RU" sz="1800" b="1" dirty="0" smtClean="0">
                <a:solidFill>
                  <a:srgbClr val="FFFFFF"/>
                </a:solidFill>
              </a:rPr>
              <a:t>и универсальный</a:t>
            </a:r>
            <a:endParaRPr lang="ru-RU" sz="1800" b="1" dirty="0">
              <a:solidFill>
                <a:srgbClr val="FFFFFF"/>
              </a:solidFill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>
          <a:xfrm>
            <a:off x="2411760" y="667296"/>
            <a:ext cx="6048672" cy="1788545"/>
          </a:xfrm>
        </p:spPr>
        <p:txBody>
          <a:bodyPr>
            <a:normAutofit/>
          </a:bodyPr>
          <a:lstStyle/>
          <a:p>
            <a:pPr algn="r"/>
            <a:r>
              <a:rPr lang="ru-RU" sz="2600" b="1" i="0" u="none" strike="noStrike" cap="all" dirty="0" smtClean="0">
                <a:solidFill>
                  <a:srgbClr val="7CCBBF"/>
                </a:solidFill>
                <a:latin typeface="PF Agora Sans Pro"/>
              </a:rPr>
              <a:t>Географическое </a:t>
            </a:r>
            <a:br>
              <a:rPr lang="ru-RU" sz="2600" b="1" i="0" u="none" strike="noStrike" cap="all" dirty="0" smtClean="0">
                <a:solidFill>
                  <a:srgbClr val="7CCBBF"/>
                </a:solidFill>
                <a:latin typeface="PF Agora Sans Pro"/>
              </a:rPr>
            </a:br>
            <a:r>
              <a:rPr lang="ru-RU" sz="2600" b="1" i="0" u="none" strike="noStrike" cap="all" dirty="0" smtClean="0">
                <a:solidFill>
                  <a:srgbClr val="7CCBBF"/>
                </a:solidFill>
                <a:latin typeface="PF Agora Sans Pro"/>
              </a:rPr>
              <a:t>разнообразие </a:t>
            </a:r>
            <a:br>
              <a:rPr lang="ru-RU" sz="2600" b="1" i="0" u="none" strike="noStrike" cap="all" dirty="0" smtClean="0">
                <a:solidFill>
                  <a:srgbClr val="7CCBBF"/>
                </a:solidFill>
                <a:latin typeface="PF Agora Sans Pro"/>
              </a:rPr>
            </a:br>
            <a:r>
              <a:rPr lang="ru-RU" sz="2600" b="1" i="0" u="none" strike="noStrike" cap="all" dirty="0" smtClean="0">
                <a:solidFill>
                  <a:srgbClr val="7CCBBF"/>
                </a:solidFill>
                <a:latin typeface="PF Agora Sans Pro"/>
              </a:rPr>
              <a:t>авторов публикаций</a:t>
            </a:r>
          </a:p>
        </p:txBody>
      </p:sp>
      <p:pic>
        <p:nvPicPr>
          <p:cNvPr id="2051" name="Picture 3" descr="D:\Андрей\ИИЦ\АНРИ\Конференция_2018\преза\лого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39" y="908720"/>
            <a:ext cx="1192213" cy="116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503576" y="2780928"/>
            <a:ext cx="252000" cy="756000"/>
          </a:xfrm>
          <a:prstGeom prst="rect">
            <a:avLst/>
          </a:prstGeom>
          <a:solidFill>
            <a:srgbClr val="F371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03576" y="4310267"/>
            <a:ext cx="252000" cy="756000"/>
          </a:xfrm>
          <a:prstGeom prst="rect">
            <a:avLst/>
          </a:prstGeom>
          <a:solidFill>
            <a:srgbClr val="128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755577" y="4293096"/>
            <a:ext cx="3456383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itchFamily="34" charset="0"/>
              <a:buChar char="•"/>
            </a:pPr>
            <a:r>
              <a:rPr lang="ru-RU" sz="1800" b="1" dirty="0" smtClean="0">
                <a:solidFill>
                  <a:srgbClr val="FFFFFF"/>
                </a:solidFill>
              </a:rPr>
              <a:t>Любому ученому при подготовке публикации необходимо провести анализ информации </a:t>
            </a:r>
            <a:br>
              <a:rPr lang="ru-RU" sz="1800" b="1" dirty="0" smtClean="0">
                <a:solidFill>
                  <a:srgbClr val="FFFFFF"/>
                </a:solidFill>
              </a:rPr>
            </a:br>
            <a:r>
              <a:rPr lang="ru-RU" sz="1800" b="1" dirty="0" smtClean="0">
                <a:solidFill>
                  <a:srgbClr val="FFFFFF"/>
                </a:solidFill>
              </a:rPr>
              <a:t>по теме исследования</a:t>
            </a:r>
            <a:endParaRPr lang="ru-RU" sz="1800" b="1" dirty="0">
              <a:solidFill>
                <a:srgbClr val="FFFFFF"/>
              </a:solidFill>
            </a:endParaRP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4211960" y="4221088"/>
            <a:ext cx="1944216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b="1" dirty="0">
                <a:solidFill>
                  <a:srgbClr val="89B073"/>
                </a:solidFill>
              </a:rPr>
              <a:t>географическая </a:t>
            </a:r>
            <a:br>
              <a:rPr lang="ru-RU" sz="1800" b="1" dirty="0">
                <a:solidFill>
                  <a:srgbClr val="89B073"/>
                </a:solidFill>
              </a:rPr>
            </a:br>
            <a:r>
              <a:rPr lang="ru-RU" sz="1800" b="1" dirty="0">
                <a:solidFill>
                  <a:srgbClr val="89B073"/>
                </a:solidFill>
              </a:rPr>
              <a:t>принадлежность </a:t>
            </a:r>
            <a:br>
              <a:rPr lang="ru-RU" sz="1800" b="1" dirty="0">
                <a:solidFill>
                  <a:srgbClr val="89B073"/>
                </a:solidFill>
              </a:rPr>
            </a:br>
            <a:r>
              <a:rPr lang="ru-RU" sz="1800" b="1" dirty="0">
                <a:solidFill>
                  <a:srgbClr val="89B073"/>
                </a:solidFill>
              </a:rPr>
              <a:t>исследователей</a:t>
            </a:r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>
          <a:xfrm>
            <a:off x="6948264" y="4221088"/>
            <a:ext cx="2088232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b="1" dirty="0" smtClean="0">
                <a:solidFill>
                  <a:srgbClr val="89B073"/>
                </a:solidFill>
              </a:rPr>
              <a:t>уровень развития определенной области знаний</a:t>
            </a:r>
            <a:endParaRPr lang="ru-RU" sz="1800" b="1" dirty="0">
              <a:solidFill>
                <a:srgbClr val="89B073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143990" y="4509120"/>
            <a:ext cx="720000" cy="72000"/>
          </a:xfrm>
          <a:prstGeom prst="rect">
            <a:avLst/>
          </a:prstGeom>
          <a:solidFill>
            <a:srgbClr val="8AB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143990" y="4738692"/>
            <a:ext cx="720000" cy="72000"/>
          </a:xfrm>
          <a:prstGeom prst="rect">
            <a:avLst/>
          </a:prstGeom>
          <a:solidFill>
            <a:srgbClr val="8AB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045078" y="4630988"/>
            <a:ext cx="864000" cy="64800"/>
          </a:xfrm>
          <a:prstGeom prst="rect">
            <a:avLst/>
          </a:prstGeom>
          <a:solidFill>
            <a:srgbClr val="F3712D"/>
          </a:solidFill>
          <a:ln>
            <a:noFill/>
          </a:ln>
          <a:scene3d>
            <a:camera prst="orthographicFront">
              <a:rot lat="0" lon="0" rev="348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211960" y="4102710"/>
            <a:ext cx="4680520" cy="1224136"/>
          </a:xfrm>
          <a:prstGeom prst="rect">
            <a:avLst/>
          </a:prstGeom>
          <a:noFill/>
          <a:ln w="31750">
            <a:solidFill>
              <a:srgbClr val="F3712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96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Андрей\ИИЦ\АНРИ\Конференция_2018\преза\фон_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276"/>
            <a:ext cx="9177218" cy="688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483768" y="404664"/>
            <a:ext cx="6048672" cy="17885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90000"/>
              </a:lnSpc>
            </a:pPr>
            <a:r>
              <a:rPr lang="ru-RU" sz="2500" b="1" i="0" u="none" strike="noStrike" cap="all" dirty="0" smtClean="0">
                <a:solidFill>
                  <a:srgbClr val="7CCBBF"/>
                </a:solidFill>
                <a:latin typeface="PF Agora Sans Pro"/>
              </a:rPr>
              <a:t>Распределение</a:t>
            </a:r>
            <a:br>
              <a:rPr lang="ru-RU" sz="2500" b="1" i="0" u="none" strike="noStrike" cap="all" dirty="0" smtClean="0">
                <a:solidFill>
                  <a:srgbClr val="7CCBBF"/>
                </a:solidFill>
                <a:latin typeface="PF Agora Sans Pro"/>
              </a:rPr>
            </a:br>
            <a:r>
              <a:rPr lang="ru-RU" sz="2500" b="1" i="0" u="none" strike="noStrike" cap="all" dirty="0" smtClean="0">
                <a:solidFill>
                  <a:srgbClr val="7CCBBF"/>
                </a:solidFill>
                <a:latin typeface="PF Agora Sans Pro"/>
              </a:rPr>
              <a:t>публикаций по принадлежности авторов </a:t>
            </a:r>
            <a:br>
              <a:rPr lang="ru-RU" sz="2500" b="1" i="0" u="none" strike="noStrike" cap="all" dirty="0" smtClean="0">
                <a:solidFill>
                  <a:srgbClr val="7CCBBF"/>
                </a:solidFill>
                <a:latin typeface="PF Agora Sans Pro"/>
              </a:rPr>
            </a:br>
            <a:r>
              <a:rPr lang="ru-RU" sz="2500" b="1" i="0" u="none" strike="noStrike" cap="all" dirty="0" smtClean="0">
                <a:solidFill>
                  <a:srgbClr val="7CCBBF"/>
                </a:solidFill>
                <a:latin typeface="PF Agora Sans Pro"/>
              </a:rPr>
              <a:t>к организациям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081808"/>
            <a:ext cx="262800" cy="4320480"/>
          </a:xfrm>
          <a:prstGeom prst="rect">
            <a:avLst/>
          </a:prstGeom>
          <a:solidFill>
            <a:srgbClr val="128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322860" y="155120"/>
            <a:ext cx="262800" cy="4125276"/>
          </a:xfrm>
          <a:prstGeom prst="rect">
            <a:avLst/>
          </a:prstGeom>
          <a:solidFill>
            <a:srgbClr val="128A9A">
              <a:alpha val="60000"/>
            </a:srgbClr>
          </a:solidFill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666677" y="2060848"/>
            <a:ext cx="3833032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b="1" dirty="0" smtClean="0">
                <a:solidFill>
                  <a:srgbClr val="FFFFFF"/>
                </a:solidFill>
              </a:rPr>
              <a:t>Распределение публикаций по организациям</a:t>
            </a:r>
            <a:endParaRPr lang="ru-RU" sz="1400" b="1" dirty="0">
              <a:solidFill>
                <a:srgbClr val="FFFFFF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4331" y="2081808"/>
            <a:ext cx="262800" cy="4320480"/>
          </a:xfrm>
          <a:prstGeom prst="rect">
            <a:avLst/>
          </a:prstGeom>
          <a:solidFill>
            <a:srgbClr val="F371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888788" y="201464"/>
            <a:ext cx="262800" cy="4032448"/>
          </a:xfrm>
          <a:prstGeom prst="rect">
            <a:avLst/>
          </a:prstGeom>
          <a:solidFill>
            <a:srgbClr val="F3712D">
              <a:alpha val="60000"/>
            </a:srgbClr>
          </a:solidFill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5245472" y="2060848"/>
            <a:ext cx="3833032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b="1" dirty="0" smtClean="0">
                <a:solidFill>
                  <a:srgbClr val="FFFFFF"/>
                </a:solidFill>
              </a:rPr>
              <a:t>Распределение публикаций по организациям</a:t>
            </a:r>
            <a:endParaRPr lang="ru-RU" sz="1400" b="1" dirty="0">
              <a:solidFill>
                <a:srgbClr val="FFFFFF"/>
              </a:solidFill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1315032" y="2369840"/>
            <a:ext cx="3328976" cy="3312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000" dirty="0">
                <a:solidFill>
                  <a:srgbClr val="FFFFFF"/>
                </a:solidFill>
              </a:rPr>
              <a:t>1. Центральный аэрогидродинамический</a:t>
            </a:r>
            <a:br>
              <a:rPr lang="ru-RU" sz="1000" dirty="0">
                <a:solidFill>
                  <a:srgbClr val="FFFFFF"/>
                </a:solidFill>
              </a:rPr>
            </a:br>
            <a:r>
              <a:rPr lang="ru-RU" sz="1000" dirty="0">
                <a:solidFill>
                  <a:srgbClr val="FFFFFF"/>
                </a:solidFill>
              </a:rPr>
              <a:t>институт им. Н.Е. Жуковского </a:t>
            </a:r>
          </a:p>
          <a:p>
            <a:pPr algn="l"/>
            <a:r>
              <a:rPr lang="ru-RU" sz="1000" dirty="0">
                <a:solidFill>
                  <a:srgbClr val="FFFFFF"/>
                </a:solidFill>
              </a:rPr>
              <a:t>2. Центральный институт авиационного</a:t>
            </a:r>
            <a:br>
              <a:rPr lang="ru-RU" sz="1000" dirty="0">
                <a:solidFill>
                  <a:srgbClr val="FFFFFF"/>
                </a:solidFill>
              </a:rPr>
            </a:br>
            <a:r>
              <a:rPr lang="ru-RU" sz="1000" dirty="0">
                <a:solidFill>
                  <a:srgbClr val="FFFFFF"/>
                </a:solidFill>
              </a:rPr>
              <a:t>моторостроения им. П.И. Баранова    </a:t>
            </a:r>
          </a:p>
          <a:p>
            <a:pPr algn="l"/>
            <a:r>
              <a:rPr lang="ru-RU" sz="1000" dirty="0">
                <a:solidFill>
                  <a:srgbClr val="FFFFFF"/>
                </a:solidFill>
              </a:rPr>
              <a:t>3. Московский физико-технический</a:t>
            </a:r>
            <a:br>
              <a:rPr lang="ru-RU" sz="1000" dirty="0">
                <a:solidFill>
                  <a:srgbClr val="FFFFFF"/>
                </a:solidFill>
              </a:rPr>
            </a:br>
            <a:r>
              <a:rPr lang="ru-RU" sz="1000" dirty="0">
                <a:solidFill>
                  <a:srgbClr val="FFFFFF"/>
                </a:solidFill>
              </a:rPr>
              <a:t>институт (государственный университет)</a:t>
            </a:r>
          </a:p>
          <a:p>
            <a:pPr algn="l"/>
            <a:r>
              <a:rPr lang="ru-RU" sz="1000" dirty="0">
                <a:solidFill>
                  <a:srgbClr val="FFFFFF"/>
                </a:solidFill>
              </a:rPr>
              <a:t>4. ОАО «Туполев»    </a:t>
            </a:r>
          </a:p>
          <a:p>
            <a:pPr algn="l"/>
            <a:r>
              <a:rPr lang="ru-RU" sz="1000" dirty="0">
                <a:solidFill>
                  <a:srgbClr val="FFFFFF"/>
                </a:solidFill>
              </a:rPr>
              <a:t>5. Московский государственный университет</a:t>
            </a:r>
            <a:br>
              <a:rPr lang="ru-RU" sz="1000" dirty="0">
                <a:solidFill>
                  <a:srgbClr val="FFFFFF"/>
                </a:solidFill>
              </a:rPr>
            </a:br>
            <a:r>
              <a:rPr lang="ru-RU" sz="1000" dirty="0">
                <a:solidFill>
                  <a:srgbClr val="FFFFFF"/>
                </a:solidFill>
              </a:rPr>
              <a:t>им. М.В. Ломоносова  </a:t>
            </a:r>
          </a:p>
          <a:p>
            <a:pPr algn="l"/>
            <a:r>
              <a:rPr lang="ru-RU" sz="1000" dirty="0">
                <a:solidFill>
                  <a:srgbClr val="FFFFFF"/>
                </a:solidFill>
              </a:rPr>
              <a:t>6. Центральный научно-исследовательский</a:t>
            </a:r>
            <a:br>
              <a:rPr lang="ru-RU" sz="1000" dirty="0">
                <a:solidFill>
                  <a:srgbClr val="FFFFFF"/>
                </a:solidFill>
              </a:rPr>
            </a:br>
            <a:r>
              <a:rPr lang="ru-RU" sz="1000" dirty="0">
                <a:solidFill>
                  <a:srgbClr val="FFFFFF"/>
                </a:solidFill>
              </a:rPr>
              <a:t>институт машиностроения    </a:t>
            </a:r>
          </a:p>
          <a:p>
            <a:pPr algn="l"/>
            <a:r>
              <a:rPr lang="ru-RU" sz="1000" dirty="0" smtClean="0">
                <a:solidFill>
                  <a:srgbClr val="FFFFFF"/>
                </a:solidFill>
              </a:rPr>
              <a:t>7. Институт теоретической и прикладной механики</a:t>
            </a:r>
            <a:br>
              <a:rPr lang="ru-RU" sz="1000" dirty="0" smtClean="0">
                <a:solidFill>
                  <a:srgbClr val="FFFFFF"/>
                </a:solidFill>
              </a:rPr>
            </a:br>
            <a:r>
              <a:rPr lang="ru-RU" sz="1000" dirty="0" smtClean="0">
                <a:solidFill>
                  <a:srgbClr val="FFFFFF"/>
                </a:solidFill>
              </a:rPr>
              <a:t>им. С.А. </a:t>
            </a:r>
            <a:r>
              <a:rPr lang="ru-RU" sz="1000" dirty="0" err="1" smtClean="0">
                <a:solidFill>
                  <a:srgbClr val="FFFFFF"/>
                </a:solidFill>
              </a:rPr>
              <a:t>Христиановича</a:t>
            </a:r>
            <a:r>
              <a:rPr lang="ru-RU" sz="1000" dirty="0" smtClean="0">
                <a:solidFill>
                  <a:srgbClr val="FFFFFF"/>
                </a:solidFill>
              </a:rPr>
              <a:t> СО РАН  </a:t>
            </a:r>
          </a:p>
          <a:p>
            <a:pPr algn="l"/>
            <a:r>
              <a:rPr lang="ru-RU" sz="1000" dirty="0" smtClean="0">
                <a:solidFill>
                  <a:srgbClr val="FFFFFF"/>
                </a:solidFill>
              </a:rPr>
              <a:t>8</a:t>
            </a:r>
            <a:r>
              <a:rPr lang="ru-RU" sz="1000" dirty="0">
                <a:solidFill>
                  <a:srgbClr val="FFFFFF"/>
                </a:solidFill>
              </a:rPr>
              <a:t>. Научно-производственная корпорация «Иркут»    </a:t>
            </a:r>
          </a:p>
          <a:p>
            <a:pPr algn="l"/>
            <a:r>
              <a:rPr lang="ru-RU" sz="1000" dirty="0">
                <a:solidFill>
                  <a:srgbClr val="FFFFFF"/>
                </a:solidFill>
              </a:rPr>
              <a:t>9. ОАО «Авиадвигатель»    </a:t>
            </a:r>
          </a:p>
          <a:p>
            <a:pPr algn="l"/>
            <a:r>
              <a:rPr lang="ru-RU" sz="1000" dirty="0">
                <a:solidFill>
                  <a:srgbClr val="FFFFFF"/>
                </a:solidFill>
              </a:rPr>
              <a:t>10. Казанский национальный исследовательский технический университет им. А.Н. Туполева</a:t>
            </a:r>
            <a:endParaRPr lang="ru-RU" sz="1000" b="1" dirty="0">
              <a:solidFill>
                <a:srgbClr val="FFFFFF"/>
              </a:solidFill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5724128" y="2369840"/>
            <a:ext cx="3453090" cy="3312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000" dirty="0" smtClean="0">
                <a:solidFill>
                  <a:srgbClr val="FFFFFF"/>
                </a:solidFill>
              </a:rPr>
              <a:t>1. Крыловский государственный научный центр</a:t>
            </a:r>
          </a:p>
          <a:p>
            <a:pPr algn="l"/>
            <a:r>
              <a:rPr lang="ru-RU" sz="1000" dirty="0" smtClean="0">
                <a:solidFill>
                  <a:srgbClr val="FFFFFF"/>
                </a:solidFill>
              </a:rPr>
              <a:t>2. Санкт-Петербургский государственный морской технический университет </a:t>
            </a:r>
          </a:p>
          <a:p>
            <a:pPr algn="l"/>
            <a:r>
              <a:rPr lang="ru-RU" sz="1000" dirty="0" smtClean="0">
                <a:solidFill>
                  <a:srgbClr val="FFFFFF"/>
                </a:solidFill>
              </a:rPr>
              <a:t>3. Санкт-Петербургский государственный университет  </a:t>
            </a:r>
          </a:p>
          <a:p>
            <a:pPr algn="l"/>
            <a:r>
              <a:rPr lang="ru-RU" sz="1000" dirty="0" smtClean="0">
                <a:solidFill>
                  <a:srgbClr val="FFFFFF"/>
                </a:solidFill>
              </a:rPr>
              <a:t>4. Военный учебно-научный центр Военно-Морского Флота «Военно-морская академия им. Адмирала</a:t>
            </a:r>
          </a:p>
          <a:p>
            <a:pPr algn="l"/>
            <a:r>
              <a:rPr lang="ru-RU" sz="1000" dirty="0" smtClean="0">
                <a:solidFill>
                  <a:srgbClr val="FFFFFF"/>
                </a:solidFill>
              </a:rPr>
              <a:t>Флота Советского Союза Н.Г. Кузнецова»</a:t>
            </a:r>
          </a:p>
          <a:p>
            <a:pPr algn="l"/>
            <a:r>
              <a:rPr lang="ru-RU" sz="1000" dirty="0" smtClean="0">
                <a:solidFill>
                  <a:srgbClr val="FFFFFF"/>
                </a:solidFill>
              </a:rPr>
              <a:t>5. Научно-исследовательский институт</a:t>
            </a:r>
          </a:p>
          <a:p>
            <a:pPr algn="l"/>
            <a:r>
              <a:rPr lang="ru-RU" sz="1000" dirty="0" smtClean="0">
                <a:solidFill>
                  <a:srgbClr val="FFFFFF"/>
                </a:solidFill>
              </a:rPr>
              <a:t>стандартизации и сертификации «Лот» </a:t>
            </a:r>
          </a:p>
          <a:p>
            <a:pPr algn="l"/>
            <a:r>
              <a:rPr lang="ru-RU" sz="1000" dirty="0" smtClean="0">
                <a:solidFill>
                  <a:srgbClr val="FFFFFF"/>
                </a:solidFill>
              </a:rPr>
              <a:t>6. Калининградский государственный</a:t>
            </a:r>
          </a:p>
          <a:p>
            <a:pPr algn="l"/>
            <a:r>
              <a:rPr lang="ru-RU" sz="1000" dirty="0" smtClean="0">
                <a:solidFill>
                  <a:srgbClr val="FFFFFF"/>
                </a:solidFill>
              </a:rPr>
              <a:t>технический университет</a:t>
            </a:r>
          </a:p>
          <a:p>
            <a:pPr algn="l"/>
            <a:r>
              <a:rPr lang="ru-RU" sz="1000" dirty="0" smtClean="0">
                <a:solidFill>
                  <a:srgbClr val="FFFFFF"/>
                </a:solidFill>
              </a:rPr>
              <a:t>7. Санкт-Петербургский политехнический</a:t>
            </a:r>
          </a:p>
          <a:p>
            <a:pPr algn="l"/>
            <a:r>
              <a:rPr lang="ru-RU" sz="1000" dirty="0" smtClean="0">
                <a:solidFill>
                  <a:srgbClr val="FFFFFF"/>
                </a:solidFill>
              </a:rPr>
              <a:t>университет Петра Великого</a:t>
            </a:r>
          </a:p>
          <a:p>
            <a:pPr algn="l"/>
            <a:r>
              <a:rPr lang="ru-RU" sz="1000" dirty="0" smtClean="0">
                <a:solidFill>
                  <a:srgbClr val="FFFFFF"/>
                </a:solidFill>
              </a:rPr>
              <a:t>8. Морское инженерное бюро  </a:t>
            </a:r>
          </a:p>
          <a:p>
            <a:pPr algn="l"/>
            <a:r>
              <a:rPr lang="ru-RU" sz="1000" dirty="0" smtClean="0">
                <a:solidFill>
                  <a:srgbClr val="FFFFFF"/>
                </a:solidFill>
              </a:rPr>
              <a:t>9. Нижегородский государственный</a:t>
            </a:r>
          </a:p>
          <a:p>
            <a:pPr algn="l"/>
            <a:r>
              <a:rPr lang="ru-RU" sz="1000" dirty="0" smtClean="0">
                <a:solidFill>
                  <a:srgbClr val="FFFFFF"/>
                </a:solidFill>
              </a:rPr>
              <a:t>технический университет им. Р.Е. Алексеева</a:t>
            </a:r>
          </a:p>
          <a:p>
            <a:pPr algn="l"/>
            <a:r>
              <a:rPr lang="ru-RU" sz="1000" dirty="0" smtClean="0">
                <a:solidFill>
                  <a:srgbClr val="FFFFFF"/>
                </a:solidFill>
              </a:rPr>
              <a:t>10. Институт проблем машиноведения РАН</a:t>
            </a:r>
            <a:endParaRPr lang="ru-RU" sz="1000" b="1" dirty="0">
              <a:solidFill>
                <a:srgbClr val="FFFFFF"/>
              </a:solidFill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1170733" y="3538240"/>
            <a:ext cx="3328976" cy="3312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000" b="1" dirty="0">
              <a:solidFill>
                <a:srgbClr val="FFFFFF"/>
              </a:solidFill>
            </a:endParaRP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703041" y="2327672"/>
            <a:ext cx="844623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200" b="1" dirty="0" smtClean="0">
                <a:solidFill>
                  <a:srgbClr val="7CCCBF"/>
                </a:solidFill>
              </a:rPr>
              <a:t>2017</a:t>
            </a:r>
            <a:endParaRPr lang="ru-RU" sz="2200" b="1" dirty="0">
              <a:solidFill>
                <a:srgbClr val="7CCCBF"/>
              </a:solidFill>
            </a:endParaRP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962968" y="2615952"/>
            <a:ext cx="584696" cy="453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200" b="1" dirty="0" smtClean="0">
                <a:solidFill>
                  <a:srgbClr val="7CCCBF"/>
                </a:solidFill>
              </a:rPr>
              <a:t>38</a:t>
            </a:r>
            <a:endParaRPr lang="ru-RU" sz="2200" b="1" dirty="0">
              <a:solidFill>
                <a:srgbClr val="7CCCBF"/>
              </a:solidFill>
            </a:endParaRPr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>
          <a:xfrm>
            <a:off x="971600" y="2963292"/>
            <a:ext cx="584696" cy="453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200" b="1" dirty="0" smtClean="0">
                <a:solidFill>
                  <a:srgbClr val="7CCCBF"/>
                </a:solidFill>
              </a:rPr>
              <a:t>29</a:t>
            </a:r>
            <a:endParaRPr lang="ru-RU" sz="2200" b="1" dirty="0">
              <a:solidFill>
                <a:srgbClr val="7CCCBF"/>
              </a:solidFill>
            </a:endParaRPr>
          </a:p>
        </p:txBody>
      </p:sp>
      <p:sp>
        <p:nvSpPr>
          <p:cNvPr id="20" name="Подзаголовок 2"/>
          <p:cNvSpPr txBox="1">
            <a:spLocks/>
          </p:cNvSpPr>
          <p:nvPr/>
        </p:nvSpPr>
        <p:spPr>
          <a:xfrm>
            <a:off x="971600" y="3251324"/>
            <a:ext cx="584696" cy="453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200" b="1" dirty="0" smtClean="0">
                <a:solidFill>
                  <a:srgbClr val="7CCCBF"/>
                </a:solidFill>
              </a:rPr>
              <a:t>10</a:t>
            </a:r>
            <a:endParaRPr lang="ru-RU" sz="2200" b="1" dirty="0">
              <a:solidFill>
                <a:srgbClr val="7CCCBF"/>
              </a:solidFill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1085900" y="3501256"/>
            <a:ext cx="584696" cy="453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200" b="1" dirty="0" smtClean="0">
                <a:solidFill>
                  <a:srgbClr val="7CCCBF"/>
                </a:solidFill>
              </a:rPr>
              <a:t>9</a:t>
            </a:r>
            <a:endParaRPr lang="ru-RU" sz="2200" b="1" dirty="0">
              <a:solidFill>
                <a:srgbClr val="7CCCBF"/>
              </a:solidFill>
            </a:endParaRPr>
          </a:p>
        </p:txBody>
      </p:sp>
      <p:sp>
        <p:nvSpPr>
          <p:cNvPr id="22" name="Подзаголовок 2"/>
          <p:cNvSpPr txBox="1">
            <a:spLocks/>
          </p:cNvSpPr>
          <p:nvPr/>
        </p:nvSpPr>
        <p:spPr>
          <a:xfrm>
            <a:off x="1106984" y="3801988"/>
            <a:ext cx="584696" cy="453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200" b="1" dirty="0" smtClean="0">
                <a:solidFill>
                  <a:srgbClr val="7CCCBF"/>
                </a:solidFill>
              </a:rPr>
              <a:t>9</a:t>
            </a:r>
            <a:endParaRPr lang="ru-RU" sz="2200" b="1" dirty="0">
              <a:solidFill>
                <a:srgbClr val="7CCCBF"/>
              </a:solidFill>
            </a:endParaRPr>
          </a:p>
        </p:txBody>
      </p:sp>
      <p:sp>
        <p:nvSpPr>
          <p:cNvPr id="23" name="Подзаголовок 2"/>
          <p:cNvSpPr txBox="1">
            <a:spLocks/>
          </p:cNvSpPr>
          <p:nvPr/>
        </p:nvSpPr>
        <p:spPr>
          <a:xfrm>
            <a:off x="1107108" y="4136380"/>
            <a:ext cx="584696" cy="453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200" b="1" dirty="0" smtClean="0">
                <a:solidFill>
                  <a:srgbClr val="7CCCBF"/>
                </a:solidFill>
              </a:rPr>
              <a:t>8</a:t>
            </a:r>
            <a:endParaRPr lang="ru-RU" sz="2200" b="1" dirty="0">
              <a:solidFill>
                <a:srgbClr val="7CCCBF"/>
              </a:solidFill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1115616" y="4411712"/>
            <a:ext cx="584696" cy="453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200" b="1" dirty="0">
                <a:solidFill>
                  <a:srgbClr val="7CCCBF"/>
                </a:solidFill>
              </a:rPr>
              <a:t>7</a:t>
            </a: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1115616" y="4666084"/>
            <a:ext cx="584696" cy="453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200" b="1" dirty="0">
                <a:solidFill>
                  <a:srgbClr val="7CCCBF"/>
                </a:solidFill>
              </a:rPr>
              <a:t>7</a:t>
            </a:r>
          </a:p>
        </p:txBody>
      </p:sp>
      <p:sp>
        <p:nvSpPr>
          <p:cNvPr id="26" name="Подзаголовок 2"/>
          <p:cNvSpPr txBox="1">
            <a:spLocks/>
          </p:cNvSpPr>
          <p:nvPr/>
        </p:nvSpPr>
        <p:spPr>
          <a:xfrm>
            <a:off x="1106984" y="4915768"/>
            <a:ext cx="584696" cy="453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200" b="1" dirty="0" smtClean="0">
                <a:solidFill>
                  <a:srgbClr val="7CCCBF"/>
                </a:solidFill>
              </a:rPr>
              <a:t>6</a:t>
            </a:r>
            <a:endParaRPr lang="ru-RU" sz="2200" b="1" dirty="0">
              <a:solidFill>
                <a:srgbClr val="7CCCBF"/>
              </a:solidFill>
            </a:endParaRPr>
          </a:p>
        </p:txBody>
      </p:sp>
      <p:sp>
        <p:nvSpPr>
          <p:cNvPr id="27" name="Подзаголовок 2"/>
          <p:cNvSpPr txBox="1">
            <a:spLocks/>
          </p:cNvSpPr>
          <p:nvPr/>
        </p:nvSpPr>
        <p:spPr>
          <a:xfrm>
            <a:off x="5220072" y="2276872"/>
            <a:ext cx="844623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200" b="1" dirty="0" smtClean="0">
                <a:solidFill>
                  <a:srgbClr val="F3712D"/>
                </a:solidFill>
              </a:rPr>
              <a:t>845</a:t>
            </a:r>
            <a:endParaRPr lang="ru-RU" sz="2200" b="1" dirty="0">
              <a:solidFill>
                <a:srgbClr val="F3712D"/>
              </a:solidFill>
            </a:endParaRP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5357191" y="2514352"/>
            <a:ext cx="584696" cy="453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200" b="1" dirty="0" smtClean="0">
                <a:solidFill>
                  <a:srgbClr val="F3712D"/>
                </a:solidFill>
              </a:rPr>
              <a:t>36</a:t>
            </a:r>
            <a:endParaRPr lang="ru-RU" sz="2200" b="1" dirty="0">
              <a:solidFill>
                <a:srgbClr val="F3712D"/>
              </a:solidFill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5365823" y="2798192"/>
            <a:ext cx="584696" cy="453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200" b="1" dirty="0" smtClean="0">
                <a:solidFill>
                  <a:srgbClr val="F3712D"/>
                </a:solidFill>
              </a:rPr>
              <a:t>15</a:t>
            </a:r>
            <a:endParaRPr lang="ru-RU" sz="2200" b="1" dirty="0">
              <a:solidFill>
                <a:srgbClr val="F3712D"/>
              </a:solidFill>
            </a:endParaRPr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5378523" y="3060824"/>
            <a:ext cx="584696" cy="453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200" b="1" dirty="0" smtClean="0">
                <a:solidFill>
                  <a:srgbClr val="F3712D"/>
                </a:solidFill>
              </a:rPr>
              <a:t>14</a:t>
            </a:r>
            <a:endParaRPr lang="ru-RU" sz="2200" b="1" dirty="0">
              <a:solidFill>
                <a:srgbClr val="F3712D"/>
              </a:solidFill>
            </a:endParaRPr>
          </a:p>
        </p:txBody>
      </p:sp>
      <p:sp>
        <p:nvSpPr>
          <p:cNvPr id="31" name="Подзаголовок 2"/>
          <p:cNvSpPr txBox="1">
            <a:spLocks/>
          </p:cNvSpPr>
          <p:nvPr/>
        </p:nvSpPr>
        <p:spPr>
          <a:xfrm>
            <a:off x="5389364" y="3501008"/>
            <a:ext cx="584696" cy="453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200" b="1" dirty="0" smtClean="0">
                <a:solidFill>
                  <a:srgbClr val="F3712D"/>
                </a:solidFill>
              </a:rPr>
              <a:t>14</a:t>
            </a:r>
            <a:endParaRPr lang="ru-RU" sz="2200" b="1" dirty="0">
              <a:solidFill>
                <a:srgbClr val="F3712D"/>
              </a:solidFill>
            </a:endParaRPr>
          </a:p>
        </p:txBody>
      </p:sp>
      <p:sp>
        <p:nvSpPr>
          <p:cNvPr id="32" name="Подзаголовок 2"/>
          <p:cNvSpPr txBox="1">
            <a:spLocks/>
          </p:cNvSpPr>
          <p:nvPr/>
        </p:nvSpPr>
        <p:spPr>
          <a:xfrm>
            <a:off x="5397996" y="3852788"/>
            <a:ext cx="584696" cy="453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200" b="1" dirty="0" smtClean="0">
                <a:solidFill>
                  <a:srgbClr val="F3712D"/>
                </a:solidFill>
              </a:rPr>
              <a:t>11</a:t>
            </a:r>
            <a:endParaRPr lang="ru-RU" sz="2200" b="1" dirty="0">
              <a:solidFill>
                <a:srgbClr val="F3712D"/>
              </a:solidFill>
            </a:endParaRPr>
          </a:p>
        </p:txBody>
      </p:sp>
      <p:sp>
        <p:nvSpPr>
          <p:cNvPr id="37" name="Подзаголовок 2"/>
          <p:cNvSpPr txBox="1">
            <a:spLocks/>
          </p:cNvSpPr>
          <p:nvPr/>
        </p:nvSpPr>
        <p:spPr>
          <a:xfrm>
            <a:off x="5410696" y="4212828"/>
            <a:ext cx="584696" cy="453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200" b="1" dirty="0" smtClean="0">
                <a:solidFill>
                  <a:srgbClr val="F3712D"/>
                </a:solidFill>
              </a:rPr>
              <a:t>11</a:t>
            </a:r>
            <a:endParaRPr lang="ru-RU" sz="2200" b="1" dirty="0">
              <a:solidFill>
                <a:srgbClr val="F3712D"/>
              </a:solidFill>
            </a:endParaRPr>
          </a:p>
        </p:txBody>
      </p:sp>
      <p:sp>
        <p:nvSpPr>
          <p:cNvPr id="38" name="Подзаголовок 2"/>
          <p:cNvSpPr txBox="1">
            <a:spLocks/>
          </p:cNvSpPr>
          <p:nvPr/>
        </p:nvSpPr>
        <p:spPr>
          <a:xfrm>
            <a:off x="5495404" y="4593828"/>
            <a:ext cx="584696" cy="453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200" b="1" dirty="0" smtClean="0">
                <a:solidFill>
                  <a:srgbClr val="F3712D"/>
                </a:solidFill>
              </a:rPr>
              <a:t>9</a:t>
            </a:r>
            <a:endParaRPr lang="ru-RU" sz="2200" b="1" dirty="0">
              <a:solidFill>
                <a:srgbClr val="F3712D"/>
              </a:solidFill>
            </a:endParaRPr>
          </a:p>
        </p:txBody>
      </p:sp>
      <p:sp>
        <p:nvSpPr>
          <p:cNvPr id="39" name="Подзаголовок 2"/>
          <p:cNvSpPr txBox="1">
            <a:spLocks/>
          </p:cNvSpPr>
          <p:nvPr/>
        </p:nvSpPr>
        <p:spPr>
          <a:xfrm>
            <a:off x="5495404" y="4852392"/>
            <a:ext cx="584696" cy="453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200" b="1" dirty="0" smtClean="0">
                <a:solidFill>
                  <a:srgbClr val="F3712D"/>
                </a:solidFill>
              </a:rPr>
              <a:t>9</a:t>
            </a:r>
            <a:endParaRPr lang="ru-RU" sz="2200" b="1" dirty="0">
              <a:solidFill>
                <a:srgbClr val="F3712D"/>
              </a:solidFill>
            </a:endParaRPr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5495404" y="5135984"/>
            <a:ext cx="584696" cy="453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200" b="1" dirty="0" smtClean="0">
                <a:solidFill>
                  <a:srgbClr val="F3712D"/>
                </a:solidFill>
              </a:rPr>
              <a:t>8</a:t>
            </a:r>
            <a:endParaRPr lang="ru-RU" sz="2200" b="1" dirty="0">
              <a:solidFill>
                <a:srgbClr val="F3712D"/>
              </a:solidFill>
            </a:endParaRPr>
          </a:p>
        </p:txBody>
      </p:sp>
      <p:pic>
        <p:nvPicPr>
          <p:cNvPr id="3075" name="Picture 3" descr="D:\Андрей\ИИЦ\АНРИ\Конференция_2018\преза\презентация_ДОКЛАД КГНЦ_в Мск Folder\Links\обл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576416"/>
            <a:ext cx="936104" cy="117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Андрей\ИИЦ\АНРИ\Конференция_2018\преза\презентация_ДОКЛАД КГНЦ_в Мск Folder\Links\обл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243" y="5576416"/>
            <a:ext cx="860965" cy="118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Подзаголовок 2"/>
          <p:cNvSpPr txBox="1">
            <a:spLocks/>
          </p:cNvSpPr>
          <p:nvPr/>
        </p:nvSpPr>
        <p:spPr>
          <a:xfrm>
            <a:off x="1835696" y="5584308"/>
            <a:ext cx="1071816" cy="1229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b="1" dirty="0">
                <a:solidFill>
                  <a:srgbClr val="FFFFFF"/>
                </a:solidFill>
              </a:rPr>
              <a:t>Ученые записки ЦАГИ</a:t>
            </a:r>
          </a:p>
        </p:txBody>
      </p:sp>
      <p:sp>
        <p:nvSpPr>
          <p:cNvPr id="44" name="Подзаголовок 2"/>
          <p:cNvSpPr txBox="1">
            <a:spLocks/>
          </p:cNvSpPr>
          <p:nvPr/>
        </p:nvSpPr>
        <p:spPr>
          <a:xfrm>
            <a:off x="6515428" y="5526339"/>
            <a:ext cx="2017012" cy="1229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b="1" dirty="0" smtClean="0">
                <a:solidFill>
                  <a:srgbClr val="FFFFFF"/>
                </a:solidFill>
              </a:rPr>
              <a:t>Труды Крыловского государственного научного центра</a:t>
            </a:r>
            <a:endParaRPr lang="ru-RU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78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D:\Андрей\ИИЦ\АНРИ\Конференция_2018\преза\фон_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276"/>
            <a:ext cx="9177218" cy="688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611560" y="3610338"/>
            <a:ext cx="2664296" cy="14028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itchFamily="34" charset="0"/>
              <a:buChar char="•"/>
            </a:pPr>
            <a:r>
              <a:rPr lang="ru-RU" sz="1800" b="1" dirty="0" smtClean="0">
                <a:solidFill>
                  <a:srgbClr val="FFFFFF"/>
                </a:solidFill>
              </a:rPr>
              <a:t>Термин практически не употребляется в смежных областях</a:t>
            </a:r>
            <a:endParaRPr lang="ru-RU" sz="1800" b="1" dirty="0">
              <a:solidFill>
                <a:srgbClr val="FFFFFF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411760" y="332656"/>
            <a:ext cx="6048672" cy="17885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600" b="1" cap="all" dirty="0" smtClean="0">
                <a:solidFill>
                  <a:srgbClr val="7CCBBF"/>
                </a:solidFill>
                <a:latin typeface="PF Agora Sans Pro"/>
              </a:rPr>
              <a:t>Анализ</a:t>
            </a:r>
          </a:p>
          <a:p>
            <a:pPr algn="r"/>
            <a:r>
              <a:rPr lang="ru-RU" sz="2600" b="1" cap="all" dirty="0" smtClean="0">
                <a:solidFill>
                  <a:srgbClr val="7CCBBF"/>
                </a:solidFill>
                <a:latin typeface="PF Agora Sans Pro"/>
              </a:rPr>
              <a:t>документального потока.</a:t>
            </a:r>
          </a:p>
          <a:p>
            <a:pPr algn="r"/>
            <a:r>
              <a:rPr lang="ru-RU" sz="2600" b="1" cap="all" dirty="0" smtClean="0">
                <a:solidFill>
                  <a:srgbClr val="7CCBBF"/>
                </a:solidFill>
                <a:latin typeface="PF Agora Sans Pro"/>
              </a:rPr>
              <a:t>Термин «</a:t>
            </a:r>
            <a:r>
              <a:rPr lang="ru-RU" sz="2600" b="1" cap="all" dirty="0" err="1" smtClean="0">
                <a:solidFill>
                  <a:srgbClr val="7CCBBF"/>
                </a:solidFill>
                <a:latin typeface="PF Agora Sans Pro"/>
              </a:rPr>
              <a:t>submarine</a:t>
            </a:r>
            <a:r>
              <a:rPr lang="ru-RU" sz="2600" b="1" cap="all" dirty="0" smtClean="0">
                <a:solidFill>
                  <a:srgbClr val="7CCBBF"/>
                </a:solidFill>
                <a:latin typeface="PF Agora Sans Pro"/>
              </a:rPr>
              <a:t>»</a:t>
            </a:r>
            <a:endParaRPr lang="ru-RU" sz="2600" b="1" cap="all" dirty="0">
              <a:solidFill>
                <a:srgbClr val="7CCBBF"/>
              </a:solidFill>
              <a:latin typeface="PF Agora Sans Pro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9560" y="3592012"/>
            <a:ext cx="252000" cy="756000"/>
          </a:xfrm>
          <a:prstGeom prst="rect">
            <a:avLst/>
          </a:prstGeom>
          <a:solidFill>
            <a:srgbClr val="F371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275856" y="3592012"/>
            <a:ext cx="252000" cy="756000"/>
          </a:xfrm>
          <a:prstGeom prst="rect">
            <a:avLst/>
          </a:prstGeom>
          <a:solidFill>
            <a:srgbClr val="128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516216" y="3592012"/>
            <a:ext cx="252000" cy="756000"/>
          </a:xfrm>
          <a:prstGeom prst="rect">
            <a:avLst/>
          </a:prstGeom>
          <a:solidFill>
            <a:srgbClr val="8AB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3538488" y="3610338"/>
            <a:ext cx="3116764" cy="21778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itchFamily="34" charset="0"/>
              <a:buChar char="•"/>
            </a:pPr>
            <a:r>
              <a:rPr lang="ru-RU" sz="1800" b="1" dirty="0" smtClean="0">
                <a:solidFill>
                  <a:srgbClr val="FFFFFF"/>
                </a:solidFill>
              </a:rPr>
              <a:t>Подводная лодка – это один из самых сложных объектов судостроения, который на всех этапах жизненного цикла сопровождается большим количеством научных публикаций</a:t>
            </a:r>
            <a:endParaRPr lang="ru-RU" sz="1800" b="1" dirty="0">
              <a:solidFill>
                <a:srgbClr val="FFFFFF"/>
              </a:solidFill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6770340" y="3584938"/>
            <a:ext cx="2664296" cy="21778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itchFamily="34" charset="0"/>
              <a:buChar char="•"/>
            </a:pPr>
            <a:r>
              <a:rPr lang="ru-RU" sz="1800" b="1" dirty="0" smtClean="0">
                <a:solidFill>
                  <a:srgbClr val="FFFFFF"/>
                </a:solidFill>
              </a:rPr>
              <a:t>Объективная принадлежность создателей подводных </a:t>
            </a:r>
            <a:br>
              <a:rPr lang="ru-RU" sz="1800" b="1" dirty="0" smtClean="0">
                <a:solidFill>
                  <a:srgbClr val="FFFFFF"/>
                </a:solidFill>
              </a:rPr>
            </a:br>
            <a:r>
              <a:rPr lang="ru-RU" sz="1800" b="1" dirty="0" smtClean="0">
                <a:solidFill>
                  <a:srgbClr val="FFFFFF"/>
                </a:solidFill>
              </a:rPr>
              <a:t>лодок к определенному государству</a:t>
            </a:r>
            <a:endParaRPr lang="ru-RU" sz="1800" b="1" dirty="0">
              <a:solidFill>
                <a:srgbClr val="FFFFFF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85560" y="3284984"/>
            <a:ext cx="6169692" cy="0"/>
          </a:xfrm>
          <a:prstGeom prst="line">
            <a:avLst/>
          </a:prstGeom>
          <a:ln w="28575">
            <a:solidFill>
              <a:srgbClr val="649E9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31150" y="3429000"/>
            <a:ext cx="306048" cy="0"/>
          </a:xfrm>
          <a:prstGeom prst="line">
            <a:avLst/>
          </a:prstGeom>
          <a:ln w="28575">
            <a:solidFill>
              <a:srgbClr val="649E96"/>
            </a:solidFill>
            <a:prstDash val="sysDot"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250456" y="3427734"/>
            <a:ext cx="306048" cy="0"/>
          </a:xfrm>
          <a:prstGeom prst="line">
            <a:avLst/>
          </a:prstGeom>
          <a:ln w="28575">
            <a:solidFill>
              <a:srgbClr val="649E96"/>
            </a:solidFill>
            <a:prstDash val="sysDot"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478116" y="3429000"/>
            <a:ext cx="306048" cy="0"/>
          </a:xfrm>
          <a:prstGeom prst="line">
            <a:avLst/>
          </a:prstGeom>
          <a:ln w="28575">
            <a:solidFill>
              <a:srgbClr val="649E96"/>
            </a:solidFill>
            <a:prstDash val="sysDot"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972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Андрей\ИИЦ\АНРИ\Конференция_2018\преза\фон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34269"/>
            <a:ext cx="9144000" cy="695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547664" y="632343"/>
            <a:ext cx="6912768" cy="17885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200" b="1" cap="all" dirty="0" smtClean="0">
                <a:solidFill>
                  <a:srgbClr val="7CCBBF"/>
                </a:solidFill>
                <a:latin typeface="PF Agora Sans Pro"/>
              </a:rPr>
              <a:t>Распределение термина </a:t>
            </a:r>
            <a:br>
              <a:rPr lang="ru-RU" sz="2200" b="1" cap="all" dirty="0" smtClean="0">
                <a:solidFill>
                  <a:srgbClr val="7CCBBF"/>
                </a:solidFill>
                <a:latin typeface="PF Agora Sans Pro"/>
              </a:rPr>
            </a:br>
            <a:r>
              <a:rPr lang="ru-RU" sz="2200" b="1" cap="all" dirty="0" smtClean="0">
                <a:solidFill>
                  <a:srgbClr val="7CCBBF"/>
                </a:solidFill>
                <a:latin typeface="PF Agora Sans Pro"/>
              </a:rPr>
              <a:t>«</a:t>
            </a:r>
            <a:r>
              <a:rPr lang="ru-RU" sz="2200" b="1" cap="all" dirty="0" err="1" smtClean="0">
                <a:solidFill>
                  <a:srgbClr val="7CCBBF"/>
                </a:solidFill>
                <a:latin typeface="PF Agora Sans Pro"/>
              </a:rPr>
              <a:t>Submarine</a:t>
            </a:r>
            <a:r>
              <a:rPr lang="ru-RU" sz="2200" b="1" cap="all" dirty="0" smtClean="0">
                <a:solidFill>
                  <a:srgbClr val="7CCBBF"/>
                </a:solidFill>
                <a:latin typeface="PF Agora Sans Pro"/>
              </a:rPr>
              <a:t>» в </a:t>
            </a:r>
            <a:r>
              <a:rPr lang="ru-RU" sz="2200" b="1" cap="all" dirty="0">
                <a:solidFill>
                  <a:srgbClr val="7CCBBF"/>
                </a:solidFill>
                <a:latin typeface="PF Agora Sans Pro"/>
              </a:rPr>
              <a:t>заглавиях </a:t>
            </a:r>
            <a:r>
              <a:rPr lang="ru-RU" sz="2200" b="1" cap="all" dirty="0" smtClean="0">
                <a:solidFill>
                  <a:srgbClr val="7CCBBF"/>
                </a:solidFill>
                <a:latin typeface="PF Agora Sans Pro"/>
              </a:rPr>
              <a:t/>
            </a:r>
            <a:br>
              <a:rPr lang="ru-RU" sz="2200" b="1" cap="all" dirty="0" smtClean="0">
                <a:solidFill>
                  <a:srgbClr val="7CCBBF"/>
                </a:solidFill>
                <a:latin typeface="PF Agora Sans Pro"/>
              </a:rPr>
            </a:br>
            <a:r>
              <a:rPr lang="ru-RU" sz="2200" b="1" cap="all" dirty="0" smtClean="0">
                <a:solidFill>
                  <a:srgbClr val="7CCBBF"/>
                </a:solidFill>
                <a:latin typeface="PF Agora Sans Pro"/>
              </a:rPr>
              <a:t>публикаций</a:t>
            </a:r>
            <a:r>
              <a:rPr lang="ru-RU" sz="2200" b="1" cap="all" dirty="0">
                <a:solidFill>
                  <a:srgbClr val="7CCBBF"/>
                </a:solidFill>
                <a:latin typeface="PF Agora Sans Pro"/>
              </a:rPr>
              <a:t>, </a:t>
            </a:r>
            <a:r>
              <a:rPr lang="ru-RU" sz="2200" b="1" cap="all" dirty="0" smtClean="0">
                <a:solidFill>
                  <a:srgbClr val="7CCBBF"/>
                </a:solidFill>
                <a:latin typeface="PF Agora Sans Pro"/>
              </a:rPr>
              <a:t>ранжирование</a:t>
            </a:r>
            <a:br>
              <a:rPr lang="ru-RU" sz="2200" b="1" cap="all" dirty="0" smtClean="0">
                <a:solidFill>
                  <a:srgbClr val="7CCBBF"/>
                </a:solidFill>
                <a:latin typeface="PF Agora Sans Pro"/>
              </a:rPr>
            </a:br>
            <a:r>
              <a:rPr lang="ru-RU" sz="2200" b="1" cap="all" dirty="0" smtClean="0">
                <a:solidFill>
                  <a:srgbClr val="7CCBBF"/>
                </a:solidFill>
                <a:latin typeface="PF Agora Sans Pro"/>
              </a:rPr>
              <a:t>по </a:t>
            </a:r>
            <a:r>
              <a:rPr lang="ru-RU" sz="2200" b="1" cap="all" dirty="0">
                <a:solidFill>
                  <a:srgbClr val="7CCBBF"/>
                </a:solidFill>
                <a:latin typeface="PF Agora Sans Pro"/>
              </a:rPr>
              <a:t>странам (1991–2017)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681229"/>
              </p:ext>
            </p:extLst>
          </p:nvPr>
        </p:nvGraphicFramePr>
        <p:xfrm>
          <a:off x="1107070" y="2628366"/>
          <a:ext cx="3071586" cy="3312367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432048"/>
                <a:gridCol w="1716376"/>
                <a:gridCol w="923162"/>
              </a:tblGrid>
              <a:tr h="3785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5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effectLst/>
                        </a:rPr>
                        <a:t>Страны/территории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Число записей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20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США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1525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20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Китай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603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20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Великобритания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552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20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Япония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458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20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5.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Франция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375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20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6.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Германия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331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20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7.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Канада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302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20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8.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7CCCBF"/>
                          </a:solidFill>
                          <a:effectLst/>
                        </a:rPr>
                        <a:t>Россия</a:t>
                      </a:r>
                      <a:endParaRPr lang="ru-RU" sz="1400" b="1" dirty="0">
                        <a:solidFill>
                          <a:srgbClr val="7CCCB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7CCCBF"/>
                          </a:solidFill>
                          <a:effectLst/>
                        </a:rPr>
                        <a:t>283</a:t>
                      </a:r>
                      <a:endParaRPr lang="ru-RU" sz="1400" b="1" dirty="0">
                        <a:solidFill>
                          <a:srgbClr val="7CCCB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20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Италия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278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67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10.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Австралия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277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93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11.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Испания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257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93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12.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Норвегия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181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>
            <a:off x="1547664" y="2627386"/>
            <a:ext cx="0" cy="324036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203848" y="2627386"/>
            <a:ext cx="0" cy="324036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082275" y="2996952"/>
            <a:ext cx="309634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082275" y="3239161"/>
            <a:ext cx="309634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082275" y="3481370"/>
            <a:ext cx="309634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1082275" y="3723579"/>
            <a:ext cx="309634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082275" y="3965788"/>
            <a:ext cx="309634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082275" y="4207997"/>
            <a:ext cx="309634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1082275" y="4450206"/>
            <a:ext cx="309634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082275" y="4692415"/>
            <a:ext cx="309634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1082275" y="4934624"/>
            <a:ext cx="309634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1082275" y="5176833"/>
            <a:ext cx="309634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1082275" y="5419042"/>
            <a:ext cx="309634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082275" y="5661248"/>
            <a:ext cx="309634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603415"/>
              </p:ext>
            </p:extLst>
          </p:nvPr>
        </p:nvGraphicFramePr>
        <p:xfrm>
          <a:off x="5177014" y="2633700"/>
          <a:ext cx="3071586" cy="3312367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432048"/>
                <a:gridCol w="1716376"/>
                <a:gridCol w="923162"/>
              </a:tblGrid>
              <a:tr h="3785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5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effectLst/>
                        </a:rPr>
                        <a:t>Страны/территории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Число записей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20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США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1"/>
                          </a:solidFill>
                          <a:effectLst/>
                        </a:rPr>
                        <a:t>1673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20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Китай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1"/>
                          </a:solidFill>
                          <a:effectLst/>
                        </a:rPr>
                        <a:t>1231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20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Великобритания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1"/>
                          </a:solidFill>
                          <a:effectLst/>
                        </a:rPr>
                        <a:t>795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20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Япония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1"/>
                          </a:solidFill>
                          <a:effectLst/>
                        </a:rPr>
                        <a:t>504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20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5.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Франция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1"/>
                          </a:solidFill>
                          <a:effectLst/>
                        </a:rPr>
                        <a:t>411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20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6.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Германия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380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20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7.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Австралия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360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20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8.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Италия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344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20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Канада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324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67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10.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Испания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293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93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11.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3712D"/>
                          </a:solidFill>
                          <a:effectLst/>
                        </a:rPr>
                        <a:t>Россия</a:t>
                      </a:r>
                      <a:endParaRPr lang="ru-RU" sz="1400" b="1" dirty="0">
                        <a:solidFill>
                          <a:srgbClr val="F3712D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3712D"/>
                          </a:solidFill>
                          <a:effectLst/>
                        </a:rPr>
                        <a:t>246</a:t>
                      </a:r>
                      <a:endParaRPr lang="ru-RU" sz="1400" b="1" dirty="0">
                        <a:solidFill>
                          <a:srgbClr val="F3712D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93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12.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Норвегия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235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5" name="Прямая соединительная линия 34"/>
          <p:cNvCxnSpPr/>
          <p:nvPr/>
        </p:nvCxnSpPr>
        <p:spPr>
          <a:xfrm>
            <a:off x="5617608" y="2632720"/>
            <a:ext cx="0" cy="324036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7273792" y="2632720"/>
            <a:ext cx="0" cy="324036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5152219" y="3002286"/>
            <a:ext cx="309634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5152219" y="3244495"/>
            <a:ext cx="309634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5152219" y="3486704"/>
            <a:ext cx="309634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5152219" y="3728913"/>
            <a:ext cx="309634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5152219" y="3971122"/>
            <a:ext cx="309634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5152219" y="4213331"/>
            <a:ext cx="309634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5152219" y="4455540"/>
            <a:ext cx="309634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5152219" y="4697749"/>
            <a:ext cx="309634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5152219" y="4939958"/>
            <a:ext cx="309634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5152219" y="5182167"/>
            <a:ext cx="309634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5152219" y="5424376"/>
            <a:ext cx="309634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5152219" y="5666582"/>
            <a:ext cx="309634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одзаголовок 2"/>
          <p:cNvSpPr txBox="1">
            <a:spLocks/>
          </p:cNvSpPr>
          <p:nvPr/>
        </p:nvSpPr>
        <p:spPr>
          <a:xfrm>
            <a:off x="1345924" y="5946559"/>
            <a:ext cx="2553621" cy="4199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b="1" dirty="0">
                <a:solidFill>
                  <a:srgbClr val="FFFFFF"/>
                </a:solidFill>
              </a:rPr>
              <a:t>Данные </a:t>
            </a:r>
            <a:r>
              <a:rPr lang="en-US" sz="1800" b="1" dirty="0">
                <a:solidFill>
                  <a:srgbClr val="FFFFFF"/>
                </a:solidFill>
              </a:rPr>
              <a:t>Web of Science</a:t>
            </a:r>
          </a:p>
        </p:txBody>
      </p:sp>
      <p:sp>
        <p:nvSpPr>
          <p:cNvPr id="50" name="Подзаголовок 2"/>
          <p:cNvSpPr txBox="1">
            <a:spLocks/>
          </p:cNvSpPr>
          <p:nvPr/>
        </p:nvSpPr>
        <p:spPr>
          <a:xfrm>
            <a:off x="5421238" y="5940804"/>
            <a:ext cx="2553621" cy="4199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>
                <a:solidFill>
                  <a:srgbClr val="FFFFFF"/>
                </a:solidFill>
              </a:rPr>
              <a:t>Данные </a:t>
            </a:r>
            <a:r>
              <a:rPr lang="en-US" sz="1800" b="1" dirty="0">
                <a:solidFill>
                  <a:srgbClr val="FFFFFF"/>
                </a:solidFill>
              </a:rPr>
              <a:t>Scopus</a:t>
            </a:r>
          </a:p>
        </p:txBody>
      </p:sp>
    </p:spTree>
    <p:extLst>
      <p:ext uri="{BB962C8B-B14F-4D97-AF65-F5344CB8AC3E}">
        <p14:creationId xmlns:p14="http://schemas.microsoft.com/office/powerpoint/2010/main" val="419494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Андрей\ИИЦ\АНРИ\Конференция_2018\преза\фон_3_ст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3520" cy="712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392710" y="548680"/>
            <a:ext cx="6048672" cy="17885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500" b="1" cap="all" dirty="0">
                <a:solidFill>
                  <a:srgbClr val="7CCBBF"/>
                </a:solidFill>
                <a:latin typeface="PF Agora Sans Pro"/>
              </a:rPr>
              <a:t>Количество действующих подводных лодок </a:t>
            </a:r>
            <a:r>
              <a:rPr lang="ru-RU" sz="2500" b="1" cap="all" dirty="0" smtClean="0">
                <a:solidFill>
                  <a:srgbClr val="7CCBBF"/>
                </a:solidFill>
                <a:latin typeface="PF Agora Sans Pro"/>
              </a:rPr>
              <a:t/>
            </a:r>
            <a:br>
              <a:rPr lang="ru-RU" sz="2500" b="1" cap="all" dirty="0" smtClean="0">
                <a:solidFill>
                  <a:srgbClr val="7CCBBF"/>
                </a:solidFill>
                <a:latin typeface="PF Agora Sans Pro"/>
              </a:rPr>
            </a:br>
            <a:r>
              <a:rPr lang="ru-RU" sz="2500" b="1" cap="all" dirty="0" smtClean="0">
                <a:solidFill>
                  <a:srgbClr val="7CCBBF"/>
                </a:solidFill>
                <a:latin typeface="PF Agora Sans Pro"/>
              </a:rPr>
              <a:t>различных </a:t>
            </a:r>
            <a:r>
              <a:rPr lang="ru-RU" sz="2500" b="1" cap="all" dirty="0">
                <a:solidFill>
                  <a:srgbClr val="7CCBBF"/>
                </a:solidFill>
                <a:latin typeface="PF Agora Sans Pro"/>
              </a:rPr>
              <a:t>стран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2808486"/>
            <a:ext cx="6912000" cy="360000"/>
          </a:xfrm>
          <a:prstGeom prst="rect">
            <a:avLst/>
          </a:prstGeom>
          <a:solidFill>
            <a:srgbClr val="128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69238"/>
              </p:ext>
            </p:extLst>
          </p:nvPr>
        </p:nvGraphicFramePr>
        <p:xfrm>
          <a:off x="933500" y="2962424"/>
          <a:ext cx="6912768" cy="30144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94666"/>
                <a:gridCol w="2539460"/>
                <a:gridCol w="2278642"/>
              </a:tblGrid>
              <a:tr h="309117"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Страна 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Неатомные подводные лодки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Атомные подводные лодки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9117"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США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1"/>
                          </a:solidFill>
                          <a:effectLst/>
                        </a:rPr>
                        <a:t>69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9117"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Китай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53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9117"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Англия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9117"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Япония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17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9117"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Франция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9117"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Германия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9117"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Канада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9117"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Австралия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2361"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7CCCBF"/>
                          </a:solidFill>
                          <a:effectLst/>
                        </a:rPr>
                        <a:t>Россия</a:t>
                      </a:r>
                      <a:endParaRPr lang="ru-RU" sz="1800" b="1" dirty="0">
                        <a:solidFill>
                          <a:srgbClr val="7CCCB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7CCCBF"/>
                          </a:solidFill>
                          <a:effectLst/>
                        </a:rPr>
                        <a:t>41</a:t>
                      </a:r>
                      <a:endParaRPr lang="ru-RU" sz="1800" b="1" dirty="0">
                        <a:solidFill>
                          <a:srgbClr val="7CCCB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7CCCBF"/>
                          </a:solidFill>
                          <a:effectLst/>
                        </a:rPr>
                        <a:t>23</a:t>
                      </a:r>
                      <a:endParaRPr lang="ru-RU" sz="1800" b="1" dirty="0">
                        <a:solidFill>
                          <a:srgbClr val="7CCCB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2915816" y="2802136"/>
            <a:ext cx="0" cy="3240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971600" y="3160804"/>
            <a:ext cx="691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467846" y="2808486"/>
            <a:ext cx="0" cy="3240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971600" y="3456558"/>
            <a:ext cx="691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971600" y="3744590"/>
            <a:ext cx="691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043608" y="4038972"/>
            <a:ext cx="691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043608" y="4392662"/>
            <a:ext cx="691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043608" y="4680694"/>
            <a:ext cx="691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043608" y="4968726"/>
            <a:ext cx="691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043608" y="5328766"/>
            <a:ext cx="691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971600" y="5616798"/>
            <a:ext cx="691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D:\Андрей\ИИЦ\АНРИ\Конференция_2018\преза\прямоугольник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661" y="5947246"/>
            <a:ext cx="6913563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16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658</Words>
  <Application>Microsoft Office PowerPoint</Application>
  <PresentationFormat>Экран (4:3)</PresentationFormat>
  <Paragraphs>266</Paragraphs>
  <Slides>13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Российские научно-   технические издания на международных площадках</vt:lpstr>
      <vt:lpstr>Требования МНБД к научным журналам</vt:lpstr>
      <vt:lpstr>Значимость цитируемости научных публикаций</vt:lpstr>
      <vt:lpstr>Недостатки  количественного  подхода</vt:lpstr>
      <vt:lpstr>Географическое  разнообразие  авторов публикаций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Крулев Андрей Александрович</dc:creator>
  <cp:lastModifiedBy>Крулев Андрей Александрович</cp:lastModifiedBy>
  <cp:revision>42</cp:revision>
  <dcterms:created xsi:type="dcterms:W3CDTF">2018-04-12T08:19:10Z</dcterms:created>
  <dcterms:modified xsi:type="dcterms:W3CDTF">2018-04-20T06:25:40Z</dcterms:modified>
</cp:coreProperties>
</file>